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6"/>
  </p:notesMasterIdLst>
  <p:sldIdLst>
    <p:sldId id="257" r:id="rId5"/>
  </p:sldIdLst>
  <p:sldSz cx="43891200" cy="32918400"/>
  <p:notesSz cx="6858000" cy="9144000"/>
  <p:defaultTextStyle>
    <a:defPPr>
      <a:defRPr lang="en-US"/>
    </a:defPPr>
    <a:lvl1pPr marL="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1pPr>
    <a:lvl2pPr marL="184343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2pPr>
    <a:lvl3pPr marL="368686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3pPr>
    <a:lvl4pPr marL="553029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4pPr>
    <a:lvl5pPr marL="737372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5pPr>
    <a:lvl6pPr marL="921715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6pPr>
    <a:lvl7pPr marL="1106058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7pPr>
    <a:lvl8pPr marL="1290401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8pPr>
    <a:lvl9pPr marL="1474744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7FD7"/>
    <a:srgbClr val="FFCCFF"/>
    <a:srgbClr val="FF66CC"/>
    <a:srgbClr val="F5750B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82"/>
    <p:restoredTop sz="94621"/>
  </p:normalViewPr>
  <p:slideViewPr>
    <p:cSldViewPr snapToGrid="0">
      <p:cViewPr>
        <p:scale>
          <a:sx n="24" d="100"/>
          <a:sy n="24" d="100"/>
        </p:scale>
        <p:origin x="-88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D7B8E-08FE-4C93-8965-05BB26A13621}" type="datetimeFigureOut">
              <a:rPr lang="en-US" smtClean="0"/>
              <a:t>4/19/22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D6C9C-F268-4A12-A044-48FEE0AFF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973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24916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115" y="10226675"/>
            <a:ext cx="37308971" cy="7054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4044" y="18653125"/>
            <a:ext cx="30723114" cy="84137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74FD0-A701-4F7B-94A9-7388676FA2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8944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45D2C-A6D0-427F-A6DE-477903753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9965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0758" y="1317625"/>
            <a:ext cx="9875157" cy="280876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5286" y="1317625"/>
            <a:ext cx="29451301" cy="280876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2086F5-E663-469D-B0A7-3F9E0ACAF4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8128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A634D-4577-4F43-A938-FF11093D93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4991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21153439"/>
            <a:ext cx="37307157" cy="65373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13952538"/>
            <a:ext cx="37307157" cy="72009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2C31A-0321-4B79-90D4-601A177FDEA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8920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5286" y="7681913"/>
            <a:ext cx="19663229" cy="2172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32686" y="7681913"/>
            <a:ext cx="19663229" cy="2172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AAC43-140C-413C-A6B8-A517C8603D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324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5285" y="7369176"/>
            <a:ext cx="19392901" cy="3070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5285" y="10439401"/>
            <a:ext cx="19392901" cy="18965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5758" y="7369176"/>
            <a:ext cx="19400157" cy="3070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5758" y="10439401"/>
            <a:ext cx="19400157" cy="18965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B8184-EE3D-4650-8A88-5013C02D5F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040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CB9EE-411E-4917-86C6-25EAD22727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5639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D1B47-E2A1-45E8-AF09-8B3A5D32F3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693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286" y="1311275"/>
            <a:ext cx="14439901" cy="55768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59514" y="1311275"/>
            <a:ext cx="24536400" cy="280939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5286" y="6888163"/>
            <a:ext cx="14439901" cy="225171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21725-AA32-4949-8D82-E44399D989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1441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3343" y="23042564"/>
            <a:ext cx="26334358" cy="27209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3343" y="2941639"/>
            <a:ext cx="26334358" cy="197500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3343" y="25763539"/>
            <a:ext cx="26334358" cy="3862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6E3AA-B00D-4D4C-BB2A-EE870ED248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5051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5513" y="1317625"/>
            <a:ext cx="395001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97106" tIns="198553" rIns="397106" bIns="19855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95513" y="7681913"/>
            <a:ext cx="39500175" cy="2172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97106" tIns="198553" rIns="397106" bIns="1985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55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97106" tIns="198553" rIns="397106" bIns="198553" numCol="1" anchor="t" anchorCtr="0" compatLnSpc="1">
            <a:prstTxWarp prst="textNoShape">
              <a:avLst/>
            </a:prstTxWarp>
          </a:bodyPr>
          <a:lstStyle>
            <a:lvl1pPr>
              <a:defRPr sz="61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7113" y="29976763"/>
            <a:ext cx="138969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97106" tIns="198553" rIns="397106" bIns="198553" numCol="1" anchor="t" anchorCtr="0" compatLnSpc="1">
            <a:prstTxWarp prst="textNoShape">
              <a:avLst/>
            </a:prstTxWarp>
          </a:bodyPr>
          <a:lstStyle>
            <a:lvl1pPr algn="ctr">
              <a:defRPr sz="61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63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97106" tIns="198553" rIns="397106" bIns="198553" numCol="1" anchor="t" anchorCtr="0" compatLnSpc="1">
            <a:prstTxWarp prst="textNoShape">
              <a:avLst/>
            </a:prstTxWarp>
          </a:bodyPr>
          <a:lstStyle>
            <a:lvl1pPr algn="r">
              <a:defRPr sz="6100">
                <a:latin typeface="Arial" charset="0"/>
              </a:defRPr>
            </a:lvl1pPr>
          </a:lstStyle>
          <a:p>
            <a:pPr>
              <a:defRPr/>
            </a:pPr>
            <a:fld id="{FA19BB5E-C99B-4DA0-8210-27C91C2B8F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4034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3970338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970338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2pPr>
      <a:lvl3pPr algn="ctr" defTabSz="3970338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3pPr>
      <a:lvl4pPr algn="ctr" defTabSz="3970338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4pPr>
      <a:lvl5pPr algn="ctr" defTabSz="3970338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5pPr>
      <a:lvl6pPr marL="457200" algn="ctr" defTabSz="3970338" rtl="0" fontAlgn="base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6pPr>
      <a:lvl7pPr marL="914400" algn="ctr" defTabSz="3970338" rtl="0" fontAlgn="base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7pPr>
      <a:lvl8pPr marL="1371600" algn="ctr" defTabSz="3970338" rtl="0" fontAlgn="base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8pPr>
      <a:lvl9pPr marL="1828800" algn="ctr" defTabSz="3970338" rtl="0" fontAlgn="base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9pPr>
    </p:titleStyle>
    <p:bodyStyle>
      <a:lvl1pPr marL="1489075" indent="-1489075" algn="l" defTabSz="3970338" rtl="0" eaLnBrk="0" fontAlgn="base" hangingPunct="0">
        <a:spcBef>
          <a:spcPct val="20000"/>
        </a:spcBef>
        <a:spcAft>
          <a:spcPct val="0"/>
        </a:spcAft>
        <a:buChar char="•"/>
        <a:defRPr sz="13900">
          <a:solidFill>
            <a:schemeClr val="tx1"/>
          </a:solidFill>
          <a:latin typeface="+mn-lt"/>
          <a:ea typeface="+mn-ea"/>
          <a:cs typeface="+mn-cs"/>
        </a:defRPr>
      </a:lvl1pPr>
      <a:lvl2pPr marL="3225800" indent="-1239838" algn="l" defTabSz="3970338" rtl="0" eaLnBrk="0" fontAlgn="base" hangingPunct="0">
        <a:spcBef>
          <a:spcPct val="20000"/>
        </a:spcBef>
        <a:spcAft>
          <a:spcPct val="0"/>
        </a:spcAft>
        <a:buChar char="–"/>
        <a:defRPr sz="12200">
          <a:solidFill>
            <a:schemeClr val="tx1"/>
          </a:solidFill>
          <a:latin typeface="+mn-lt"/>
        </a:defRPr>
      </a:lvl2pPr>
      <a:lvl3pPr marL="4964113" indent="-993775" algn="l" defTabSz="3970338" rtl="0" eaLnBrk="0" fontAlgn="base" hangingPunct="0">
        <a:spcBef>
          <a:spcPct val="20000"/>
        </a:spcBef>
        <a:spcAft>
          <a:spcPct val="0"/>
        </a:spcAft>
        <a:buChar char="•"/>
        <a:defRPr sz="10400">
          <a:solidFill>
            <a:schemeClr val="tx1"/>
          </a:solidFill>
          <a:latin typeface="+mn-lt"/>
        </a:defRPr>
      </a:lvl3pPr>
      <a:lvl4pPr marL="6950075" indent="-993775" algn="l" defTabSz="3970338" rtl="0" eaLnBrk="0" fontAlgn="base" hangingPunct="0">
        <a:spcBef>
          <a:spcPct val="20000"/>
        </a:spcBef>
        <a:spcAft>
          <a:spcPct val="0"/>
        </a:spcAft>
        <a:buChar char="–"/>
        <a:defRPr sz="8700">
          <a:solidFill>
            <a:schemeClr val="tx1"/>
          </a:solidFill>
          <a:latin typeface="+mn-lt"/>
        </a:defRPr>
      </a:lvl4pPr>
      <a:lvl5pPr marL="8934450" indent="-992188" algn="l" defTabSz="3970338" rtl="0" eaLnBrk="0" fontAlgn="base" hangingPunct="0">
        <a:spcBef>
          <a:spcPct val="20000"/>
        </a:spcBef>
        <a:spcAft>
          <a:spcPct val="0"/>
        </a:spcAft>
        <a:buChar char="»"/>
        <a:defRPr sz="8700">
          <a:solidFill>
            <a:schemeClr val="tx1"/>
          </a:solidFill>
          <a:latin typeface="+mn-lt"/>
        </a:defRPr>
      </a:lvl5pPr>
      <a:lvl6pPr marL="9391650" indent="-992188" algn="l" defTabSz="3970338" rtl="0" fontAlgn="base">
        <a:spcBef>
          <a:spcPct val="20000"/>
        </a:spcBef>
        <a:spcAft>
          <a:spcPct val="0"/>
        </a:spcAft>
        <a:buChar char="»"/>
        <a:defRPr sz="8700">
          <a:solidFill>
            <a:schemeClr val="tx1"/>
          </a:solidFill>
          <a:latin typeface="+mn-lt"/>
        </a:defRPr>
      </a:lvl6pPr>
      <a:lvl7pPr marL="9848850" indent="-992188" algn="l" defTabSz="3970338" rtl="0" fontAlgn="base">
        <a:spcBef>
          <a:spcPct val="20000"/>
        </a:spcBef>
        <a:spcAft>
          <a:spcPct val="0"/>
        </a:spcAft>
        <a:buChar char="»"/>
        <a:defRPr sz="8700">
          <a:solidFill>
            <a:schemeClr val="tx1"/>
          </a:solidFill>
          <a:latin typeface="+mn-lt"/>
        </a:defRPr>
      </a:lvl7pPr>
      <a:lvl8pPr marL="10306050" indent="-992188" algn="l" defTabSz="3970338" rtl="0" fontAlgn="base">
        <a:spcBef>
          <a:spcPct val="20000"/>
        </a:spcBef>
        <a:spcAft>
          <a:spcPct val="0"/>
        </a:spcAft>
        <a:buChar char="»"/>
        <a:defRPr sz="8700">
          <a:solidFill>
            <a:schemeClr val="tx1"/>
          </a:solidFill>
          <a:latin typeface="+mn-lt"/>
        </a:defRPr>
      </a:lvl8pPr>
      <a:lvl9pPr marL="10763250" indent="-992188" algn="l" defTabSz="3970338" rtl="0" fontAlgn="base">
        <a:spcBef>
          <a:spcPct val="20000"/>
        </a:spcBef>
        <a:spcAft>
          <a:spcPct val="0"/>
        </a:spcAft>
        <a:buChar char="»"/>
        <a:defRPr sz="87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796"/>
          <p:cNvSpPr txBox="1">
            <a:spLocks noChangeArrowheads="1"/>
          </p:cNvSpPr>
          <p:nvPr/>
        </p:nvSpPr>
        <p:spPr bwMode="auto">
          <a:xfrm>
            <a:off x="4297053" y="-373183"/>
            <a:ext cx="34727257" cy="437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3970338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3970338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3970338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3970338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3970338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39703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39703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39703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397033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39703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40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Optima" panose="02000503060000020004"/>
                <a:cs typeface="Times New Roman" panose="02020603050405020304" pitchFamily="18" charset="0"/>
              </a:rPr>
              <a:t>Examining the Daily Coping Styles in Sexual Minorities</a:t>
            </a:r>
          </a:p>
          <a:p>
            <a:pPr marL="0" marR="0" lvl="0" indent="0" algn="ctr" defTabSz="39703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800" b="1" dirty="0">
                <a:solidFill>
                  <a:srgbClr val="000000"/>
                </a:solidFill>
                <a:latin typeface="Optima" panose="02000503060000020004"/>
                <a:cs typeface="Times New Roman" panose="02020603050405020304" pitchFamily="18" charset="0"/>
              </a:rPr>
              <a:t>Devin M. McCarthy, Psychology</a:t>
            </a:r>
            <a:endParaRPr kumimoji="0" lang="en-US" altLang="en-US" sz="8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tima" panose="02000503060000020004"/>
              <a:cs typeface="Times New Roman" panose="02020603050405020304" pitchFamily="18" charset="0"/>
            </a:endParaRPr>
          </a:p>
          <a:p>
            <a:pPr marL="0" marR="0" lvl="0" indent="0" algn="ctr" defTabSz="39703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6600" b="1" dirty="0">
                <a:solidFill>
                  <a:srgbClr val="000000"/>
                </a:solidFill>
                <a:latin typeface="Optima" panose="02000503060000020004"/>
                <a:cs typeface="Times New Roman" panose="02020603050405020304" pitchFamily="18" charset="0"/>
              </a:rPr>
              <a:t>Mentor: Michael T. Vale, Ph.D. </a:t>
            </a:r>
          </a:p>
        </p:txBody>
      </p:sp>
      <p:sp>
        <p:nvSpPr>
          <p:cNvPr id="2055" name="Text Box 59"/>
          <p:cNvSpPr txBox="1">
            <a:spLocks noChangeArrowheads="1"/>
          </p:cNvSpPr>
          <p:nvPr/>
        </p:nvSpPr>
        <p:spPr bwMode="auto">
          <a:xfrm>
            <a:off x="1566863" y="9220200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0042C7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3673662"/>
            <a:ext cx="9559636" cy="1371144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Minority stress is stress that is </a:t>
            </a:r>
            <a:r>
              <a:rPr lang="en-US" sz="4800" dirty="0">
                <a:solidFill>
                  <a:schemeClr val="accent4"/>
                </a:solidFill>
                <a:latin typeface="Optima"/>
                <a:cs typeface="Times New Roman" panose="02020603050405020304" pitchFamily="18" charset="0"/>
              </a:rPr>
              <a:t>shared among those belonging to  marginalized groups </a:t>
            </a:r>
            <a:r>
              <a:rPr lang="en-US" sz="3600" dirty="0">
                <a:solidFill>
                  <a:schemeClr val="accent4"/>
                </a:solidFill>
                <a:latin typeface="Optima"/>
                <a:cs typeface="Times New Roman" panose="02020603050405020304" pitchFamily="18" charset="0"/>
              </a:rPr>
              <a:t>(Meyer &amp; Frost, 2013; Vale &amp; Bisconti, 2021).</a:t>
            </a:r>
          </a:p>
          <a:p>
            <a:pPr marL="571500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solidFill>
                  <a:schemeClr val="accent4"/>
                </a:solidFill>
                <a:latin typeface="Optima"/>
                <a:cs typeface="Times New Roman" panose="02020603050405020304" pitchFamily="18" charset="0"/>
              </a:rPr>
              <a:t>Coping can help reduce experiences with minority stress </a:t>
            </a:r>
            <a:r>
              <a:rPr lang="en-US" sz="3600" dirty="0">
                <a:solidFill>
                  <a:schemeClr val="accent4"/>
                </a:solidFill>
                <a:latin typeface="Optima"/>
                <a:cs typeface="Times New Roman" panose="02020603050405020304" pitchFamily="18" charset="0"/>
              </a:rPr>
              <a:t>(Huynh &amp; Lee, 2022)</a:t>
            </a:r>
            <a:r>
              <a:rPr lang="en-US" sz="4800" dirty="0">
                <a:solidFill>
                  <a:schemeClr val="accent4"/>
                </a:solidFill>
                <a:latin typeface="Optima"/>
                <a:cs typeface="Times New Roman" panose="02020603050405020304" pitchFamily="18" charset="0"/>
              </a:rPr>
              <a:t>. </a:t>
            </a:r>
          </a:p>
          <a:p>
            <a:pPr marL="571500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Coping is defined as the ability to handle difficult situations and problems in daily life </a:t>
            </a:r>
            <a:r>
              <a:rPr lang="en-US" sz="36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(Carver, 1997).</a:t>
            </a:r>
          </a:p>
          <a:p>
            <a:pPr marL="571500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Carver suggested 14 types of coping.  </a:t>
            </a:r>
          </a:p>
          <a:p>
            <a:pPr marL="571500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Avoidance coping strategies are techniques used when individuals who are unable to come to terms with a situation </a:t>
            </a:r>
            <a:r>
              <a:rPr lang="en-US" sz="36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(e.g., denial, self-distraction, substance use; Carver, 1997)</a:t>
            </a: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.</a:t>
            </a:r>
            <a:endParaRPr lang="en-US" sz="3600" dirty="0">
              <a:solidFill>
                <a:srgbClr val="000000"/>
              </a:solidFill>
              <a:latin typeface="Optima"/>
              <a:cs typeface="Times New Roman" panose="02020603050405020304" pitchFamily="18" charset="0"/>
            </a:endParaRPr>
          </a:p>
          <a:p>
            <a:pPr marL="571500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Font typeface="Arial" panose="020B0604020202020204" pitchFamily="34" charset="0"/>
              <a:buChar char="•"/>
              <a:defRPr/>
            </a:pPr>
            <a:endParaRPr lang="en-US" sz="3600" dirty="0">
              <a:solidFill>
                <a:srgbClr val="000000"/>
              </a:solidFill>
              <a:latin typeface="Optima"/>
              <a:cs typeface="Times New Roman" panose="02020603050405020304" pitchFamily="18" charset="0"/>
            </a:endParaRPr>
          </a:p>
          <a:p>
            <a:pPr marL="571500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Font typeface="Arial" panose="020B0604020202020204" pitchFamily="34" charset="0"/>
              <a:buChar char="•"/>
              <a:defRPr/>
            </a:pPr>
            <a:endParaRPr lang="en-US" sz="4500" dirty="0">
              <a:solidFill>
                <a:srgbClr val="000000"/>
              </a:solidFill>
              <a:latin typeface="Optima"/>
              <a:cs typeface="Times New Roman" panose="02020603050405020304" pitchFamily="18" charset="0"/>
            </a:endParaRPr>
          </a:p>
        </p:txBody>
      </p:sp>
      <p:sp>
        <p:nvSpPr>
          <p:cNvPr id="31" name="Rectangle 1076"/>
          <p:cNvSpPr>
            <a:spLocks noChangeArrowheads="1"/>
          </p:cNvSpPr>
          <p:nvPr/>
        </p:nvSpPr>
        <p:spPr bwMode="auto">
          <a:xfrm>
            <a:off x="0" y="12633201"/>
            <a:ext cx="9559636" cy="979799"/>
          </a:xfrm>
          <a:prstGeom prst="rect">
            <a:avLst/>
          </a:prstGeom>
          <a:solidFill>
            <a:srgbClr val="CC33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ctr" defTabSz="39703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6600" b="1" dirty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latin typeface="Optima"/>
                <a:cs typeface="Times New Roman" panose="02020603050405020304" pitchFamily="18" charset="0"/>
              </a:rPr>
              <a:t>BACKGROUND</a:t>
            </a:r>
            <a:r>
              <a:rPr kumimoji="0" lang="en-US" altLang="en-US" sz="6600" b="1" i="0" u="none" strike="noStrike" kern="1200" cap="none" spc="0" normalizeH="0" baseline="0" noProof="0" dirty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Optima"/>
                <a:cs typeface="Times New Roman" panose="02020603050405020304" pitchFamily="18" charset="0"/>
              </a:rPr>
              <a:t> </a:t>
            </a:r>
            <a:r>
              <a:rPr kumimoji="0" lang="en-US" altLang="en-US" sz="5400" b="1" i="0" u="none" strike="noStrike" kern="1200" cap="none" spc="0" normalizeH="0" baseline="0" noProof="0" dirty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Optima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4DBE52-68AE-4E1D-B0CB-450417B32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2800" y="221173"/>
            <a:ext cx="2260827" cy="2488662"/>
          </a:xfrm>
          <a:prstGeom prst="rect">
            <a:avLst/>
          </a:prstGeom>
        </p:spPr>
      </p:pic>
      <p:sp>
        <p:nvSpPr>
          <p:cNvPr id="32" name="Rectangle 1076">
            <a:extLst>
              <a:ext uri="{FF2B5EF4-FFF2-40B4-BE49-F238E27FC236}">
                <a16:creationId xmlns:a16="http://schemas.microsoft.com/office/drawing/2014/main" id="{208719CA-E792-496E-B3F6-3F782556B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0908" y="26044025"/>
            <a:ext cx="9559636" cy="979799"/>
          </a:xfrm>
          <a:prstGeom prst="rect">
            <a:avLst/>
          </a:prstGeom>
          <a:solidFill>
            <a:srgbClr val="CC33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ctr" defTabSz="39703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600" b="1" i="0" u="none" strike="noStrike" kern="1200" cap="none" spc="0" normalizeH="0" baseline="0" noProof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Optima" panose="02000503060000020004"/>
                <a:ea typeface="+mn-ea"/>
                <a:cs typeface="Times New Roman" panose="02020603050405020304" pitchFamily="18" charset="0"/>
              </a:rPr>
              <a:t>RESEARCH QUESTION</a:t>
            </a:r>
            <a:r>
              <a:rPr kumimoji="0" lang="en-US" altLang="en-US" sz="5400" b="1" i="0" u="none" strike="noStrike" kern="1200" cap="none" spc="0" normalizeH="0" baseline="0" noProof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en-US" altLang="en-US" sz="5400" b="1" i="0" u="none" strike="noStrike" kern="1200" cap="none" spc="0" normalizeH="0" baseline="0" noProof="0" dirty="0">
              <a:ln w="9525">
                <a:noFill/>
              </a:ln>
              <a:solidFill>
                <a:srgbClr val="FFFFFF"/>
              </a:solidFill>
              <a:effectLst>
                <a:innerShdw blurRad="114300">
                  <a:srgbClr val="FFFFFF">
                    <a:lumMod val="50000"/>
                  </a:srgbClr>
                </a:innerShdw>
              </a:effectLst>
              <a:uLnTx/>
              <a:uFillTx/>
              <a:latin typeface="Times New Roman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29BE8A-08B8-4088-BBD7-578BA372AFCF}"/>
              </a:ext>
            </a:extLst>
          </p:cNvPr>
          <p:cNvSpPr/>
          <p:nvPr/>
        </p:nvSpPr>
        <p:spPr>
          <a:xfrm>
            <a:off x="12214869" y="10202791"/>
            <a:ext cx="20314683" cy="22737525"/>
          </a:xfrm>
          <a:prstGeom prst="rect">
            <a:avLst/>
          </a:prstGeom>
          <a:solidFill>
            <a:srgbClr val="FF66CC"/>
          </a:soli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1076">
            <a:extLst>
              <a:ext uri="{FF2B5EF4-FFF2-40B4-BE49-F238E27FC236}">
                <a16:creationId xmlns:a16="http://schemas.microsoft.com/office/drawing/2014/main" id="{83B0E786-AECA-4F8F-BC5C-A2E23AA2F5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46577" y="9203062"/>
            <a:ext cx="9559636" cy="979799"/>
          </a:xfrm>
          <a:prstGeom prst="rect">
            <a:avLst/>
          </a:prstGeom>
          <a:solidFill>
            <a:srgbClr val="CC33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ctr" defTabSz="39703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600" b="1" i="0" u="none" strike="noStrike" kern="1200" cap="none" spc="0" normalizeH="0" baseline="0" noProof="0" dirty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Optima" panose="02000503060000020004"/>
                <a:cs typeface="Times New Roman" panose="02020603050405020304" pitchFamily="18" charset="0"/>
              </a:rPr>
              <a:t>MEASURES  </a:t>
            </a:r>
          </a:p>
        </p:txBody>
      </p:sp>
      <p:sp>
        <p:nvSpPr>
          <p:cNvPr id="35" name="Rectangle 1076">
            <a:extLst>
              <a:ext uri="{FF2B5EF4-FFF2-40B4-BE49-F238E27FC236}">
                <a16:creationId xmlns:a16="http://schemas.microsoft.com/office/drawing/2014/main" id="{BC41C6D8-8B8E-4E16-86E7-F5377C25A7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21177" y="14955698"/>
            <a:ext cx="9559636" cy="979799"/>
          </a:xfrm>
          <a:prstGeom prst="rect">
            <a:avLst/>
          </a:prstGeom>
          <a:solidFill>
            <a:srgbClr val="CC33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ctr" defTabSz="39703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000" b="1" i="0" u="none" strike="noStrike" kern="1200" cap="none" spc="0" normalizeH="0" baseline="0" noProof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Optima" panose="02000503060000020004"/>
                <a:cs typeface="Times New Roman" panose="02020603050405020304" pitchFamily="18" charset="0"/>
              </a:rPr>
              <a:t>SAMPLE</a:t>
            </a:r>
            <a:r>
              <a:rPr kumimoji="0" lang="en-US" altLang="en-US" sz="5400" b="1" i="0" u="none" strike="noStrike" kern="1200" cap="none" spc="0" normalizeH="0" baseline="0" noProof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38" name="Rectangle 1076">
            <a:extLst>
              <a:ext uri="{FF2B5EF4-FFF2-40B4-BE49-F238E27FC236}">
                <a16:creationId xmlns:a16="http://schemas.microsoft.com/office/drawing/2014/main" id="{1A77A878-D82E-4B5A-9674-B718BD8465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0938" y="21691411"/>
            <a:ext cx="9773802" cy="979799"/>
          </a:xfrm>
          <a:prstGeom prst="rect">
            <a:avLst/>
          </a:prstGeom>
          <a:solidFill>
            <a:srgbClr val="CC33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ctr" defTabSz="39703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6000" b="1" dirty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latin typeface="Optima" panose="02000503060000020004"/>
                <a:cs typeface="Times New Roman" panose="02020603050405020304" pitchFamily="18" charset="0"/>
              </a:rPr>
              <a:t>   RESULTS AND DISCUSSION</a:t>
            </a:r>
            <a:r>
              <a:rPr kumimoji="0" lang="en-US" altLang="en-US" sz="6000" b="1" i="0" u="none" strike="noStrike" kern="1200" cap="none" spc="0" normalizeH="0" baseline="0" noProof="0" dirty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Optima" panose="02000503060000020004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7625D4-3F94-4D28-A242-A36077FDBE8D}"/>
              </a:ext>
            </a:extLst>
          </p:cNvPr>
          <p:cNvSpPr txBox="1"/>
          <p:nvPr/>
        </p:nvSpPr>
        <p:spPr>
          <a:xfrm>
            <a:off x="9909989" y="5612313"/>
            <a:ext cx="244906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i="1" u="sng" dirty="0">
                <a:solidFill>
                  <a:srgbClr val="FF3399"/>
                </a:solidFill>
                <a:latin typeface="Optima" panose="02000503060000020004" pitchFamily="2" charset="0"/>
                <a:cs typeface="Times New Roman" panose="02020603050405020304" pitchFamily="18" charset="0"/>
              </a:rPr>
              <a:t>Self-distraction</a:t>
            </a:r>
            <a:r>
              <a:rPr lang="en-US" sz="9600" i="1" dirty="0">
                <a:solidFill>
                  <a:srgbClr val="FF3399"/>
                </a:solidFill>
                <a:latin typeface="Optima" panose="02000503060000020004" pitchFamily="2" charset="0"/>
                <a:cs typeface="Times New Roman" panose="02020603050405020304" pitchFamily="18" charset="0"/>
              </a:rPr>
              <a:t> was the </a:t>
            </a:r>
            <a:r>
              <a:rPr lang="en-US" sz="9600" b="1" i="1" u="sng" dirty="0">
                <a:solidFill>
                  <a:srgbClr val="FF3399"/>
                </a:solidFill>
                <a:latin typeface="Optima" panose="02000503060000020004" pitchFamily="2" charset="0"/>
                <a:cs typeface="Times New Roman" panose="02020603050405020304" pitchFamily="18" charset="0"/>
              </a:rPr>
              <a:t>most</a:t>
            </a:r>
            <a:r>
              <a:rPr lang="en-US" sz="9600" i="1" dirty="0">
                <a:solidFill>
                  <a:srgbClr val="FF3399"/>
                </a:solidFill>
                <a:latin typeface="Optima" panose="02000503060000020004" pitchFamily="2" charset="0"/>
                <a:cs typeface="Times New Roman" panose="02020603050405020304" pitchFamily="18" charset="0"/>
              </a:rPr>
              <a:t> frequently used and </a:t>
            </a:r>
            <a:r>
              <a:rPr lang="en-US" sz="9600" b="1" i="1" u="sng" dirty="0">
                <a:solidFill>
                  <a:srgbClr val="FF3399"/>
                </a:solidFill>
                <a:latin typeface="Optima" panose="02000503060000020004" pitchFamily="2" charset="0"/>
                <a:cs typeface="Times New Roman" panose="02020603050405020304" pitchFamily="18" charset="0"/>
              </a:rPr>
              <a:t>denial</a:t>
            </a:r>
            <a:r>
              <a:rPr lang="en-US" sz="9600" i="1" u="sng" dirty="0">
                <a:solidFill>
                  <a:srgbClr val="FF3399"/>
                </a:solidFill>
                <a:latin typeface="Optima" panose="02000503060000020004" pitchFamily="2" charset="0"/>
                <a:cs typeface="Times New Roman" panose="02020603050405020304" pitchFamily="18" charset="0"/>
              </a:rPr>
              <a:t> </a:t>
            </a:r>
            <a:r>
              <a:rPr lang="en-US" sz="9600" i="1" dirty="0">
                <a:solidFill>
                  <a:srgbClr val="FF3399"/>
                </a:solidFill>
                <a:latin typeface="Optima" panose="02000503060000020004" pitchFamily="2" charset="0"/>
                <a:cs typeface="Times New Roman" panose="02020603050405020304" pitchFamily="18" charset="0"/>
              </a:rPr>
              <a:t>was the </a:t>
            </a:r>
            <a:r>
              <a:rPr lang="en-US" sz="9600" b="1" i="1" u="sng" dirty="0">
                <a:solidFill>
                  <a:srgbClr val="FF3399"/>
                </a:solidFill>
                <a:latin typeface="Optima" panose="02000503060000020004" pitchFamily="2" charset="0"/>
                <a:cs typeface="Times New Roman" panose="02020603050405020304" pitchFamily="18" charset="0"/>
              </a:rPr>
              <a:t>least</a:t>
            </a:r>
            <a:r>
              <a:rPr lang="en-US" sz="9600" i="1" u="sng" dirty="0">
                <a:solidFill>
                  <a:srgbClr val="FF3399"/>
                </a:solidFill>
                <a:latin typeface="Optima" panose="02000503060000020004" pitchFamily="2" charset="0"/>
                <a:cs typeface="Times New Roman" panose="02020603050405020304" pitchFamily="18" charset="0"/>
              </a:rPr>
              <a:t> </a:t>
            </a:r>
            <a:r>
              <a:rPr lang="en-US" sz="9600" i="1" dirty="0">
                <a:solidFill>
                  <a:srgbClr val="FF3399"/>
                </a:solidFill>
                <a:latin typeface="Optima" panose="02000503060000020004" pitchFamily="2" charset="0"/>
                <a:cs typeface="Times New Roman" panose="02020603050405020304" pitchFamily="18" charset="0"/>
              </a:rPr>
              <a:t>frequently used coping style during a period of 21 days </a:t>
            </a:r>
          </a:p>
        </p:txBody>
      </p:sp>
      <p:sp>
        <p:nvSpPr>
          <p:cNvPr id="43" name="Rectangle 1076">
            <a:extLst>
              <a:ext uri="{FF2B5EF4-FFF2-40B4-BE49-F238E27FC236}">
                <a16:creationId xmlns:a16="http://schemas.microsoft.com/office/drawing/2014/main" id="{39C10068-52BC-4062-AECF-721FB0FE9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819" y="2956783"/>
            <a:ext cx="9559636" cy="979799"/>
          </a:xfrm>
          <a:prstGeom prst="rect">
            <a:avLst/>
          </a:prstGeom>
          <a:solidFill>
            <a:srgbClr val="CC33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ctr" defTabSz="39703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600" b="1" i="0" u="none" strike="noStrike" kern="1200" cap="none" spc="0" normalizeH="0" baseline="0" noProof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Optima"/>
                <a:cs typeface="Times New Roman" panose="02020603050405020304" pitchFamily="18" charset="0"/>
              </a:rPr>
              <a:t>WHY DO WE CARE? </a:t>
            </a:r>
            <a:r>
              <a:rPr kumimoji="0" lang="en-US" altLang="en-US" sz="5400" b="1" i="0" u="none" strike="noStrike" kern="1200" cap="none" spc="0" normalizeH="0" baseline="0" noProof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Optima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1610A2-46E0-4AD5-9B8D-D7B4D3382420}"/>
              </a:ext>
            </a:extLst>
          </p:cNvPr>
          <p:cNvSpPr txBox="1"/>
          <p:nvPr/>
        </p:nvSpPr>
        <p:spPr>
          <a:xfrm>
            <a:off x="37722" y="3935214"/>
            <a:ext cx="9877488" cy="87716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Sexual minorities or, individuals that are attracted to people of the same sex, </a:t>
            </a:r>
            <a:r>
              <a:rPr lang="en-US" sz="42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</a:t>
            </a:r>
            <a:r>
              <a:rPr lang="en-US" sz="36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e.g., lesbian, gay, bisexual)</a:t>
            </a:r>
            <a:r>
              <a:rPr lang="en-US" sz="42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 </a:t>
            </a: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are exposed to harmful minority stressors, which lead to poorer mental health </a:t>
            </a:r>
            <a:r>
              <a:rPr lang="en-US" sz="42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</a:t>
            </a:r>
            <a:r>
              <a:rPr lang="en-US" sz="36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e.g., depression, anxiety, suicide; Meyer &amp; Frost, 2013).   </a:t>
            </a:r>
          </a:p>
          <a:p>
            <a:pPr marL="571500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solidFill>
                  <a:schemeClr val="accent4"/>
                </a:solidFill>
                <a:latin typeface="Optima"/>
                <a:cs typeface="Times New Roman" panose="02020603050405020304" pitchFamily="18" charset="0"/>
              </a:rPr>
              <a:t>Limited research is conducted on coping styles of sexual minorities</a:t>
            </a:r>
          </a:p>
          <a:p>
            <a:pPr marL="571500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solidFill>
                  <a:schemeClr val="accent4"/>
                </a:solidFill>
                <a:latin typeface="Optima"/>
                <a:cs typeface="Times New Roman" panose="02020603050405020304" pitchFamily="18" charset="0"/>
              </a:rPr>
              <a:t>What remains to be known is how frequent these coping styles are used.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F95A53B-6451-4408-8BBE-30C287110086}"/>
              </a:ext>
            </a:extLst>
          </p:cNvPr>
          <p:cNvSpPr txBox="1"/>
          <p:nvPr/>
        </p:nvSpPr>
        <p:spPr>
          <a:xfrm>
            <a:off x="-70192" y="27015962"/>
            <a:ext cx="9891994" cy="60016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 dirty="0">
                <a:solidFill>
                  <a:srgbClr val="000000"/>
                </a:solidFill>
                <a:latin typeface="Optima" panose="02000503060000020004" pitchFamily="2" charset="0"/>
                <a:cs typeface="Times New Roman" panose="02020603050405020304" pitchFamily="18" charset="0"/>
              </a:rPr>
              <a:t>My goal was to examine which coping styles are </a:t>
            </a:r>
            <a:r>
              <a:rPr lang="en-US" sz="4800" b="1" i="1" dirty="0">
                <a:solidFill>
                  <a:srgbClr val="000000"/>
                </a:solidFill>
                <a:latin typeface="Optima" panose="02000503060000020004" pitchFamily="2" charset="0"/>
                <a:cs typeface="Times New Roman" panose="02020603050405020304" pitchFamily="18" charset="0"/>
              </a:rPr>
              <a:t>actually</a:t>
            </a:r>
            <a:r>
              <a:rPr lang="en-US" sz="4800" dirty="0">
                <a:solidFill>
                  <a:srgbClr val="000000"/>
                </a:solidFill>
                <a:latin typeface="Optima" panose="02000503060000020004" pitchFamily="2" charset="0"/>
                <a:cs typeface="Times New Roman" panose="02020603050405020304" pitchFamily="18" charset="0"/>
              </a:rPr>
              <a:t> used by sexual minorities in their day-to-day lives.</a:t>
            </a:r>
          </a:p>
          <a:p>
            <a:pPr marL="571500" lvl="0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solidFill>
                  <a:schemeClr val="accent4"/>
                </a:solidFill>
                <a:latin typeface="Optima"/>
                <a:cs typeface="Times New Roman" panose="02020603050405020304" pitchFamily="18" charset="0"/>
              </a:rPr>
              <a:t>It was hypothesized participants would report higher avoidance coping strategies, than other coping strategies across a period of 21 days.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5EA0E1E-1301-4FC4-9FDB-D924B472625F}"/>
              </a:ext>
            </a:extLst>
          </p:cNvPr>
          <p:cNvSpPr txBox="1"/>
          <p:nvPr/>
        </p:nvSpPr>
        <p:spPr>
          <a:xfrm>
            <a:off x="34190938" y="10046759"/>
            <a:ext cx="9723003" cy="507831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 dirty="0">
                <a:solidFill>
                  <a:srgbClr val="000000"/>
                </a:solidFill>
                <a:latin typeface="Optima" panose="02000503060000020004"/>
                <a:cs typeface="Times New Roman" panose="02020603050405020304" pitchFamily="18" charset="0"/>
              </a:rPr>
              <a:t>Participants reported on whether they engaged with 14 different coping styles everyday. </a:t>
            </a:r>
          </a:p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 dirty="0">
                <a:solidFill>
                  <a:srgbClr val="000000"/>
                </a:solidFill>
                <a:latin typeface="Optima" panose="02000503060000020004"/>
                <a:cs typeface="Times New Roman" panose="02020603050405020304" pitchFamily="18" charset="0"/>
              </a:rPr>
              <a:t>We had one question per coping style from the Brief COPE </a:t>
            </a:r>
            <a:r>
              <a:rPr lang="en-US" sz="3600" dirty="0">
                <a:solidFill>
                  <a:srgbClr val="000000"/>
                </a:solidFill>
                <a:latin typeface="Optima" panose="02000503060000020004"/>
                <a:cs typeface="Times New Roman" panose="02020603050405020304" pitchFamily="18" charset="0"/>
              </a:rPr>
              <a:t>(Carver, 1997).</a:t>
            </a:r>
          </a:p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 dirty="0">
                <a:solidFill>
                  <a:srgbClr val="000000"/>
                </a:solidFill>
                <a:latin typeface="Optima" panose="02000503060000020004"/>
                <a:cs typeface="Times New Roman" panose="02020603050405020304" pitchFamily="18" charset="0"/>
              </a:rPr>
              <a:t>Collected from 11/7/20- 2/11/21.</a:t>
            </a:r>
          </a:p>
        </p:txBody>
      </p:sp>
      <p:sp>
        <p:nvSpPr>
          <p:cNvPr id="51" name="Rectangle 1076">
            <a:extLst>
              <a:ext uri="{FF2B5EF4-FFF2-40B4-BE49-F238E27FC236}">
                <a16:creationId xmlns:a16="http://schemas.microsoft.com/office/drawing/2014/main" id="{6B5D4B99-CAB5-42BE-A468-9751FBF02D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24307" y="2643047"/>
            <a:ext cx="9559636" cy="851097"/>
          </a:xfrm>
          <a:prstGeom prst="rect">
            <a:avLst/>
          </a:prstGeom>
          <a:solidFill>
            <a:srgbClr val="CC33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ctr" defTabSz="39703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6600" b="1" dirty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latin typeface="Optima" panose="02000503060000020004"/>
                <a:cs typeface="Times New Roman" panose="02020603050405020304" pitchFamily="18" charset="0"/>
              </a:rPr>
              <a:t>  PROJECT DESCRIPTION </a:t>
            </a:r>
            <a:r>
              <a:rPr kumimoji="0" lang="en-US" altLang="en-US" sz="6600" b="1" i="0" u="none" strike="noStrike" kern="1200" cap="none" spc="0" normalizeH="0" baseline="0" noProof="0" dirty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Optima" panose="02000503060000020004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1F0587-B31E-447A-8CE9-29B920561218}"/>
              </a:ext>
            </a:extLst>
          </p:cNvPr>
          <p:cNvSpPr txBox="1"/>
          <p:nvPr/>
        </p:nvSpPr>
        <p:spPr>
          <a:xfrm>
            <a:off x="34305477" y="15800601"/>
            <a:ext cx="9559636" cy="669414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 i="1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N </a:t>
            </a: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= 112 for daily surveys  </a:t>
            </a:r>
          </a:p>
          <a:p>
            <a:pPr marL="571500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1,923/2,352 days </a:t>
            </a:r>
            <a:r>
              <a:rPr lang="en-US" sz="36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(81% compliance)</a:t>
            </a:r>
          </a:p>
          <a:p>
            <a:pPr marL="1371600" lvl="1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Range from 5-22 days </a:t>
            </a:r>
            <a:r>
              <a:rPr lang="en-US" sz="36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(M = 17)</a:t>
            </a:r>
          </a:p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Demographics: </a:t>
            </a:r>
          </a:p>
          <a:p>
            <a:pPr marL="1371600" lvl="1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Age </a:t>
            </a:r>
            <a:r>
              <a:rPr lang="en-US" sz="36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(19-79; M = 46.24, SD = 17.48)</a:t>
            </a:r>
          </a:p>
          <a:p>
            <a:pPr marL="1371600" lvl="1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Sex: 46% Female</a:t>
            </a:r>
          </a:p>
          <a:p>
            <a:pPr marL="1371600" lvl="1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Gender: 5% Non-cisgender</a:t>
            </a:r>
          </a:p>
          <a:p>
            <a:pPr marL="1371600" lvl="1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Race: 90% White</a:t>
            </a:r>
          </a:p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4500" dirty="0">
              <a:solidFill>
                <a:srgbClr val="000000"/>
              </a:solidFill>
              <a:latin typeface="Optima"/>
              <a:cs typeface="Times New Roman" panose="02020603050405020304" pitchFamily="18" charset="0"/>
            </a:endParaRPr>
          </a:p>
        </p:txBody>
      </p:sp>
      <p:sp>
        <p:nvSpPr>
          <p:cNvPr id="53" name="Rectangle 1076">
            <a:extLst>
              <a:ext uri="{FF2B5EF4-FFF2-40B4-BE49-F238E27FC236}">
                <a16:creationId xmlns:a16="http://schemas.microsoft.com/office/drawing/2014/main" id="{5232BF2F-D450-4C24-BFBF-5952449467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12478" y="27716243"/>
            <a:ext cx="9559636" cy="979799"/>
          </a:xfrm>
          <a:prstGeom prst="rect">
            <a:avLst/>
          </a:prstGeom>
          <a:solidFill>
            <a:srgbClr val="CC33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ctr" defTabSz="39703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6600" b="1" dirty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latin typeface="Optima" panose="02000503060000020004"/>
                <a:cs typeface="Times New Roman" panose="02020603050405020304" pitchFamily="18" charset="0"/>
              </a:rPr>
              <a:t>NEXT STEPS</a:t>
            </a:r>
            <a:r>
              <a:rPr kumimoji="0" lang="en-US" altLang="en-US" sz="6600" b="1" i="0" u="none" strike="noStrike" kern="1200" cap="none" spc="0" normalizeH="0" baseline="0" noProof="0" dirty="0">
                <a:ln w="9525">
                  <a:noFill/>
                </a:ln>
                <a:solidFill>
                  <a:srgbClr val="FFFFFF"/>
                </a:solidFill>
                <a:effectLst>
                  <a:innerShdw blurRad="114300">
                    <a:srgbClr val="FFFFFF">
                      <a:lumMod val="50000"/>
                    </a:srgbClr>
                  </a:innerShdw>
                </a:effectLst>
                <a:uLnTx/>
                <a:uFillTx/>
                <a:latin typeface="Optima" panose="02000503060000020004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00FD6BA-FF10-4F7E-8464-342C02C8A516}"/>
              </a:ext>
            </a:extLst>
          </p:cNvPr>
          <p:cNvSpPr txBox="1"/>
          <p:nvPr/>
        </p:nvSpPr>
        <p:spPr>
          <a:xfrm>
            <a:off x="34408393" y="3366321"/>
            <a:ext cx="9556348" cy="60016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571500" lvl="0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Three-part study: Presurvey, Baseline survey, &amp; </a:t>
            </a:r>
            <a:r>
              <a:rPr lang="en-US" sz="4800" b="1" u="sng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Daily surveys</a:t>
            </a: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.</a:t>
            </a:r>
          </a:p>
          <a:p>
            <a:pPr marL="571500" indent="-571500" defTabSz="914400" fontAlgn="base"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The daily process approach uses day-to-day monitoring to study variability </a:t>
            </a:r>
            <a:r>
              <a:rPr lang="en-US" sz="36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(Ong et al., 2009).  </a:t>
            </a:r>
          </a:p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Participants were asked to complete a 5 min. daily survey for 3 weeks </a:t>
            </a:r>
            <a:r>
              <a:rPr lang="en-US" sz="36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(21 days).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5802D7C-A230-4EC3-BAB4-3BF7FADA9264}"/>
              </a:ext>
            </a:extLst>
          </p:cNvPr>
          <p:cNvSpPr txBox="1"/>
          <p:nvPr/>
        </p:nvSpPr>
        <p:spPr>
          <a:xfrm>
            <a:off x="34408393" y="22601365"/>
            <a:ext cx="9505548" cy="526297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Self-distraction was the most and denial was the least frequently used.</a:t>
            </a:r>
          </a:p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My expectation that avoidance</a:t>
            </a:r>
            <a:r>
              <a:rPr lang="en-US" sz="42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 </a:t>
            </a: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coping</a:t>
            </a:r>
            <a:r>
              <a:rPr lang="en-US" sz="36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 (e.g., self-distraction)</a:t>
            </a:r>
            <a:r>
              <a:rPr lang="en-US" sz="42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  </a:t>
            </a:r>
            <a:r>
              <a:rPr lang="en-US" sz="4800" dirty="0">
                <a:solidFill>
                  <a:srgbClr val="000000"/>
                </a:solidFill>
                <a:latin typeface="Optima"/>
                <a:cs typeface="Times New Roman" panose="02020603050405020304" pitchFamily="18" charset="0"/>
              </a:rPr>
              <a:t>would be used more frequently was supported.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C383E08-2D21-49C0-B66A-1BD959A665DE}"/>
              </a:ext>
            </a:extLst>
          </p:cNvPr>
          <p:cNvSpPr txBox="1"/>
          <p:nvPr/>
        </p:nvSpPr>
        <p:spPr>
          <a:xfrm>
            <a:off x="34340752" y="28520769"/>
            <a:ext cx="9505548" cy="452431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 dirty="0">
                <a:solidFill>
                  <a:schemeClr val="accent4"/>
                </a:solidFill>
                <a:latin typeface="Optima"/>
                <a:cs typeface="Times New Roman" panose="02020603050405020304" pitchFamily="18" charset="0"/>
              </a:rPr>
              <a:t>Examine well-being and minority stress on days that different coping strategies were used.</a:t>
            </a:r>
          </a:p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339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 dirty="0">
                <a:solidFill>
                  <a:schemeClr val="accent4"/>
                </a:solidFill>
                <a:latin typeface="Optima"/>
                <a:cs typeface="Times New Roman" panose="02020603050405020304" pitchFamily="18" charset="0"/>
              </a:rPr>
              <a:t>Determine differences among age/race/gender in coping strategies.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6CB8BD3-E01C-4853-BD11-C86C40ABE0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565" r="14062"/>
          <a:stretch/>
        </p:blipFill>
        <p:spPr>
          <a:xfrm>
            <a:off x="37528834" y="-337613"/>
            <a:ext cx="6359236" cy="2740883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C9FB331-1776-6543-AA8F-99CB651751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64257"/>
              </p:ext>
            </p:extLst>
          </p:nvPr>
        </p:nvGraphicFramePr>
        <p:xfrm>
          <a:off x="12863183" y="10390656"/>
          <a:ext cx="19018053" cy="224664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13134">
                  <a:extLst>
                    <a:ext uri="{9D8B030D-6E8A-4147-A177-3AD203B41FA5}">
                      <a16:colId xmlns:a16="http://schemas.microsoft.com/office/drawing/2014/main" val="1438338831"/>
                    </a:ext>
                  </a:extLst>
                </a:gridCol>
                <a:gridCol w="7279591">
                  <a:extLst>
                    <a:ext uri="{9D8B030D-6E8A-4147-A177-3AD203B41FA5}">
                      <a16:colId xmlns:a16="http://schemas.microsoft.com/office/drawing/2014/main" val="2124559926"/>
                    </a:ext>
                  </a:extLst>
                </a:gridCol>
                <a:gridCol w="2328306">
                  <a:extLst>
                    <a:ext uri="{9D8B030D-6E8A-4147-A177-3AD203B41FA5}">
                      <a16:colId xmlns:a16="http://schemas.microsoft.com/office/drawing/2014/main" val="795960725"/>
                    </a:ext>
                  </a:extLst>
                </a:gridCol>
                <a:gridCol w="2830414">
                  <a:extLst>
                    <a:ext uri="{9D8B030D-6E8A-4147-A177-3AD203B41FA5}">
                      <a16:colId xmlns:a16="http://schemas.microsoft.com/office/drawing/2014/main" val="4005586995"/>
                    </a:ext>
                  </a:extLst>
                </a:gridCol>
                <a:gridCol w="3266608">
                  <a:extLst>
                    <a:ext uri="{9D8B030D-6E8A-4147-A177-3AD203B41FA5}">
                      <a16:colId xmlns:a16="http://schemas.microsoft.com/office/drawing/2014/main" val="555419193"/>
                    </a:ext>
                  </a:extLst>
                </a:gridCol>
              </a:tblGrid>
              <a:tr h="895627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chemeClr val="bg1"/>
                          </a:solidFill>
                          <a:effectLst/>
                          <a:latin typeface="Optima" panose="02000503060000020004"/>
                        </a:rPr>
                        <a:t>Coping Type</a:t>
                      </a:r>
                      <a:endParaRPr lang="en-US" sz="3600">
                        <a:solidFill>
                          <a:schemeClr val="bg1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chemeClr val="bg1"/>
                          </a:solidFill>
                          <a:effectLst/>
                          <a:latin typeface="Optima" panose="02000503060000020004"/>
                        </a:rPr>
                        <a:t>Question</a:t>
                      </a:r>
                      <a:endParaRPr lang="en-US" sz="3600">
                        <a:solidFill>
                          <a:schemeClr val="bg1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chemeClr val="bg1"/>
                          </a:solidFill>
                          <a:effectLst/>
                          <a:latin typeface="Optima" panose="02000503060000020004"/>
                        </a:rPr>
                        <a:t>Frequency</a:t>
                      </a:r>
                      <a:endParaRPr lang="en-US" sz="3600">
                        <a:solidFill>
                          <a:schemeClr val="bg1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chemeClr val="bg1"/>
                          </a:solidFill>
                          <a:effectLst/>
                          <a:latin typeface="Optima" panose="02000503060000020004"/>
                        </a:rPr>
                        <a:t>Percent % </a:t>
                      </a:r>
                      <a:endParaRPr lang="en-US" sz="3600">
                        <a:solidFill>
                          <a:schemeClr val="bg1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solidFill>
                            <a:schemeClr val="bg1"/>
                          </a:solidFill>
                          <a:effectLst/>
                          <a:latin typeface="Optima" panose="02000503060000020004"/>
                        </a:rPr>
                        <a:t>Person Level 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solidFill>
                            <a:schemeClr val="bg1"/>
                          </a:solidFill>
                          <a:effectLst/>
                          <a:latin typeface="Optima" panose="02000503060000020004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Mean (SD)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1213708"/>
                  </a:ext>
                </a:extLst>
              </a:tr>
              <a:tr h="268688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solidFill>
                            <a:schemeClr val="bg1"/>
                          </a:solidFill>
                          <a:effectLst/>
                          <a:latin typeface="Optima" panose="02000503060000020004"/>
                        </a:rPr>
                        <a:t>Self-Distraction</a:t>
                      </a:r>
                      <a:endParaRPr lang="en-US" sz="3600" dirty="0">
                        <a:solidFill>
                          <a:schemeClr val="bg1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I've been doing something to think about it less, such as going to movies, watching TV, reading, daydreaming, sleeping, or shopping.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1,385</a:t>
                      </a:r>
                      <a:endParaRPr lang="en-US" sz="3200" dirty="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72.0%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M = 12.37 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(SD = 6.65)</a:t>
                      </a:r>
                      <a:endParaRPr lang="en-US" sz="3200" dirty="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7175924"/>
                  </a:ext>
                </a:extLst>
              </a:tr>
              <a:tr h="146986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chemeClr val="bg1"/>
                          </a:solidFill>
                          <a:effectLst/>
                          <a:latin typeface="Optima" panose="02000503060000020004"/>
                        </a:rPr>
                        <a:t>Active Coping</a:t>
                      </a:r>
                      <a:endParaRPr lang="en-US" sz="3600">
                        <a:solidFill>
                          <a:schemeClr val="bg1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I've been taking action to try to make the situation better.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762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39.6%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M = 6.80 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(SD = 5.79)</a:t>
                      </a:r>
                      <a:endParaRPr lang="en-US" sz="3200" dirty="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0812104"/>
                  </a:ext>
                </a:extLst>
              </a:tr>
              <a:tr h="146986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chemeClr val="bg1"/>
                          </a:solidFill>
                          <a:effectLst/>
                          <a:latin typeface="Optima" panose="02000503060000020004"/>
                        </a:rPr>
                        <a:t>Emotional Support</a:t>
                      </a:r>
                      <a:endParaRPr lang="en-US" sz="3600">
                        <a:solidFill>
                          <a:schemeClr val="bg1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I've been getting comfort and understanding from someone.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685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35.6%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M = .44 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(SD = 1.30)</a:t>
                      </a:r>
                      <a:endParaRPr lang="en-US" sz="3200" dirty="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6824687"/>
                  </a:ext>
                </a:extLst>
              </a:tr>
              <a:tr h="146986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chemeClr val="bg1"/>
                          </a:solidFill>
                          <a:effectLst/>
                          <a:latin typeface="Optima" panose="02000503060000020004"/>
                        </a:rPr>
                        <a:t>Planning</a:t>
                      </a:r>
                      <a:endParaRPr lang="en-US" sz="3600">
                        <a:solidFill>
                          <a:schemeClr val="bg1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I've been trying to come up with a strategy about what to do. 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635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33.0%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M = 1.38 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(SD = 2.84)</a:t>
                      </a:r>
                      <a:endParaRPr lang="en-US" sz="3200" dirty="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5487221"/>
                  </a:ext>
                </a:extLst>
              </a:tr>
              <a:tr h="146986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chemeClr val="bg1"/>
                          </a:solidFill>
                          <a:effectLst/>
                          <a:latin typeface="Optima" panose="02000503060000020004"/>
                        </a:rPr>
                        <a:t>Positive Reframing </a:t>
                      </a:r>
                      <a:endParaRPr lang="en-US" sz="3600">
                        <a:solidFill>
                          <a:schemeClr val="bg1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I've been looking for something good in what is happening.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564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29.3%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M = 6.12 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(SD = 5.14)</a:t>
                      </a:r>
                      <a:endParaRPr lang="en-US" sz="3200" dirty="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1906643"/>
                  </a:ext>
                </a:extLst>
              </a:tr>
              <a:tr h="87075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chemeClr val="bg1"/>
                          </a:solidFill>
                          <a:effectLst/>
                          <a:latin typeface="Optima" panose="02000503060000020004"/>
                        </a:rPr>
                        <a:t>Acceptance</a:t>
                      </a:r>
                      <a:endParaRPr lang="en-US" sz="3600">
                        <a:solidFill>
                          <a:schemeClr val="bg1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I've been learning to live with it.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543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28.2%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M = 4.43 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(SD = 4.38)</a:t>
                      </a:r>
                      <a:endParaRPr lang="en-US" sz="3200" dirty="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658357"/>
                  </a:ext>
                </a:extLst>
              </a:tr>
              <a:tr h="179125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chemeClr val="bg1"/>
                          </a:solidFill>
                          <a:effectLst/>
                          <a:latin typeface="Optima" panose="02000503060000020004"/>
                        </a:rPr>
                        <a:t>Instrumental Support</a:t>
                      </a:r>
                      <a:endParaRPr lang="en-US" sz="3600">
                        <a:solidFill>
                          <a:schemeClr val="bg1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I’ve been trying to get advice or help from other people about what to do.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496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25.8%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M = 1.79 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(SD = 2.42)</a:t>
                      </a:r>
                      <a:endParaRPr lang="en-US" sz="3200" dirty="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2954690"/>
                  </a:ext>
                </a:extLst>
              </a:tr>
              <a:tr h="146986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chemeClr val="bg1"/>
                          </a:solidFill>
                          <a:effectLst/>
                          <a:latin typeface="Optima" panose="02000503060000020004"/>
                        </a:rPr>
                        <a:t>Self-Blame</a:t>
                      </a:r>
                      <a:endParaRPr lang="en-US" sz="3600">
                        <a:solidFill>
                          <a:schemeClr val="bg1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I’ve been blaming myself for things that happened. 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369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19.2%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M = 2.97 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(SD = 3.91)</a:t>
                      </a:r>
                      <a:endParaRPr lang="en-US" sz="3200" dirty="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63306"/>
                  </a:ext>
                </a:extLst>
              </a:tr>
              <a:tr h="146986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chemeClr val="bg1"/>
                          </a:solidFill>
                          <a:effectLst/>
                          <a:latin typeface="Optima" panose="02000503060000020004"/>
                        </a:rPr>
                        <a:t>Religion</a:t>
                      </a:r>
                      <a:endParaRPr lang="en-US" sz="3600">
                        <a:solidFill>
                          <a:schemeClr val="bg1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I've been trying to find comfort in my religion or spiritual beliefs.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348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18.1%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M = 5.03 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(SD = 5.41)</a:t>
                      </a:r>
                      <a:endParaRPr lang="en-US" sz="3200" dirty="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1437730"/>
                  </a:ext>
                </a:extLst>
              </a:tr>
              <a:tr h="146986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chemeClr val="bg1"/>
                          </a:solidFill>
                          <a:effectLst/>
                          <a:latin typeface="Optima" panose="02000503060000020004"/>
                        </a:rPr>
                        <a:t>Venting</a:t>
                      </a:r>
                      <a:endParaRPr lang="en-US" sz="3600">
                        <a:solidFill>
                          <a:schemeClr val="bg1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I've been saying things to let my unpleasant feelings escape.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333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17.3%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M = 5.67 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(SD = 5.39)</a:t>
                      </a:r>
                      <a:endParaRPr lang="en-US" sz="3200" dirty="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4292287"/>
                  </a:ext>
                </a:extLst>
              </a:tr>
              <a:tr h="13434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chemeClr val="bg1"/>
                          </a:solidFill>
                          <a:effectLst/>
                          <a:latin typeface="Optima" panose="02000503060000020004"/>
                        </a:rPr>
                        <a:t>Humor</a:t>
                      </a:r>
                      <a:endParaRPr lang="en-US" sz="3600">
                        <a:solidFill>
                          <a:schemeClr val="bg1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I've been making fun of the situation.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322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16.7%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M = 2.88 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(SD = 4.63)</a:t>
                      </a:r>
                      <a:endParaRPr lang="en-US" sz="3200" dirty="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404591"/>
                  </a:ext>
                </a:extLst>
              </a:tr>
              <a:tr h="13434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chemeClr val="bg1"/>
                          </a:solidFill>
                          <a:effectLst/>
                          <a:latin typeface="Optima" panose="02000503060000020004"/>
                        </a:rPr>
                        <a:t>Behavioral Disengagement </a:t>
                      </a:r>
                      <a:endParaRPr lang="en-US" sz="3600">
                        <a:solidFill>
                          <a:schemeClr val="bg1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I've been giving up trying to deal with it.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201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10.5%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M = 4.85 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(SD = 5.42)</a:t>
                      </a:r>
                      <a:endParaRPr lang="en-US" sz="3200" dirty="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9057462"/>
                  </a:ext>
                </a:extLst>
              </a:tr>
              <a:tr h="146986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chemeClr val="bg1"/>
                          </a:solidFill>
                          <a:effectLst/>
                          <a:latin typeface="Optima" panose="02000503060000020004"/>
                        </a:rPr>
                        <a:t>Substance Use</a:t>
                      </a:r>
                      <a:endParaRPr lang="en-US" sz="3600">
                        <a:solidFill>
                          <a:schemeClr val="bg1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I've been using alcohol or other drugs to help me get through it.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154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8.0%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M = 3.10 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(SD = 5.80)</a:t>
                      </a:r>
                      <a:endParaRPr lang="en-US" sz="3200" dirty="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1871548"/>
                  </a:ext>
                </a:extLst>
              </a:tr>
              <a:tr h="146986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chemeClr val="bg1"/>
                          </a:solidFill>
                          <a:effectLst/>
                          <a:latin typeface="Optima" panose="02000503060000020004"/>
                        </a:rPr>
                        <a:t>Denial</a:t>
                      </a:r>
                      <a:endParaRPr lang="en-US" sz="3600">
                        <a:solidFill>
                          <a:schemeClr val="bg1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I've been refusing to believe that this has happened.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49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2.5%</a:t>
                      </a:r>
                      <a:endParaRPr lang="en-US" sz="320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 M = 3.29 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chemeClr val="accent4"/>
                          </a:solidFill>
                          <a:effectLst/>
                          <a:latin typeface="Optima" panose="02000503060000020004"/>
                        </a:rPr>
                        <a:t>(SD = 4.87)</a:t>
                      </a:r>
                      <a:endParaRPr lang="en-US" sz="3200" dirty="0">
                        <a:solidFill>
                          <a:schemeClr val="accent4"/>
                        </a:solidFill>
                        <a:effectLst/>
                        <a:latin typeface="Optima" panose="020005030600000200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6335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Poster">
      <a:dk1>
        <a:srgbClr val="0042C7"/>
      </a:dk1>
      <a:lt1>
        <a:srgbClr val="FFFFFF"/>
      </a:lt1>
      <a:dk2>
        <a:srgbClr val="F6A1FD"/>
      </a:dk2>
      <a:lt2>
        <a:srgbClr val="FFFFFF"/>
      </a:lt2>
      <a:accent1>
        <a:srgbClr val="3399FF"/>
      </a:accent1>
      <a:accent2>
        <a:srgbClr val="00B0F0"/>
      </a:accent2>
      <a:accent3>
        <a:srgbClr val="FFFFFF"/>
      </a:accent3>
      <a:accent4>
        <a:srgbClr val="000000"/>
      </a:accent4>
      <a:accent5>
        <a:srgbClr val="FFFFFF"/>
      </a:accent5>
      <a:accent6>
        <a:srgbClr val="2103FD"/>
      </a:accent6>
      <a:hlink>
        <a:srgbClr val="858585"/>
      </a:hlink>
      <a:folHlink>
        <a:srgbClr val="003195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FFFFFF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FFFFFF"/>
        </a:accent5>
        <a:accent6>
          <a:srgbClr val="6264B4"/>
        </a:accent6>
        <a:hlink>
          <a:srgbClr val="FFFF99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FFFFFF"/>
        </a:accent1>
        <a:accent2>
          <a:srgbClr val="005A58"/>
        </a:accent2>
        <a:accent3>
          <a:srgbClr val="AAC0C0"/>
        </a:accent3>
        <a:accent4>
          <a:srgbClr val="DADADA"/>
        </a:accent4>
        <a:accent5>
          <a:srgbClr val="FFFFFF"/>
        </a:accent5>
        <a:accent6>
          <a:srgbClr val="00514F"/>
        </a:accent6>
        <a:hlink>
          <a:srgbClr val="FFFF99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398E2CED27A244FB724F86544CC0CF8" ma:contentTypeVersion="6" ma:contentTypeDescription="Create a new document." ma:contentTypeScope="" ma:versionID="8e1f96111519930f8576d4c5e7c47ab8">
  <xsd:schema xmlns:xsd="http://www.w3.org/2001/XMLSchema" xmlns:xs="http://www.w3.org/2001/XMLSchema" xmlns:p="http://schemas.microsoft.com/office/2006/metadata/properties" xmlns:ns2="4db0f8bb-fe80-42a0-89e5-e6fbea4f3bb9" targetNamespace="http://schemas.microsoft.com/office/2006/metadata/properties" ma:root="true" ma:fieldsID="a79434739711792df22a46e42de753fe" ns2:_="">
    <xsd:import namespace="4db0f8bb-fe80-42a0-89e5-e6fbea4f3b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b0f8bb-fe80-42a0-89e5-e6fbea4f3b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0D4D0EC-6185-425F-92AA-EFE5C05FBB19}">
  <ds:schemaRefs>
    <ds:schemaRef ds:uri="http://purl.org/dc/elements/1.1/"/>
    <ds:schemaRef ds:uri="http://purl.org/dc/dcmitype/"/>
    <ds:schemaRef ds:uri="http://purl.org/dc/terms/"/>
    <ds:schemaRef ds:uri="http://www.w3.org/XML/1998/namespace"/>
    <ds:schemaRef ds:uri="http://schemas.microsoft.com/office/2006/documentManagement/types"/>
    <ds:schemaRef ds:uri="4db0f8bb-fe80-42a0-89e5-e6fbea4f3bb9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3B6EF206-1713-4C6D-AAC3-D78720E1DD3B}">
  <ds:schemaRefs>
    <ds:schemaRef ds:uri="4db0f8bb-fe80-42a0-89e5-e6fbea4f3bb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CE57344-8B55-403D-ABDC-5BC685E9B83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83</TotalTime>
  <Words>865</Words>
  <Application>Microsoft Macintosh PowerPoint</Application>
  <PresentationFormat>Custom</PresentationFormat>
  <Paragraphs>143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Optima</vt:lpstr>
      <vt:lpstr>Times New Roman</vt:lpstr>
      <vt:lpstr>Default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posters convey your findings in a clear</dc:title>
  <dc:creator>Michels, Steven J.</dc:creator>
  <cp:lastModifiedBy>McCarthy, Devin M.</cp:lastModifiedBy>
  <cp:revision>3</cp:revision>
  <dcterms:created xsi:type="dcterms:W3CDTF">2020-01-31T20:05:15Z</dcterms:created>
  <dcterms:modified xsi:type="dcterms:W3CDTF">2022-04-19T19:02:27Z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0x0101001398E2CED27A244FB724F86544CC0CF8</vt:lpwstr>
  </property>
</Properties>
</file>