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</p:sldIdLst>
  <p:sldSz cx="43891200" cy="32918400"/>
  <p:notesSz cx="6858000" cy="9144000"/>
  <p:defaultTextStyle>
    <a:defPPr>
      <a:defRPr lang="en-US"/>
    </a:defPPr>
    <a:lvl1pPr marL="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1pPr>
    <a:lvl2pPr marL="184343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2pPr>
    <a:lvl3pPr marL="368686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3pPr>
    <a:lvl4pPr marL="553029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4pPr>
    <a:lvl5pPr marL="737372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5pPr>
    <a:lvl6pPr marL="921715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6pPr>
    <a:lvl7pPr marL="1106058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7pPr>
    <a:lvl8pPr marL="1290401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8pPr>
    <a:lvl9pPr marL="1474744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848"/>
    <p:restoredTop sz="94745"/>
  </p:normalViewPr>
  <p:slideViewPr>
    <p:cSldViewPr snapToGrid="0" snapToObjects="1">
      <p:cViewPr>
        <p:scale>
          <a:sx n="16" d="100"/>
          <a:sy n="16" d="100"/>
        </p:scale>
        <p:origin x="368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5387342"/>
            <a:ext cx="37307520" cy="11460480"/>
          </a:xfrm>
        </p:spPr>
        <p:txBody>
          <a:bodyPr anchor="b"/>
          <a:lstStyle>
            <a:lvl1pPr algn="ctr"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7289782"/>
            <a:ext cx="32918400" cy="7947658"/>
          </a:xfrm>
        </p:spPr>
        <p:txBody>
          <a:bodyPr/>
          <a:lstStyle>
            <a:lvl1pPr marL="0" indent="0" algn="ctr">
              <a:buNone/>
              <a:defRPr sz="11520"/>
            </a:lvl1pPr>
            <a:lvl2pPr marL="2194560" indent="0" algn="ctr">
              <a:buNone/>
              <a:defRPr sz="9600"/>
            </a:lvl2pPr>
            <a:lvl3pPr marL="4389120" indent="0" algn="ctr">
              <a:buNone/>
              <a:defRPr sz="8640"/>
            </a:lvl3pPr>
            <a:lvl4pPr marL="6583680" indent="0" algn="ctr">
              <a:buNone/>
              <a:defRPr sz="7680"/>
            </a:lvl4pPr>
            <a:lvl5pPr marL="8778240" indent="0" algn="ctr">
              <a:buNone/>
              <a:defRPr sz="7680"/>
            </a:lvl5pPr>
            <a:lvl6pPr marL="10972800" indent="0" algn="ctr">
              <a:buNone/>
              <a:defRPr sz="7680"/>
            </a:lvl6pPr>
            <a:lvl7pPr marL="13167360" indent="0" algn="ctr">
              <a:buNone/>
              <a:defRPr sz="7680"/>
            </a:lvl7pPr>
            <a:lvl8pPr marL="15361920" indent="0" algn="ctr">
              <a:buNone/>
              <a:defRPr sz="7680"/>
            </a:lvl8pPr>
            <a:lvl9pPr marL="17556480" indent="0" algn="ctr">
              <a:buNone/>
              <a:defRPr sz="7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588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906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2" y="1752600"/>
            <a:ext cx="9464040" cy="278968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2" y="1752600"/>
            <a:ext cx="27843480" cy="2789682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363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047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2" y="8206749"/>
            <a:ext cx="37856160" cy="13693138"/>
          </a:xfrm>
        </p:spPr>
        <p:txBody>
          <a:bodyPr anchor="b"/>
          <a:lstStyle>
            <a:lvl1pPr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2" y="22029429"/>
            <a:ext cx="37856160" cy="7200898"/>
          </a:xfrm>
        </p:spPr>
        <p:txBody>
          <a:bodyPr/>
          <a:lstStyle>
            <a:lvl1pPr marL="0" indent="0">
              <a:buNone/>
              <a:defRPr sz="11520">
                <a:solidFill>
                  <a:schemeClr val="tx1"/>
                </a:solidFill>
              </a:defRPr>
            </a:lvl1pPr>
            <a:lvl2pPr marL="219456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312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351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1752607"/>
            <a:ext cx="37856160" cy="6362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3242" y="8069582"/>
            <a:ext cx="18568032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3242" y="12024360"/>
            <a:ext cx="18568032" cy="176860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8069582"/>
            <a:ext cx="18659477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2024360"/>
            <a:ext cx="18659477" cy="176860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261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083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74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9477" y="4739647"/>
            <a:ext cx="22219920" cy="23393400"/>
          </a:xfr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362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659477" y="4739647"/>
            <a:ext cx="22219920" cy="23393400"/>
          </a:xfrm>
        </p:spPr>
        <p:txBody>
          <a:bodyPr anchor="t"/>
          <a:lstStyle>
            <a:lvl1pPr marL="0" indent="0">
              <a:buNone/>
              <a:defRPr sz="15360"/>
            </a:lvl1pPr>
            <a:lvl2pPr marL="2194560" indent="0">
              <a:buNone/>
              <a:defRPr sz="13440"/>
            </a:lvl2pPr>
            <a:lvl3pPr marL="4389120" indent="0">
              <a:buNone/>
              <a:defRPr sz="1152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144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868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52022F0-D88F-1246-9F1C-47723AD72CBA}"/>
              </a:ext>
            </a:extLst>
          </p:cNvPr>
          <p:cNvSpPr txBox="1"/>
          <p:nvPr/>
        </p:nvSpPr>
        <p:spPr>
          <a:xfrm>
            <a:off x="0" y="0"/>
            <a:ext cx="43891200" cy="573024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A20BE9-403B-1448-9837-40833B4967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81685" y="16823660"/>
            <a:ext cx="23239602" cy="6259369"/>
          </a:xfrm>
          <a:ln>
            <a:noFill/>
          </a:ln>
        </p:spPr>
        <p:txBody>
          <a:bodyPr>
            <a:noAutofit/>
          </a:bodyPr>
          <a:lstStyle/>
          <a:p>
            <a:pPr algn="l"/>
            <a:r>
              <a:rPr lang="en-US" sz="96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The female athlete triad is a serious condition that </a:t>
            </a:r>
            <a:r>
              <a:rPr lang="en-US" sz="9600" b="1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threatens</a:t>
            </a:r>
            <a:r>
              <a:rPr lang="en-US" sz="96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 the overall </a:t>
            </a:r>
            <a:r>
              <a:rPr lang="en-US" sz="9600" b="1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health </a:t>
            </a:r>
            <a:r>
              <a:rPr lang="en-US" sz="96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and </a:t>
            </a:r>
            <a:r>
              <a:rPr lang="en-US" sz="9600" b="1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well-being</a:t>
            </a:r>
            <a:r>
              <a:rPr lang="en-US" sz="96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 of female athletes and stems from the </a:t>
            </a:r>
            <a:r>
              <a:rPr lang="en-US" sz="9600" b="1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perception of women in sports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AAD7CE-EF43-8248-9770-71455449FC61}"/>
              </a:ext>
            </a:extLst>
          </p:cNvPr>
          <p:cNvSpPr txBox="1"/>
          <p:nvPr/>
        </p:nvSpPr>
        <p:spPr>
          <a:xfrm>
            <a:off x="0" y="852173"/>
            <a:ext cx="438912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0" b="1" dirty="0">
                <a:solidFill>
                  <a:schemeClr val="bg1"/>
                </a:solidFill>
                <a:latin typeface="Palatino" pitchFamily="2" charset="77"/>
                <a:ea typeface="Palatino" pitchFamily="2" charset="77"/>
                <a:cs typeface="Calibri" panose="020F0502020204030204" pitchFamily="34" charset="0"/>
              </a:rPr>
              <a:t>Let Her Be an Athlete: Health and the Perception of Female Sports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8A2085-0E21-AC47-B015-3675993C83EC}"/>
              </a:ext>
            </a:extLst>
          </p:cNvPr>
          <p:cNvSpPr txBox="1"/>
          <p:nvPr/>
        </p:nvSpPr>
        <p:spPr>
          <a:xfrm>
            <a:off x="0" y="3049040"/>
            <a:ext cx="438912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800" i="1" dirty="0">
                <a:solidFill>
                  <a:schemeClr val="bg1"/>
                </a:solidFill>
                <a:latin typeface="Palatino" pitchFamily="2" charset="77"/>
                <a:ea typeface="Palatino" pitchFamily="2" charset="77"/>
              </a:rPr>
              <a:t>Julie Gallotto, Exercise Science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2A6C51-3733-8C43-A80D-94F632E693BB}"/>
              </a:ext>
            </a:extLst>
          </p:cNvPr>
          <p:cNvSpPr txBox="1"/>
          <p:nvPr/>
        </p:nvSpPr>
        <p:spPr>
          <a:xfrm>
            <a:off x="32438890" y="27032714"/>
            <a:ext cx="479452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600" i="1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Scan this QR code to view full paper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1B0380-F941-CD4A-9E41-15827C047312}"/>
              </a:ext>
            </a:extLst>
          </p:cNvPr>
          <p:cNvSpPr txBox="1"/>
          <p:nvPr/>
        </p:nvSpPr>
        <p:spPr>
          <a:xfrm>
            <a:off x="29088733" y="25585784"/>
            <a:ext cx="890691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>
                <a:solidFill>
                  <a:schemeClr val="accent1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To read more…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3BEE00B-A703-6042-B562-B63814984EA8}"/>
              </a:ext>
            </a:extLst>
          </p:cNvPr>
          <p:cNvSpPr txBox="1"/>
          <p:nvPr/>
        </p:nvSpPr>
        <p:spPr>
          <a:xfrm>
            <a:off x="16478782" y="9007731"/>
            <a:ext cx="102743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i="1" dirty="0">
                <a:solidFill>
                  <a:schemeClr val="accent1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The female athlete triad is a progression from unmet energy demands, to menstrual dysfunction, to loss in bone mineral density.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D3FB7B5-22FB-60CB-7CC0-5215BA7C1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1011" y="16459200"/>
            <a:ext cx="13559694" cy="7653694"/>
          </a:xfrm>
          <a:prstGeom prst="rect">
            <a:avLst/>
          </a:prstGeom>
        </p:spPr>
      </p:pic>
      <p:pic>
        <p:nvPicPr>
          <p:cNvPr id="22" name="Picture 2" descr="Identifying the Female Athlete Triad in Your Athlete - The Female and Male Athlete  Triad Coalition">
            <a:extLst>
              <a:ext uri="{FF2B5EF4-FFF2-40B4-BE49-F238E27FC236}">
                <a16:creationId xmlns:a16="http://schemas.microsoft.com/office/drawing/2014/main" id="{B4B013BB-0C26-2B52-B3EA-2EA1328B00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71944" y="6742328"/>
            <a:ext cx="12679957" cy="8595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D0902C2B-D19F-EA2D-2D58-41E9EB1C0D48}"/>
              </a:ext>
            </a:extLst>
          </p:cNvPr>
          <p:cNvSpPr/>
          <p:nvPr/>
        </p:nvSpPr>
        <p:spPr>
          <a:xfrm>
            <a:off x="2339299" y="26191588"/>
            <a:ext cx="4799235" cy="4391734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spc="50">
              <a:ln w="9525" cmpd="sng">
                <a:solidFill>
                  <a:schemeClr val="accent1"/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F2339B-F822-D587-1749-3F85590B2651}"/>
              </a:ext>
            </a:extLst>
          </p:cNvPr>
          <p:cNvSpPr txBox="1"/>
          <p:nvPr/>
        </p:nvSpPr>
        <p:spPr>
          <a:xfrm>
            <a:off x="2942800" y="26914863"/>
            <a:ext cx="46213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47%</a:t>
            </a:r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0D1F0DBB-2C41-DA2D-B88E-F1F14D72C6E7}"/>
              </a:ext>
            </a:extLst>
          </p:cNvPr>
          <p:cNvSpPr txBox="1">
            <a:spLocks/>
          </p:cNvSpPr>
          <p:nvPr/>
        </p:nvSpPr>
        <p:spPr>
          <a:xfrm>
            <a:off x="8598579" y="26115331"/>
            <a:ext cx="12186234" cy="4984141"/>
          </a:xfrm>
          <a:prstGeom prst="rect">
            <a:avLst/>
          </a:prstGeom>
        </p:spPr>
        <p:txBody>
          <a:bodyPr>
            <a:noAutofit/>
          </a:bodyPr>
          <a:lstStyle>
            <a:lvl1pPr marL="1097280" indent="-1097280" algn="l" defTabSz="4389120" rtl="0" eaLnBrk="1" latinLnBrk="0" hangingPunct="1">
              <a:lnSpc>
                <a:spcPct val="90000"/>
              </a:lnSpc>
              <a:spcBef>
                <a:spcPts val="4800"/>
              </a:spcBef>
              <a:buFont typeface="Arial" panose="020B0604020202020204" pitchFamily="34" charset="0"/>
              <a:buChar char="•"/>
              <a:defRPr sz="13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91840" indent="-1097280" algn="l" defTabSz="438912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11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86400" indent="-1097280" algn="l" defTabSz="438912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9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680960" indent="-1097280" algn="l" defTabSz="438912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75520" indent="-1097280" algn="l" defTabSz="438912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70080" indent="-1097280" algn="l" defTabSz="438912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4640" indent="-1097280" algn="l" defTabSz="438912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9200" indent="-1097280" algn="l" defTabSz="438912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3760" indent="-1097280" algn="l" defTabSz="438912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6000" dirty="0">
                <a:solidFill>
                  <a:schemeClr val="accent5">
                    <a:lumMod val="50000"/>
                  </a:schemeClr>
                </a:solidFill>
                <a:latin typeface="Optima" panose="02000503060000020004" pitchFamily="2" charset="0"/>
              </a:rPr>
              <a:t>I</a:t>
            </a:r>
            <a:r>
              <a:rPr lang="en-US" sz="6000" i="1" dirty="0">
                <a:solidFill>
                  <a:schemeClr val="accent5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n elite female athletes, clinical eating disorders occur in 16% to 47% of the population</a:t>
            </a:r>
            <a:br>
              <a:rPr lang="en-US" sz="6000" i="1" dirty="0">
                <a:solidFill>
                  <a:schemeClr val="accent5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</a:br>
            <a:br>
              <a:rPr lang="en-US" sz="6000" i="1" dirty="0">
                <a:solidFill>
                  <a:schemeClr val="accent5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</a:br>
            <a:r>
              <a:rPr lang="en-US" sz="6000" i="1" dirty="0">
                <a:solidFill>
                  <a:schemeClr val="accent5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General population- 0.5% to 10% of the population.</a:t>
            </a:r>
            <a:r>
              <a:rPr lang="en-US" sz="6000" i="1" baseline="30000" dirty="0">
                <a:solidFill>
                  <a:schemeClr val="accent5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2</a:t>
            </a:r>
            <a:endParaRPr lang="en-US" sz="6000" i="1" dirty="0">
              <a:solidFill>
                <a:schemeClr val="accent5">
                  <a:lumMod val="50000"/>
                </a:schemeClr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18" name="Rectangular Callout 17">
            <a:extLst>
              <a:ext uri="{FF2B5EF4-FFF2-40B4-BE49-F238E27FC236}">
                <a16:creationId xmlns:a16="http://schemas.microsoft.com/office/drawing/2014/main" id="{7198A4AF-EA47-0AEF-4548-7D342E56922C}"/>
              </a:ext>
            </a:extLst>
          </p:cNvPr>
          <p:cNvSpPr/>
          <p:nvPr/>
        </p:nvSpPr>
        <p:spPr>
          <a:xfrm>
            <a:off x="2131011" y="6742328"/>
            <a:ext cx="12228909" cy="7488934"/>
          </a:xfrm>
          <a:prstGeom prst="wedgeRectCallou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“As a rising teenage tennis star, Simona Halep was better known for her bra size than her skills with a racket”- New York Post</a:t>
            </a:r>
            <a:r>
              <a:rPr lang="en-US" baseline="30000" dirty="0"/>
              <a:t>1</a:t>
            </a:r>
          </a:p>
        </p:txBody>
      </p:sp>
      <p:sp>
        <p:nvSpPr>
          <p:cNvPr id="19" name="Curved Left Arrow 18">
            <a:extLst>
              <a:ext uri="{FF2B5EF4-FFF2-40B4-BE49-F238E27FC236}">
                <a16:creationId xmlns:a16="http://schemas.microsoft.com/office/drawing/2014/main" id="{C274E784-952C-7B35-A16E-AFB610FF2050}"/>
              </a:ext>
            </a:extLst>
          </p:cNvPr>
          <p:cNvSpPr/>
          <p:nvPr/>
        </p:nvSpPr>
        <p:spPr>
          <a:xfrm rot="1640672">
            <a:off x="40221586" y="15659238"/>
            <a:ext cx="2660630" cy="5292796"/>
          </a:xfrm>
          <a:prstGeom prst="curvedLeftArrow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6" name="Picture 25" descr="Qr code&#10;&#10;Description automatically generated">
            <a:extLst>
              <a:ext uri="{FF2B5EF4-FFF2-40B4-BE49-F238E27FC236}">
                <a16:creationId xmlns:a16="http://schemas.microsoft.com/office/drawing/2014/main" id="{06252241-7D5E-D67F-A797-4054275F46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24024" y="26649619"/>
            <a:ext cx="4794526" cy="476677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9B633C4-1C3E-8B69-AEF9-F502AFA74EEC}"/>
              </a:ext>
            </a:extLst>
          </p:cNvPr>
          <p:cNvSpPr txBox="1"/>
          <p:nvPr/>
        </p:nvSpPr>
        <p:spPr>
          <a:xfrm>
            <a:off x="16119376" y="31733310"/>
            <a:ext cx="36385048" cy="2194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1.How breast reduction saved a tennis star’s career. Accessed November 21, 2021. https://</a:t>
            </a:r>
            <a:r>
              <a:rPr lang="en-US" sz="3200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nypost.com</a:t>
            </a:r>
            <a:r>
              <a:rPr lang="en-US" sz="32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/2014/05/31/how-breast-reduction-saved-a-tennis-stars-career/ </a:t>
            </a:r>
          </a:p>
          <a:p>
            <a:r>
              <a:rPr lang="en-US" sz="32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2.Nazem TG, Ackerman KE. The Female Athlete Triad. </a:t>
            </a:r>
            <a:r>
              <a:rPr lang="en-US" sz="3200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Sports Health</a:t>
            </a:r>
            <a:r>
              <a:rPr lang="en-US" sz="32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. 2012;4(4):302-311. doi:10.1177/1941738112439685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960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E68C44B38D454A822357E92809081D" ma:contentTypeVersion="11" ma:contentTypeDescription="Create a new document." ma:contentTypeScope="" ma:versionID="d3393b1b8119e248737e5ddde8568eda">
  <xsd:schema xmlns:xsd="http://www.w3.org/2001/XMLSchema" xmlns:xs="http://www.w3.org/2001/XMLSchema" xmlns:p="http://schemas.microsoft.com/office/2006/metadata/properties" xmlns:ns2="4947024e-c7f4-448a-a7ae-6578092e520f" xmlns:ns3="9d02f471-8987-4bc7-bd7c-fcb151f959ef" targetNamespace="http://schemas.microsoft.com/office/2006/metadata/properties" ma:root="true" ma:fieldsID="d237871ee7a15691f6429755f6ef49e9" ns2:_="" ns3:_="">
    <xsd:import namespace="4947024e-c7f4-448a-a7ae-6578092e520f"/>
    <xsd:import namespace="9d02f471-8987-4bc7-bd7c-fcb151f959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47024e-c7f4-448a-a7ae-6578092e52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2f471-8987-4bc7-bd7c-fcb151f959ef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0D4D0EC-6185-425F-92AA-EFE5C05FBB1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CE57344-8B55-403D-ABDC-5BC685E9B83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062C45E-7EA8-4A5C-80C5-9ACA78425E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47024e-c7f4-448a-a7ae-6578092e520f"/>
    <ds:schemaRef ds:uri="9d02f471-8987-4bc7-bd7c-fcb151f959e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505</TotalTime>
  <Words>191</Words>
  <Application>Microsoft Macintosh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Optima</vt:lpstr>
      <vt:lpstr>Palatino</vt:lpstr>
      <vt:lpstr>Office Theme</vt:lpstr>
      <vt:lpstr>The female athlete triad is a serious condition that threatens the overall health and well-being of female athletes and stems from the perception of women in sports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Effective posters convey your findings in a clear</dc:title>
  <dc:creator>Michels, Steven J.</dc:creator>
  <cp:lastModifiedBy>Robert Gallotto</cp:lastModifiedBy>
  <cp:revision>22</cp:revision>
  <dcterms:created xsi:type="dcterms:W3CDTF">2020-01-31T20:05:15Z</dcterms:created>
  <dcterms:modified xsi:type="dcterms:W3CDTF">2022-04-19T21:42:27Z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0x010100FAE68C44B38D454A822357E92809081D</vt:lpwstr>
  </property>
</Properties>
</file>