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915"/>
    <p:restoredTop sz="94635"/>
  </p:normalViewPr>
  <p:slideViewPr>
    <p:cSldViewPr snapToGrid="0" snapToObjects="1">
      <p:cViewPr varScale="1">
        <p:scale>
          <a:sx n="77" d="100"/>
          <a:sy n="77" d="100"/>
        </p:scale>
        <p:origin x="113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8CD3D-8D5B-1F47-9814-F430032E33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3B3B47D-6E0E-134E-A18C-FB69ABBF01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7CB3375-9D1B-6B43-B435-11CABC3B5105}"/>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0E2FB284-9834-C649-B866-16579B3635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676372-55F9-FD43-82AB-7869E9749A6B}"/>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1186367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E01E6-9FF6-6F4E-A610-6D5CEEB8AC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D8454F-C723-854F-83CA-ADEFB93D15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F5E7A7-13C2-8643-8C57-C6853B6E6EB4}"/>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58045793-C330-0C49-885A-6E7A229B12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4C378B-06D3-E741-B58E-6C7D640B11ED}"/>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259745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676945-DF00-2A44-98BB-3BD8B6313D3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7967F5-1957-0841-A1D8-4C23B7140C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A7D108-1933-1B41-9E33-052D0CE47A13}"/>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B9398E3F-A1DB-AE4F-A888-E4BDFBFF6E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755C57-12E3-AE4C-9536-64AAC799105A}"/>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4179536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B177B-6E08-8E47-B917-BFEDCE0A9A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490DF6-E62F-8640-BC4D-58F0940E24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89153A-F943-2746-8EEA-75CA0C2D0499}"/>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B5350DEE-F9EB-5B43-A367-4D1DC02DF2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09DA29-337E-5C48-AA9A-FDE294C70485}"/>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4055091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A0085-B7E4-434F-A3F9-5951D10788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D2C815-8FB3-464D-B237-457C9ABE62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9E4F3F-4A06-F547-B96D-8A405898D508}"/>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DAAD9F67-8E71-DA48-9899-D7D98CC4A3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4F13DB-6D50-5247-8C6D-574A4ECF92D4}"/>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3986430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AEF1F-613C-8443-A524-45FEA62D75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BD6579-85C8-E44B-BD47-C453446FA2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D5560A-E42A-6E4F-8569-FD8B784DCE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400451-7B80-5A4C-B99C-A452BFEE9B56}"/>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6" name="Footer Placeholder 5">
            <a:extLst>
              <a:ext uri="{FF2B5EF4-FFF2-40B4-BE49-F238E27FC236}">
                <a16:creationId xmlns:a16="http://schemas.microsoft.com/office/drawing/2014/main" id="{A241A970-88B7-5241-BAD0-8A35DC816A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448C79-061A-4544-98ED-58253AC3855A}"/>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2821450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1D43C-BDFB-CF4C-A7B7-38058A455F4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D1B654-FFE5-2C44-B3AF-4C28C64973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31ECAE-14C7-9D4C-87CA-7DD708EAA2F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ACE94A-AC38-5B41-A833-A39E9A609F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47235A-06F8-784B-B2DB-F72872BE52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62F8E6-3A7D-3F48-BD1E-5800FC3CC3E3}"/>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8" name="Footer Placeholder 7">
            <a:extLst>
              <a:ext uri="{FF2B5EF4-FFF2-40B4-BE49-F238E27FC236}">
                <a16:creationId xmlns:a16="http://schemas.microsoft.com/office/drawing/2014/main" id="{14CB1810-E727-064F-B9DC-8496FDA0B6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324769-6E94-FF48-BCA5-DC68E168988A}"/>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936210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D2C11-D355-FA4D-8AB3-4C1FB65C3DF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DB9E8BC-FAE1-4846-B47D-B6AA2878A062}"/>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4" name="Footer Placeholder 3">
            <a:extLst>
              <a:ext uri="{FF2B5EF4-FFF2-40B4-BE49-F238E27FC236}">
                <a16:creationId xmlns:a16="http://schemas.microsoft.com/office/drawing/2014/main" id="{7ED7ECC7-4707-1245-B6EB-8BB22A530BE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6741BB-5F81-FE43-A81E-BAEC54BF8064}"/>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3315242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7D0F38-DEC0-924E-9500-620044E71615}"/>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3" name="Footer Placeholder 2">
            <a:extLst>
              <a:ext uri="{FF2B5EF4-FFF2-40B4-BE49-F238E27FC236}">
                <a16:creationId xmlns:a16="http://schemas.microsoft.com/office/drawing/2014/main" id="{637DD08F-2DBA-0D4D-BFCC-427DEF94F3F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4403AB-5622-2342-9C87-EF4731501F33}"/>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2200488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32584-7033-114D-8423-2691344A7E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A54EE67-4DE5-9942-ACBE-34746FF154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0D0956D-B623-3449-852E-0B12047E0C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51382F-44D7-C04E-8926-526D50A74B75}"/>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6" name="Footer Placeholder 5">
            <a:extLst>
              <a:ext uri="{FF2B5EF4-FFF2-40B4-BE49-F238E27FC236}">
                <a16:creationId xmlns:a16="http://schemas.microsoft.com/office/drawing/2014/main" id="{785CDBDB-77D1-C741-9152-496C43B965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8C3431-0E3B-FB43-A7AF-308DCF6DA2A7}"/>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3362463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B8EE2-5C36-9649-A3F0-C89E245684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02CE48-2020-6341-9CF2-232E265645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7DF51DC-AC79-A545-B694-38A2F1CB32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631E0E-E32C-A342-9FC2-5BEB967753B1}"/>
              </a:ext>
            </a:extLst>
          </p:cNvPr>
          <p:cNvSpPr>
            <a:spLocks noGrp="1"/>
          </p:cNvSpPr>
          <p:nvPr>
            <p:ph type="dt" sz="half" idx="10"/>
          </p:nvPr>
        </p:nvSpPr>
        <p:spPr/>
        <p:txBody>
          <a:bodyPr/>
          <a:lstStyle/>
          <a:p>
            <a:fld id="{E8822C25-9FC2-BD4E-91E6-D499428EACC8}" type="datetimeFigureOut">
              <a:rPr lang="en-US" smtClean="0"/>
              <a:t>4/25/2022</a:t>
            </a:fld>
            <a:endParaRPr lang="en-US"/>
          </a:p>
        </p:txBody>
      </p:sp>
      <p:sp>
        <p:nvSpPr>
          <p:cNvPr id="6" name="Footer Placeholder 5">
            <a:extLst>
              <a:ext uri="{FF2B5EF4-FFF2-40B4-BE49-F238E27FC236}">
                <a16:creationId xmlns:a16="http://schemas.microsoft.com/office/drawing/2014/main" id="{DE9E7D3B-5B4B-3B4D-8FE2-DE409A53F6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E2F47A-349E-064E-BD1F-6B827771F162}"/>
              </a:ext>
            </a:extLst>
          </p:cNvPr>
          <p:cNvSpPr>
            <a:spLocks noGrp="1"/>
          </p:cNvSpPr>
          <p:nvPr>
            <p:ph type="sldNum" sz="quarter" idx="12"/>
          </p:nvPr>
        </p:nvSpPr>
        <p:spPr/>
        <p:txBody>
          <a:bodyPr/>
          <a:lstStyle/>
          <a:p>
            <a:fld id="{6EDD757A-ED7B-BD46-820E-3DF66623FCE3}" type="slidenum">
              <a:rPr lang="en-US" smtClean="0"/>
              <a:t>‹#›</a:t>
            </a:fld>
            <a:endParaRPr lang="en-US"/>
          </a:p>
        </p:txBody>
      </p:sp>
    </p:spTree>
    <p:extLst>
      <p:ext uri="{BB962C8B-B14F-4D97-AF65-F5344CB8AC3E}">
        <p14:creationId xmlns:p14="http://schemas.microsoft.com/office/powerpoint/2010/main" val="29858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906362-9CD1-7A46-8BDB-900F4192FE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E986AA-3475-BB48-A98D-7534E673CF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DC0B94-FA90-E647-B4AE-3F1E58EC0C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822C25-9FC2-BD4E-91E6-D499428EACC8}" type="datetimeFigureOut">
              <a:rPr lang="en-US" smtClean="0"/>
              <a:t>4/25/2022</a:t>
            </a:fld>
            <a:endParaRPr lang="en-US"/>
          </a:p>
        </p:txBody>
      </p:sp>
      <p:sp>
        <p:nvSpPr>
          <p:cNvPr id="5" name="Footer Placeholder 4">
            <a:extLst>
              <a:ext uri="{FF2B5EF4-FFF2-40B4-BE49-F238E27FC236}">
                <a16:creationId xmlns:a16="http://schemas.microsoft.com/office/drawing/2014/main" id="{1D32CE91-C41F-0744-A02E-0550DF8D60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C3DDE2-6763-3E44-880A-17F101A98F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DD757A-ED7B-BD46-820E-3DF66623FCE3}" type="slidenum">
              <a:rPr lang="en-US" smtClean="0"/>
              <a:t>‹#›</a:t>
            </a:fld>
            <a:endParaRPr lang="en-US"/>
          </a:p>
        </p:txBody>
      </p:sp>
    </p:spTree>
    <p:extLst>
      <p:ext uri="{BB962C8B-B14F-4D97-AF65-F5344CB8AC3E}">
        <p14:creationId xmlns:p14="http://schemas.microsoft.com/office/powerpoint/2010/main" val="2842405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BB4A595-27BF-5040-AD2D-3A5EF21C99E0}"/>
              </a:ext>
            </a:extLst>
          </p:cNvPr>
          <p:cNvSpPr/>
          <p:nvPr/>
        </p:nvSpPr>
        <p:spPr>
          <a:xfrm>
            <a:off x="0" y="18813"/>
            <a:ext cx="12192000" cy="12749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2069CF7-B592-7444-B1FC-295FAE96FC23}"/>
              </a:ext>
            </a:extLst>
          </p:cNvPr>
          <p:cNvSpPr txBox="1"/>
          <p:nvPr/>
        </p:nvSpPr>
        <p:spPr>
          <a:xfrm>
            <a:off x="950976" y="53750"/>
            <a:ext cx="10290048" cy="523220"/>
          </a:xfrm>
          <a:prstGeom prst="rect">
            <a:avLst/>
          </a:prstGeom>
          <a:noFill/>
        </p:spPr>
        <p:txBody>
          <a:bodyPr wrap="square" rtlCol="0">
            <a:spAutoFit/>
          </a:bodyPr>
          <a:lstStyle/>
          <a:p>
            <a:r>
              <a:rPr lang="en-US" sz="2800" dirty="0">
                <a:solidFill>
                  <a:schemeClr val="tx1">
                    <a:lumMod val="75000"/>
                    <a:lumOff val="25000"/>
                  </a:schemeClr>
                </a:solidFill>
                <a:cs typeface="Times New Roman" panose="02020603050405020304" pitchFamily="18" charset="0"/>
              </a:rPr>
              <a:t>The Effect of Enhanced Warehouse Technology on Immigrant Jobs</a:t>
            </a:r>
          </a:p>
        </p:txBody>
      </p:sp>
      <p:sp>
        <p:nvSpPr>
          <p:cNvPr id="8" name="TextBox 7">
            <a:extLst>
              <a:ext uri="{FF2B5EF4-FFF2-40B4-BE49-F238E27FC236}">
                <a16:creationId xmlns:a16="http://schemas.microsoft.com/office/drawing/2014/main" id="{B0B12CB7-9213-5F4D-B088-A42D88196A67}"/>
              </a:ext>
            </a:extLst>
          </p:cNvPr>
          <p:cNvSpPr txBox="1"/>
          <p:nvPr/>
        </p:nvSpPr>
        <p:spPr>
          <a:xfrm>
            <a:off x="1780032" y="465345"/>
            <a:ext cx="8631936" cy="400110"/>
          </a:xfrm>
          <a:prstGeom prst="rect">
            <a:avLst/>
          </a:prstGeom>
          <a:noFill/>
        </p:spPr>
        <p:txBody>
          <a:bodyPr wrap="square" rtlCol="0">
            <a:spAutoFit/>
          </a:bodyPr>
          <a:lstStyle/>
          <a:p>
            <a:pPr algn="ctr"/>
            <a:r>
              <a:rPr lang="en-US" sz="2000" dirty="0">
                <a:solidFill>
                  <a:schemeClr val="tx1">
                    <a:lumMod val="75000"/>
                    <a:lumOff val="25000"/>
                  </a:schemeClr>
                </a:solidFill>
                <a:cs typeface="Times New Roman" panose="02020603050405020304" pitchFamily="18" charset="0"/>
              </a:rPr>
              <a:t>Craig E. Jones, Management &amp; Marketing</a:t>
            </a:r>
          </a:p>
        </p:txBody>
      </p:sp>
      <p:sp>
        <p:nvSpPr>
          <p:cNvPr id="9" name="TextBox 8">
            <a:extLst>
              <a:ext uri="{FF2B5EF4-FFF2-40B4-BE49-F238E27FC236}">
                <a16:creationId xmlns:a16="http://schemas.microsoft.com/office/drawing/2014/main" id="{6600626B-64F3-284A-AD8F-C00653DBBC61}"/>
              </a:ext>
            </a:extLst>
          </p:cNvPr>
          <p:cNvSpPr txBox="1"/>
          <p:nvPr/>
        </p:nvSpPr>
        <p:spPr>
          <a:xfrm>
            <a:off x="1780032" y="753830"/>
            <a:ext cx="8631936" cy="400110"/>
          </a:xfrm>
          <a:prstGeom prst="rect">
            <a:avLst/>
          </a:prstGeom>
          <a:noFill/>
        </p:spPr>
        <p:txBody>
          <a:bodyPr wrap="square" rtlCol="0">
            <a:spAutoFit/>
          </a:bodyPr>
          <a:lstStyle/>
          <a:p>
            <a:pPr algn="ctr"/>
            <a:r>
              <a:rPr lang="en-US" sz="2000" dirty="0">
                <a:solidFill>
                  <a:schemeClr val="tx1">
                    <a:lumMod val="75000"/>
                    <a:lumOff val="25000"/>
                  </a:schemeClr>
                </a:solidFill>
                <a:cs typeface="Times New Roman" panose="02020603050405020304" pitchFamily="18" charset="0"/>
              </a:rPr>
              <a:t>Sacred Heart University</a:t>
            </a:r>
          </a:p>
        </p:txBody>
      </p:sp>
      <p:sp>
        <p:nvSpPr>
          <p:cNvPr id="10" name="TextBox 9">
            <a:extLst>
              <a:ext uri="{FF2B5EF4-FFF2-40B4-BE49-F238E27FC236}">
                <a16:creationId xmlns:a16="http://schemas.microsoft.com/office/drawing/2014/main" id="{79DE28F2-02D8-AB44-A23C-C5D4CB7B2B0C}"/>
              </a:ext>
            </a:extLst>
          </p:cNvPr>
          <p:cNvSpPr txBox="1"/>
          <p:nvPr/>
        </p:nvSpPr>
        <p:spPr>
          <a:xfrm>
            <a:off x="-50075" y="1251234"/>
            <a:ext cx="6146075" cy="2970044"/>
          </a:xfrm>
          <a:prstGeom prst="rect">
            <a:avLst/>
          </a:prstGeom>
          <a:noFill/>
        </p:spPr>
        <p:txBody>
          <a:bodyPr wrap="square" rtlCol="0">
            <a:spAutoFit/>
          </a:bodyPr>
          <a:lstStyle/>
          <a:p>
            <a:r>
              <a:rPr lang="en-US" sz="1100" dirty="0">
                <a:solidFill>
                  <a:schemeClr val="tx1">
                    <a:lumMod val="75000"/>
                    <a:lumOff val="25000"/>
                  </a:schemeClr>
                </a:solidFill>
                <a:cs typeface="Times New Roman" panose="02020603050405020304" pitchFamily="18" charset="0"/>
              </a:rPr>
              <a:t>Introduction:</a:t>
            </a:r>
          </a:p>
          <a:p>
            <a:r>
              <a:rPr lang="en-US" sz="1100" dirty="0">
                <a:solidFill>
                  <a:schemeClr val="tx1">
                    <a:lumMod val="75000"/>
                    <a:lumOff val="25000"/>
                  </a:schemeClr>
                </a:solidFill>
                <a:cs typeface="Times New Roman" panose="02020603050405020304" pitchFamily="18" charset="0"/>
              </a:rPr>
              <a:t>Distribution centers (DC) and warehouses are essential for numerous company’s success. These buildings are crucial for a company’s success, whether it is storing their product, shipping to customers, or maintaining inventory. Within these DC’s, thousands of individuals work each day, assisting their employer with processes in certain positions to ensure maximum success for these organizations. Many of these positions are held by lesser-educated individuals, minorities, and especially immigrants. When speaking about those who are “less-educated,” it relates to those who have at maximum a high-school diploma. In certain cases, individuals with some college in their education history can be categorized as “lesser-educated.” A common issue within DC’s for organizations is the thought of increasing automation in order to improve efficiency levels. The development of new technologies within a distribution center, such as human-like robots and automation services, including Radio-Frequency Identification Technology (RFID), have become more integral for success within the supply chain, subtly eliminating the need for jobs for both documented and undocumented immigrants, a backbone that has surrounded the industry for years prior.</a:t>
            </a:r>
            <a:endParaRPr lang="en-US" sz="1100" b="0" dirty="0">
              <a:solidFill>
                <a:schemeClr val="tx1">
                  <a:lumMod val="75000"/>
                  <a:lumOff val="25000"/>
                </a:schemeClr>
              </a:solidFill>
              <a:effectLst/>
              <a:cs typeface="Times New Roman" panose="02020603050405020304" pitchFamily="18" charset="0"/>
            </a:endParaRPr>
          </a:p>
          <a:p>
            <a:r>
              <a:rPr lang="en-US" sz="1100" dirty="0">
                <a:solidFill>
                  <a:schemeClr val="tx1">
                    <a:lumMod val="75000"/>
                    <a:lumOff val="25000"/>
                  </a:schemeClr>
                </a:solidFill>
                <a:cs typeface="Times New Roman" panose="02020603050405020304" pitchFamily="18" charset="0"/>
              </a:rPr>
              <a:t/>
            </a:r>
            <a:br>
              <a:rPr lang="en-US" sz="1100" dirty="0">
                <a:solidFill>
                  <a:schemeClr val="tx1">
                    <a:lumMod val="75000"/>
                    <a:lumOff val="25000"/>
                  </a:schemeClr>
                </a:solidFill>
                <a:cs typeface="Times New Roman" panose="02020603050405020304" pitchFamily="18" charset="0"/>
              </a:rPr>
            </a:br>
            <a:endParaRPr lang="en-US" sz="1100" dirty="0">
              <a:solidFill>
                <a:schemeClr val="tx1">
                  <a:lumMod val="75000"/>
                  <a:lumOff val="25000"/>
                </a:schemeClr>
              </a:solidFill>
              <a:cs typeface="Times New Roman" panose="02020603050405020304" pitchFamily="18" charset="0"/>
            </a:endParaRPr>
          </a:p>
          <a:p>
            <a:endParaRPr lang="en-US" sz="1100" dirty="0">
              <a:solidFill>
                <a:schemeClr val="tx1">
                  <a:lumMod val="75000"/>
                  <a:lumOff val="25000"/>
                </a:schemeClr>
              </a:solidFill>
              <a:cs typeface="Times New Roman" panose="02020603050405020304" pitchFamily="18" charset="0"/>
            </a:endParaRPr>
          </a:p>
        </p:txBody>
      </p:sp>
      <p:sp>
        <p:nvSpPr>
          <p:cNvPr id="24" name="TextBox 23">
            <a:extLst>
              <a:ext uri="{FF2B5EF4-FFF2-40B4-BE49-F238E27FC236}">
                <a16:creationId xmlns:a16="http://schemas.microsoft.com/office/drawing/2014/main" id="{F5D51782-E5B5-B042-81F2-AA092E3A39FF}"/>
              </a:ext>
            </a:extLst>
          </p:cNvPr>
          <p:cNvSpPr txBox="1"/>
          <p:nvPr/>
        </p:nvSpPr>
        <p:spPr>
          <a:xfrm>
            <a:off x="3574880" y="3942039"/>
            <a:ext cx="5869061" cy="4324261"/>
          </a:xfrm>
          <a:prstGeom prst="rect">
            <a:avLst/>
          </a:prstGeom>
          <a:noFill/>
        </p:spPr>
        <p:txBody>
          <a:bodyPr wrap="square" rtlCol="0">
            <a:spAutoFit/>
          </a:bodyPr>
          <a:lstStyle/>
          <a:p>
            <a:r>
              <a:rPr lang="en-US" sz="1100" dirty="0">
                <a:solidFill>
                  <a:schemeClr val="tx1">
                    <a:lumMod val="75000"/>
                    <a:lumOff val="25000"/>
                  </a:schemeClr>
                </a:solidFill>
                <a:cs typeface="Times New Roman" panose="02020603050405020304" pitchFamily="18" charset="0"/>
              </a:rPr>
              <a:t>Evidence:</a:t>
            </a:r>
            <a:br>
              <a:rPr lang="en-US" sz="1100" dirty="0">
                <a:solidFill>
                  <a:schemeClr val="tx1">
                    <a:lumMod val="75000"/>
                    <a:lumOff val="25000"/>
                  </a:schemeClr>
                </a:solidFill>
                <a:cs typeface="Times New Roman" panose="02020603050405020304" pitchFamily="18" charset="0"/>
              </a:rPr>
            </a:br>
            <a:r>
              <a:rPr lang="en-US" sz="1100" dirty="0">
                <a:solidFill>
                  <a:schemeClr val="tx1">
                    <a:lumMod val="75000"/>
                    <a:lumOff val="25000"/>
                  </a:schemeClr>
                </a:solidFill>
                <a:cs typeface="Times New Roman" panose="02020603050405020304" pitchFamily="18" charset="0"/>
              </a:rPr>
              <a:t>Multiple corporations have begun to eliminate jobs and replace them with a form of robotics. Amazon, for example, has incorporated Kiva robots into their warehouses and distribution centers, spending $775 million to purchase Kiva. They found this to cut $22 million in operating expenses per year (20%), while also allowing for increased warehouse capacities as well. In relation to immigrant jobs though, Amazon used 200,000 robots within multiple warehouses, doing the same amount of work that it would take for 1,200,000 employees. With a continued development of these robots with different organizations and the increased robotic technologies in the near future, further jobs will be eliminated as a result. Looking at the immigrant job market, there are approximately 27.5 million immigrant workers in the United States and 22% of these workers are involved in the business sector of the job market. This means that warehouse and distribution center workers fit within this category, showing the importance of this market to the immigrant job market.</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a:p>
            <a:r>
              <a:rPr lang="en-US" sz="1100" dirty="0">
                <a:solidFill>
                  <a:schemeClr val="tx1">
                    <a:lumMod val="75000"/>
                    <a:lumOff val="25000"/>
                  </a:schemeClr>
                </a:solidFill>
                <a:cs typeface="Times New Roman" panose="02020603050405020304" pitchFamily="18" charset="0"/>
              </a:rPr>
              <a:t> </a:t>
            </a:r>
          </a:p>
        </p:txBody>
      </p:sp>
      <p:sp>
        <p:nvSpPr>
          <p:cNvPr id="25" name="TextBox 24">
            <a:extLst>
              <a:ext uri="{FF2B5EF4-FFF2-40B4-BE49-F238E27FC236}">
                <a16:creationId xmlns:a16="http://schemas.microsoft.com/office/drawing/2014/main" id="{069F1722-24D9-D547-ADC2-0575A0ED0CDD}"/>
              </a:ext>
            </a:extLst>
          </p:cNvPr>
          <p:cNvSpPr txBox="1"/>
          <p:nvPr/>
        </p:nvSpPr>
        <p:spPr>
          <a:xfrm>
            <a:off x="6322939" y="1380389"/>
            <a:ext cx="5869061" cy="2292935"/>
          </a:xfrm>
          <a:prstGeom prst="rect">
            <a:avLst/>
          </a:prstGeom>
          <a:noFill/>
        </p:spPr>
        <p:txBody>
          <a:bodyPr wrap="square" rtlCol="0">
            <a:spAutoFit/>
          </a:bodyPr>
          <a:lstStyle/>
          <a:p>
            <a:r>
              <a:rPr lang="en-US" sz="1100" dirty="0">
                <a:solidFill>
                  <a:schemeClr val="tx1">
                    <a:lumMod val="75000"/>
                    <a:lumOff val="25000"/>
                  </a:schemeClr>
                </a:solidFill>
                <a:cs typeface="Times New Roman" panose="02020603050405020304" pitchFamily="18" charset="0"/>
              </a:rPr>
              <a:t>Methodology: </a:t>
            </a:r>
          </a:p>
          <a:p>
            <a:r>
              <a:rPr lang="en-US" sz="1100" dirty="0">
                <a:solidFill>
                  <a:schemeClr val="tx1">
                    <a:lumMod val="75000"/>
                    <a:lumOff val="25000"/>
                  </a:schemeClr>
                </a:solidFill>
                <a:cs typeface="Times New Roman" panose="02020603050405020304" pitchFamily="18" charset="0"/>
              </a:rPr>
              <a:t>For this research capstone, I was motivated from personal experience within warehouses. Combining personal experience with extensive research, I was able to create a plan for how to convey the importance of recognizing the effect of enhanced technologies within warehouses and distribution centers on immigrant jobs. I first began by looking at how the technology has improved in the world since the mid-1900s and furthered that information by looking into specifically enhanced warehouse technology. Through that, I began to research how this technology has replaced jobs currently within warehouses and the projections for job replacement in the next ten to twenty years. I then incorporated these findings into further research on who holds positions within warehouses and the demographics of those individuals working within warehouses and distribution centers. Combining these two findings, I was able to create a conclusion surrounding how robots and improved technology will decrease the job opportunities for lower-educated individuals, and especially immigrants. </a:t>
            </a:r>
          </a:p>
        </p:txBody>
      </p:sp>
      <p:pic>
        <p:nvPicPr>
          <p:cNvPr id="22" name="Picture 21" descr="Chart, pie chart&#10;&#10;Description automatically generated">
            <a:extLst>
              <a:ext uri="{FF2B5EF4-FFF2-40B4-BE49-F238E27FC236}">
                <a16:creationId xmlns:a16="http://schemas.microsoft.com/office/drawing/2014/main" id="{5BEA4CE1-893D-8A42-9B2B-4B226E5980D0}"/>
              </a:ext>
            </a:extLst>
          </p:cNvPr>
          <p:cNvPicPr>
            <a:picLocks noChangeAspect="1"/>
          </p:cNvPicPr>
          <p:nvPr/>
        </p:nvPicPr>
        <p:blipFill>
          <a:blip r:embed="rId2"/>
          <a:stretch>
            <a:fillRect/>
          </a:stretch>
        </p:blipFill>
        <p:spPr>
          <a:xfrm>
            <a:off x="32955" y="4085882"/>
            <a:ext cx="3494153" cy="2329435"/>
          </a:xfrm>
          <a:prstGeom prst="rect">
            <a:avLst/>
          </a:prstGeom>
        </p:spPr>
      </p:pic>
      <p:pic>
        <p:nvPicPr>
          <p:cNvPr id="23" name="Picture 22">
            <a:extLst>
              <a:ext uri="{FF2B5EF4-FFF2-40B4-BE49-F238E27FC236}">
                <a16:creationId xmlns:a16="http://schemas.microsoft.com/office/drawing/2014/main" id="{8166D49B-72C8-D14B-B069-4C3069798C03}"/>
              </a:ext>
            </a:extLst>
          </p:cNvPr>
          <p:cNvPicPr>
            <a:picLocks noChangeAspect="1"/>
          </p:cNvPicPr>
          <p:nvPr/>
        </p:nvPicPr>
        <p:blipFill rotWithShape="1">
          <a:blip r:embed="rId3"/>
          <a:srcRect r="1157"/>
          <a:stretch/>
        </p:blipFill>
        <p:spPr>
          <a:xfrm>
            <a:off x="9399564" y="5250600"/>
            <a:ext cx="2585925" cy="1295400"/>
          </a:xfrm>
          <a:prstGeom prst="rect">
            <a:avLst/>
          </a:prstGeom>
        </p:spPr>
      </p:pic>
      <p:sp>
        <p:nvSpPr>
          <p:cNvPr id="26" name="TextBox 25">
            <a:extLst>
              <a:ext uri="{FF2B5EF4-FFF2-40B4-BE49-F238E27FC236}">
                <a16:creationId xmlns:a16="http://schemas.microsoft.com/office/drawing/2014/main" id="{A670369F-4114-1B4F-9873-276D0508DE33}"/>
              </a:ext>
            </a:extLst>
          </p:cNvPr>
          <p:cNvSpPr txBox="1"/>
          <p:nvPr/>
        </p:nvSpPr>
        <p:spPr>
          <a:xfrm>
            <a:off x="9872554" y="6392655"/>
            <a:ext cx="2479361" cy="369027"/>
          </a:xfrm>
          <a:prstGeom prst="rect">
            <a:avLst/>
          </a:prstGeom>
          <a:noFill/>
        </p:spPr>
        <p:txBody>
          <a:bodyPr wrap="square" rtlCol="0">
            <a:spAutoFit/>
          </a:bodyPr>
          <a:lstStyle/>
          <a:p>
            <a:r>
              <a:rPr lang="en-US" dirty="0"/>
              <a:t>Worker : Robot</a:t>
            </a:r>
          </a:p>
        </p:txBody>
      </p:sp>
      <p:pic>
        <p:nvPicPr>
          <p:cNvPr id="1038" name="Picture 14" descr="3D amazon kiva robot - TurboSquid 1444923">
            <a:extLst>
              <a:ext uri="{FF2B5EF4-FFF2-40B4-BE49-F238E27FC236}">
                <a16:creationId xmlns:a16="http://schemas.microsoft.com/office/drawing/2014/main" id="{57196FF0-25F8-F146-8B41-924AD75EDF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39351" y="3934527"/>
            <a:ext cx="230635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985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596</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Jones, Craig E.</dc:creator>
  <cp:lastModifiedBy>Santoro-Dillon, Deana M.</cp:lastModifiedBy>
  <cp:revision>2</cp:revision>
  <dcterms:created xsi:type="dcterms:W3CDTF">2022-04-19T22:05:34Z</dcterms:created>
  <dcterms:modified xsi:type="dcterms:W3CDTF">2022-04-25T13:09:46Z</dcterms:modified>
</cp:coreProperties>
</file>