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6"/>
  </p:notesMasterIdLst>
  <p:sldIdLst>
    <p:sldId id="258" r:id="rId5"/>
  </p:sldIdLst>
  <p:sldSz cx="43891200" cy="3291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a:srgbClr val="3333CC"/>
    <a:srgbClr val="CC66FF"/>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7" autoAdjust="0"/>
    <p:restoredTop sz="94660"/>
  </p:normalViewPr>
  <p:slideViewPr>
    <p:cSldViewPr snapToGrid="0">
      <p:cViewPr varScale="1">
        <p:scale>
          <a:sx n="22" d="100"/>
          <a:sy n="22" d="100"/>
        </p:scale>
        <p:origin x="1992" y="3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8E384A-FFE6-4E75-B0DC-52BD8C402982}" type="datetimeFigureOut">
              <a:rPr lang="en-US" smtClean="0"/>
              <a:t>4/19/22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7F527B-4A0C-4ABD-A76F-86B570B28E91}" type="slidenum">
              <a:rPr lang="en-US" smtClean="0"/>
              <a:t>‹#›</a:t>
            </a:fld>
            <a:endParaRPr lang="en-US"/>
          </a:p>
        </p:txBody>
      </p:sp>
    </p:spTree>
    <p:extLst>
      <p:ext uri="{BB962C8B-B14F-4D97-AF65-F5344CB8AC3E}">
        <p14:creationId xmlns:p14="http://schemas.microsoft.com/office/powerpoint/2010/main" val="2641050801"/>
      </p:ext>
    </p:extLst>
  </p:cSld>
  <p:clrMap bg1="lt1" tx1="dk1" bg2="lt2" tx2="dk2" accent1="accent1" accent2="accent2" accent3="accent3" accent4="accent4" accent5="accent5" accent6="accent6" hlink="hlink" folHlink="folHlink"/>
  <p:notesStyle>
    <a:lvl1pPr marL="0" algn="l" defTabSz="3686861" rtl="0" eaLnBrk="1" latinLnBrk="0" hangingPunct="1">
      <a:defRPr sz="4838" kern="1200">
        <a:solidFill>
          <a:schemeClr val="tx1"/>
        </a:solidFill>
        <a:latin typeface="+mn-lt"/>
        <a:ea typeface="+mn-ea"/>
        <a:cs typeface="+mn-cs"/>
      </a:defRPr>
    </a:lvl1pPr>
    <a:lvl2pPr marL="1843430" algn="l" defTabSz="3686861" rtl="0" eaLnBrk="1" latinLnBrk="0" hangingPunct="1">
      <a:defRPr sz="4838" kern="1200">
        <a:solidFill>
          <a:schemeClr val="tx1"/>
        </a:solidFill>
        <a:latin typeface="+mn-lt"/>
        <a:ea typeface="+mn-ea"/>
        <a:cs typeface="+mn-cs"/>
      </a:defRPr>
    </a:lvl2pPr>
    <a:lvl3pPr marL="3686861" algn="l" defTabSz="3686861" rtl="0" eaLnBrk="1" latinLnBrk="0" hangingPunct="1">
      <a:defRPr sz="4838" kern="1200">
        <a:solidFill>
          <a:schemeClr val="tx1"/>
        </a:solidFill>
        <a:latin typeface="+mn-lt"/>
        <a:ea typeface="+mn-ea"/>
        <a:cs typeface="+mn-cs"/>
      </a:defRPr>
    </a:lvl3pPr>
    <a:lvl4pPr marL="5530291" algn="l" defTabSz="3686861" rtl="0" eaLnBrk="1" latinLnBrk="0" hangingPunct="1">
      <a:defRPr sz="4838" kern="1200">
        <a:solidFill>
          <a:schemeClr val="tx1"/>
        </a:solidFill>
        <a:latin typeface="+mn-lt"/>
        <a:ea typeface="+mn-ea"/>
        <a:cs typeface="+mn-cs"/>
      </a:defRPr>
    </a:lvl4pPr>
    <a:lvl5pPr marL="7373722" algn="l" defTabSz="3686861" rtl="0" eaLnBrk="1" latinLnBrk="0" hangingPunct="1">
      <a:defRPr sz="4838" kern="1200">
        <a:solidFill>
          <a:schemeClr val="tx1"/>
        </a:solidFill>
        <a:latin typeface="+mn-lt"/>
        <a:ea typeface="+mn-ea"/>
        <a:cs typeface="+mn-cs"/>
      </a:defRPr>
    </a:lvl5pPr>
    <a:lvl6pPr marL="9217152" algn="l" defTabSz="3686861" rtl="0" eaLnBrk="1" latinLnBrk="0" hangingPunct="1">
      <a:defRPr sz="4838" kern="1200">
        <a:solidFill>
          <a:schemeClr val="tx1"/>
        </a:solidFill>
        <a:latin typeface="+mn-lt"/>
        <a:ea typeface="+mn-ea"/>
        <a:cs typeface="+mn-cs"/>
      </a:defRPr>
    </a:lvl6pPr>
    <a:lvl7pPr marL="11060582" algn="l" defTabSz="3686861" rtl="0" eaLnBrk="1" latinLnBrk="0" hangingPunct="1">
      <a:defRPr sz="4838" kern="1200">
        <a:solidFill>
          <a:schemeClr val="tx1"/>
        </a:solidFill>
        <a:latin typeface="+mn-lt"/>
        <a:ea typeface="+mn-ea"/>
        <a:cs typeface="+mn-cs"/>
      </a:defRPr>
    </a:lvl7pPr>
    <a:lvl8pPr marL="12904013" algn="l" defTabSz="3686861" rtl="0" eaLnBrk="1" latinLnBrk="0" hangingPunct="1">
      <a:defRPr sz="4838" kern="1200">
        <a:solidFill>
          <a:schemeClr val="tx1"/>
        </a:solidFill>
        <a:latin typeface="+mn-lt"/>
        <a:ea typeface="+mn-ea"/>
        <a:cs typeface="+mn-cs"/>
      </a:defRPr>
    </a:lvl8pPr>
    <a:lvl9pPr marL="14747443" algn="l" defTabSz="3686861" rtl="0" eaLnBrk="1" latinLnBrk="0" hangingPunct="1">
      <a:defRPr sz="483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D7FB76-6250-4CE4-8D04-D4965198985D}" type="slidenum">
              <a:rPr lang="en-US" smtClean="0"/>
              <a:t>1</a:t>
            </a:fld>
            <a:endParaRPr lang="en-US"/>
          </a:p>
        </p:txBody>
      </p:sp>
    </p:spTree>
    <p:extLst>
      <p:ext uri="{BB962C8B-B14F-4D97-AF65-F5344CB8AC3E}">
        <p14:creationId xmlns:p14="http://schemas.microsoft.com/office/powerpoint/2010/main" val="9263026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81D01-3EC8-44EB-9B17-E54405AC8DE0}"/>
              </a:ext>
            </a:extLst>
          </p:cNvPr>
          <p:cNvSpPr>
            <a:spLocks noGrp="1"/>
          </p:cNvSpPr>
          <p:nvPr>
            <p:ph type="ctrTitle"/>
          </p:nvPr>
        </p:nvSpPr>
        <p:spPr>
          <a:xfrm>
            <a:off x="5486400" y="5387342"/>
            <a:ext cx="32918400" cy="11460480"/>
          </a:xfrm>
        </p:spPr>
        <p:txBody>
          <a:bodyPr anchor="b"/>
          <a:lstStyle>
            <a:lvl1pPr algn="ctr">
              <a:defRPr sz="21600"/>
            </a:lvl1pPr>
          </a:lstStyle>
          <a:p>
            <a:r>
              <a:rPr lang="en-US"/>
              <a:t>Click to edit Master title style</a:t>
            </a:r>
          </a:p>
        </p:txBody>
      </p:sp>
      <p:sp>
        <p:nvSpPr>
          <p:cNvPr id="3" name="Subtitle 2">
            <a:extLst>
              <a:ext uri="{FF2B5EF4-FFF2-40B4-BE49-F238E27FC236}">
                <a16:creationId xmlns:a16="http://schemas.microsoft.com/office/drawing/2014/main" id="{F57A4D7B-B87C-43C8-8FF4-5C6753C75A6A}"/>
              </a:ext>
            </a:extLst>
          </p:cNvPr>
          <p:cNvSpPr>
            <a:spLocks noGrp="1"/>
          </p:cNvSpPr>
          <p:nvPr>
            <p:ph type="subTitle" idx="1"/>
          </p:nvPr>
        </p:nvSpPr>
        <p:spPr>
          <a:xfrm>
            <a:off x="5486400" y="17289782"/>
            <a:ext cx="32918400" cy="7947658"/>
          </a:xfrm>
        </p:spPr>
        <p:txBody>
          <a:bodyPr/>
          <a:lstStyle>
            <a:lvl1pPr marL="0" indent="0" algn="ctr">
              <a:buNone/>
              <a:defRPr sz="8640"/>
            </a:lvl1pPr>
            <a:lvl2pPr marL="1645920" indent="0" algn="ctr">
              <a:buNone/>
              <a:defRPr sz="7200"/>
            </a:lvl2pPr>
            <a:lvl3pPr marL="3291840" indent="0" algn="ctr">
              <a:buNone/>
              <a:defRPr sz="6480"/>
            </a:lvl3pPr>
            <a:lvl4pPr marL="4937760" indent="0" algn="ctr">
              <a:buNone/>
              <a:defRPr sz="5760"/>
            </a:lvl4pPr>
            <a:lvl5pPr marL="6583680" indent="0" algn="ctr">
              <a:buNone/>
              <a:defRPr sz="5760"/>
            </a:lvl5pPr>
            <a:lvl6pPr marL="8229600" indent="0" algn="ctr">
              <a:buNone/>
              <a:defRPr sz="5760"/>
            </a:lvl6pPr>
            <a:lvl7pPr marL="9875520" indent="0" algn="ctr">
              <a:buNone/>
              <a:defRPr sz="5760"/>
            </a:lvl7pPr>
            <a:lvl8pPr marL="11521440" indent="0" algn="ctr">
              <a:buNone/>
              <a:defRPr sz="5760"/>
            </a:lvl8pPr>
            <a:lvl9pPr marL="13167360" indent="0" algn="ctr">
              <a:buNone/>
              <a:defRPr sz="5760"/>
            </a:lvl9pPr>
          </a:lstStyle>
          <a:p>
            <a:r>
              <a:rPr lang="en-US"/>
              <a:t>Click to edit Master subtitle style</a:t>
            </a:r>
          </a:p>
        </p:txBody>
      </p:sp>
      <p:sp>
        <p:nvSpPr>
          <p:cNvPr id="4" name="Date Placeholder 3">
            <a:extLst>
              <a:ext uri="{FF2B5EF4-FFF2-40B4-BE49-F238E27FC236}">
                <a16:creationId xmlns:a16="http://schemas.microsoft.com/office/drawing/2014/main" id="{E30FFE4A-54EC-4AAC-848D-B458EDA30F77}"/>
              </a:ext>
            </a:extLst>
          </p:cNvPr>
          <p:cNvSpPr>
            <a:spLocks noGrp="1"/>
          </p:cNvSpPr>
          <p:nvPr>
            <p:ph type="dt" sz="half" idx="10"/>
          </p:nvPr>
        </p:nvSpPr>
        <p:spPr/>
        <p:txBody>
          <a:bodyPr/>
          <a:lstStyle/>
          <a:p>
            <a:fld id="{7B8B3544-0D35-4423-B62E-874D31DEE465}" type="datetimeFigureOut">
              <a:rPr lang="en-US" smtClean="0"/>
              <a:t>4/19/22</a:t>
            </a:fld>
            <a:endParaRPr lang="en-US"/>
          </a:p>
        </p:txBody>
      </p:sp>
      <p:sp>
        <p:nvSpPr>
          <p:cNvPr id="5" name="Footer Placeholder 4">
            <a:extLst>
              <a:ext uri="{FF2B5EF4-FFF2-40B4-BE49-F238E27FC236}">
                <a16:creationId xmlns:a16="http://schemas.microsoft.com/office/drawing/2014/main" id="{EE7DA23A-98B0-4293-BC6D-198ADE22F2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559461-6155-414E-9E3A-952669BBFB6A}"/>
              </a:ext>
            </a:extLst>
          </p:cNvPr>
          <p:cNvSpPr>
            <a:spLocks noGrp="1"/>
          </p:cNvSpPr>
          <p:nvPr>
            <p:ph type="sldNum" sz="quarter" idx="12"/>
          </p:nvPr>
        </p:nvSpPr>
        <p:spPr/>
        <p:txBody>
          <a:bodyPr/>
          <a:lstStyle/>
          <a:p>
            <a:fld id="{3CF40CD1-9475-459F-997D-8D97FCAEAA4D}" type="slidenum">
              <a:rPr lang="en-US" smtClean="0"/>
              <a:t>‹#›</a:t>
            </a:fld>
            <a:endParaRPr lang="en-US"/>
          </a:p>
        </p:txBody>
      </p:sp>
    </p:spTree>
    <p:extLst>
      <p:ext uri="{BB962C8B-B14F-4D97-AF65-F5344CB8AC3E}">
        <p14:creationId xmlns:p14="http://schemas.microsoft.com/office/powerpoint/2010/main" val="5487766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552D0-4100-4755-8943-7CEF9B2EAE3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B1ECE7-BCB1-4E74-BE71-6A6A2234A19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F0E10A-5CE6-491F-BE74-4C58295FA45B}"/>
              </a:ext>
            </a:extLst>
          </p:cNvPr>
          <p:cNvSpPr>
            <a:spLocks noGrp="1"/>
          </p:cNvSpPr>
          <p:nvPr>
            <p:ph type="dt" sz="half" idx="10"/>
          </p:nvPr>
        </p:nvSpPr>
        <p:spPr/>
        <p:txBody>
          <a:bodyPr/>
          <a:lstStyle/>
          <a:p>
            <a:fld id="{7B8B3544-0D35-4423-B62E-874D31DEE465}" type="datetimeFigureOut">
              <a:rPr lang="en-US" smtClean="0"/>
              <a:t>4/19/22</a:t>
            </a:fld>
            <a:endParaRPr lang="en-US"/>
          </a:p>
        </p:txBody>
      </p:sp>
      <p:sp>
        <p:nvSpPr>
          <p:cNvPr id="5" name="Footer Placeholder 4">
            <a:extLst>
              <a:ext uri="{FF2B5EF4-FFF2-40B4-BE49-F238E27FC236}">
                <a16:creationId xmlns:a16="http://schemas.microsoft.com/office/drawing/2014/main" id="{2916C16D-077E-4F4E-B326-97CE079EAA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940380-3FD3-418A-9002-671213956A60}"/>
              </a:ext>
            </a:extLst>
          </p:cNvPr>
          <p:cNvSpPr>
            <a:spLocks noGrp="1"/>
          </p:cNvSpPr>
          <p:nvPr>
            <p:ph type="sldNum" sz="quarter" idx="12"/>
          </p:nvPr>
        </p:nvSpPr>
        <p:spPr/>
        <p:txBody>
          <a:bodyPr/>
          <a:lstStyle/>
          <a:p>
            <a:fld id="{3CF40CD1-9475-459F-997D-8D97FCAEAA4D}" type="slidenum">
              <a:rPr lang="en-US" smtClean="0"/>
              <a:t>‹#›</a:t>
            </a:fld>
            <a:endParaRPr lang="en-US"/>
          </a:p>
        </p:txBody>
      </p:sp>
    </p:spTree>
    <p:extLst>
      <p:ext uri="{BB962C8B-B14F-4D97-AF65-F5344CB8AC3E}">
        <p14:creationId xmlns:p14="http://schemas.microsoft.com/office/powerpoint/2010/main" val="39475785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8505A95-C296-45C4-AF78-529B49F21359}"/>
              </a:ext>
            </a:extLst>
          </p:cNvPr>
          <p:cNvSpPr>
            <a:spLocks noGrp="1"/>
          </p:cNvSpPr>
          <p:nvPr>
            <p:ph type="title" orient="vert"/>
          </p:nvPr>
        </p:nvSpPr>
        <p:spPr>
          <a:xfrm>
            <a:off x="31409640" y="1752600"/>
            <a:ext cx="9464040" cy="27896822"/>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46B7652-7A0F-40E6-A9E3-A9E71166D1D8}"/>
              </a:ext>
            </a:extLst>
          </p:cNvPr>
          <p:cNvSpPr>
            <a:spLocks noGrp="1"/>
          </p:cNvSpPr>
          <p:nvPr>
            <p:ph type="body" orient="vert" idx="1"/>
          </p:nvPr>
        </p:nvSpPr>
        <p:spPr>
          <a:xfrm>
            <a:off x="3017520" y="1752600"/>
            <a:ext cx="27843480" cy="2789682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4ED039-6DE5-46D0-809D-EF252A7D478C}"/>
              </a:ext>
            </a:extLst>
          </p:cNvPr>
          <p:cNvSpPr>
            <a:spLocks noGrp="1"/>
          </p:cNvSpPr>
          <p:nvPr>
            <p:ph type="dt" sz="half" idx="10"/>
          </p:nvPr>
        </p:nvSpPr>
        <p:spPr/>
        <p:txBody>
          <a:bodyPr/>
          <a:lstStyle/>
          <a:p>
            <a:fld id="{7B8B3544-0D35-4423-B62E-874D31DEE465}" type="datetimeFigureOut">
              <a:rPr lang="en-US" smtClean="0"/>
              <a:t>4/19/22</a:t>
            </a:fld>
            <a:endParaRPr lang="en-US"/>
          </a:p>
        </p:txBody>
      </p:sp>
      <p:sp>
        <p:nvSpPr>
          <p:cNvPr id="5" name="Footer Placeholder 4">
            <a:extLst>
              <a:ext uri="{FF2B5EF4-FFF2-40B4-BE49-F238E27FC236}">
                <a16:creationId xmlns:a16="http://schemas.microsoft.com/office/drawing/2014/main" id="{89B42704-1653-4603-98BB-61C10C6E44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39E88B-CCDB-40E4-86FA-0F23AE039203}"/>
              </a:ext>
            </a:extLst>
          </p:cNvPr>
          <p:cNvSpPr>
            <a:spLocks noGrp="1"/>
          </p:cNvSpPr>
          <p:nvPr>
            <p:ph type="sldNum" sz="quarter" idx="12"/>
          </p:nvPr>
        </p:nvSpPr>
        <p:spPr/>
        <p:txBody>
          <a:bodyPr/>
          <a:lstStyle/>
          <a:p>
            <a:fld id="{3CF40CD1-9475-459F-997D-8D97FCAEAA4D}" type="slidenum">
              <a:rPr lang="en-US" smtClean="0"/>
              <a:t>‹#›</a:t>
            </a:fld>
            <a:endParaRPr lang="en-US"/>
          </a:p>
        </p:txBody>
      </p:sp>
    </p:spTree>
    <p:extLst>
      <p:ext uri="{BB962C8B-B14F-4D97-AF65-F5344CB8AC3E}">
        <p14:creationId xmlns:p14="http://schemas.microsoft.com/office/powerpoint/2010/main" val="12046011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C83B9-FA61-457F-B1FA-A4EB0B1F91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9F263E-4342-48C2-86AA-D5548CA6AF2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5528EB-5812-47CC-904B-3790BB267783}"/>
              </a:ext>
            </a:extLst>
          </p:cNvPr>
          <p:cNvSpPr>
            <a:spLocks noGrp="1"/>
          </p:cNvSpPr>
          <p:nvPr>
            <p:ph type="dt" sz="half" idx="10"/>
          </p:nvPr>
        </p:nvSpPr>
        <p:spPr/>
        <p:txBody>
          <a:bodyPr/>
          <a:lstStyle/>
          <a:p>
            <a:fld id="{7B8B3544-0D35-4423-B62E-874D31DEE465}" type="datetimeFigureOut">
              <a:rPr lang="en-US" smtClean="0"/>
              <a:t>4/19/22</a:t>
            </a:fld>
            <a:endParaRPr lang="en-US"/>
          </a:p>
        </p:txBody>
      </p:sp>
      <p:sp>
        <p:nvSpPr>
          <p:cNvPr id="5" name="Footer Placeholder 4">
            <a:extLst>
              <a:ext uri="{FF2B5EF4-FFF2-40B4-BE49-F238E27FC236}">
                <a16:creationId xmlns:a16="http://schemas.microsoft.com/office/drawing/2014/main" id="{BB3A3E2E-02EA-488F-9852-7CA1CE3A9C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5EF1A4-B4F1-4AF6-B9EE-89EB2C9B7EB4}"/>
              </a:ext>
            </a:extLst>
          </p:cNvPr>
          <p:cNvSpPr>
            <a:spLocks noGrp="1"/>
          </p:cNvSpPr>
          <p:nvPr>
            <p:ph type="sldNum" sz="quarter" idx="12"/>
          </p:nvPr>
        </p:nvSpPr>
        <p:spPr/>
        <p:txBody>
          <a:bodyPr/>
          <a:lstStyle/>
          <a:p>
            <a:fld id="{3CF40CD1-9475-459F-997D-8D97FCAEAA4D}" type="slidenum">
              <a:rPr lang="en-US" smtClean="0"/>
              <a:t>‹#›</a:t>
            </a:fld>
            <a:endParaRPr lang="en-US"/>
          </a:p>
        </p:txBody>
      </p:sp>
    </p:spTree>
    <p:extLst>
      <p:ext uri="{BB962C8B-B14F-4D97-AF65-F5344CB8AC3E}">
        <p14:creationId xmlns:p14="http://schemas.microsoft.com/office/powerpoint/2010/main" val="112922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E1059-968C-45A2-913C-A7AF935A69E1}"/>
              </a:ext>
            </a:extLst>
          </p:cNvPr>
          <p:cNvSpPr>
            <a:spLocks noGrp="1"/>
          </p:cNvSpPr>
          <p:nvPr>
            <p:ph type="title"/>
          </p:nvPr>
        </p:nvSpPr>
        <p:spPr>
          <a:xfrm>
            <a:off x="2994660" y="8206745"/>
            <a:ext cx="37856160" cy="13693138"/>
          </a:xfrm>
        </p:spPr>
        <p:txBody>
          <a:bodyPr anchor="b"/>
          <a:lstStyle>
            <a:lvl1pPr>
              <a:defRPr sz="21600"/>
            </a:lvl1pPr>
          </a:lstStyle>
          <a:p>
            <a:r>
              <a:rPr lang="en-US"/>
              <a:t>Click to edit Master title style</a:t>
            </a:r>
          </a:p>
        </p:txBody>
      </p:sp>
      <p:sp>
        <p:nvSpPr>
          <p:cNvPr id="3" name="Text Placeholder 2">
            <a:extLst>
              <a:ext uri="{FF2B5EF4-FFF2-40B4-BE49-F238E27FC236}">
                <a16:creationId xmlns:a16="http://schemas.microsoft.com/office/drawing/2014/main" id="{9DA82F54-E9C5-4543-8069-40F6F8DE4A7C}"/>
              </a:ext>
            </a:extLst>
          </p:cNvPr>
          <p:cNvSpPr>
            <a:spLocks noGrp="1"/>
          </p:cNvSpPr>
          <p:nvPr>
            <p:ph type="body" idx="1"/>
          </p:nvPr>
        </p:nvSpPr>
        <p:spPr>
          <a:xfrm>
            <a:off x="2994660" y="22029425"/>
            <a:ext cx="37856160" cy="7200898"/>
          </a:xfrm>
        </p:spPr>
        <p:txBody>
          <a:bodyPr/>
          <a:lstStyle>
            <a:lvl1pPr marL="0" indent="0">
              <a:buNone/>
              <a:defRPr sz="8640">
                <a:solidFill>
                  <a:schemeClr val="tx1">
                    <a:tint val="75000"/>
                  </a:schemeClr>
                </a:solidFill>
              </a:defRPr>
            </a:lvl1pPr>
            <a:lvl2pPr marL="1645920" indent="0">
              <a:buNone/>
              <a:defRPr sz="7200">
                <a:solidFill>
                  <a:schemeClr val="tx1">
                    <a:tint val="75000"/>
                  </a:schemeClr>
                </a:solidFill>
              </a:defRPr>
            </a:lvl2pPr>
            <a:lvl3pPr marL="3291840" indent="0">
              <a:buNone/>
              <a:defRPr sz="6480">
                <a:solidFill>
                  <a:schemeClr val="tx1">
                    <a:tint val="75000"/>
                  </a:schemeClr>
                </a:solidFill>
              </a:defRPr>
            </a:lvl3pPr>
            <a:lvl4pPr marL="4937760" indent="0">
              <a:buNone/>
              <a:defRPr sz="5760">
                <a:solidFill>
                  <a:schemeClr val="tx1">
                    <a:tint val="75000"/>
                  </a:schemeClr>
                </a:solidFill>
              </a:defRPr>
            </a:lvl4pPr>
            <a:lvl5pPr marL="6583680" indent="0">
              <a:buNone/>
              <a:defRPr sz="5760">
                <a:solidFill>
                  <a:schemeClr val="tx1">
                    <a:tint val="75000"/>
                  </a:schemeClr>
                </a:solidFill>
              </a:defRPr>
            </a:lvl5pPr>
            <a:lvl6pPr marL="8229600" indent="0">
              <a:buNone/>
              <a:defRPr sz="5760">
                <a:solidFill>
                  <a:schemeClr val="tx1">
                    <a:tint val="75000"/>
                  </a:schemeClr>
                </a:solidFill>
              </a:defRPr>
            </a:lvl6pPr>
            <a:lvl7pPr marL="9875520" indent="0">
              <a:buNone/>
              <a:defRPr sz="5760">
                <a:solidFill>
                  <a:schemeClr val="tx1">
                    <a:tint val="75000"/>
                  </a:schemeClr>
                </a:solidFill>
              </a:defRPr>
            </a:lvl7pPr>
            <a:lvl8pPr marL="11521440" indent="0">
              <a:buNone/>
              <a:defRPr sz="5760">
                <a:solidFill>
                  <a:schemeClr val="tx1">
                    <a:tint val="75000"/>
                  </a:schemeClr>
                </a:solidFill>
              </a:defRPr>
            </a:lvl8pPr>
            <a:lvl9pPr marL="13167360" indent="0">
              <a:buNone/>
              <a:defRPr sz="576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6194094-265C-4E96-8F95-2440F2B70BC0}"/>
              </a:ext>
            </a:extLst>
          </p:cNvPr>
          <p:cNvSpPr>
            <a:spLocks noGrp="1"/>
          </p:cNvSpPr>
          <p:nvPr>
            <p:ph type="dt" sz="half" idx="10"/>
          </p:nvPr>
        </p:nvSpPr>
        <p:spPr/>
        <p:txBody>
          <a:bodyPr/>
          <a:lstStyle/>
          <a:p>
            <a:fld id="{7B8B3544-0D35-4423-B62E-874D31DEE465}" type="datetimeFigureOut">
              <a:rPr lang="en-US" smtClean="0"/>
              <a:t>4/19/22</a:t>
            </a:fld>
            <a:endParaRPr lang="en-US"/>
          </a:p>
        </p:txBody>
      </p:sp>
      <p:sp>
        <p:nvSpPr>
          <p:cNvPr id="5" name="Footer Placeholder 4">
            <a:extLst>
              <a:ext uri="{FF2B5EF4-FFF2-40B4-BE49-F238E27FC236}">
                <a16:creationId xmlns:a16="http://schemas.microsoft.com/office/drawing/2014/main" id="{36718197-84F9-4A62-9CB2-0B757BEF2C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C03F3C-48E5-4F35-8F45-B7D3F3562DC8}"/>
              </a:ext>
            </a:extLst>
          </p:cNvPr>
          <p:cNvSpPr>
            <a:spLocks noGrp="1"/>
          </p:cNvSpPr>
          <p:nvPr>
            <p:ph type="sldNum" sz="quarter" idx="12"/>
          </p:nvPr>
        </p:nvSpPr>
        <p:spPr/>
        <p:txBody>
          <a:bodyPr/>
          <a:lstStyle/>
          <a:p>
            <a:fld id="{3CF40CD1-9475-459F-997D-8D97FCAEAA4D}" type="slidenum">
              <a:rPr lang="en-US" smtClean="0"/>
              <a:t>‹#›</a:t>
            </a:fld>
            <a:endParaRPr lang="en-US"/>
          </a:p>
        </p:txBody>
      </p:sp>
    </p:spTree>
    <p:extLst>
      <p:ext uri="{BB962C8B-B14F-4D97-AF65-F5344CB8AC3E}">
        <p14:creationId xmlns:p14="http://schemas.microsoft.com/office/powerpoint/2010/main" val="2548184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295548-974E-472C-8706-CD5CBB94BB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F0BD74-9340-4D99-9430-FA0CE5FA3ADA}"/>
              </a:ext>
            </a:extLst>
          </p:cNvPr>
          <p:cNvSpPr>
            <a:spLocks noGrp="1"/>
          </p:cNvSpPr>
          <p:nvPr>
            <p:ph sz="half" idx="1"/>
          </p:nvPr>
        </p:nvSpPr>
        <p:spPr>
          <a:xfrm>
            <a:off x="3017520" y="8763000"/>
            <a:ext cx="18653760" cy="208864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8ECF4E-31E0-4B97-A7B0-38398E517FE4}"/>
              </a:ext>
            </a:extLst>
          </p:cNvPr>
          <p:cNvSpPr>
            <a:spLocks noGrp="1"/>
          </p:cNvSpPr>
          <p:nvPr>
            <p:ph sz="half" idx="2"/>
          </p:nvPr>
        </p:nvSpPr>
        <p:spPr>
          <a:xfrm>
            <a:off x="22219920" y="8763000"/>
            <a:ext cx="18653760" cy="208864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1251E9C-3559-458D-A995-2FECA8F499F7}"/>
              </a:ext>
            </a:extLst>
          </p:cNvPr>
          <p:cNvSpPr>
            <a:spLocks noGrp="1"/>
          </p:cNvSpPr>
          <p:nvPr>
            <p:ph type="dt" sz="half" idx="10"/>
          </p:nvPr>
        </p:nvSpPr>
        <p:spPr/>
        <p:txBody>
          <a:bodyPr/>
          <a:lstStyle/>
          <a:p>
            <a:fld id="{7B8B3544-0D35-4423-B62E-874D31DEE465}" type="datetimeFigureOut">
              <a:rPr lang="en-US" smtClean="0"/>
              <a:t>4/19/22</a:t>
            </a:fld>
            <a:endParaRPr lang="en-US"/>
          </a:p>
        </p:txBody>
      </p:sp>
      <p:sp>
        <p:nvSpPr>
          <p:cNvPr id="6" name="Footer Placeholder 5">
            <a:extLst>
              <a:ext uri="{FF2B5EF4-FFF2-40B4-BE49-F238E27FC236}">
                <a16:creationId xmlns:a16="http://schemas.microsoft.com/office/drawing/2014/main" id="{E179977C-2E84-4A43-B782-1CAADC168F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120E6F-8344-4184-9981-323A1EBC2078}"/>
              </a:ext>
            </a:extLst>
          </p:cNvPr>
          <p:cNvSpPr>
            <a:spLocks noGrp="1"/>
          </p:cNvSpPr>
          <p:nvPr>
            <p:ph type="sldNum" sz="quarter" idx="12"/>
          </p:nvPr>
        </p:nvSpPr>
        <p:spPr/>
        <p:txBody>
          <a:bodyPr/>
          <a:lstStyle/>
          <a:p>
            <a:fld id="{3CF40CD1-9475-459F-997D-8D97FCAEAA4D}" type="slidenum">
              <a:rPr lang="en-US" smtClean="0"/>
              <a:t>‹#›</a:t>
            </a:fld>
            <a:endParaRPr lang="en-US"/>
          </a:p>
        </p:txBody>
      </p:sp>
    </p:spTree>
    <p:extLst>
      <p:ext uri="{BB962C8B-B14F-4D97-AF65-F5344CB8AC3E}">
        <p14:creationId xmlns:p14="http://schemas.microsoft.com/office/powerpoint/2010/main" val="253086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34405-BA97-443E-B249-C77D2AAD1059}"/>
              </a:ext>
            </a:extLst>
          </p:cNvPr>
          <p:cNvSpPr>
            <a:spLocks noGrp="1"/>
          </p:cNvSpPr>
          <p:nvPr>
            <p:ph type="title"/>
          </p:nvPr>
        </p:nvSpPr>
        <p:spPr>
          <a:xfrm>
            <a:off x="3023237" y="1752603"/>
            <a:ext cx="37856160" cy="6362702"/>
          </a:xfrm>
        </p:spPr>
        <p:txBody>
          <a:bodyPr/>
          <a:lstStyle/>
          <a:p>
            <a:r>
              <a:rPr lang="en-US"/>
              <a:t>Click to edit Master title style</a:t>
            </a:r>
          </a:p>
        </p:txBody>
      </p:sp>
      <p:sp>
        <p:nvSpPr>
          <p:cNvPr id="3" name="Text Placeholder 2">
            <a:extLst>
              <a:ext uri="{FF2B5EF4-FFF2-40B4-BE49-F238E27FC236}">
                <a16:creationId xmlns:a16="http://schemas.microsoft.com/office/drawing/2014/main" id="{6ADD2956-702F-471C-8B0B-34B25F722855}"/>
              </a:ext>
            </a:extLst>
          </p:cNvPr>
          <p:cNvSpPr>
            <a:spLocks noGrp="1"/>
          </p:cNvSpPr>
          <p:nvPr>
            <p:ph type="body" idx="1"/>
          </p:nvPr>
        </p:nvSpPr>
        <p:spPr>
          <a:xfrm>
            <a:off x="3023239" y="8069582"/>
            <a:ext cx="18568033" cy="3954778"/>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Edit Master text styles</a:t>
            </a:r>
          </a:p>
        </p:txBody>
      </p:sp>
      <p:sp>
        <p:nvSpPr>
          <p:cNvPr id="4" name="Content Placeholder 3">
            <a:extLst>
              <a:ext uri="{FF2B5EF4-FFF2-40B4-BE49-F238E27FC236}">
                <a16:creationId xmlns:a16="http://schemas.microsoft.com/office/drawing/2014/main" id="{9E644EEE-FF79-454C-A312-F3442F166F5B}"/>
              </a:ext>
            </a:extLst>
          </p:cNvPr>
          <p:cNvSpPr>
            <a:spLocks noGrp="1"/>
          </p:cNvSpPr>
          <p:nvPr>
            <p:ph sz="half" idx="2"/>
          </p:nvPr>
        </p:nvSpPr>
        <p:spPr>
          <a:xfrm>
            <a:off x="3023239" y="12024360"/>
            <a:ext cx="18568033" cy="176860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734B8CE-5635-46F8-9BAB-A7FD0FB0A1E3}"/>
              </a:ext>
            </a:extLst>
          </p:cNvPr>
          <p:cNvSpPr>
            <a:spLocks noGrp="1"/>
          </p:cNvSpPr>
          <p:nvPr>
            <p:ph type="body" sz="quarter" idx="3"/>
          </p:nvPr>
        </p:nvSpPr>
        <p:spPr>
          <a:xfrm>
            <a:off x="22219920" y="8069582"/>
            <a:ext cx="18659477" cy="3954778"/>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Edit Master text styles</a:t>
            </a:r>
          </a:p>
        </p:txBody>
      </p:sp>
      <p:sp>
        <p:nvSpPr>
          <p:cNvPr id="6" name="Content Placeholder 5">
            <a:extLst>
              <a:ext uri="{FF2B5EF4-FFF2-40B4-BE49-F238E27FC236}">
                <a16:creationId xmlns:a16="http://schemas.microsoft.com/office/drawing/2014/main" id="{861A0780-B5AA-42EF-BE4D-D1E19E7CC0E0}"/>
              </a:ext>
            </a:extLst>
          </p:cNvPr>
          <p:cNvSpPr>
            <a:spLocks noGrp="1"/>
          </p:cNvSpPr>
          <p:nvPr>
            <p:ph sz="quarter" idx="4"/>
          </p:nvPr>
        </p:nvSpPr>
        <p:spPr>
          <a:xfrm>
            <a:off x="22219920" y="12024360"/>
            <a:ext cx="18659477" cy="176860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FEC1CD0-F473-4DB8-8296-4514A3AFC941}"/>
              </a:ext>
            </a:extLst>
          </p:cNvPr>
          <p:cNvSpPr>
            <a:spLocks noGrp="1"/>
          </p:cNvSpPr>
          <p:nvPr>
            <p:ph type="dt" sz="half" idx="10"/>
          </p:nvPr>
        </p:nvSpPr>
        <p:spPr/>
        <p:txBody>
          <a:bodyPr/>
          <a:lstStyle/>
          <a:p>
            <a:fld id="{7B8B3544-0D35-4423-B62E-874D31DEE465}" type="datetimeFigureOut">
              <a:rPr lang="en-US" smtClean="0"/>
              <a:t>4/19/22</a:t>
            </a:fld>
            <a:endParaRPr lang="en-US"/>
          </a:p>
        </p:txBody>
      </p:sp>
      <p:sp>
        <p:nvSpPr>
          <p:cNvPr id="8" name="Footer Placeholder 7">
            <a:extLst>
              <a:ext uri="{FF2B5EF4-FFF2-40B4-BE49-F238E27FC236}">
                <a16:creationId xmlns:a16="http://schemas.microsoft.com/office/drawing/2014/main" id="{922B2FCE-4B62-4261-A64B-E339E309E8C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F47D857-08FC-4687-851B-735C95C7DD57}"/>
              </a:ext>
            </a:extLst>
          </p:cNvPr>
          <p:cNvSpPr>
            <a:spLocks noGrp="1"/>
          </p:cNvSpPr>
          <p:nvPr>
            <p:ph type="sldNum" sz="quarter" idx="12"/>
          </p:nvPr>
        </p:nvSpPr>
        <p:spPr/>
        <p:txBody>
          <a:bodyPr/>
          <a:lstStyle/>
          <a:p>
            <a:fld id="{3CF40CD1-9475-459F-997D-8D97FCAEAA4D}" type="slidenum">
              <a:rPr lang="en-US" smtClean="0"/>
              <a:t>‹#›</a:t>
            </a:fld>
            <a:endParaRPr lang="en-US"/>
          </a:p>
        </p:txBody>
      </p:sp>
    </p:spTree>
    <p:extLst>
      <p:ext uri="{BB962C8B-B14F-4D97-AF65-F5344CB8AC3E}">
        <p14:creationId xmlns:p14="http://schemas.microsoft.com/office/powerpoint/2010/main" val="3641372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CE646-86BC-46AB-A3C7-D54BC0DD682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C175062-1046-446D-ABC3-77977FE1B1EE}"/>
              </a:ext>
            </a:extLst>
          </p:cNvPr>
          <p:cNvSpPr>
            <a:spLocks noGrp="1"/>
          </p:cNvSpPr>
          <p:nvPr>
            <p:ph type="dt" sz="half" idx="10"/>
          </p:nvPr>
        </p:nvSpPr>
        <p:spPr/>
        <p:txBody>
          <a:bodyPr/>
          <a:lstStyle/>
          <a:p>
            <a:fld id="{7B8B3544-0D35-4423-B62E-874D31DEE465}" type="datetimeFigureOut">
              <a:rPr lang="en-US" smtClean="0"/>
              <a:t>4/19/22</a:t>
            </a:fld>
            <a:endParaRPr lang="en-US"/>
          </a:p>
        </p:txBody>
      </p:sp>
      <p:sp>
        <p:nvSpPr>
          <p:cNvPr id="4" name="Footer Placeholder 3">
            <a:extLst>
              <a:ext uri="{FF2B5EF4-FFF2-40B4-BE49-F238E27FC236}">
                <a16:creationId xmlns:a16="http://schemas.microsoft.com/office/drawing/2014/main" id="{A6713701-C65F-48D7-A9AB-E6454B2E5D9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A7189EC-F367-40C8-A659-8038EEFF165A}"/>
              </a:ext>
            </a:extLst>
          </p:cNvPr>
          <p:cNvSpPr>
            <a:spLocks noGrp="1"/>
          </p:cNvSpPr>
          <p:nvPr>
            <p:ph type="sldNum" sz="quarter" idx="12"/>
          </p:nvPr>
        </p:nvSpPr>
        <p:spPr/>
        <p:txBody>
          <a:bodyPr/>
          <a:lstStyle/>
          <a:p>
            <a:fld id="{3CF40CD1-9475-459F-997D-8D97FCAEAA4D}" type="slidenum">
              <a:rPr lang="en-US" smtClean="0"/>
              <a:t>‹#›</a:t>
            </a:fld>
            <a:endParaRPr lang="en-US"/>
          </a:p>
        </p:txBody>
      </p:sp>
    </p:spTree>
    <p:extLst>
      <p:ext uri="{BB962C8B-B14F-4D97-AF65-F5344CB8AC3E}">
        <p14:creationId xmlns:p14="http://schemas.microsoft.com/office/powerpoint/2010/main" val="634505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632970-851C-43BB-8597-EAA3A8C816E7}"/>
              </a:ext>
            </a:extLst>
          </p:cNvPr>
          <p:cNvSpPr>
            <a:spLocks noGrp="1"/>
          </p:cNvSpPr>
          <p:nvPr>
            <p:ph type="dt" sz="half" idx="10"/>
          </p:nvPr>
        </p:nvSpPr>
        <p:spPr/>
        <p:txBody>
          <a:bodyPr/>
          <a:lstStyle/>
          <a:p>
            <a:fld id="{7B8B3544-0D35-4423-B62E-874D31DEE465}" type="datetimeFigureOut">
              <a:rPr lang="en-US" smtClean="0"/>
              <a:t>4/19/22</a:t>
            </a:fld>
            <a:endParaRPr lang="en-US"/>
          </a:p>
        </p:txBody>
      </p:sp>
      <p:sp>
        <p:nvSpPr>
          <p:cNvPr id="3" name="Footer Placeholder 2">
            <a:extLst>
              <a:ext uri="{FF2B5EF4-FFF2-40B4-BE49-F238E27FC236}">
                <a16:creationId xmlns:a16="http://schemas.microsoft.com/office/drawing/2014/main" id="{A03F92C6-015A-4F8C-8240-6D828935533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0239BD2-B42A-4550-BFC7-45077CE472BB}"/>
              </a:ext>
            </a:extLst>
          </p:cNvPr>
          <p:cNvSpPr>
            <a:spLocks noGrp="1"/>
          </p:cNvSpPr>
          <p:nvPr>
            <p:ph type="sldNum" sz="quarter" idx="12"/>
          </p:nvPr>
        </p:nvSpPr>
        <p:spPr/>
        <p:txBody>
          <a:bodyPr/>
          <a:lstStyle/>
          <a:p>
            <a:fld id="{3CF40CD1-9475-459F-997D-8D97FCAEAA4D}" type="slidenum">
              <a:rPr lang="en-US" smtClean="0"/>
              <a:t>‹#›</a:t>
            </a:fld>
            <a:endParaRPr lang="en-US"/>
          </a:p>
        </p:txBody>
      </p:sp>
    </p:spTree>
    <p:extLst>
      <p:ext uri="{BB962C8B-B14F-4D97-AF65-F5344CB8AC3E}">
        <p14:creationId xmlns:p14="http://schemas.microsoft.com/office/powerpoint/2010/main" val="4278922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22C45F-D906-4A5A-89F8-F8136E552A1A}"/>
              </a:ext>
            </a:extLst>
          </p:cNvPr>
          <p:cNvSpPr>
            <a:spLocks noGrp="1"/>
          </p:cNvSpPr>
          <p:nvPr>
            <p:ph type="title"/>
          </p:nvPr>
        </p:nvSpPr>
        <p:spPr>
          <a:xfrm>
            <a:off x="3023239" y="2194560"/>
            <a:ext cx="14156053" cy="7680960"/>
          </a:xfrm>
        </p:spPr>
        <p:txBody>
          <a:bodyPr anchor="b"/>
          <a:lstStyle>
            <a:lvl1pPr>
              <a:defRPr sz="11520"/>
            </a:lvl1pPr>
          </a:lstStyle>
          <a:p>
            <a:r>
              <a:rPr lang="en-US"/>
              <a:t>Click to edit Master title style</a:t>
            </a:r>
          </a:p>
        </p:txBody>
      </p:sp>
      <p:sp>
        <p:nvSpPr>
          <p:cNvPr id="3" name="Content Placeholder 2">
            <a:extLst>
              <a:ext uri="{FF2B5EF4-FFF2-40B4-BE49-F238E27FC236}">
                <a16:creationId xmlns:a16="http://schemas.microsoft.com/office/drawing/2014/main" id="{DF9049E4-EC0B-41EC-8582-C8CCDC43754B}"/>
              </a:ext>
            </a:extLst>
          </p:cNvPr>
          <p:cNvSpPr>
            <a:spLocks noGrp="1"/>
          </p:cNvSpPr>
          <p:nvPr>
            <p:ph idx="1"/>
          </p:nvPr>
        </p:nvSpPr>
        <p:spPr>
          <a:xfrm>
            <a:off x="18659477" y="4739642"/>
            <a:ext cx="22219920" cy="23393400"/>
          </a:xfrm>
        </p:spPr>
        <p:txBody>
          <a:bodyPr/>
          <a:lstStyle>
            <a:lvl1pPr>
              <a:defRPr sz="11520"/>
            </a:lvl1pPr>
            <a:lvl2pPr>
              <a:defRPr sz="10080"/>
            </a:lvl2pPr>
            <a:lvl3pPr>
              <a:defRPr sz="8640"/>
            </a:lvl3pPr>
            <a:lvl4pPr>
              <a:defRPr sz="7200"/>
            </a:lvl4pPr>
            <a:lvl5pPr>
              <a:defRPr sz="7200"/>
            </a:lvl5pPr>
            <a:lvl6pPr>
              <a:defRPr sz="7200"/>
            </a:lvl6pPr>
            <a:lvl7pPr>
              <a:defRPr sz="7200"/>
            </a:lvl7pPr>
            <a:lvl8pPr>
              <a:defRPr sz="7200"/>
            </a:lvl8pPr>
            <a:lvl9pPr>
              <a:defRPr sz="7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F53A7EA-3E41-487A-AE5E-38E94EC94FC8}"/>
              </a:ext>
            </a:extLst>
          </p:cNvPr>
          <p:cNvSpPr>
            <a:spLocks noGrp="1"/>
          </p:cNvSpPr>
          <p:nvPr>
            <p:ph type="body" sz="half" idx="2"/>
          </p:nvPr>
        </p:nvSpPr>
        <p:spPr>
          <a:xfrm>
            <a:off x="3023239" y="9875520"/>
            <a:ext cx="14156053" cy="18295622"/>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Edit Master text styles</a:t>
            </a:r>
          </a:p>
        </p:txBody>
      </p:sp>
      <p:sp>
        <p:nvSpPr>
          <p:cNvPr id="5" name="Date Placeholder 4">
            <a:extLst>
              <a:ext uri="{FF2B5EF4-FFF2-40B4-BE49-F238E27FC236}">
                <a16:creationId xmlns:a16="http://schemas.microsoft.com/office/drawing/2014/main" id="{6A658001-0C13-4DD4-8459-A97680B71806}"/>
              </a:ext>
            </a:extLst>
          </p:cNvPr>
          <p:cNvSpPr>
            <a:spLocks noGrp="1"/>
          </p:cNvSpPr>
          <p:nvPr>
            <p:ph type="dt" sz="half" idx="10"/>
          </p:nvPr>
        </p:nvSpPr>
        <p:spPr/>
        <p:txBody>
          <a:bodyPr/>
          <a:lstStyle/>
          <a:p>
            <a:fld id="{7B8B3544-0D35-4423-B62E-874D31DEE465}" type="datetimeFigureOut">
              <a:rPr lang="en-US" smtClean="0"/>
              <a:t>4/19/22</a:t>
            </a:fld>
            <a:endParaRPr lang="en-US"/>
          </a:p>
        </p:txBody>
      </p:sp>
      <p:sp>
        <p:nvSpPr>
          <p:cNvPr id="6" name="Footer Placeholder 5">
            <a:extLst>
              <a:ext uri="{FF2B5EF4-FFF2-40B4-BE49-F238E27FC236}">
                <a16:creationId xmlns:a16="http://schemas.microsoft.com/office/drawing/2014/main" id="{2B3EE714-12E8-49BD-8F65-C5DF911455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8BA385-5A3C-4993-8AD4-EFFE5E1D0209}"/>
              </a:ext>
            </a:extLst>
          </p:cNvPr>
          <p:cNvSpPr>
            <a:spLocks noGrp="1"/>
          </p:cNvSpPr>
          <p:nvPr>
            <p:ph type="sldNum" sz="quarter" idx="12"/>
          </p:nvPr>
        </p:nvSpPr>
        <p:spPr/>
        <p:txBody>
          <a:bodyPr/>
          <a:lstStyle/>
          <a:p>
            <a:fld id="{3CF40CD1-9475-459F-997D-8D97FCAEAA4D}" type="slidenum">
              <a:rPr lang="en-US" smtClean="0"/>
              <a:t>‹#›</a:t>
            </a:fld>
            <a:endParaRPr lang="en-US"/>
          </a:p>
        </p:txBody>
      </p:sp>
    </p:spTree>
    <p:extLst>
      <p:ext uri="{BB962C8B-B14F-4D97-AF65-F5344CB8AC3E}">
        <p14:creationId xmlns:p14="http://schemas.microsoft.com/office/powerpoint/2010/main" val="1159351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8AC3C-887D-478E-88D0-F1E4CD35FAB3}"/>
              </a:ext>
            </a:extLst>
          </p:cNvPr>
          <p:cNvSpPr>
            <a:spLocks noGrp="1"/>
          </p:cNvSpPr>
          <p:nvPr>
            <p:ph type="title"/>
          </p:nvPr>
        </p:nvSpPr>
        <p:spPr>
          <a:xfrm>
            <a:off x="3023239" y="2194560"/>
            <a:ext cx="14156053" cy="7680960"/>
          </a:xfrm>
        </p:spPr>
        <p:txBody>
          <a:bodyPr anchor="b"/>
          <a:lstStyle>
            <a:lvl1pPr>
              <a:defRPr sz="11520"/>
            </a:lvl1pPr>
          </a:lstStyle>
          <a:p>
            <a:r>
              <a:rPr lang="en-US"/>
              <a:t>Click to edit Master title style</a:t>
            </a:r>
          </a:p>
        </p:txBody>
      </p:sp>
      <p:sp>
        <p:nvSpPr>
          <p:cNvPr id="3" name="Picture Placeholder 2">
            <a:extLst>
              <a:ext uri="{FF2B5EF4-FFF2-40B4-BE49-F238E27FC236}">
                <a16:creationId xmlns:a16="http://schemas.microsoft.com/office/drawing/2014/main" id="{B93868DE-48EB-41B5-BC96-BE5D1A88831B}"/>
              </a:ext>
            </a:extLst>
          </p:cNvPr>
          <p:cNvSpPr>
            <a:spLocks noGrp="1"/>
          </p:cNvSpPr>
          <p:nvPr>
            <p:ph type="pic" idx="1"/>
          </p:nvPr>
        </p:nvSpPr>
        <p:spPr>
          <a:xfrm>
            <a:off x="18659477" y="4739642"/>
            <a:ext cx="22219920" cy="23393400"/>
          </a:xfrm>
        </p:spPr>
        <p:txBody>
          <a:bodyPr/>
          <a:lstStyle>
            <a:lvl1pPr marL="0" indent="0">
              <a:buNone/>
              <a:defRPr sz="11520"/>
            </a:lvl1pPr>
            <a:lvl2pPr marL="1645920" indent="0">
              <a:buNone/>
              <a:defRPr sz="10080"/>
            </a:lvl2pPr>
            <a:lvl3pPr marL="3291840" indent="0">
              <a:buNone/>
              <a:defRPr sz="8640"/>
            </a:lvl3pPr>
            <a:lvl4pPr marL="4937760" indent="0">
              <a:buNone/>
              <a:defRPr sz="7200"/>
            </a:lvl4pPr>
            <a:lvl5pPr marL="6583680" indent="0">
              <a:buNone/>
              <a:defRPr sz="7200"/>
            </a:lvl5pPr>
            <a:lvl6pPr marL="8229600" indent="0">
              <a:buNone/>
              <a:defRPr sz="7200"/>
            </a:lvl6pPr>
            <a:lvl7pPr marL="9875520" indent="0">
              <a:buNone/>
              <a:defRPr sz="7200"/>
            </a:lvl7pPr>
            <a:lvl8pPr marL="11521440" indent="0">
              <a:buNone/>
              <a:defRPr sz="7200"/>
            </a:lvl8pPr>
            <a:lvl9pPr marL="13167360" indent="0">
              <a:buNone/>
              <a:defRPr sz="7200"/>
            </a:lvl9pPr>
          </a:lstStyle>
          <a:p>
            <a:endParaRPr lang="en-US"/>
          </a:p>
        </p:txBody>
      </p:sp>
      <p:sp>
        <p:nvSpPr>
          <p:cNvPr id="4" name="Text Placeholder 3">
            <a:extLst>
              <a:ext uri="{FF2B5EF4-FFF2-40B4-BE49-F238E27FC236}">
                <a16:creationId xmlns:a16="http://schemas.microsoft.com/office/drawing/2014/main" id="{199F8C85-5E24-4F12-B9CB-262C2D68521E}"/>
              </a:ext>
            </a:extLst>
          </p:cNvPr>
          <p:cNvSpPr>
            <a:spLocks noGrp="1"/>
          </p:cNvSpPr>
          <p:nvPr>
            <p:ph type="body" sz="half" idx="2"/>
          </p:nvPr>
        </p:nvSpPr>
        <p:spPr>
          <a:xfrm>
            <a:off x="3023239" y="9875520"/>
            <a:ext cx="14156053" cy="18295622"/>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Edit Master text styles</a:t>
            </a:r>
          </a:p>
        </p:txBody>
      </p:sp>
      <p:sp>
        <p:nvSpPr>
          <p:cNvPr id="5" name="Date Placeholder 4">
            <a:extLst>
              <a:ext uri="{FF2B5EF4-FFF2-40B4-BE49-F238E27FC236}">
                <a16:creationId xmlns:a16="http://schemas.microsoft.com/office/drawing/2014/main" id="{FDAEE5E7-77F9-4B25-8658-FFEA2EF114C2}"/>
              </a:ext>
            </a:extLst>
          </p:cNvPr>
          <p:cNvSpPr>
            <a:spLocks noGrp="1"/>
          </p:cNvSpPr>
          <p:nvPr>
            <p:ph type="dt" sz="half" idx="10"/>
          </p:nvPr>
        </p:nvSpPr>
        <p:spPr/>
        <p:txBody>
          <a:bodyPr/>
          <a:lstStyle/>
          <a:p>
            <a:fld id="{7B8B3544-0D35-4423-B62E-874D31DEE465}" type="datetimeFigureOut">
              <a:rPr lang="en-US" smtClean="0"/>
              <a:t>4/19/22</a:t>
            </a:fld>
            <a:endParaRPr lang="en-US"/>
          </a:p>
        </p:txBody>
      </p:sp>
      <p:sp>
        <p:nvSpPr>
          <p:cNvPr id="6" name="Footer Placeholder 5">
            <a:extLst>
              <a:ext uri="{FF2B5EF4-FFF2-40B4-BE49-F238E27FC236}">
                <a16:creationId xmlns:a16="http://schemas.microsoft.com/office/drawing/2014/main" id="{FEA0404E-F100-46A4-92DE-AFDB109BF0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EE0C81-E1D9-4B76-993F-8F6285E00B98}"/>
              </a:ext>
            </a:extLst>
          </p:cNvPr>
          <p:cNvSpPr>
            <a:spLocks noGrp="1"/>
          </p:cNvSpPr>
          <p:nvPr>
            <p:ph type="sldNum" sz="quarter" idx="12"/>
          </p:nvPr>
        </p:nvSpPr>
        <p:spPr/>
        <p:txBody>
          <a:bodyPr/>
          <a:lstStyle/>
          <a:p>
            <a:fld id="{3CF40CD1-9475-459F-997D-8D97FCAEAA4D}" type="slidenum">
              <a:rPr lang="en-US" smtClean="0"/>
              <a:t>‹#›</a:t>
            </a:fld>
            <a:endParaRPr lang="en-US"/>
          </a:p>
        </p:txBody>
      </p:sp>
    </p:spTree>
    <p:extLst>
      <p:ext uri="{BB962C8B-B14F-4D97-AF65-F5344CB8AC3E}">
        <p14:creationId xmlns:p14="http://schemas.microsoft.com/office/powerpoint/2010/main" val="596254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629812-012A-4ED3-8390-164D0375ACC4}"/>
              </a:ext>
            </a:extLst>
          </p:cNvPr>
          <p:cNvSpPr>
            <a:spLocks noGrp="1"/>
          </p:cNvSpPr>
          <p:nvPr>
            <p:ph type="title"/>
          </p:nvPr>
        </p:nvSpPr>
        <p:spPr>
          <a:xfrm>
            <a:off x="3017520" y="1752603"/>
            <a:ext cx="37856160" cy="636270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26E76C3-A9C3-4D2E-86D9-41005FC03857}"/>
              </a:ext>
            </a:extLst>
          </p:cNvPr>
          <p:cNvSpPr>
            <a:spLocks noGrp="1"/>
          </p:cNvSpPr>
          <p:nvPr>
            <p:ph type="body" idx="1"/>
          </p:nvPr>
        </p:nvSpPr>
        <p:spPr>
          <a:xfrm>
            <a:off x="3017520" y="8763000"/>
            <a:ext cx="37856160" cy="2088642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F79DE0-1B29-4483-896D-0D227C6CF742}"/>
              </a:ext>
            </a:extLst>
          </p:cNvPr>
          <p:cNvSpPr>
            <a:spLocks noGrp="1"/>
          </p:cNvSpPr>
          <p:nvPr>
            <p:ph type="dt" sz="half" idx="2"/>
          </p:nvPr>
        </p:nvSpPr>
        <p:spPr>
          <a:xfrm>
            <a:off x="3017520" y="30510482"/>
            <a:ext cx="9875520" cy="1752600"/>
          </a:xfrm>
          <a:prstGeom prst="rect">
            <a:avLst/>
          </a:prstGeom>
        </p:spPr>
        <p:txBody>
          <a:bodyPr vert="horz" lIns="91440" tIns="45720" rIns="91440" bIns="45720" rtlCol="0" anchor="ctr"/>
          <a:lstStyle>
            <a:lvl1pPr algn="l">
              <a:defRPr sz="4320">
                <a:solidFill>
                  <a:schemeClr val="tx1">
                    <a:tint val="75000"/>
                  </a:schemeClr>
                </a:solidFill>
              </a:defRPr>
            </a:lvl1pPr>
          </a:lstStyle>
          <a:p>
            <a:fld id="{7B8B3544-0D35-4423-B62E-874D31DEE465}" type="datetimeFigureOut">
              <a:rPr lang="en-US" smtClean="0"/>
              <a:t>4/19/22</a:t>
            </a:fld>
            <a:endParaRPr lang="en-US"/>
          </a:p>
        </p:txBody>
      </p:sp>
      <p:sp>
        <p:nvSpPr>
          <p:cNvPr id="5" name="Footer Placeholder 4">
            <a:extLst>
              <a:ext uri="{FF2B5EF4-FFF2-40B4-BE49-F238E27FC236}">
                <a16:creationId xmlns:a16="http://schemas.microsoft.com/office/drawing/2014/main" id="{D0D52F24-CDBA-4E4C-A89C-3431C85696E2}"/>
              </a:ext>
            </a:extLst>
          </p:cNvPr>
          <p:cNvSpPr>
            <a:spLocks noGrp="1"/>
          </p:cNvSpPr>
          <p:nvPr>
            <p:ph type="ftr" sz="quarter" idx="3"/>
          </p:nvPr>
        </p:nvSpPr>
        <p:spPr>
          <a:xfrm>
            <a:off x="14538960" y="30510482"/>
            <a:ext cx="14813280" cy="1752600"/>
          </a:xfrm>
          <a:prstGeom prst="rect">
            <a:avLst/>
          </a:prstGeom>
        </p:spPr>
        <p:txBody>
          <a:bodyPr vert="horz" lIns="91440" tIns="45720" rIns="91440" bIns="45720" rtlCol="0" anchor="ctr"/>
          <a:lstStyle>
            <a:lvl1pPr algn="ctr">
              <a:defRPr sz="432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C20114C-A791-405B-A94E-F606A3451582}"/>
              </a:ext>
            </a:extLst>
          </p:cNvPr>
          <p:cNvSpPr>
            <a:spLocks noGrp="1"/>
          </p:cNvSpPr>
          <p:nvPr>
            <p:ph type="sldNum" sz="quarter" idx="4"/>
          </p:nvPr>
        </p:nvSpPr>
        <p:spPr>
          <a:xfrm>
            <a:off x="30998160" y="30510482"/>
            <a:ext cx="9875520" cy="1752600"/>
          </a:xfrm>
          <a:prstGeom prst="rect">
            <a:avLst/>
          </a:prstGeom>
        </p:spPr>
        <p:txBody>
          <a:bodyPr vert="horz" lIns="91440" tIns="45720" rIns="91440" bIns="45720" rtlCol="0" anchor="ctr"/>
          <a:lstStyle>
            <a:lvl1pPr algn="r">
              <a:defRPr sz="4320">
                <a:solidFill>
                  <a:schemeClr val="tx1">
                    <a:tint val="75000"/>
                  </a:schemeClr>
                </a:solidFill>
              </a:defRPr>
            </a:lvl1pPr>
          </a:lstStyle>
          <a:p>
            <a:fld id="{3CF40CD1-9475-459F-997D-8D97FCAEAA4D}" type="slidenum">
              <a:rPr lang="en-US" smtClean="0"/>
              <a:t>‹#›</a:t>
            </a:fld>
            <a:endParaRPr lang="en-US"/>
          </a:p>
        </p:txBody>
      </p:sp>
    </p:spTree>
    <p:extLst>
      <p:ext uri="{BB962C8B-B14F-4D97-AF65-F5344CB8AC3E}">
        <p14:creationId xmlns:p14="http://schemas.microsoft.com/office/powerpoint/2010/main" val="34408165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oleObject" Target="../embeddings/oleObject2.bin"/><Relationship Id="rId13" Type="http://schemas.openxmlformats.org/officeDocument/2006/relationships/image" Target="../media/image7.png"/><Relationship Id="rId3" Type="http://schemas.openxmlformats.org/officeDocument/2006/relationships/notesSlide" Target="../notesSlides/notesSlide1.xml"/><Relationship Id="rId7" Type="http://schemas.openxmlformats.org/officeDocument/2006/relationships/hyperlink" Target="http://www.fac.org.ar/scvc/llave/pediat/diaz/diazi.htm" TargetMode="External"/><Relationship Id="rId12"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png"/><Relationship Id="rId11" Type="http://schemas.openxmlformats.org/officeDocument/2006/relationships/image" Target="../media/image5.png"/><Relationship Id="rId5" Type="http://schemas.openxmlformats.org/officeDocument/2006/relationships/image" Target="../media/image1.png"/><Relationship Id="rId10" Type="http://schemas.openxmlformats.org/officeDocument/2006/relationships/image" Target="../media/image4.png"/><Relationship Id="rId4" Type="http://schemas.openxmlformats.org/officeDocument/2006/relationships/oleObject" Target="../embeddings/oleObject1.bin"/><Relationship Id="rId9" Type="http://schemas.openxmlformats.org/officeDocument/2006/relationships/image" Target="../media/image2.wmf"/><Relationship Id="rId1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5785" y="411480"/>
            <a:ext cx="43361093" cy="4526280"/>
          </a:xfrm>
          <a:prstGeom prst="rect">
            <a:avLst/>
          </a:prstGeom>
          <a:solidFill>
            <a:srgbClr val="00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dirty="0">
                <a:solidFill>
                  <a:schemeClr val="bg1"/>
                </a:solidFill>
                <a:latin typeface="+mj-lt"/>
              </a:rPr>
              <a:t>HINDBRAIN DEFECTS INDUCED BY DI-n-BUTYL PHTHALATE (DBP) DURING HINDBRAIN DEVELOPMENT</a:t>
            </a:r>
          </a:p>
          <a:p>
            <a:pPr algn="ctr"/>
            <a:r>
              <a:rPr lang="en-US" sz="7200" dirty="0">
                <a:solidFill>
                  <a:schemeClr val="bg1"/>
                </a:solidFill>
                <a:latin typeface="+mj-lt"/>
              </a:rPr>
              <a:t>Evelyn Paquette, Naomi Mumper, Alissa Rodrigues, Morgan Voulo, Sierrah Rich and Nicole M. Roy, Ph.D.</a:t>
            </a:r>
          </a:p>
          <a:p>
            <a:pPr algn="ctr"/>
            <a:r>
              <a:rPr lang="en-US" sz="7200" dirty="0">
                <a:solidFill>
                  <a:schemeClr val="bg1"/>
                </a:solidFill>
                <a:latin typeface="+mj-lt"/>
              </a:rPr>
              <a:t>Sacred Heart University, Department of Biology, Fairfield CT </a:t>
            </a:r>
          </a:p>
        </p:txBody>
      </p:sp>
      <p:sp>
        <p:nvSpPr>
          <p:cNvPr id="4" name="Rectangle 3"/>
          <p:cNvSpPr/>
          <p:nvPr/>
        </p:nvSpPr>
        <p:spPr>
          <a:xfrm>
            <a:off x="255784" y="5298806"/>
            <a:ext cx="10226040" cy="1036320"/>
          </a:xfrm>
          <a:prstGeom prst="rect">
            <a:avLst/>
          </a:prstGeom>
          <a:solidFill>
            <a:srgbClr val="00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7200" dirty="0">
                <a:solidFill>
                  <a:schemeClr val="bg1"/>
                </a:solidFill>
                <a:latin typeface="+mj-lt"/>
              </a:rPr>
              <a:t>Abstract</a:t>
            </a:r>
          </a:p>
        </p:txBody>
      </p:sp>
      <p:sp>
        <p:nvSpPr>
          <p:cNvPr id="6" name="Rectangle 5"/>
          <p:cNvSpPr/>
          <p:nvPr/>
        </p:nvSpPr>
        <p:spPr>
          <a:xfrm>
            <a:off x="10947400" y="5340002"/>
            <a:ext cx="14441338" cy="985399"/>
          </a:xfrm>
          <a:prstGeom prst="rect">
            <a:avLst/>
          </a:prstGeom>
          <a:solidFill>
            <a:srgbClr val="00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7200" dirty="0">
                <a:solidFill>
                  <a:schemeClr val="bg1"/>
                </a:solidFill>
                <a:latin typeface="+mj-lt"/>
              </a:rPr>
              <a:t>Introduction and Hypothesis</a:t>
            </a:r>
          </a:p>
        </p:txBody>
      </p:sp>
      <p:sp>
        <p:nvSpPr>
          <p:cNvPr id="7" name="Rectangle 6"/>
          <p:cNvSpPr/>
          <p:nvPr/>
        </p:nvSpPr>
        <p:spPr>
          <a:xfrm>
            <a:off x="25942196" y="5334253"/>
            <a:ext cx="17647918" cy="965426"/>
          </a:xfrm>
          <a:prstGeom prst="rect">
            <a:avLst/>
          </a:prstGeom>
          <a:solidFill>
            <a:srgbClr val="00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7200" dirty="0">
                <a:solidFill>
                  <a:schemeClr val="bg1"/>
                </a:solidFill>
                <a:latin typeface="+mj-lt"/>
              </a:rPr>
              <a:t>Research Methodology</a:t>
            </a:r>
          </a:p>
        </p:txBody>
      </p:sp>
      <p:graphicFrame>
        <p:nvGraphicFramePr>
          <p:cNvPr id="10" name="Object 2"/>
          <p:cNvGraphicFramePr>
            <a:graphicFrameLocks noChangeAspect="1"/>
          </p:cNvGraphicFramePr>
          <p:nvPr/>
        </p:nvGraphicFramePr>
        <p:xfrm>
          <a:off x="33140294" y="6545677"/>
          <a:ext cx="5990846" cy="5700165"/>
        </p:xfrm>
        <a:graphic>
          <a:graphicData uri="http://schemas.openxmlformats.org/presentationml/2006/ole">
            <mc:AlternateContent xmlns:mc="http://schemas.openxmlformats.org/markup-compatibility/2006">
              <mc:Choice xmlns:v="urn:schemas-microsoft-com:vml" Requires="v">
                <p:oleObj spid="_x0000_s1030" name="Bitmap Image" r:id="rId4" imgW="6419048" imgH="6106377" progId="PBrush">
                  <p:embed/>
                </p:oleObj>
              </mc:Choice>
              <mc:Fallback>
                <p:oleObj name="Bitmap Image" r:id="rId4" imgW="6419048" imgH="6106377" progId="PBrush">
                  <p:embed/>
                  <p:pic>
                    <p:nvPicPr>
                      <p:cNvPr id="1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40294" y="6545677"/>
                        <a:ext cx="5990846" cy="5700165"/>
                      </a:xfrm>
                      <a:prstGeom prst="rect">
                        <a:avLst/>
                      </a:prstGeom>
                      <a:noFill/>
                      <a:ln>
                        <a:noFill/>
                      </a:ln>
                      <a:effectLst/>
                    </p:spPr>
                  </p:pic>
                </p:oleObj>
              </mc:Fallback>
            </mc:AlternateContent>
          </a:graphicData>
        </a:graphic>
      </p:graphicFrame>
      <p:pic>
        <p:nvPicPr>
          <p:cNvPr id="16" name="Picture 15"/>
          <p:cNvPicPr>
            <a:picLocks noChangeAspect="1"/>
          </p:cNvPicPr>
          <p:nvPr/>
        </p:nvPicPr>
        <p:blipFill>
          <a:blip r:embed="rId6"/>
          <a:stretch>
            <a:fillRect/>
          </a:stretch>
        </p:blipFill>
        <p:spPr>
          <a:xfrm>
            <a:off x="25942196" y="6523528"/>
            <a:ext cx="6644640" cy="5580333"/>
          </a:xfrm>
          <a:prstGeom prst="rect">
            <a:avLst/>
          </a:prstGeom>
        </p:spPr>
      </p:pic>
      <p:sp>
        <p:nvSpPr>
          <p:cNvPr id="17" name="TextBox 16"/>
          <p:cNvSpPr txBox="1"/>
          <p:nvPr/>
        </p:nvSpPr>
        <p:spPr>
          <a:xfrm>
            <a:off x="25968960" y="12544608"/>
            <a:ext cx="6644640" cy="1015663"/>
          </a:xfrm>
          <a:prstGeom prst="rect">
            <a:avLst/>
          </a:prstGeom>
          <a:solidFill>
            <a:schemeClr val="bg1"/>
          </a:solidFill>
        </p:spPr>
        <p:txBody>
          <a:bodyPr wrap="square" rtlCol="0">
            <a:spAutoFit/>
          </a:bodyPr>
          <a:lstStyle/>
          <a:p>
            <a:pPr algn="just"/>
            <a:r>
              <a:rPr lang="en-US" sz="2000" dirty="0">
                <a:latin typeface="Times New Roman" pitchFamily="18" charset="0"/>
                <a:cs typeface="Times New Roman" pitchFamily="18" charset="0"/>
              </a:rPr>
              <a:t>Male and female adult zebrafish were mated in standard crossing tanks. Externally fertilized eggs were collected and treated in glass petri dishes. Image: </a:t>
            </a:r>
            <a:r>
              <a:rPr lang="en-US" sz="2000" dirty="0">
                <a:hlinkClick r:id="rId7"/>
              </a:rPr>
              <a:t>www.fac.org.ar</a:t>
            </a:r>
            <a:endParaRPr lang="en-US" sz="2000" dirty="0">
              <a:latin typeface="Times New Roman" pitchFamily="18" charset="0"/>
              <a:cs typeface="Times New Roman" pitchFamily="18" charset="0"/>
            </a:endParaRPr>
          </a:p>
        </p:txBody>
      </p:sp>
      <p:sp>
        <p:nvSpPr>
          <p:cNvPr id="18" name="TextBox 17"/>
          <p:cNvSpPr txBox="1"/>
          <p:nvPr/>
        </p:nvSpPr>
        <p:spPr>
          <a:xfrm>
            <a:off x="33030610" y="12342446"/>
            <a:ext cx="6199689" cy="1215717"/>
          </a:xfrm>
          <a:prstGeom prst="rect">
            <a:avLst/>
          </a:prstGeom>
          <a:noFill/>
        </p:spPr>
        <p:txBody>
          <a:bodyPr wrap="square" rtlCol="0">
            <a:spAutoFit/>
          </a:bodyPr>
          <a:lstStyle/>
          <a:p>
            <a:pPr algn="just"/>
            <a:r>
              <a:rPr lang="en-US" sz="2000" dirty="0">
                <a:latin typeface="Times New Roman" panose="02020603050405020304" pitchFamily="18" charset="0"/>
                <a:cs typeface="Times New Roman" panose="02020603050405020304" pitchFamily="18" charset="0"/>
              </a:rPr>
              <a:t>Embryo clutches were split into control, vehicle and DBP treatment groups.  Embryos were treated prior to the onset of gastrulation and treated continuously until 72hpf. </a:t>
            </a:r>
            <a:r>
              <a:rPr lang="en-US" sz="1300" dirty="0" err="1">
                <a:latin typeface="Times New Roman" panose="02020603050405020304" pitchFamily="18" charset="0"/>
                <a:cs typeface="Times New Roman" panose="02020603050405020304" pitchFamily="18" charset="0"/>
              </a:rPr>
              <a:t>Image:http</a:t>
            </a:r>
            <a:r>
              <a:rPr lang="en-US" sz="1300" dirty="0">
                <a:latin typeface="Times New Roman" panose="02020603050405020304" pitchFamily="18" charset="0"/>
                <a:cs typeface="Times New Roman" panose="02020603050405020304" pitchFamily="18" charset="0"/>
              </a:rPr>
              <a:t>://www.mun.ca/biology/desmid/brian/BIOL3530/DEVO_03/ch03f09.jpg</a:t>
            </a:r>
          </a:p>
        </p:txBody>
      </p:sp>
      <p:sp>
        <p:nvSpPr>
          <p:cNvPr id="19" name="Rectangle 18"/>
          <p:cNvSpPr/>
          <p:nvPr/>
        </p:nvSpPr>
        <p:spPr>
          <a:xfrm>
            <a:off x="330112" y="13711778"/>
            <a:ext cx="43361093" cy="866138"/>
          </a:xfrm>
          <a:prstGeom prst="rect">
            <a:avLst/>
          </a:prstGeom>
          <a:solidFill>
            <a:srgbClr val="00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7200" dirty="0">
                <a:solidFill>
                  <a:schemeClr val="bg1"/>
                </a:solidFill>
                <a:latin typeface="+mj-lt"/>
              </a:rPr>
              <a:t>Results</a:t>
            </a:r>
          </a:p>
        </p:txBody>
      </p:sp>
      <p:sp>
        <p:nvSpPr>
          <p:cNvPr id="20" name="Rectangle 19"/>
          <p:cNvSpPr/>
          <p:nvPr/>
        </p:nvSpPr>
        <p:spPr>
          <a:xfrm>
            <a:off x="27649450" y="23907751"/>
            <a:ext cx="9928300" cy="1282718"/>
          </a:xfrm>
          <a:prstGeom prst="rect">
            <a:avLst/>
          </a:prstGeom>
          <a:solidFill>
            <a:srgbClr val="00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dirty="0">
                <a:solidFill>
                  <a:schemeClr val="bg1"/>
                </a:solidFill>
                <a:latin typeface="+mj-lt"/>
              </a:rPr>
              <a:t>Conclusions and Future Directions</a:t>
            </a:r>
          </a:p>
        </p:txBody>
      </p:sp>
      <p:sp>
        <p:nvSpPr>
          <p:cNvPr id="21" name="Rectangle 20"/>
          <p:cNvSpPr/>
          <p:nvPr/>
        </p:nvSpPr>
        <p:spPr>
          <a:xfrm>
            <a:off x="38074363" y="22622313"/>
            <a:ext cx="5706494" cy="1285438"/>
          </a:xfrm>
          <a:prstGeom prst="rect">
            <a:avLst/>
          </a:prstGeom>
          <a:solidFill>
            <a:srgbClr val="00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dirty="0">
                <a:solidFill>
                  <a:schemeClr val="bg1"/>
                </a:solidFill>
                <a:latin typeface="+mj-lt"/>
              </a:rPr>
              <a:t>Acknowledgements</a:t>
            </a:r>
          </a:p>
        </p:txBody>
      </p:sp>
      <p:sp>
        <p:nvSpPr>
          <p:cNvPr id="11" name="Rectangle 10"/>
          <p:cNvSpPr/>
          <p:nvPr/>
        </p:nvSpPr>
        <p:spPr>
          <a:xfrm>
            <a:off x="37984711" y="24318692"/>
            <a:ext cx="5807943" cy="2492990"/>
          </a:xfrm>
          <a:prstGeom prst="rect">
            <a:avLst/>
          </a:prstGeom>
        </p:spPr>
        <p:txBody>
          <a:bodyPr wrap="square">
            <a:spAutoFit/>
          </a:bodyPr>
          <a:lstStyle/>
          <a:p>
            <a:pPr algn="just"/>
            <a:r>
              <a:rPr lang="en-US" sz="2600" dirty="0">
                <a:latin typeface="Times New Roman" pitchFamily="18" charset="0"/>
                <a:cs typeface="Times New Roman" pitchFamily="18" charset="0"/>
              </a:rPr>
              <a:t>We wish to thank Dr. Elwood </a:t>
            </a:r>
            <a:r>
              <a:rPr lang="en-US" sz="2600" dirty="0" err="1">
                <a:latin typeface="Times New Roman" pitchFamily="18" charset="0"/>
                <a:cs typeface="Times New Roman" pitchFamily="18" charset="0"/>
              </a:rPr>
              <a:t>Linney</a:t>
            </a:r>
            <a:r>
              <a:rPr lang="en-US" sz="2600" dirty="0">
                <a:latin typeface="Times New Roman" pitchFamily="18" charset="0"/>
                <a:cs typeface="Times New Roman" pitchFamily="18" charset="0"/>
              </a:rPr>
              <a:t> from Duke University Medical Center for the </a:t>
            </a:r>
            <a:r>
              <a:rPr lang="en-US" sz="2600" i="1" dirty="0">
                <a:latin typeface="Times New Roman" pitchFamily="18" charset="0"/>
                <a:cs typeface="Times New Roman" pitchFamily="18" charset="0"/>
              </a:rPr>
              <a:t>islet </a:t>
            </a:r>
            <a:r>
              <a:rPr lang="en-US" sz="2600" dirty="0">
                <a:latin typeface="Times New Roman" pitchFamily="18" charset="0"/>
                <a:cs typeface="Times New Roman" pitchFamily="18" charset="0"/>
              </a:rPr>
              <a:t>and</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neurogenin</a:t>
            </a:r>
            <a:r>
              <a:rPr lang="en-US" sz="2600" i="1" dirty="0">
                <a:latin typeface="Times New Roman" pitchFamily="18" charset="0"/>
                <a:cs typeface="Times New Roman" pitchFamily="18" charset="0"/>
              </a:rPr>
              <a:t> </a:t>
            </a:r>
            <a:r>
              <a:rPr lang="en-US" sz="2600" dirty="0">
                <a:latin typeface="Times New Roman" pitchFamily="18" charset="0"/>
                <a:cs typeface="Times New Roman" pitchFamily="18" charset="0"/>
              </a:rPr>
              <a:t>fish lines.</a:t>
            </a:r>
          </a:p>
          <a:p>
            <a:pPr algn="just"/>
            <a:endParaRPr lang="en-US" sz="2600" dirty="0">
              <a:latin typeface="Times New Roman" pitchFamily="18" charset="0"/>
              <a:cs typeface="Times New Roman" pitchFamily="18" charset="0"/>
            </a:endParaRPr>
          </a:p>
          <a:p>
            <a:pPr algn="just"/>
            <a:r>
              <a:rPr lang="en-US" sz="2600" dirty="0">
                <a:latin typeface="Times New Roman" pitchFamily="18" charset="0"/>
                <a:cs typeface="Times New Roman" pitchFamily="18" charset="0"/>
              </a:rPr>
              <a:t>We wish to thank Dr. Latina Steele for her assistance in the statistical analysis.</a:t>
            </a:r>
          </a:p>
        </p:txBody>
      </p:sp>
      <p:sp>
        <p:nvSpPr>
          <p:cNvPr id="38" name="TextBox 37"/>
          <p:cNvSpPr txBox="1"/>
          <p:nvPr/>
        </p:nvSpPr>
        <p:spPr>
          <a:xfrm>
            <a:off x="39529208" y="8028954"/>
            <a:ext cx="4060906" cy="5324535"/>
          </a:xfrm>
          <a:prstGeom prst="rect">
            <a:avLst/>
          </a:prstGeom>
          <a:noFill/>
        </p:spPr>
        <p:txBody>
          <a:bodyPr wrap="square" rtlCol="0">
            <a:spAutoFit/>
          </a:bodyPr>
          <a:lstStyle/>
          <a:p>
            <a:pPr algn="just"/>
            <a:r>
              <a:rPr lang="en-US" sz="2000" dirty="0">
                <a:latin typeface="Times New Roman" panose="02020603050405020304" pitchFamily="18" charset="0"/>
                <a:cs typeface="Times New Roman" panose="02020603050405020304" pitchFamily="18" charset="0"/>
              </a:rPr>
              <a:t>An LC</a:t>
            </a:r>
            <a:r>
              <a:rPr lang="en-US" sz="2000" baseline="-25000" dirty="0">
                <a:latin typeface="Times New Roman" panose="02020603050405020304" pitchFamily="18" charset="0"/>
                <a:cs typeface="Times New Roman" panose="02020603050405020304" pitchFamily="18" charset="0"/>
              </a:rPr>
              <a:t>50</a:t>
            </a:r>
            <a:r>
              <a:rPr lang="en-US" sz="2000" dirty="0">
                <a:latin typeface="Times New Roman" panose="02020603050405020304" pitchFamily="18" charset="0"/>
                <a:cs typeface="Times New Roman" panose="02020603050405020304" pitchFamily="18" charset="0"/>
              </a:rPr>
              <a:t> was performed and determined to be 5µM.  We chose a concentration below the LC</a:t>
            </a:r>
            <a:r>
              <a:rPr lang="en-US" sz="2000" baseline="-25000" dirty="0">
                <a:latin typeface="Times New Roman" panose="02020603050405020304" pitchFamily="18" charset="0"/>
                <a:cs typeface="Times New Roman" panose="02020603050405020304" pitchFamily="18" charset="0"/>
              </a:rPr>
              <a:t>50</a:t>
            </a:r>
            <a:r>
              <a:rPr lang="en-US" sz="2000" dirty="0">
                <a:latin typeface="Times New Roman" panose="02020603050405020304" pitchFamily="18" charset="0"/>
                <a:cs typeface="Times New Roman" panose="02020603050405020304" pitchFamily="18" charset="0"/>
              </a:rPr>
              <a:t> that demonstrated a phenotype, but was not lethal to any embryos (2.5µM). Control, vehicle and DBP treated embryos were subjected to</a:t>
            </a:r>
          </a:p>
          <a:p>
            <a:pPr marL="742950" lvl="1" indent="-285750">
              <a:buFont typeface="Wingdings" panose="05000000000000000000" pitchFamily="2" charset="2"/>
              <a:buChar char="ü"/>
            </a:pPr>
            <a:r>
              <a:rPr lang="en-US" sz="2000" dirty="0">
                <a:latin typeface="Times New Roman" panose="02020603050405020304" pitchFamily="18" charset="0"/>
                <a:cs typeface="Times New Roman" panose="02020603050405020304" pitchFamily="18" charset="0"/>
              </a:rPr>
              <a:t>Live measurements of </a:t>
            </a:r>
            <a:r>
              <a:rPr lang="en-US" sz="2000" i="1" dirty="0" err="1">
                <a:latin typeface="Times New Roman" panose="02020603050405020304" pitchFamily="18" charset="0"/>
                <a:cs typeface="Times New Roman" panose="02020603050405020304" pitchFamily="18" charset="0"/>
              </a:rPr>
              <a:t>Tg</a:t>
            </a:r>
            <a:r>
              <a:rPr lang="en-US" sz="2000" i="1" dirty="0">
                <a:latin typeface="Times New Roman" panose="02020603050405020304" pitchFamily="18" charset="0"/>
                <a:cs typeface="Times New Roman" panose="02020603050405020304" pitchFamily="18" charset="0"/>
              </a:rPr>
              <a:t>(neuro1:EGFP) </a:t>
            </a:r>
            <a:r>
              <a:rPr lang="en-US" sz="2000" dirty="0">
                <a:latin typeface="Times New Roman" panose="02020603050405020304" pitchFamily="18" charset="0"/>
                <a:cs typeface="Times New Roman" panose="02020603050405020304" pitchFamily="18" charset="0"/>
              </a:rPr>
              <a:t>to assess rhombomere boundaries</a:t>
            </a:r>
            <a:endParaRPr lang="en-US" sz="2000" i="1" dirty="0">
              <a:latin typeface="Times New Roman" panose="02020603050405020304" pitchFamily="18" charset="0"/>
              <a:cs typeface="Times New Roman" panose="02020603050405020304" pitchFamily="18" charset="0"/>
            </a:endParaRPr>
          </a:p>
          <a:p>
            <a:pPr marL="742950" lvl="1" indent="-285750">
              <a:buFont typeface="Wingdings" panose="05000000000000000000" pitchFamily="2" charset="2"/>
              <a:buChar char="ü"/>
            </a:pPr>
            <a:r>
              <a:rPr lang="en-US" sz="2000" dirty="0">
                <a:latin typeface="Times New Roman" panose="02020603050405020304" pitchFamily="18" charset="0"/>
                <a:cs typeface="Times New Roman" panose="02020603050405020304" pitchFamily="18" charset="0"/>
              </a:rPr>
              <a:t>Live measurements of </a:t>
            </a:r>
            <a:r>
              <a:rPr lang="en-US" sz="2000" i="1" dirty="0" err="1">
                <a:latin typeface="Times New Roman" panose="02020603050405020304" pitchFamily="18" charset="0"/>
                <a:cs typeface="Times New Roman" panose="02020603050405020304" pitchFamily="18" charset="0"/>
              </a:rPr>
              <a:t>Tg</a:t>
            </a:r>
            <a:r>
              <a:rPr lang="en-US" sz="2000" i="1" dirty="0">
                <a:latin typeface="Times New Roman" panose="02020603050405020304" pitchFamily="18" charset="0"/>
                <a:cs typeface="Times New Roman" panose="02020603050405020304" pitchFamily="18" charset="0"/>
              </a:rPr>
              <a:t>(</a:t>
            </a:r>
            <a:r>
              <a:rPr lang="en-US" sz="2000" i="1" dirty="0" err="1">
                <a:latin typeface="Times New Roman" panose="02020603050405020304" pitchFamily="18" charset="0"/>
                <a:cs typeface="Times New Roman" panose="02020603050405020304" pitchFamily="18" charset="0"/>
              </a:rPr>
              <a:t>islet:GFP</a:t>
            </a:r>
            <a:r>
              <a:rPr lang="en-US" sz="2000" i="1"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to assess branchiomotor neurons and their migration</a:t>
            </a:r>
          </a:p>
          <a:p>
            <a:pPr marL="742950" lvl="1" indent="-285750">
              <a:buFont typeface="Wingdings" panose="05000000000000000000" pitchFamily="2" charset="2"/>
              <a:buChar char="ü"/>
            </a:pPr>
            <a:r>
              <a:rPr lang="en-US" sz="2000" dirty="0">
                <a:latin typeface="Times New Roman" panose="02020603050405020304" pitchFamily="18" charset="0"/>
                <a:cs typeface="Times New Roman" panose="02020603050405020304" pitchFamily="18" charset="0"/>
              </a:rPr>
              <a:t>3A10 antibody staining to assess </a:t>
            </a:r>
            <a:r>
              <a:rPr lang="en-US" sz="2000" dirty="0" err="1">
                <a:latin typeface="Times New Roman" panose="02020603050405020304" pitchFamily="18" charset="0"/>
                <a:cs typeface="Times New Roman" panose="02020603050405020304" pitchFamily="18" charset="0"/>
              </a:rPr>
              <a:t>Mauthner</a:t>
            </a:r>
            <a:r>
              <a:rPr lang="en-US" sz="2000" dirty="0">
                <a:latin typeface="Times New Roman" panose="02020603050405020304" pitchFamily="18" charset="0"/>
                <a:cs typeface="Times New Roman" panose="02020603050405020304" pitchFamily="18" charset="0"/>
              </a:rPr>
              <a:t> neurons in rhombomere 4</a:t>
            </a:r>
          </a:p>
        </p:txBody>
      </p:sp>
      <p:graphicFrame>
        <p:nvGraphicFramePr>
          <p:cNvPr id="23" name="Object 22"/>
          <p:cNvGraphicFramePr>
            <a:graphicFrameLocks noChangeAspect="1"/>
          </p:cNvGraphicFramePr>
          <p:nvPr/>
        </p:nvGraphicFramePr>
        <p:xfrm>
          <a:off x="39657836" y="6642829"/>
          <a:ext cx="3932278" cy="1209552"/>
        </p:xfrm>
        <a:graphic>
          <a:graphicData uri="http://schemas.openxmlformats.org/presentationml/2006/ole">
            <mc:AlternateContent xmlns:mc="http://schemas.openxmlformats.org/markup-compatibility/2006">
              <mc:Choice xmlns:v="urn:schemas-microsoft-com:vml" Requires="v">
                <p:oleObj spid="_x0000_s1031" name="Image" r:id="rId8" imgW="3803760" imgH="1170360" progId="Photoshop.Image.18">
                  <p:embed/>
                </p:oleObj>
              </mc:Choice>
              <mc:Fallback>
                <p:oleObj name="Image" r:id="rId8" imgW="3803760" imgH="1170360" progId="Photoshop.Image.18">
                  <p:embed/>
                  <p:pic>
                    <p:nvPicPr>
                      <p:cNvPr id="23" name="Object 22"/>
                      <p:cNvPicPr/>
                      <p:nvPr/>
                    </p:nvPicPr>
                    <p:blipFill>
                      <a:blip r:embed="rId9"/>
                      <a:stretch>
                        <a:fillRect/>
                      </a:stretch>
                    </p:blipFill>
                    <p:spPr>
                      <a:xfrm>
                        <a:off x="39657836" y="6642829"/>
                        <a:ext cx="3932278" cy="1209552"/>
                      </a:xfrm>
                      <a:prstGeom prst="rect">
                        <a:avLst/>
                      </a:prstGeom>
                    </p:spPr>
                  </p:pic>
                </p:oleObj>
              </mc:Fallback>
            </mc:AlternateContent>
          </a:graphicData>
        </a:graphic>
      </p:graphicFrame>
      <p:sp>
        <p:nvSpPr>
          <p:cNvPr id="24" name="Rectangle 23"/>
          <p:cNvSpPr/>
          <p:nvPr/>
        </p:nvSpPr>
        <p:spPr>
          <a:xfrm>
            <a:off x="27622686" y="25565187"/>
            <a:ext cx="9928300" cy="7109639"/>
          </a:xfrm>
          <a:prstGeom prst="rect">
            <a:avLst/>
          </a:prstGeom>
        </p:spPr>
        <p:txBody>
          <a:bodyPr wrap="square">
            <a:spAutoFit/>
          </a:bodyPr>
          <a:lstStyle/>
          <a:p>
            <a:pPr algn="just"/>
            <a:r>
              <a:rPr lang="en-US" sz="2400" dirty="0">
                <a:latin typeface="Times New Roman" panose="02020603050405020304" pitchFamily="18" charset="0"/>
                <a:cs typeface="Times New Roman" panose="02020603050405020304" pitchFamily="18" charset="0"/>
              </a:rPr>
              <a:t>Here we utilize a commonly used ingredient found in plastics at </a:t>
            </a:r>
            <a:r>
              <a:rPr lang="en-US" sz="2400" dirty="0" err="1">
                <a:latin typeface="Times New Roman" panose="02020603050405020304" pitchFamily="18" charset="0"/>
                <a:cs typeface="Times New Roman" panose="02020603050405020304" pitchFamily="18" charset="0"/>
              </a:rPr>
              <a:t>sublethal</a:t>
            </a:r>
            <a:r>
              <a:rPr lang="en-US" sz="2400" dirty="0">
                <a:latin typeface="Times New Roman" panose="02020603050405020304" pitchFamily="18" charset="0"/>
                <a:cs typeface="Times New Roman" panose="02020603050405020304" pitchFamily="18" charset="0"/>
              </a:rPr>
              <a:t> concentrations.  Embryos treated with 2.5µM</a:t>
            </a:r>
            <a:r>
              <a:rPr lang="en-US" sz="2400" b="1" dirty="0">
                <a:solidFill>
                  <a:srgbClr val="FF0000"/>
                </a:solidFill>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of Di-n-butyl phthalate before the onset of gastrulation and tested at 72hpf demonstrate:</a:t>
            </a:r>
          </a:p>
          <a:p>
            <a:pPr algn="just"/>
            <a:endParaRPr lang="en-US" sz="2400" dirty="0">
              <a:latin typeface="Times New Roman" panose="02020603050405020304" pitchFamily="18" charset="0"/>
              <a:cs typeface="Times New Roman" panose="02020603050405020304" pitchFamily="18" charset="0"/>
            </a:endParaRPr>
          </a:p>
          <a:p>
            <a:pPr marL="914400" lvl="1" indent="-457200" algn="just">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Disruptions in the segmental patterning of the rhombomeres</a:t>
            </a:r>
          </a:p>
          <a:p>
            <a:pPr marL="914400" lvl="1" indent="-457200" algn="just">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Decrease and loss of </a:t>
            </a:r>
            <a:r>
              <a:rPr lang="en-US" sz="2400" dirty="0" err="1">
                <a:latin typeface="Times New Roman" panose="02020603050405020304" pitchFamily="18" charset="0"/>
                <a:cs typeface="Times New Roman" panose="02020603050405020304" pitchFamily="18" charset="0"/>
              </a:rPr>
              <a:t>Mauthner</a:t>
            </a:r>
            <a:r>
              <a:rPr lang="en-US" sz="2400" dirty="0">
                <a:latin typeface="Times New Roman" panose="02020603050405020304" pitchFamily="18" charset="0"/>
                <a:cs typeface="Times New Roman" panose="02020603050405020304" pitchFamily="18" charset="0"/>
              </a:rPr>
              <a:t> neurons</a:t>
            </a:r>
          </a:p>
          <a:p>
            <a:pPr marL="914400" lvl="1" indent="-457200" algn="just">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Decrease and loss of proper cranial branchiomotor neuron development and migration within the hindbrain</a:t>
            </a:r>
          </a:p>
          <a:p>
            <a:pPr marL="914400" lvl="1" indent="-457200" algn="just">
              <a:buFont typeface="Wingdings" panose="05000000000000000000" pitchFamily="2" charset="2"/>
              <a:buChar char="ü"/>
            </a:pPr>
            <a:endParaRPr lang="en-US" sz="2400" dirty="0">
              <a:latin typeface="Times New Roman" panose="02020603050405020304" pitchFamily="18" charset="0"/>
              <a:cs typeface="Times New Roman" panose="02020603050405020304" pitchFamily="18" charset="0"/>
            </a:endParaRPr>
          </a:p>
          <a:p>
            <a:pPr algn="just"/>
            <a:r>
              <a:rPr lang="en-US" sz="2400" dirty="0">
                <a:latin typeface="Times New Roman" panose="02020603050405020304" pitchFamily="18" charset="0"/>
                <a:cs typeface="Times New Roman" panose="02020603050405020304" pitchFamily="18" charset="0"/>
              </a:rPr>
              <a:t>Thus, we conclude at environmentally present concentrations that are non-lethal to zebrafish, DBP is teratogenic to hindbrain development.  In future studies, we wish to</a:t>
            </a:r>
          </a:p>
          <a:p>
            <a:pPr algn="just"/>
            <a:endParaRPr lang="en-US" sz="2400" dirty="0">
              <a:latin typeface="Times New Roman" panose="02020603050405020304" pitchFamily="18" charset="0"/>
              <a:cs typeface="Times New Roman" panose="02020603050405020304" pitchFamily="18" charset="0"/>
            </a:endParaRPr>
          </a:p>
          <a:p>
            <a:pPr marL="800100" lvl="1" indent="-342900" algn="just">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Investigate apoptosis in the hindbrain as a possible mechanism of toxicity</a:t>
            </a:r>
          </a:p>
          <a:p>
            <a:pPr marL="800100" lvl="1" indent="-342900" algn="just">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Investigate changes in gene expression patters, like </a:t>
            </a:r>
            <a:r>
              <a:rPr lang="en-US" sz="2400" i="1" dirty="0" err="1">
                <a:latin typeface="Times New Roman" panose="02020603050405020304" pitchFamily="18" charset="0"/>
                <a:cs typeface="Times New Roman" panose="02020603050405020304" pitchFamily="18" charset="0"/>
              </a:rPr>
              <a:t>Hox</a:t>
            </a:r>
            <a:r>
              <a:rPr lang="en-US" sz="2400" dirty="0">
                <a:latin typeface="Times New Roman" panose="02020603050405020304" pitchFamily="18" charset="0"/>
                <a:cs typeface="Times New Roman" panose="02020603050405020304" pitchFamily="18" charset="0"/>
              </a:rPr>
              <a:t> genes or other transcription factors necessary to establish rhombomere boundaries.</a:t>
            </a:r>
            <a:endParaRPr lang="en-US" sz="2400" i="1" dirty="0">
              <a:latin typeface="Times New Roman" panose="02020603050405020304" pitchFamily="18" charset="0"/>
              <a:cs typeface="Times New Roman" panose="02020603050405020304" pitchFamily="18" charset="0"/>
            </a:endParaRPr>
          </a:p>
          <a:p>
            <a:pPr marL="800100" lvl="1" indent="-342900" algn="just">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Investigate escape response and startle response in lieu of our findings on </a:t>
            </a:r>
            <a:r>
              <a:rPr lang="en-US" sz="2400" dirty="0" err="1">
                <a:latin typeface="Times New Roman" panose="02020603050405020304" pitchFamily="18" charset="0"/>
                <a:cs typeface="Times New Roman" panose="02020603050405020304" pitchFamily="18" charset="0"/>
              </a:rPr>
              <a:t>Mauthner</a:t>
            </a:r>
            <a:r>
              <a:rPr lang="en-US" sz="2400" dirty="0">
                <a:latin typeface="Times New Roman" panose="02020603050405020304" pitchFamily="18" charset="0"/>
                <a:cs typeface="Times New Roman" panose="02020603050405020304" pitchFamily="18" charset="0"/>
              </a:rPr>
              <a:t> neurons.</a:t>
            </a:r>
          </a:p>
        </p:txBody>
      </p:sp>
      <p:sp>
        <p:nvSpPr>
          <p:cNvPr id="25" name="Rectangle 24"/>
          <p:cNvSpPr/>
          <p:nvPr/>
        </p:nvSpPr>
        <p:spPr>
          <a:xfrm>
            <a:off x="10947400" y="6642281"/>
            <a:ext cx="14441338" cy="69071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10796628" y="6481612"/>
            <a:ext cx="14592110" cy="7311745"/>
          </a:xfrm>
          <a:prstGeom prst="rect">
            <a:avLst/>
          </a:prstGeom>
        </p:spPr>
        <p:txBody>
          <a:bodyPr wrap="square">
            <a:spAutoFit/>
          </a:bodyPr>
          <a:lstStyle/>
          <a:p>
            <a:pPr indent="457200" algn="just">
              <a:lnSpc>
                <a:spcPct val="107000"/>
              </a:lnSpc>
              <a:spcAft>
                <a:spcPts val="800"/>
              </a:spcAft>
            </a:pPr>
            <a:r>
              <a:rPr lang="en-US" sz="2250" dirty="0">
                <a:latin typeface="Times New Roman" panose="02020603050405020304" pitchFamily="18" charset="0"/>
                <a:ea typeface="Calibri" panose="020F0502020204030204" pitchFamily="34" charset="0"/>
                <a:cs typeface="Times New Roman" panose="02020603050405020304" pitchFamily="18" charset="0"/>
              </a:rPr>
              <a:t>Phthalates comprise a large chemical family utilized in numerous household products including </a:t>
            </a:r>
            <a:r>
              <a:rPr lang="en-US" sz="2250" kern="1800" dirty="0">
                <a:latin typeface="Times New Roman" panose="02020603050405020304" pitchFamily="18" charset="0"/>
                <a:ea typeface="Times New Roman" panose="02020603050405020304" pitchFamily="18" charset="0"/>
                <a:cs typeface="Times New Roman" panose="02020603050405020304" pitchFamily="18" charset="0"/>
              </a:rPr>
              <a:t>synthetic leather, vinyl flooring, blood transfusion bags, adhesives, soaps, shampoos, cosmetics, nail polishes, pharmaceuticals and food packaging (</a:t>
            </a:r>
            <a:r>
              <a:rPr lang="en-US" sz="2250" kern="1800" dirty="0" err="1">
                <a:latin typeface="Times New Roman" panose="02020603050405020304" pitchFamily="18" charset="0"/>
                <a:ea typeface="Times New Roman" panose="02020603050405020304" pitchFamily="18" charset="0"/>
                <a:cs typeface="Times New Roman" panose="02020603050405020304" pitchFamily="18" charset="0"/>
              </a:rPr>
              <a:t>Schetter</a:t>
            </a:r>
            <a:r>
              <a:rPr lang="en-US" sz="2250" kern="1800" dirty="0">
                <a:latin typeface="Times New Roman" panose="02020603050405020304" pitchFamily="18" charset="0"/>
                <a:ea typeface="Times New Roman" panose="02020603050405020304" pitchFamily="18" charset="0"/>
                <a:cs typeface="Times New Roman" panose="02020603050405020304" pitchFamily="18" charset="0"/>
              </a:rPr>
              <a:t>, 2006).  Specifically, phthalates are utilized to provide plasticity to rigid materials allowing for more pliability</a:t>
            </a:r>
            <a:r>
              <a:rPr lang="en-US" sz="2250" kern="1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250" kern="1800" dirty="0">
                <a:latin typeface="Times New Roman" panose="02020603050405020304" pitchFamily="18" charset="0"/>
                <a:ea typeface="Times New Roman" panose="02020603050405020304" pitchFamily="18" charset="0"/>
                <a:cs typeface="Times New Roman" panose="02020603050405020304" pitchFamily="18" charset="0"/>
              </a:rPr>
              <a:t>and</a:t>
            </a:r>
            <a:r>
              <a:rPr lang="en-US" sz="2250" b="1" kern="1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250" kern="1800" dirty="0">
                <a:latin typeface="Times New Roman" panose="02020603050405020304" pitchFamily="18" charset="0"/>
                <a:ea typeface="Times New Roman" panose="02020603050405020304" pitchFamily="18" charset="0"/>
                <a:cs typeface="Times New Roman" panose="02020603050405020304" pitchFamily="18" charset="0"/>
              </a:rPr>
              <a:t>act as lubricants as well as solvents.  Globally, more than three million metric tons of phthalates are produced.  Although phthalates demonstrate various biotic and abiotic degradation pathways, concerning concentrations are routinely found in aquatic ecosystems, soil and groundwater as phthalates readily leach from products.  Several studies have detected DBP levels in aquatic environments at mg/L and in soil and sediment at mg/kg levels (Xu et al., 2015).  </a:t>
            </a:r>
            <a:r>
              <a:rPr lang="en-US" sz="2250" dirty="0">
                <a:latin typeface="Times New Roman" panose="02020603050405020304" pitchFamily="18" charset="0"/>
                <a:ea typeface="Calibri" panose="020F0502020204030204" pitchFamily="34" charset="0"/>
                <a:cs typeface="Times New Roman" panose="02020603050405020304" pitchFamily="18" charset="0"/>
              </a:rPr>
              <a:t>DBP’s ubiquitous presence in the environment has lead the European Commission to label DBP as a priority substance and the US EPA as a priority environmental pollutant.  </a:t>
            </a:r>
          </a:p>
          <a:p>
            <a:pPr indent="457200" algn="just">
              <a:lnSpc>
                <a:spcPct val="107000"/>
              </a:lnSpc>
              <a:spcAft>
                <a:spcPts val="800"/>
              </a:spcAft>
            </a:pPr>
            <a:r>
              <a:rPr lang="en-US" sz="2250" kern="1800" dirty="0">
                <a:latin typeface="Times New Roman" panose="02020603050405020304" pitchFamily="18" charset="0"/>
                <a:ea typeface="Times New Roman" panose="02020603050405020304" pitchFamily="18" charset="0"/>
                <a:cs typeface="Times New Roman" panose="02020603050405020304" pitchFamily="18" charset="0"/>
              </a:rPr>
              <a:t>Common routes of exposure to phthalates include ingestion, inhalation and absorption through the skin and phthalates have been detected in human breast milk and blood plasma.  The endocrine disrupting effects of DBP have been noted.  Differentiation of male gonads was adversely effected by DBP in </a:t>
            </a:r>
            <a:r>
              <a:rPr lang="en-US" sz="2250" i="1" kern="1800" dirty="0">
                <a:latin typeface="Times New Roman" panose="02020603050405020304" pitchFamily="18" charset="0"/>
                <a:ea typeface="Times New Roman" panose="02020603050405020304" pitchFamily="18" charset="0"/>
                <a:cs typeface="Times New Roman" panose="02020603050405020304" pitchFamily="18" charset="0"/>
              </a:rPr>
              <a:t>Rana rugose</a:t>
            </a:r>
            <a:r>
              <a:rPr lang="en-US" sz="2250" kern="1800" dirty="0">
                <a:latin typeface="Times New Roman" panose="02020603050405020304" pitchFamily="18" charset="0"/>
                <a:ea typeface="Times New Roman" panose="02020603050405020304" pitchFamily="18" charset="0"/>
                <a:cs typeface="Times New Roman" panose="02020603050405020304" pitchFamily="18" charset="0"/>
              </a:rPr>
              <a:t> tadpoles and negative effects on spermatogenesis on </a:t>
            </a:r>
            <a:r>
              <a:rPr lang="en-US" sz="2250" i="1" kern="1800" dirty="0" err="1">
                <a:latin typeface="Times New Roman" panose="02020603050405020304" pitchFamily="18" charset="0"/>
                <a:ea typeface="Times New Roman" panose="02020603050405020304" pitchFamily="18" charset="0"/>
                <a:cs typeface="Times New Roman" panose="02020603050405020304" pitchFamily="18" charset="0"/>
              </a:rPr>
              <a:t>Xenopus</a:t>
            </a:r>
            <a:r>
              <a:rPr lang="en-US" sz="2250" i="1" kern="1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250" i="1" kern="1800" dirty="0" err="1">
                <a:latin typeface="Times New Roman" panose="02020603050405020304" pitchFamily="18" charset="0"/>
                <a:ea typeface="Times New Roman" panose="02020603050405020304" pitchFamily="18" charset="0"/>
                <a:cs typeface="Times New Roman" panose="02020603050405020304" pitchFamily="18" charset="0"/>
              </a:rPr>
              <a:t>laevis</a:t>
            </a:r>
            <a:r>
              <a:rPr lang="en-US" sz="2250" kern="1800" dirty="0">
                <a:latin typeface="Times New Roman" panose="02020603050405020304" pitchFamily="18" charset="0"/>
                <a:ea typeface="Times New Roman" panose="02020603050405020304" pitchFamily="18" charset="0"/>
                <a:cs typeface="Times New Roman" panose="02020603050405020304" pitchFamily="18" charset="0"/>
              </a:rPr>
              <a:t> tadpoles were noted at 0.1µM (</a:t>
            </a:r>
            <a:r>
              <a:rPr lang="en-US" sz="2250" kern="1800" dirty="0" err="1">
                <a:latin typeface="Times New Roman" panose="02020603050405020304" pitchFamily="18" charset="0"/>
                <a:ea typeface="Times New Roman" panose="02020603050405020304" pitchFamily="18" charset="0"/>
                <a:cs typeface="Times New Roman" panose="02020603050405020304" pitchFamily="18" charset="0"/>
              </a:rPr>
              <a:t>Oehlmann</a:t>
            </a:r>
            <a:r>
              <a:rPr lang="en-US" sz="2250" kern="1800" dirty="0">
                <a:latin typeface="Times New Roman" panose="02020603050405020304" pitchFamily="18" charset="0"/>
                <a:ea typeface="Times New Roman" panose="02020603050405020304" pitchFamily="18" charset="0"/>
                <a:cs typeface="Times New Roman" panose="02020603050405020304" pitchFamily="18" charset="0"/>
              </a:rPr>
              <a:t> et al., 2009).  Enhanced estrogenic activity in zebrafish has also been reported (Chen et al., 2014).  Recently, the </a:t>
            </a:r>
            <a:r>
              <a:rPr lang="en-US" sz="2250" kern="1800" dirty="0" err="1">
                <a:latin typeface="Times New Roman" panose="02020603050405020304" pitchFamily="18" charset="0"/>
                <a:ea typeface="Times New Roman" panose="02020603050405020304" pitchFamily="18" charset="0"/>
                <a:cs typeface="Times New Roman" panose="02020603050405020304" pitchFamily="18" charset="0"/>
              </a:rPr>
              <a:t>immunotoxicity</a:t>
            </a:r>
            <a:r>
              <a:rPr lang="en-US" sz="2250" kern="1800" dirty="0">
                <a:latin typeface="Times New Roman" panose="02020603050405020304" pitchFamily="18" charset="0"/>
                <a:ea typeface="Times New Roman" panose="02020603050405020304" pitchFamily="18" charset="0"/>
                <a:cs typeface="Times New Roman" panose="02020603050405020304" pitchFamily="18" charset="0"/>
              </a:rPr>
              <a:t> of DBP on zebrafish was assessed and found to inhibit neutrophils and macrophage formation (Xu et al., 2015).  </a:t>
            </a:r>
            <a:endParaRPr lang="en-US" sz="2250" dirty="0">
              <a:latin typeface="Times New Roman" panose="02020603050405020304" pitchFamily="18" charset="0"/>
              <a:ea typeface="Calibri" panose="020F0502020204030204" pitchFamily="34" charset="0"/>
              <a:cs typeface="Times New Roman" panose="02020603050405020304" pitchFamily="18" charset="0"/>
            </a:endParaRPr>
          </a:p>
          <a:p>
            <a:pPr indent="457200" algn="just">
              <a:lnSpc>
                <a:spcPct val="107000"/>
              </a:lnSpc>
              <a:spcAft>
                <a:spcPts val="800"/>
              </a:spcAft>
            </a:pPr>
            <a:r>
              <a:rPr lang="en-US" sz="2250" dirty="0">
                <a:latin typeface="Times New Roman" panose="02020603050405020304" pitchFamily="18" charset="0"/>
                <a:ea typeface="Calibri" panose="020F0502020204030204" pitchFamily="34" charset="0"/>
                <a:cs typeface="Times New Roman" panose="02020603050405020304" pitchFamily="18" charset="0"/>
              </a:rPr>
              <a:t>Currently, there is limited data regarding exposure to DBP during the windows of embryonic development. Recent studies have noted the developmental toxicity of DBP to craniofacial development and the eye.  Here we seek to investigate the effects of DBP on the hindbrain during early development and  hypothesize that DBP treatments will negatively affect the developing hindbrain.</a:t>
            </a:r>
            <a:endParaRPr lang="en-US" sz="225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0" name="Rectangle 39"/>
          <p:cNvSpPr/>
          <p:nvPr/>
        </p:nvSpPr>
        <p:spPr>
          <a:xfrm>
            <a:off x="37984711" y="27221901"/>
            <a:ext cx="5706493" cy="1144053"/>
          </a:xfrm>
          <a:prstGeom prst="rect">
            <a:avLst/>
          </a:prstGeom>
          <a:solidFill>
            <a:srgbClr val="00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dirty="0">
                <a:solidFill>
                  <a:schemeClr val="bg1"/>
                </a:solidFill>
                <a:latin typeface="+mj-lt"/>
              </a:rPr>
              <a:t>References</a:t>
            </a:r>
          </a:p>
        </p:txBody>
      </p:sp>
      <p:sp>
        <p:nvSpPr>
          <p:cNvPr id="31" name="Rectangle 30"/>
          <p:cNvSpPr/>
          <p:nvPr/>
        </p:nvSpPr>
        <p:spPr>
          <a:xfrm>
            <a:off x="38074363" y="28492197"/>
            <a:ext cx="5807943" cy="4401205"/>
          </a:xfrm>
          <a:prstGeom prst="rect">
            <a:avLst/>
          </a:prstGeom>
        </p:spPr>
        <p:txBody>
          <a:bodyPr wrap="square">
            <a:spAutoFit/>
          </a:bodyPr>
          <a:lstStyle/>
          <a:p>
            <a:r>
              <a:rPr lang="en-US" sz="2000" dirty="0">
                <a:latin typeface="Times New Roman" panose="02020603050405020304" pitchFamily="18" charset="0"/>
                <a:ea typeface="Calibri" panose="020F0502020204030204" pitchFamily="34" charset="0"/>
                <a:cs typeface="Times New Roman" panose="02020603050405020304" pitchFamily="18" charset="0"/>
              </a:rPr>
              <a:t>Chen X, Xu S, Tan T, Lee ST, Cheng SH, Wang Fat Lee F, Jing Liang Xu S, Chung Ho K.  2014. Toxicity and Estrogenic Endocrine    Disrupting Activity of Phthalates and Their Mixtures. Int. J. Environ. Res. Public Health. 11: 3156-3168</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r>
              <a:rPr lang="en-US" sz="2000" dirty="0" err="1">
                <a:latin typeface="Times New Roman" panose="02020603050405020304" pitchFamily="18" charset="0"/>
                <a:ea typeface="Calibri" panose="020F0502020204030204" pitchFamily="34" charset="0"/>
                <a:cs typeface="Times New Roman" panose="02020603050405020304" pitchFamily="18" charset="0"/>
              </a:rPr>
              <a:t>Oehlmann</a:t>
            </a:r>
            <a:r>
              <a:rPr lang="en-US" sz="2000" dirty="0">
                <a:latin typeface="Times New Roman" panose="02020603050405020304" pitchFamily="18" charset="0"/>
                <a:ea typeface="Calibri" panose="020F0502020204030204" pitchFamily="34" charset="0"/>
                <a:cs typeface="Times New Roman" panose="02020603050405020304" pitchFamily="18" charset="0"/>
              </a:rPr>
              <a:t> J, Schulte-</a:t>
            </a:r>
            <a:r>
              <a:rPr lang="en-US" sz="2000" dirty="0" err="1">
                <a:latin typeface="Times New Roman" panose="02020603050405020304" pitchFamily="18" charset="0"/>
                <a:ea typeface="Calibri" panose="020F0502020204030204" pitchFamily="34" charset="0"/>
                <a:cs typeface="Times New Roman" panose="02020603050405020304" pitchFamily="18" charset="0"/>
              </a:rPr>
              <a:t>Oehlmann</a:t>
            </a:r>
            <a:r>
              <a:rPr lang="en-US" sz="2000" dirty="0">
                <a:latin typeface="Times New Roman" panose="02020603050405020304" pitchFamily="18" charset="0"/>
                <a:ea typeface="Calibri" panose="020F0502020204030204" pitchFamily="34" charset="0"/>
                <a:cs typeface="Times New Roman" panose="02020603050405020304" pitchFamily="18" charset="0"/>
              </a:rPr>
              <a:t> U, </a:t>
            </a:r>
            <a:r>
              <a:rPr lang="en-US" sz="2000" dirty="0" err="1">
                <a:latin typeface="Times New Roman" panose="02020603050405020304" pitchFamily="18" charset="0"/>
                <a:ea typeface="Calibri" panose="020F0502020204030204" pitchFamily="34" charset="0"/>
                <a:cs typeface="Times New Roman" panose="02020603050405020304" pitchFamily="18" charset="0"/>
              </a:rPr>
              <a:t>Kloas</a:t>
            </a:r>
            <a:r>
              <a:rPr lang="en-US" sz="2000" dirty="0">
                <a:latin typeface="Times New Roman" panose="02020603050405020304" pitchFamily="18" charset="0"/>
                <a:ea typeface="Calibri" panose="020F0502020204030204" pitchFamily="34" charset="0"/>
                <a:cs typeface="Times New Roman" panose="02020603050405020304" pitchFamily="18" charset="0"/>
              </a:rPr>
              <a:t> W, </a:t>
            </a:r>
            <a:r>
              <a:rPr lang="en-US" sz="2000" dirty="0" err="1">
                <a:latin typeface="Times New Roman" panose="02020603050405020304" pitchFamily="18" charset="0"/>
                <a:ea typeface="Calibri" panose="020F0502020204030204" pitchFamily="34" charset="0"/>
                <a:cs typeface="Times New Roman" panose="02020603050405020304" pitchFamily="18" charset="0"/>
              </a:rPr>
              <a:t>Jagnytsch</a:t>
            </a:r>
            <a:r>
              <a:rPr lang="en-US" sz="2000" dirty="0">
                <a:latin typeface="Times New Roman" panose="02020603050405020304" pitchFamily="18" charset="0"/>
                <a:ea typeface="Calibri" panose="020F0502020204030204" pitchFamily="34" charset="0"/>
                <a:cs typeface="Times New Roman" panose="02020603050405020304" pitchFamily="18" charset="0"/>
              </a:rPr>
              <a:t> O, Lutz I, </a:t>
            </a:r>
            <a:r>
              <a:rPr lang="en-US" sz="2000" dirty="0" err="1">
                <a:latin typeface="Times New Roman" panose="02020603050405020304" pitchFamily="18" charset="0"/>
                <a:ea typeface="Calibri" panose="020F0502020204030204" pitchFamily="34" charset="0"/>
                <a:cs typeface="Times New Roman" panose="02020603050405020304" pitchFamily="18" charset="0"/>
              </a:rPr>
              <a:t>Kusk</a:t>
            </a:r>
            <a:r>
              <a:rPr lang="en-US" sz="2000" dirty="0">
                <a:latin typeface="Times New Roman" panose="02020603050405020304" pitchFamily="18" charset="0"/>
                <a:ea typeface="Calibri" panose="020F0502020204030204" pitchFamily="34" charset="0"/>
                <a:cs typeface="Times New Roman" panose="02020603050405020304" pitchFamily="18" charset="0"/>
              </a:rPr>
              <a:t> KO, </a:t>
            </a:r>
            <a:r>
              <a:rPr lang="en-US" sz="2000" dirty="0" err="1">
                <a:latin typeface="Times New Roman" panose="02020603050405020304" pitchFamily="18" charset="0"/>
                <a:ea typeface="Calibri" panose="020F0502020204030204" pitchFamily="34" charset="0"/>
                <a:cs typeface="Times New Roman" panose="02020603050405020304" pitchFamily="18" charset="0"/>
              </a:rPr>
              <a:t>Wollenberger</a:t>
            </a:r>
            <a:r>
              <a:rPr lang="en-US" sz="2000" dirty="0">
                <a:latin typeface="Times New Roman" panose="02020603050405020304" pitchFamily="18" charset="0"/>
                <a:ea typeface="Calibri" panose="020F0502020204030204" pitchFamily="34" charset="0"/>
                <a:cs typeface="Times New Roman" panose="02020603050405020304" pitchFamily="18" charset="0"/>
              </a:rPr>
              <a:t> L, Santos EM, Paull GC, Van Look KJW, Tyler CR. 2009. A critical analysis of the biological impacts of plasticizers on wildlife. Phil. Trans. R. Soc. B. 364(1526):2047-2062</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r>
              <a:rPr lang="en-US" sz="2000" dirty="0">
                <a:latin typeface="Times New Roman" panose="02020603050405020304" pitchFamily="18" charset="0"/>
                <a:ea typeface="Calibri" panose="020F0502020204030204" pitchFamily="34" charset="0"/>
                <a:cs typeface="Times New Roman" panose="02020603050405020304" pitchFamily="18" charset="0"/>
              </a:rPr>
              <a:t>Xu H, Dong X, Zhang Z, Yang M, Wu X, Liu H, Lao Q, Li C. 2015. </a:t>
            </a:r>
            <a:r>
              <a:rPr lang="en-US" sz="2000" kern="1800" dirty="0">
                <a:latin typeface="Times New Roman" panose="02020603050405020304" pitchFamily="18" charset="0"/>
                <a:ea typeface="Times New Roman" panose="02020603050405020304" pitchFamily="18" charset="0"/>
                <a:cs typeface="Times New Roman" panose="02020603050405020304" pitchFamily="18" charset="0"/>
              </a:rPr>
              <a:t>Assessment of </a:t>
            </a:r>
            <a:r>
              <a:rPr lang="en-US" sz="2000" kern="1800" dirty="0" err="1">
                <a:latin typeface="Times New Roman" panose="02020603050405020304" pitchFamily="18" charset="0"/>
                <a:ea typeface="Times New Roman" panose="02020603050405020304" pitchFamily="18" charset="0"/>
                <a:cs typeface="Times New Roman" panose="02020603050405020304" pitchFamily="18" charset="0"/>
              </a:rPr>
              <a:t>immunotoxicity</a:t>
            </a:r>
            <a:r>
              <a:rPr lang="en-US" sz="2000" kern="1800" dirty="0">
                <a:latin typeface="Times New Roman" panose="02020603050405020304" pitchFamily="18" charset="0"/>
                <a:ea typeface="Times New Roman" panose="02020603050405020304" pitchFamily="18" charset="0"/>
                <a:cs typeface="Times New Roman" panose="02020603050405020304" pitchFamily="18" charset="0"/>
              </a:rPr>
              <a:t> of </a:t>
            </a:r>
            <a:r>
              <a:rPr lang="en-US" sz="2000" kern="1800" dirty="0" err="1">
                <a:latin typeface="Times New Roman" panose="02020603050405020304" pitchFamily="18" charset="0"/>
                <a:ea typeface="Times New Roman" panose="02020603050405020304" pitchFamily="18" charset="0"/>
                <a:cs typeface="Times New Roman" panose="02020603050405020304" pitchFamily="18" charset="0"/>
              </a:rPr>
              <a:t>dibutyl</a:t>
            </a:r>
            <a:r>
              <a:rPr lang="en-US" sz="2000" kern="1800" dirty="0">
                <a:latin typeface="Times New Roman" panose="02020603050405020304" pitchFamily="18" charset="0"/>
                <a:ea typeface="Times New Roman" panose="02020603050405020304" pitchFamily="18" charset="0"/>
                <a:cs typeface="Times New Roman" panose="02020603050405020304" pitchFamily="18" charset="0"/>
              </a:rPr>
              <a:t> phthalate using live zebrafish embryos. Fish &amp; Shellfish Immunology. 45(2): 286-292.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7">
            <a:extLst>
              <a:ext uri="{FF2B5EF4-FFF2-40B4-BE49-F238E27FC236}">
                <a16:creationId xmlns:a16="http://schemas.microsoft.com/office/drawing/2014/main" id="{51544D19-EF5B-429D-A15F-746ADA565514}"/>
              </a:ext>
            </a:extLst>
          </p:cNvPr>
          <p:cNvSpPr/>
          <p:nvPr/>
        </p:nvSpPr>
        <p:spPr>
          <a:xfrm>
            <a:off x="210017" y="6708520"/>
            <a:ext cx="10183925" cy="6494085"/>
          </a:xfrm>
          <a:prstGeom prst="rect">
            <a:avLst/>
          </a:prstGeom>
        </p:spPr>
        <p:txBody>
          <a:bodyPr wrap="square">
            <a:spAutoFit/>
          </a:bodyPr>
          <a:lstStyle/>
          <a:p>
            <a:pPr algn="just"/>
            <a:r>
              <a:rPr lang="en-US" sz="2600" dirty="0">
                <a:latin typeface="Times New Roman" panose="02020603050405020304" pitchFamily="18" charset="0"/>
                <a:ea typeface="Times New Roman" panose="02020603050405020304" pitchFamily="18" charset="0"/>
              </a:rPr>
              <a:t>Di-butyl phthalate (DBP) is a phthalic acid ester (PAE) added during manufacturing of plastic compounds to provide strength, yet keep plastics flexible. DBP is found in products like shower curtains, raincoats, bowls, vinyl fabrics, and medical tubing.  However, PAEs are not covalently bound and easily leach into the environment.  DBP is found in air, soil and water samples as a noted biological pollutant. Studying the impacts DBP on the developmental stages of life is important as this period underscores the development of adult structures. Zebrafish are used as a model organism in our study due to their physical attributes and presence in other toxicology studies.  Our research studies the effects of DBP on embryonic hindbrain development in zebrafish. The findings show that DBP alters the length and width of the </a:t>
            </a:r>
            <a:r>
              <a:rPr lang="en-US" sz="2600" dirty="0" err="1">
                <a:latin typeface="Times New Roman" panose="02020603050405020304" pitchFamily="18" charset="0"/>
                <a:ea typeface="Times New Roman" panose="02020603050405020304" pitchFamily="18" charset="0"/>
              </a:rPr>
              <a:t>Mauthner</a:t>
            </a:r>
            <a:r>
              <a:rPr lang="en-US" sz="2600" dirty="0">
                <a:latin typeface="Times New Roman" panose="02020603050405020304" pitchFamily="18" charset="0"/>
                <a:ea typeface="Times New Roman" panose="02020603050405020304" pitchFamily="18" charset="0"/>
              </a:rPr>
              <a:t> neurons in rhombomere 4 of the hindbrain.  Further, we note alterations and disruptions in branchiomotor neuron development and migration patterns.   We conclude that exposure to environmentally relevant concentrations of DBP during embryonic stages is neurotoxic to the development of the hindbrain. </a:t>
            </a:r>
          </a:p>
        </p:txBody>
      </p:sp>
      <p:pic>
        <p:nvPicPr>
          <p:cNvPr id="12" name="Picture 11">
            <a:extLst>
              <a:ext uri="{FF2B5EF4-FFF2-40B4-BE49-F238E27FC236}">
                <a16:creationId xmlns:a16="http://schemas.microsoft.com/office/drawing/2014/main" id="{0037159B-38E3-4385-A680-ECDD30AA7349}"/>
              </a:ext>
            </a:extLst>
          </p:cNvPr>
          <p:cNvPicPr>
            <a:picLocks noChangeAspect="1"/>
          </p:cNvPicPr>
          <p:nvPr/>
        </p:nvPicPr>
        <p:blipFill>
          <a:blip r:embed="rId10"/>
          <a:stretch>
            <a:fillRect/>
          </a:stretch>
        </p:blipFill>
        <p:spPr>
          <a:xfrm>
            <a:off x="14861638" y="14689686"/>
            <a:ext cx="23123073" cy="7066789"/>
          </a:xfrm>
          <a:prstGeom prst="rect">
            <a:avLst/>
          </a:prstGeom>
        </p:spPr>
      </p:pic>
      <p:pic>
        <p:nvPicPr>
          <p:cNvPr id="13" name="Picture 12">
            <a:extLst>
              <a:ext uri="{FF2B5EF4-FFF2-40B4-BE49-F238E27FC236}">
                <a16:creationId xmlns:a16="http://schemas.microsoft.com/office/drawing/2014/main" id="{F8B6027E-ACA5-42D5-AC3F-1F8E0490F97D}"/>
              </a:ext>
            </a:extLst>
          </p:cNvPr>
          <p:cNvPicPr>
            <a:picLocks noChangeAspect="1"/>
          </p:cNvPicPr>
          <p:nvPr/>
        </p:nvPicPr>
        <p:blipFill>
          <a:blip r:embed="rId11"/>
          <a:stretch>
            <a:fillRect/>
          </a:stretch>
        </p:blipFill>
        <p:spPr>
          <a:xfrm>
            <a:off x="37984711" y="14786894"/>
            <a:ext cx="6129383" cy="7496018"/>
          </a:xfrm>
          <a:prstGeom prst="rect">
            <a:avLst/>
          </a:prstGeom>
        </p:spPr>
      </p:pic>
      <p:pic>
        <p:nvPicPr>
          <p:cNvPr id="22" name="Picture 21">
            <a:extLst>
              <a:ext uri="{FF2B5EF4-FFF2-40B4-BE49-F238E27FC236}">
                <a16:creationId xmlns:a16="http://schemas.microsoft.com/office/drawing/2014/main" id="{0A8F6408-BCC0-40B0-95F2-F4079EFC36E7}"/>
              </a:ext>
            </a:extLst>
          </p:cNvPr>
          <p:cNvPicPr>
            <a:picLocks noChangeAspect="1"/>
          </p:cNvPicPr>
          <p:nvPr/>
        </p:nvPicPr>
        <p:blipFill>
          <a:blip r:embed="rId12"/>
          <a:stretch>
            <a:fillRect/>
          </a:stretch>
        </p:blipFill>
        <p:spPr>
          <a:xfrm>
            <a:off x="207589" y="23966356"/>
            <a:ext cx="13080841" cy="8799195"/>
          </a:xfrm>
          <a:prstGeom prst="rect">
            <a:avLst/>
          </a:prstGeom>
        </p:spPr>
      </p:pic>
      <p:sp>
        <p:nvSpPr>
          <p:cNvPr id="28" name="Rectangle 27">
            <a:extLst>
              <a:ext uri="{FF2B5EF4-FFF2-40B4-BE49-F238E27FC236}">
                <a16:creationId xmlns:a16="http://schemas.microsoft.com/office/drawing/2014/main" id="{4361524F-CAD8-4E24-B192-FE79A29C04BC}"/>
              </a:ext>
            </a:extLst>
          </p:cNvPr>
          <p:cNvSpPr/>
          <p:nvPr/>
        </p:nvSpPr>
        <p:spPr>
          <a:xfrm>
            <a:off x="13966681" y="30142769"/>
            <a:ext cx="12450785" cy="2610458"/>
          </a:xfrm>
          <a:prstGeom prst="rect">
            <a:avLst/>
          </a:prstGeom>
        </p:spPr>
        <p:txBody>
          <a:bodyPr wrap="square">
            <a:spAutoFit/>
          </a:bodyPr>
          <a:lstStyle/>
          <a:p>
            <a:pPr algn="just">
              <a:lnSpc>
                <a:spcPct val="107000"/>
              </a:lnSpc>
              <a:spcAft>
                <a:spcPts val="800"/>
              </a:spcAft>
            </a:pPr>
            <a:r>
              <a:rPr lang="en-US" sz="2200" b="1" dirty="0">
                <a:latin typeface="Times New Roman" panose="02020603050405020304" pitchFamily="18" charset="0"/>
                <a:ea typeface="Calibri" panose="020F0502020204030204" pitchFamily="34" charset="0"/>
                <a:cs typeface="Times New Roman" panose="02020603050405020304" pitchFamily="18" charset="0"/>
              </a:rPr>
              <a:t>Fig. 3</a:t>
            </a:r>
            <a:r>
              <a:rPr lang="en-US" sz="2200" dirty="0">
                <a:latin typeface="Times New Roman" panose="02020603050405020304" pitchFamily="18" charset="0"/>
                <a:ea typeface="Calibri" panose="020F0502020204030204" pitchFamily="34" charset="0"/>
                <a:cs typeface="Times New Roman" panose="02020603050405020304" pitchFamily="18" charset="0"/>
              </a:rPr>
              <a:t>. 3A10 Antibody staining at 72hpf.  (A) control, (B), vehicle and (C, D) DBP treated embryos in dorsal view of the hindbrain.  (A’-D’) close up view of r4 and </a:t>
            </a:r>
            <a:r>
              <a:rPr lang="en-US" sz="2200" dirty="0" err="1">
                <a:latin typeface="Times New Roman" panose="02020603050405020304" pitchFamily="18" charset="0"/>
                <a:ea typeface="Calibri" panose="020F0502020204030204" pitchFamily="34" charset="0"/>
                <a:cs typeface="Times New Roman" panose="02020603050405020304" pitchFamily="18" charset="0"/>
              </a:rPr>
              <a:t>Mauthner</a:t>
            </a:r>
            <a:r>
              <a:rPr lang="en-US" sz="2200" dirty="0">
                <a:latin typeface="Times New Roman" panose="02020603050405020304" pitchFamily="18" charset="0"/>
                <a:ea typeface="Calibri" panose="020F0502020204030204" pitchFamily="34" charset="0"/>
                <a:cs typeface="Times New Roman" panose="02020603050405020304" pitchFamily="18" charset="0"/>
              </a:rPr>
              <a:t> cell body.  Control and vehicle embryos show normal development of the </a:t>
            </a:r>
            <a:r>
              <a:rPr lang="en-US" sz="2200" dirty="0" err="1">
                <a:latin typeface="Times New Roman" panose="02020603050405020304" pitchFamily="18" charset="0"/>
                <a:ea typeface="Calibri" panose="020F0502020204030204" pitchFamily="34" charset="0"/>
                <a:cs typeface="Times New Roman" panose="02020603050405020304" pitchFamily="18" charset="0"/>
              </a:rPr>
              <a:t>Mauthner</a:t>
            </a:r>
            <a:r>
              <a:rPr lang="en-US" sz="2200" dirty="0">
                <a:latin typeface="Times New Roman" panose="02020603050405020304" pitchFamily="18" charset="0"/>
                <a:ea typeface="Calibri" panose="020F0502020204030204" pitchFamily="34" charset="0"/>
                <a:cs typeface="Times New Roman" panose="02020603050405020304" pitchFamily="18" charset="0"/>
              </a:rPr>
              <a:t> neuron cell body in r4, axonal crossing at the midline and axonal extension down the length of the body.  DBP treated embryos demonstrate loss of </a:t>
            </a:r>
            <a:r>
              <a:rPr lang="en-US" sz="2200" dirty="0" err="1">
                <a:latin typeface="Times New Roman" panose="02020603050405020304" pitchFamily="18" charset="0"/>
                <a:ea typeface="Calibri" panose="020F0502020204030204" pitchFamily="34" charset="0"/>
                <a:cs typeface="Times New Roman" panose="02020603050405020304" pitchFamily="18" charset="0"/>
              </a:rPr>
              <a:t>Mauthner</a:t>
            </a:r>
            <a:r>
              <a:rPr lang="en-US" sz="2200" dirty="0">
                <a:latin typeface="Times New Roman" panose="02020603050405020304" pitchFamily="18" charset="0"/>
                <a:ea typeface="Calibri" panose="020F0502020204030204" pitchFamily="34" charset="0"/>
                <a:cs typeface="Times New Roman" panose="02020603050405020304" pitchFamily="18" charset="0"/>
              </a:rPr>
              <a:t> neuron staining, decreased width of staining from left to right (dashed line, A’) and decreased height on the cell body in r4 (white double headed arrow, A’). r: rhombomere.  Median and interquartile ranges as determined by statistical analysis for the </a:t>
            </a:r>
            <a:r>
              <a:rPr lang="en-US" sz="2200">
                <a:latin typeface="Times New Roman" panose="02020603050405020304" pitchFamily="18" charset="0"/>
                <a:ea typeface="Calibri" panose="020F0502020204030204" pitchFamily="34" charset="0"/>
                <a:cs typeface="Times New Roman" panose="02020603050405020304" pitchFamily="18" charset="0"/>
              </a:rPr>
              <a:t>width end-to-end (</a:t>
            </a:r>
            <a:r>
              <a:rPr lang="en-US" sz="2200" dirty="0">
                <a:latin typeface="Times New Roman" panose="02020603050405020304" pitchFamily="18" charset="0"/>
                <a:ea typeface="Calibri" panose="020F0502020204030204" pitchFamily="34" charset="0"/>
                <a:cs typeface="Times New Roman" panose="02020603050405020304" pitchFamily="18" charset="0"/>
              </a:rPr>
              <a:t>E) and height of </a:t>
            </a:r>
            <a:r>
              <a:rPr lang="en-US" sz="2200" dirty="0" err="1">
                <a:latin typeface="Times New Roman" panose="02020603050405020304" pitchFamily="18" charset="0"/>
                <a:ea typeface="Calibri" panose="020F0502020204030204" pitchFamily="34" charset="0"/>
                <a:cs typeface="Times New Roman" panose="02020603050405020304" pitchFamily="18" charset="0"/>
              </a:rPr>
              <a:t>Mauthner</a:t>
            </a:r>
            <a:r>
              <a:rPr lang="en-US" sz="2200" dirty="0">
                <a:latin typeface="Times New Roman" panose="02020603050405020304" pitchFamily="18" charset="0"/>
                <a:ea typeface="Calibri" panose="020F0502020204030204" pitchFamily="34" charset="0"/>
                <a:cs typeface="Times New Roman" panose="02020603050405020304" pitchFamily="18" charset="0"/>
              </a:rPr>
              <a:t> neuron cell body (F).  </a:t>
            </a: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3" name="Rectangle 32">
            <a:extLst>
              <a:ext uri="{FF2B5EF4-FFF2-40B4-BE49-F238E27FC236}">
                <a16:creationId xmlns:a16="http://schemas.microsoft.com/office/drawing/2014/main" id="{3164A581-4934-4ECE-981A-47F7691700A2}"/>
              </a:ext>
            </a:extLst>
          </p:cNvPr>
          <p:cNvSpPr/>
          <p:nvPr/>
        </p:nvSpPr>
        <p:spPr>
          <a:xfrm>
            <a:off x="330112" y="21954568"/>
            <a:ext cx="13636569" cy="2051972"/>
          </a:xfrm>
          <a:prstGeom prst="rect">
            <a:avLst/>
          </a:prstGeom>
        </p:spPr>
        <p:txBody>
          <a:bodyPr wrap="square">
            <a:spAutoFit/>
          </a:bodyPr>
          <a:lstStyle/>
          <a:p>
            <a:pPr algn="just">
              <a:lnSpc>
                <a:spcPct val="107000"/>
              </a:lnSpc>
              <a:spcAft>
                <a:spcPts val="800"/>
              </a:spcAft>
              <a:tabLst>
                <a:tab pos="2971800" algn="ctr"/>
              </a:tabLst>
            </a:pPr>
            <a:r>
              <a:rPr lang="en-US" sz="20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Fig. 1. </a:t>
            </a:r>
            <a:r>
              <a:rPr lang="en-US"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GFP expression in </a:t>
            </a:r>
            <a:r>
              <a:rPr lang="en-US" sz="20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proneural</a:t>
            </a:r>
            <a:r>
              <a:rPr lang="en-US"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genes expressed in rhombomere segments of the hindbrain utilizing transgenic </a:t>
            </a:r>
            <a:r>
              <a:rPr lang="en-US" sz="2000" i="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Tg</a:t>
            </a:r>
            <a:r>
              <a:rPr lang="en-US" sz="2000"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(neurog1:EGFP) </a:t>
            </a:r>
            <a:r>
              <a:rPr lang="en-US"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embryos.  Control (A, B) and vehicle (C, D) embryos demonstrate GFP expression in a pattern of rhombomere segmentation along the </a:t>
            </a:r>
            <a:r>
              <a:rPr lang="en-US" sz="20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rostrocaudal</a:t>
            </a:r>
            <a:r>
              <a:rPr lang="en-US"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axis of the hindbrain.  DBP treated embryos demonstrate loss of GFP expression, loss of the striped rhombomere pattern and narrowing of GFP expression in the width of the hindbrain (E, F).  Dorsal views (A, C, E) and lateral views (B, D, F). r: rostral, c: caudal, </a:t>
            </a:r>
            <a:r>
              <a:rPr lang="en-US" sz="20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hb</a:t>
            </a:r>
            <a:r>
              <a:rPr lang="en-US"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hindbrain.  Arrows denote rhombomere boundaries.  Numbers indicate rhombomeres.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5" name="Rectangle 34">
            <a:extLst>
              <a:ext uri="{FF2B5EF4-FFF2-40B4-BE49-F238E27FC236}">
                <a16:creationId xmlns:a16="http://schemas.microsoft.com/office/drawing/2014/main" id="{5116D21C-EB89-477D-81E5-A6CED8ACF65C}"/>
              </a:ext>
            </a:extLst>
          </p:cNvPr>
          <p:cNvSpPr/>
          <p:nvPr/>
        </p:nvSpPr>
        <p:spPr>
          <a:xfrm>
            <a:off x="15047722" y="22110404"/>
            <a:ext cx="22530028" cy="1064009"/>
          </a:xfrm>
          <a:prstGeom prst="rect">
            <a:avLst/>
          </a:prstGeom>
        </p:spPr>
        <p:txBody>
          <a:bodyPr wrap="square">
            <a:spAutoFit/>
          </a:bodyPr>
          <a:lstStyle/>
          <a:p>
            <a:pPr algn="just">
              <a:lnSpc>
                <a:spcPct val="107000"/>
              </a:lnSpc>
              <a:spcAft>
                <a:spcPts val="800"/>
              </a:spcAft>
            </a:pPr>
            <a:r>
              <a:rPr lang="en-US" sz="20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Fig. 2.</a:t>
            </a:r>
            <a:r>
              <a:rPr lang="en-US"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GFP expression in branchiomotor neuron development utilizing transgenic </a:t>
            </a:r>
            <a:r>
              <a:rPr lang="en-US" sz="2000" i="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Tg</a:t>
            </a:r>
            <a:r>
              <a:rPr lang="en-US" sz="2000"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en-US" sz="2000" i="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Islet:GFP</a:t>
            </a:r>
            <a:r>
              <a:rPr lang="en-US" sz="2000"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en-US"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embryos at 72hpf.  (A) control, (B), vehicle and (C,D) DBP treated embryos in dorsal view of the hindbrain.  Control and vehicle embryos show normal development and migration patterns of branchiomotor neurons.  DBP treated embryos demonstrate loss of neurons, disorganized patterning, clustering of neurons and improper migration patterns. r: rhombomere, </a:t>
            </a:r>
            <a:r>
              <a:rPr lang="en-US" sz="20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nV</a:t>
            </a:r>
            <a:r>
              <a:rPr lang="en-US"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trigeminal nerve, </a:t>
            </a:r>
            <a:r>
              <a:rPr lang="en-US" sz="20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nVII</a:t>
            </a:r>
            <a:r>
              <a:rPr lang="en-US"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facial nerve, </a:t>
            </a:r>
            <a:r>
              <a:rPr lang="en-US" sz="20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nX</a:t>
            </a:r>
            <a:r>
              <a:rPr lang="en-US"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vagal nerve.  (E) Median and interquartile ranges as determined by statistical analysis.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7A8BA9AF-5F9D-4FDB-9629-60C1BE5A3445}"/>
              </a:ext>
            </a:extLst>
          </p:cNvPr>
          <p:cNvPicPr>
            <a:picLocks noChangeAspect="1"/>
          </p:cNvPicPr>
          <p:nvPr/>
        </p:nvPicPr>
        <p:blipFill>
          <a:blip r:embed="rId13"/>
          <a:stretch>
            <a:fillRect/>
          </a:stretch>
        </p:blipFill>
        <p:spPr>
          <a:xfrm>
            <a:off x="207589" y="14638851"/>
            <a:ext cx="13636568" cy="7116653"/>
          </a:xfrm>
          <a:prstGeom prst="rect">
            <a:avLst/>
          </a:prstGeom>
        </p:spPr>
      </p:pic>
      <p:pic>
        <p:nvPicPr>
          <p:cNvPr id="14" name="Picture 13">
            <a:extLst>
              <a:ext uri="{FF2B5EF4-FFF2-40B4-BE49-F238E27FC236}">
                <a16:creationId xmlns:a16="http://schemas.microsoft.com/office/drawing/2014/main" id="{1337AF84-F842-4B27-AD4F-4B9B99DCBB44}"/>
              </a:ext>
            </a:extLst>
          </p:cNvPr>
          <p:cNvPicPr>
            <a:picLocks noChangeAspect="1"/>
          </p:cNvPicPr>
          <p:nvPr/>
        </p:nvPicPr>
        <p:blipFill>
          <a:blip r:embed="rId14"/>
          <a:stretch>
            <a:fillRect/>
          </a:stretch>
        </p:blipFill>
        <p:spPr>
          <a:xfrm>
            <a:off x="14343677" y="23329603"/>
            <a:ext cx="11934825" cy="6657975"/>
          </a:xfrm>
          <a:prstGeom prst="rect">
            <a:avLst/>
          </a:prstGeom>
        </p:spPr>
      </p:pic>
    </p:spTree>
    <p:extLst>
      <p:ext uri="{BB962C8B-B14F-4D97-AF65-F5344CB8AC3E}">
        <p14:creationId xmlns:p14="http://schemas.microsoft.com/office/powerpoint/2010/main" val="22731563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5BA94BA0E7AF642A195F7E309978A42" ma:contentTypeVersion="11" ma:contentTypeDescription="Create a new document." ma:contentTypeScope="" ma:versionID="e233f69bb5c3e816b2d97df2771403c4">
  <xsd:schema xmlns:xsd="http://www.w3.org/2001/XMLSchema" xmlns:xs="http://www.w3.org/2001/XMLSchema" xmlns:p="http://schemas.microsoft.com/office/2006/metadata/properties" xmlns:ns3="bd9c0b1f-d6ed-40db-9297-224239aa85d3" targetNamespace="http://schemas.microsoft.com/office/2006/metadata/properties" ma:root="true" ma:fieldsID="96ad89f6d9355d544c09db0366672405" ns3:_="">
    <xsd:import namespace="bd9c0b1f-d6ed-40db-9297-224239aa85d3"/>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Location" minOccurs="0"/>
                <xsd:element ref="ns3:MediaServiceOCR"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9c0b1f-d6ed-40db-9297-224239aa85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E556EAC-B948-4CE2-A9DE-F779B6A4D478}">
  <ds:schemaRefs>
    <ds:schemaRef ds:uri="bd9c0b1f-d6ed-40db-9297-224239aa85d3"/>
    <ds:schemaRef ds:uri="http://schemas.openxmlformats.org/package/2006/metadata/core-properties"/>
    <ds:schemaRef ds:uri="http://www.w3.org/XML/1998/namespace"/>
    <ds:schemaRef ds:uri="http://purl.org/dc/elements/1.1/"/>
    <ds:schemaRef ds:uri="http://purl.org/dc/dcmitype/"/>
    <ds:schemaRef ds:uri="http://schemas.microsoft.com/office/2006/documentManagement/types"/>
    <ds:schemaRef ds:uri="http://purl.org/dc/terms/"/>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AC5FA965-7335-405F-B4A2-370EB55E7895}">
  <ds:schemaRefs>
    <ds:schemaRef ds:uri="http://schemas.microsoft.com/sharepoint/v3/contenttype/forms"/>
  </ds:schemaRefs>
</ds:datastoreItem>
</file>

<file path=customXml/itemProps3.xml><?xml version="1.0" encoding="utf-8"?>
<ds:datastoreItem xmlns:ds="http://schemas.openxmlformats.org/officeDocument/2006/customXml" ds:itemID="{998C301E-C2E5-4BBF-A6C8-83E5B300AC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9c0b1f-d6ed-40db-9297-224239aa85d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51</TotalTime>
  <Words>1486</Words>
  <Application>Microsoft Macintosh PowerPoint</Application>
  <PresentationFormat>Custom</PresentationFormat>
  <Paragraphs>41</Paragraphs>
  <Slides>1</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1</vt:i4>
      </vt:variant>
    </vt:vector>
  </HeadingPairs>
  <TitlesOfParts>
    <vt:vector size="9" baseType="lpstr">
      <vt:lpstr>Arial</vt:lpstr>
      <vt:lpstr>Calibri</vt:lpstr>
      <vt:lpstr>Calibri Light</vt:lpstr>
      <vt:lpstr>Times New Roman</vt:lpstr>
      <vt:lpstr>Wingdings</vt:lpstr>
      <vt:lpstr>Office Theme</vt:lpstr>
      <vt:lpstr>Bitmap Image</vt:lpstr>
      <vt:lpstr>Image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Roy, Prof. Nicole M.</dc:creator>
  <cp:lastModifiedBy>Paquette, Evelyn M.</cp:lastModifiedBy>
  <cp:revision>2</cp:revision>
  <dcterms:created xsi:type="dcterms:W3CDTF">2022-03-07T18:23:30Z</dcterms:created>
  <dcterms:modified xsi:type="dcterms:W3CDTF">2022-04-19T17:33:07Z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0x010100D5BA94BA0E7AF642A195F7E309978A42</vt:lpwstr>
  </property>
</Properties>
</file>