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43891200" cy="38404800"/>
  <p:notesSz cx="7010400" cy="9223375"/>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824">
          <p15:clr>
            <a:srgbClr val="A4A3A4"/>
          </p15:clr>
        </p15:guide>
        <p15:guide id="3" orient="horz" pos="122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0927"/>
    <a:srgbClr val="000E2F"/>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5588" autoAdjust="0"/>
  </p:normalViewPr>
  <p:slideViewPr>
    <p:cSldViewPr>
      <p:cViewPr>
        <p:scale>
          <a:sx n="46" d="100"/>
          <a:sy n="46" d="100"/>
        </p:scale>
        <p:origin x="24" y="-5104"/>
      </p:cViewPr>
      <p:guideLst>
        <p:guide orient="horz" pos="12096"/>
        <p:guide pos="13824"/>
        <p:guide orient="horz" pos="12240"/>
      </p:guideLst>
    </p:cSldViewPr>
  </p:slideViewPr>
  <p:notesTextViewPr>
    <p:cViewPr>
      <p:scale>
        <a:sx n="1" d="1"/>
        <a:sy n="1" d="1"/>
      </p:scale>
      <p:origin x="0" y="0"/>
    </p:cViewPr>
  </p:notesTextViewPr>
  <p:notesViewPr>
    <p:cSldViewPr>
      <p:cViewPr varScale="1">
        <p:scale>
          <a:sx n="79" d="100"/>
          <a:sy n="79" d="100"/>
        </p:scale>
        <p:origin x="3408"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BBF8262-2A4E-FE49-B320-E55B01DD1E2C}"/>
              </a:ext>
            </a:extLst>
          </p:cNvPr>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CA85B59-79BB-FF48-8A1D-D982AA3D8B28}"/>
              </a:ext>
            </a:extLst>
          </p:cNvPr>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E5B0C6EA-53F4-BA41-B5B8-392DD03386C8}" type="datetimeFigureOut">
              <a:rPr lang="en-US" smtClean="0"/>
              <a:t>3/17/22</a:t>
            </a:fld>
            <a:endParaRPr lang="en-US"/>
          </a:p>
        </p:txBody>
      </p:sp>
      <p:sp>
        <p:nvSpPr>
          <p:cNvPr id="4" name="Footer Placeholder 3">
            <a:extLst>
              <a:ext uri="{FF2B5EF4-FFF2-40B4-BE49-F238E27FC236}">
                <a16:creationId xmlns:a16="http://schemas.microsoft.com/office/drawing/2014/main" id="{3B54BEE8-D95F-294E-A00E-1D8133059A2A}"/>
              </a:ext>
            </a:extLst>
          </p:cNvPr>
          <p:cNvSpPr>
            <a:spLocks noGrp="1"/>
          </p:cNvSpPr>
          <p:nvPr>
            <p:ph type="ftr" sz="quarter" idx="2"/>
          </p:nvPr>
        </p:nvSpPr>
        <p:spPr>
          <a:xfrm>
            <a:off x="0" y="8761413"/>
            <a:ext cx="3038475" cy="46196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30A5D60-78BB-1145-9247-8DCEC4BA5B07}"/>
              </a:ext>
            </a:extLst>
          </p:cNvPr>
          <p:cNvSpPr>
            <a:spLocks noGrp="1"/>
          </p:cNvSpPr>
          <p:nvPr>
            <p:ph type="sldNum" sz="quarter" idx="3"/>
          </p:nvPr>
        </p:nvSpPr>
        <p:spPr>
          <a:xfrm>
            <a:off x="3970338" y="8761413"/>
            <a:ext cx="3038475" cy="461962"/>
          </a:xfrm>
          <a:prstGeom prst="rect">
            <a:avLst/>
          </a:prstGeom>
        </p:spPr>
        <p:txBody>
          <a:bodyPr vert="horz" lIns="91440" tIns="45720" rIns="91440" bIns="45720" rtlCol="0" anchor="b"/>
          <a:lstStyle>
            <a:lvl1pPr algn="r">
              <a:defRPr sz="1200"/>
            </a:lvl1pPr>
          </a:lstStyle>
          <a:p>
            <a:fld id="{B1E3239A-7218-3543-B3BD-4B5EDAE8AD8E}" type="slidenum">
              <a:rPr lang="en-US" smtClean="0"/>
              <a:t>‹#›</a:t>
            </a:fld>
            <a:endParaRPr lang="en-US"/>
          </a:p>
        </p:txBody>
      </p:sp>
    </p:spTree>
    <p:extLst>
      <p:ext uri="{BB962C8B-B14F-4D97-AF65-F5344CB8AC3E}">
        <p14:creationId xmlns:p14="http://schemas.microsoft.com/office/powerpoint/2010/main" val="11571626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3038476" cy="463059"/>
          </a:xfrm>
          <a:prstGeom prst="rect">
            <a:avLst/>
          </a:prstGeom>
        </p:spPr>
        <p:txBody>
          <a:bodyPr vert="horz" lIns="90985" tIns="45493" rIns="90985" bIns="45493" rtlCol="0"/>
          <a:lstStyle>
            <a:lvl1pPr algn="l">
              <a:defRPr sz="1200"/>
            </a:lvl1pPr>
          </a:lstStyle>
          <a:p>
            <a:endParaRPr lang="en-US"/>
          </a:p>
        </p:txBody>
      </p:sp>
      <p:sp>
        <p:nvSpPr>
          <p:cNvPr id="3" name="Date Placeholder 2"/>
          <p:cNvSpPr>
            <a:spLocks noGrp="1"/>
          </p:cNvSpPr>
          <p:nvPr>
            <p:ph type="dt" idx="1"/>
          </p:nvPr>
        </p:nvSpPr>
        <p:spPr>
          <a:xfrm>
            <a:off x="3970339" y="3"/>
            <a:ext cx="3038476" cy="463059"/>
          </a:xfrm>
          <a:prstGeom prst="rect">
            <a:avLst/>
          </a:prstGeom>
        </p:spPr>
        <p:txBody>
          <a:bodyPr vert="horz" lIns="90985" tIns="45493" rIns="90985" bIns="45493" rtlCol="0"/>
          <a:lstStyle>
            <a:lvl1pPr algn="r">
              <a:defRPr sz="1200"/>
            </a:lvl1pPr>
          </a:lstStyle>
          <a:p>
            <a:fld id="{599DF481-FE63-48FE-8F2B-0A19C923E3A5}" type="datetimeFigureOut">
              <a:rPr lang="en-US" smtClean="0"/>
              <a:t>3/17/22</a:t>
            </a:fld>
            <a:endParaRPr lang="en-US"/>
          </a:p>
        </p:txBody>
      </p:sp>
      <p:sp>
        <p:nvSpPr>
          <p:cNvPr id="4" name="Slide Image Placeholder 3"/>
          <p:cNvSpPr>
            <a:spLocks noGrp="1" noRot="1" noChangeAspect="1"/>
          </p:cNvSpPr>
          <p:nvPr>
            <p:ph type="sldImg" idx="2"/>
          </p:nvPr>
        </p:nvSpPr>
        <p:spPr>
          <a:xfrm>
            <a:off x="1725613" y="1152525"/>
            <a:ext cx="3559175" cy="3113088"/>
          </a:xfrm>
          <a:prstGeom prst="rect">
            <a:avLst/>
          </a:prstGeom>
          <a:noFill/>
          <a:ln w="12700">
            <a:solidFill>
              <a:prstClr val="black"/>
            </a:solidFill>
          </a:ln>
        </p:spPr>
        <p:txBody>
          <a:bodyPr vert="horz" lIns="90985" tIns="45493" rIns="90985" bIns="45493" rtlCol="0" anchor="ctr"/>
          <a:lstStyle/>
          <a:p>
            <a:endParaRPr lang="en-US"/>
          </a:p>
        </p:txBody>
      </p:sp>
      <p:sp>
        <p:nvSpPr>
          <p:cNvPr id="5" name="Notes Placeholder 4"/>
          <p:cNvSpPr>
            <a:spLocks noGrp="1"/>
          </p:cNvSpPr>
          <p:nvPr>
            <p:ph type="body" sz="quarter" idx="3"/>
          </p:nvPr>
        </p:nvSpPr>
        <p:spPr>
          <a:xfrm>
            <a:off x="701678" y="4438439"/>
            <a:ext cx="5607049" cy="3632019"/>
          </a:xfrm>
          <a:prstGeom prst="rect">
            <a:avLst/>
          </a:prstGeom>
        </p:spPr>
        <p:txBody>
          <a:bodyPr vert="horz" lIns="90985" tIns="45493" rIns="90985" bIns="4549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760320"/>
            <a:ext cx="3038476" cy="463059"/>
          </a:xfrm>
          <a:prstGeom prst="rect">
            <a:avLst/>
          </a:prstGeom>
        </p:spPr>
        <p:txBody>
          <a:bodyPr vert="horz" lIns="90985" tIns="45493" rIns="90985" bIns="45493" rtlCol="0" anchor="b"/>
          <a:lstStyle>
            <a:lvl1pPr algn="l">
              <a:defRPr sz="1200"/>
            </a:lvl1pPr>
          </a:lstStyle>
          <a:p>
            <a:endParaRPr lang="en-US"/>
          </a:p>
        </p:txBody>
      </p:sp>
      <p:sp>
        <p:nvSpPr>
          <p:cNvPr id="7" name="Slide Number Placeholder 6"/>
          <p:cNvSpPr>
            <a:spLocks noGrp="1"/>
          </p:cNvSpPr>
          <p:nvPr>
            <p:ph type="sldNum" sz="quarter" idx="5"/>
          </p:nvPr>
        </p:nvSpPr>
        <p:spPr>
          <a:xfrm>
            <a:off x="3970339" y="8760320"/>
            <a:ext cx="3038476" cy="463059"/>
          </a:xfrm>
          <a:prstGeom prst="rect">
            <a:avLst/>
          </a:prstGeom>
        </p:spPr>
        <p:txBody>
          <a:bodyPr vert="horz" lIns="90985" tIns="45493" rIns="90985" bIns="45493" rtlCol="0" anchor="b"/>
          <a:lstStyle>
            <a:lvl1pPr algn="r">
              <a:defRPr sz="1200"/>
            </a:lvl1pPr>
          </a:lstStyle>
          <a:p>
            <a:fld id="{BE1839AC-0F22-4A2F-83CE-433B7919938D}" type="slidenum">
              <a:rPr lang="en-US" smtClean="0"/>
              <a:t>‹#›</a:t>
            </a:fld>
            <a:endParaRPr lang="en-US"/>
          </a:p>
        </p:txBody>
      </p:sp>
    </p:spTree>
    <p:extLst>
      <p:ext uri="{BB962C8B-B14F-4D97-AF65-F5344CB8AC3E}">
        <p14:creationId xmlns:p14="http://schemas.microsoft.com/office/powerpoint/2010/main" val="670808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1839AC-0F22-4A2F-83CE-433B7919938D}" type="slidenum">
              <a:rPr lang="en-US" smtClean="0"/>
              <a:t>1</a:t>
            </a:fld>
            <a:endParaRPr lang="en-US"/>
          </a:p>
        </p:txBody>
      </p:sp>
    </p:spTree>
    <p:extLst>
      <p:ext uri="{BB962C8B-B14F-4D97-AF65-F5344CB8AC3E}">
        <p14:creationId xmlns:p14="http://schemas.microsoft.com/office/powerpoint/2010/main" val="969230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a:t>Click to edit Master title style</a:t>
            </a:r>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8F90EAD-3828-48B0-9C14-F2EC96415E65}" type="datetimeFigureOut">
              <a:rPr lang="en-US" smtClean="0"/>
              <a:t>3/17/22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2139924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F90EAD-3828-48B0-9C14-F2EC96415E65}" type="datetimeFigureOut">
              <a:rPr lang="en-US" smtClean="0"/>
              <a:t>3/17/22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3974954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F90EAD-3828-48B0-9C14-F2EC96415E65}" type="datetimeFigureOut">
              <a:rPr lang="en-US" smtClean="0"/>
              <a:t>3/17/22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3149813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F90EAD-3828-48B0-9C14-F2EC96415E65}" type="datetimeFigureOut">
              <a:rPr lang="en-US" smtClean="0"/>
              <a:t>3/17/22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1138537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a:t>Click to edit Master title style</a:t>
            </a:r>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F90EAD-3828-48B0-9C14-F2EC96415E65}" type="datetimeFigureOut">
              <a:rPr lang="en-US" smtClean="0"/>
              <a:t>3/17/22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2428429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F90EAD-3828-48B0-9C14-F2EC96415E65}" type="datetimeFigureOut">
              <a:rPr lang="en-US" smtClean="0"/>
              <a:t>3/17/22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1352130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F90EAD-3828-48B0-9C14-F2EC96415E65}" type="datetimeFigureOut">
              <a:rPr lang="en-US" smtClean="0"/>
              <a:t>3/17/22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3660371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F90EAD-3828-48B0-9C14-F2EC96415E65}" type="datetimeFigureOut">
              <a:rPr lang="en-US" smtClean="0"/>
              <a:t>3/17/22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1192045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F90EAD-3828-48B0-9C14-F2EC96415E65}" type="datetimeFigureOut">
              <a:rPr lang="en-US" smtClean="0"/>
              <a:t>3/17/22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3799621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a:t>Click to edit Master title style</a:t>
            </a:r>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F8F90EAD-3828-48B0-9C14-F2EC96415E65}" type="datetimeFigureOut">
              <a:rPr lang="en-US" smtClean="0"/>
              <a:t>3/17/22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1248771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a:t>Click to edit Master title style</a:t>
            </a:r>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F8F90EAD-3828-48B0-9C14-F2EC96415E65}" type="datetimeFigureOut">
              <a:rPr lang="en-US" smtClean="0"/>
              <a:t>3/17/22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1922457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a:t>Click to edit Master title style</a:t>
            </a:r>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F8F90EAD-3828-48B0-9C14-F2EC96415E65}" type="datetimeFigureOut">
              <a:rPr lang="en-US" smtClean="0"/>
              <a:t>3/17/22</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D61A05AB-6725-45A0-B7E6-45D56DE93D20}" type="slidenum">
              <a:rPr lang="en-US" smtClean="0"/>
              <a:t>‹#›</a:t>
            </a:fld>
            <a:endParaRPr lang="en-US"/>
          </a:p>
        </p:txBody>
      </p:sp>
    </p:spTree>
    <p:extLst>
      <p:ext uri="{BB962C8B-B14F-4D97-AF65-F5344CB8AC3E}">
        <p14:creationId xmlns:p14="http://schemas.microsoft.com/office/powerpoint/2010/main" val="3153204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19200" y="35814000"/>
            <a:ext cx="41681400" cy="1219200"/>
          </a:xfrm>
          <a:prstGeom prst="rect">
            <a:avLst/>
          </a:prstGeom>
          <a:solidFill>
            <a:srgbClr val="9F0927"/>
          </a:solidFill>
          <a:ln w="0">
            <a:solidFill>
              <a:srgbClr val="9F092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42"/>
          <p:cNvSpPr>
            <a:spLocks noChangeArrowheads="1"/>
          </p:cNvSpPr>
          <p:nvPr/>
        </p:nvSpPr>
        <p:spPr bwMode="auto">
          <a:xfrm>
            <a:off x="748108" y="7015527"/>
            <a:ext cx="12599987" cy="133879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094" tIns="45542" rIns="91094" bIns="45542">
            <a:spAutoFit/>
          </a:bodyPr>
          <a:lstStyle>
            <a:lvl1pPr defTabSz="909638">
              <a:defRPr sz="2400" b="1" i="1">
                <a:solidFill>
                  <a:schemeClr val="tx1"/>
                </a:solidFill>
                <a:latin typeface="Times" charset="0"/>
              </a:defRPr>
            </a:lvl1pPr>
            <a:lvl2pPr marL="742950" indent="-285750" defTabSz="909638">
              <a:defRPr sz="2400" b="1" i="1">
                <a:solidFill>
                  <a:schemeClr val="tx1"/>
                </a:solidFill>
                <a:latin typeface="Times" charset="0"/>
              </a:defRPr>
            </a:lvl2pPr>
            <a:lvl3pPr marL="1143000" indent="-228600" defTabSz="909638">
              <a:defRPr sz="2400" b="1" i="1">
                <a:solidFill>
                  <a:schemeClr val="tx1"/>
                </a:solidFill>
                <a:latin typeface="Times" charset="0"/>
              </a:defRPr>
            </a:lvl3pPr>
            <a:lvl4pPr marL="1600200" indent="-228600" defTabSz="909638">
              <a:defRPr sz="2400" b="1" i="1">
                <a:solidFill>
                  <a:schemeClr val="tx1"/>
                </a:solidFill>
                <a:latin typeface="Times" charset="0"/>
              </a:defRPr>
            </a:lvl4pPr>
            <a:lvl5pPr marL="2057400" indent="-228600" defTabSz="909638">
              <a:defRPr sz="2400" b="1" i="1">
                <a:solidFill>
                  <a:schemeClr val="tx1"/>
                </a:solidFill>
                <a:latin typeface="Times" charset="0"/>
              </a:defRPr>
            </a:lvl5pPr>
            <a:lvl6pPr marL="2514600" indent="-228600" algn="ctr" defTabSz="909638" eaLnBrk="0" fontAlgn="base" hangingPunct="0">
              <a:spcBef>
                <a:spcPct val="0"/>
              </a:spcBef>
              <a:spcAft>
                <a:spcPct val="0"/>
              </a:spcAft>
              <a:defRPr sz="2400" b="1" i="1">
                <a:solidFill>
                  <a:schemeClr val="tx1"/>
                </a:solidFill>
                <a:latin typeface="Times" charset="0"/>
              </a:defRPr>
            </a:lvl6pPr>
            <a:lvl7pPr marL="2971800" indent="-228600" algn="ctr" defTabSz="909638" eaLnBrk="0" fontAlgn="base" hangingPunct="0">
              <a:spcBef>
                <a:spcPct val="0"/>
              </a:spcBef>
              <a:spcAft>
                <a:spcPct val="0"/>
              </a:spcAft>
              <a:defRPr sz="2400" b="1" i="1">
                <a:solidFill>
                  <a:schemeClr val="tx1"/>
                </a:solidFill>
                <a:latin typeface="Times" charset="0"/>
              </a:defRPr>
            </a:lvl7pPr>
            <a:lvl8pPr marL="3429000" indent="-228600" algn="ctr" defTabSz="909638" eaLnBrk="0" fontAlgn="base" hangingPunct="0">
              <a:spcBef>
                <a:spcPct val="0"/>
              </a:spcBef>
              <a:spcAft>
                <a:spcPct val="0"/>
              </a:spcAft>
              <a:defRPr sz="2400" b="1" i="1">
                <a:solidFill>
                  <a:schemeClr val="tx1"/>
                </a:solidFill>
                <a:latin typeface="Times" charset="0"/>
              </a:defRPr>
            </a:lvl8pPr>
            <a:lvl9pPr marL="3886200" indent="-228600" algn="ctr" defTabSz="909638" eaLnBrk="0" fontAlgn="base" hangingPunct="0">
              <a:spcBef>
                <a:spcPct val="0"/>
              </a:spcBef>
              <a:spcAft>
                <a:spcPct val="0"/>
              </a:spcAft>
              <a:defRPr sz="2400" b="1" i="1">
                <a:solidFill>
                  <a:schemeClr val="tx1"/>
                </a:solidFill>
                <a:latin typeface="Times" charset="0"/>
              </a:defRPr>
            </a:lvl9pPr>
          </a:lstStyle>
          <a:p>
            <a:pPr algn="ctr">
              <a:spcBef>
                <a:spcPct val="50000"/>
              </a:spcBef>
              <a:buClr>
                <a:srgbClr val="C00000"/>
              </a:buClr>
            </a:pPr>
            <a:r>
              <a:rPr lang="en-US" altLang="en-US" sz="5400" i="0" dirty="0">
                <a:solidFill>
                  <a:srgbClr val="9F0927"/>
                </a:solidFill>
                <a:latin typeface="Arial" charset="0"/>
              </a:rPr>
              <a:t>Issue Introduction/Background</a:t>
            </a:r>
          </a:p>
          <a:p>
            <a:pPr marL="571500" indent="-571500">
              <a:spcBef>
                <a:spcPct val="50000"/>
              </a:spcBef>
              <a:buClr>
                <a:srgbClr val="9F0927"/>
              </a:buClr>
              <a:buSzPct val="110000"/>
              <a:buFont typeface="Wingdings" pitchFamily="2" charset="2"/>
              <a:buChar char="§"/>
            </a:pPr>
            <a:r>
              <a:rPr lang="en-US" sz="3600" b="0" i="0" dirty="0">
                <a:latin typeface="Arial" panose="020B0604020202020204" pitchFamily="34" charset="0"/>
                <a:cs typeface="Arial" panose="020B0604020202020204" pitchFamily="34" charset="0"/>
              </a:rPr>
              <a:t>Nursing students admit to making medication errors during their clinical experiences (Dehvan et al., 2021).</a:t>
            </a:r>
          </a:p>
          <a:p>
            <a:pPr marL="571500" indent="-571500">
              <a:spcBef>
                <a:spcPct val="50000"/>
              </a:spcBef>
              <a:buClr>
                <a:srgbClr val="9F0927"/>
              </a:buClr>
              <a:buSzPct val="110000"/>
              <a:buFont typeface="Wingdings" pitchFamily="2" charset="2"/>
              <a:buChar char="§"/>
            </a:pPr>
            <a:r>
              <a:rPr lang="en-US" sz="3600" b="0" i="0" dirty="0">
                <a:latin typeface="Arial" panose="020B0604020202020204" pitchFamily="34" charset="0"/>
                <a:cs typeface="Arial" panose="020B0604020202020204" pitchFamily="34" charset="0"/>
              </a:rPr>
              <a:t>Many medications errors made by nursing students goes unreported (Dunn, 2014).</a:t>
            </a:r>
          </a:p>
          <a:p>
            <a:pPr marL="571500" indent="-571500">
              <a:spcBef>
                <a:spcPct val="50000"/>
              </a:spcBef>
              <a:buClr>
                <a:srgbClr val="9F0927"/>
              </a:buClr>
              <a:buSzPct val="110000"/>
              <a:buFont typeface="Wingdings" pitchFamily="2" charset="2"/>
              <a:buChar char="§"/>
            </a:pPr>
            <a:r>
              <a:rPr lang="en-US" sz="3600" b="0" i="0" dirty="0">
                <a:solidFill>
                  <a:srgbClr val="000E2F"/>
                </a:solidFill>
                <a:latin typeface="Arial" panose="020B0604020202020204" pitchFamily="34" charset="0"/>
                <a:cs typeface="Arial" panose="020B0604020202020204" pitchFamily="34" charset="0"/>
              </a:rPr>
              <a:t>Students cannot comprehend the risk of medication errors pose on patients related to lack of clinical knowledge and experience (Dehvan et al., 2021).</a:t>
            </a:r>
          </a:p>
          <a:p>
            <a:pPr marL="571500" indent="-571500">
              <a:spcBef>
                <a:spcPct val="50000"/>
              </a:spcBef>
              <a:buClr>
                <a:srgbClr val="9F0927"/>
              </a:buClr>
              <a:buSzPct val="110000"/>
              <a:buFont typeface="Wingdings" pitchFamily="2" charset="2"/>
              <a:buChar char="§"/>
            </a:pPr>
            <a:r>
              <a:rPr lang="en-US" altLang="en-US" sz="3600" b="0" i="0" dirty="0">
                <a:solidFill>
                  <a:srgbClr val="000E2F"/>
                </a:solidFill>
                <a:latin typeface="Arial" panose="020B0604020202020204" pitchFamily="34" charset="0"/>
                <a:cs typeface="Arial" panose="020B0604020202020204" pitchFamily="34" charset="0"/>
              </a:rPr>
              <a:t>Clinical instructors can not address safety issues if problem is unknown (Dehvan et al., 2021).</a:t>
            </a:r>
          </a:p>
          <a:p>
            <a:pPr marL="571500" indent="-571500">
              <a:spcBef>
                <a:spcPct val="50000"/>
              </a:spcBef>
              <a:buClr>
                <a:srgbClr val="9F0927"/>
              </a:buClr>
              <a:buSzPct val="110000"/>
              <a:buFont typeface="Wingdings" pitchFamily="2" charset="2"/>
              <a:buChar char="§"/>
            </a:pPr>
            <a:r>
              <a:rPr lang="en-US" altLang="en-US" sz="3600" b="0" i="0" dirty="0">
                <a:solidFill>
                  <a:srgbClr val="000E2F"/>
                </a:solidFill>
                <a:latin typeface="Arial" panose="020B0604020202020204" pitchFamily="34" charset="0"/>
                <a:cs typeface="Arial" panose="020B0604020202020204" pitchFamily="34" charset="0"/>
              </a:rPr>
              <a:t>New alternatives in teaching strategies are vital to improve medication knowledge and competency in nursing students prior to the clinical setting (Dehvan et al., 2021).</a:t>
            </a:r>
          </a:p>
          <a:p>
            <a:pPr marL="571500" indent="-571500">
              <a:spcBef>
                <a:spcPct val="50000"/>
              </a:spcBef>
              <a:buClr>
                <a:srgbClr val="9F0927"/>
              </a:buClr>
              <a:buSzPct val="110000"/>
              <a:buFont typeface="Wingdings" pitchFamily="2" charset="2"/>
              <a:buChar char="§"/>
            </a:pPr>
            <a:r>
              <a:rPr lang="en-US" altLang="en-US" sz="3600" b="0" i="0" dirty="0">
                <a:solidFill>
                  <a:srgbClr val="000E2F"/>
                </a:solidFill>
                <a:latin typeface="Arial" panose="020B0604020202020204" pitchFamily="34" charset="0"/>
                <a:cs typeface="Arial" panose="020B0604020202020204" pitchFamily="34" charset="0"/>
              </a:rPr>
              <a:t>Issue pertains to lack of pharmacology comprehension which poses a risk to patients (D</a:t>
            </a:r>
            <a:r>
              <a:rPr lang="en-US" sz="3600" b="0" i="0" dirty="0">
                <a:latin typeface="Arial" panose="020B0604020202020204" pitchFamily="34" charset="0"/>
                <a:cs typeface="Arial" panose="020B0604020202020204" pitchFamily="34" charset="0"/>
              </a:rPr>
              <a:t>ehvan et al., 2021).</a:t>
            </a:r>
            <a:endParaRPr lang="en-US" altLang="en-US" sz="3600" b="0" i="0" dirty="0">
              <a:solidFill>
                <a:srgbClr val="000E2F"/>
              </a:solidFill>
              <a:latin typeface="Arial" panose="020B0604020202020204" pitchFamily="34" charset="0"/>
              <a:cs typeface="Arial" panose="020B0604020202020204" pitchFamily="34" charset="0"/>
            </a:endParaRPr>
          </a:p>
          <a:p>
            <a:pPr marL="571500" indent="-571500">
              <a:spcBef>
                <a:spcPct val="50000"/>
              </a:spcBef>
              <a:buClr>
                <a:srgbClr val="9F0927"/>
              </a:buClr>
              <a:buSzPct val="110000"/>
              <a:buFont typeface="Wingdings" pitchFamily="2" charset="2"/>
              <a:buChar char="§"/>
            </a:pPr>
            <a:r>
              <a:rPr lang="en-US" altLang="en-US" sz="3600" b="0" i="0" dirty="0">
                <a:solidFill>
                  <a:srgbClr val="000E2F"/>
                </a:solidFill>
                <a:latin typeface="Arial" panose="020B0604020202020204" pitchFamily="34" charset="0"/>
                <a:cs typeface="Arial" panose="020B0604020202020204" pitchFamily="34" charset="0"/>
              </a:rPr>
              <a:t>This evidenced-based teaching project is essential to increase nursing students' knowledge of medication through simulation, within a controlled environment, which will allow room for errors to occur; therefore, educators can intervene prior to the clinical experience. </a:t>
            </a:r>
          </a:p>
        </p:txBody>
      </p:sp>
      <p:sp>
        <p:nvSpPr>
          <p:cNvPr id="25" name="Text Box 344"/>
          <p:cNvSpPr txBox="1">
            <a:spLocks noChangeArrowheads="1"/>
          </p:cNvSpPr>
          <p:nvPr/>
        </p:nvSpPr>
        <p:spPr bwMode="auto">
          <a:xfrm>
            <a:off x="748108" y="20673764"/>
            <a:ext cx="12599987" cy="45239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094" tIns="45542" rIns="91094" bIns="45542">
            <a:spAutoFit/>
          </a:bodyPr>
          <a:lstStyle>
            <a:lvl1pPr defTabSz="909638">
              <a:defRPr sz="2400" b="1" i="1">
                <a:solidFill>
                  <a:schemeClr val="tx1"/>
                </a:solidFill>
                <a:latin typeface="Times" charset="0"/>
              </a:defRPr>
            </a:lvl1pPr>
            <a:lvl2pPr marL="742950" indent="-285750" defTabSz="909638">
              <a:defRPr sz="2400" b="1" i="1">
                <a:solidFill>
                  <a:schemeClr val="tx1"/>
                </a:solidFill>
                <a:latin typeface="Times" charset="0"/>
              </a:defRPr>
            </a:lvl2pPr>
            <a:lvl3pPr marL="1143000" indent="-228600" defTabSz="909638">
              <a:defRPr sz="2400" b="1" i="1">
                <a:solidFill>
                  <a:schemeClr val="tx1"/>
                </a:solidFill>
                <a:latin typeface="Times" charset="0"/>
              </a:defRPr>
            </a:lvl3pPr>
            <a:lvl4pPr marL="1600200" indent="-228600" defTabSz="909638">
              <a:defRPr sz="2400" b="1" i="1">
                <a:solidFill>
                  <a:schemeClr val="tx1"/>
                </a:solidFill>
                <a:latin typeface="Times" charset="0"/>
              </a:defRPr>
            </a:lvl4pPr>
            <a:lvl5pPr marL="2057400" indent="-228600" defTabSz="909638">
              <a:defRPr sz="2400" b="1" i="1">
                <a:solidFill>
                  <a:schemeClr val="tx1"/>
                </a:solidFill>
                <a:latin typeface="Times" charset="0"/>
              </a:defRPr>
            </a:lvl5pPr>
            <a:lvl6pPr marL="2514600" indent="-228600" algn="ctr" defTabSz="909638" eaLnBrk="0" fontAlgn="base" hangingPunct="0">
              <a:spcBef>
                <a:spcPct val="0"/>
              </a:spcBef>
              <a:spcAft>
                <a:spcPct val="0"/>
              </a:spcAft>
              <a:defRPr sz="2400" b="1" i="1">
                <a:solidFill>
                  <a:schemeClr val="tx1"/>
                </a:solidFill>
                <a:latin typeface="Times" charset="0"/>
              </a:defRPr>
            </a:lvl6pPr>
            <a:lvl7pPr marL="2971800" indent="-228600" algn="ctr" defTabSz="909638" eaLnBrk="0" fontAlgn="base" hangingPunct="0">
              <a:spcBef>
                <a:spcPct val="0"/>
              </a:spcBef>
              <a:spcAft>
                <a:spcPct val="0"/>
              </a:spcAft>
              <a:defRPr sz="2400" b="1" i="1">
                <a:solidFill>
                  <a:schemeClr val="tx1"/>
                </a:solidFill>
                <a:latin typeface="Times" charset="0"/>
              </a:defRPr>
            </a:lvl7pPr>
            <a:lvl8pPr marL="3429000" indent="-228600" algn="ctr" defTabSz="909638" eaLnBrk="0" fontAlgn="base" hangingPunct="0">
              <a:spcBef>
                <a:spcPct val="0"/>
              </a:spcBef>
              <a:spcAft>
                <a:spcPct val="0"/>
              </a:spcAft>
              <a:defRPr sz="2400" b="1" i="1">
                <a:solidFill>
                  <a:schemeClr val="tx1"/>
                </a:solidFill>
                <a:latin typeface="Times" charset="0"/>
              </a:defRPr>
            </a:lvl8pPr>
            <a:lvl9pPr marL="3886200" indent="-228600" algn="ctr" defTabSz="909638" eaLnBrk="0" fontAlgn="base" hangingPunct="0">
              <a:spcBef>
                <a:spcPct val="0"/>
              </a:spcBef>
              <a:spcAft>
                <a:spcPct val="0"/>
              </a:spcAft>
              <a:defRPr sz="2400" b="1" i="1">
                <a:solidFill>
                  <a:schemeClr val="tx1"/>
                </a:solidFill>
                <a:latin typeface="Times" charset="0"/>
              </a:defRPr>
            </a:lvl9pPr>
          </a:lstStyle>
          <a:p>
            <a:pPr algn="ctr"/>
            <a:endParaRPr lang="en-US" altLang="en-US" sz="5400" i="0" dirty="0">
              <a:solidFill>
                <a:srgbClr val="9F0927"/>
              </a:solidFill>
              <a:latin typeface="Arial" charset="0"/>
            </a:endParaRPr>
          </a:p>
          <a:p>
            <a:pPr algn="ctr"/>
            <a:r>
              <a:rPr lang="en-US" altLang="en-US" sz="5400" i="0" dirty="0">
                <a:solidFill>
                  <a:srgbClr val="9F0927"/>
                </a:solidFill>
                <a:latin typeface="Arial" charset="0"/>
              </a:rPr>
              <a:t>PSCOT Question</a:t>
            </a:r>
          </a:p>
          <a:p>
            <a:pPr marL="571500" indent="-571500">
              <a:buClr>
                <a:srgbClr val="9F0927"/>
              </a:buClr>
              <a:buSzPct val="110000"/>
              <a:buFont typeface="Wingdings" pitchFamily="2" charset="2"/>
              <a:buChar char="§"/>
            </a:pPr>
            <a:r>
              <a:rPr lang="en-US" altLang="en-US" sz="3600" b="0" i="0" dirty="0">
                <a:solidFill>
                  <a:srgbClr val="262626"/>
                </a:solidFill>
                <a:latin typeface="Arial" panose="020B0604020202020204" pitchFamily="34" charset="0"/>
                <a:ea typeface="Times New Roman" panose="02020603050405020304" pitchFamily="18" charset="0"/>
                <a:cs typeface="Times New Roman" panose="02020603050405020304" pitchFamily="18" charset="0"/>
              </a:rPr>
              <a:t>In</a:t>
            </a:r>
            <a:r>
              <a:rPr lang="en-US" altLang="en-US" sz="3600" i="0" dirty="0">
                <a:solidFill>
                  <a:srgbClr val="262626"/>
                </a:solidFill>
                <a:latin typeface="Arial" panose="020B0604020202020204" pitchFamily="34" charset="0"/>
                <a:ea typeface="Times New Roman" panose="02020603050405020304" pitchFamily="18" charset="0"/>
                <a:cs typeface="Times New Roman" panose="02020603050405020304" pitchFamily="18" charset="0"/>
              </a:rPr>
              <a:t> </a:t>
            </a:r>
            <a:r>
              <a:rPr lang="en-US" altLang="en-US" sz="3600" b="0" i="0" dirty="0">
                <a:solidFill>
                  <a:srgbClr val="262626"/>
                </a:solidFill>
                <a:latin typeface="Arial" panose="020B0604020202020204" pitchFamily="34" charset="0"/>
                <a:ea typeface="Times New Roman" panose="02020603050405020304" pitchFamily="18" charset="0"/>
                <a:cs typeface="Times New Roman" panose="02020603050405020304" pitchFamily="18" charset="0"/>
              </a:rPr>
              <a:t>prelicensure BSN nursing programs </a:t>
            </a:r>
            <a:r>
              <a:rPr lang="en-US" altLang="en-US" sz="3600" i="0" dirty="0">
                <a:solidFill>
                  <a:srgbClr val="262626"/>
                </a:solidFill>
                <a:latin typeface="Arial" panose="020B0604020202020204" pitchFamily="34" charset="0"/>
                <a:ea typeface="Times New Roman" panose="02020603050405020304" pitchFamily="18" charset="0"/>
                <a:cs typeface="Times New Roman" panose="02020603050405020304" pitchFamily="18" charset="0"/>
              </a:rPr>
              <a:t>(P)</a:t>
            </a:r>
            <a:r>
              <a:rPr lang="en-US" altLang="en-US" sz="3600" b="0" i="0" dirty="0">
                <a:solidFill>
                  <a:srgbClr val="262626"/>
                </a:solidFill>
                <a:latin typeface="Arial" panose="020B0604020202020204" pitchFamily="34" charset="0"/>
                <a:ea typeface="Times New Roman" panose="02020603050405020304" pitchFamily="18" charset="0"/>
                <a:cs typeface="Times New Roman" panose="02020603050405020304" pitchFamily="18" charset="0"/>
              </a:rPr>
              <a:t> how does including medication administration simulation with lecture </a:t>
            </a:r>
            <a:r>
              <a:rPr lang="en-US" altLang="en-US" sz="3600" i="0" dirty="0">
                <a:solidFill>
                  <a:srgbClr val="262626"/>
                </a:solidFill>
                <a:latin typeface="Arial" panose="020B0604020202020204" pitchFamily="34" charset="0"/>
                <a:ea typeface="Times New Roman" panose="02020603050405020304" pitchFamily="18" charset="0"/>
                <a:cs typeface="Times New Roman" panose="02020603050405020304" pitchFamily="18" charset="0"/>
              </a:rPr>
              <a:t>(S)</a:t>
            </a:r>
            <a:r>
              <a:rPr lang="en-US" altLang="en-US" sz="3600" b="0" i="0" dirty="0">
                <a:solidFill>
                  <a:srgbClr val="262626"/>
                </a:solidFill>
                <a:latin typeface="Arial" panose="020B0604020202020204" pitchFamily="34" charset="0"/>
                <a:ea typeface="Times New Roman" panose="02020603050405020304" pitchFamily="18" charset="0"/>
                <a:cs typeface="Times New Roman" panose="02020603050405020304" pitchFamily="18" charset="0"/>
              </a:rPr>
              <a:t> compared to lecture alone </a:t>
            </a:r>
            <a:r>
              <a:rPr lang="en-US" altLang="en-US" sz="3600" i="0" dirty="0">
                <a:solidFill>
                  <a:srgbClr val="262626"/>
                </a:solidFill>
                <a:latin typeface="Arial" panose="020B0604020202020204" pitchFamily="34" charset="0"/>
                <a:ea typeface="Times New Roman" panose="02020603050405020304" pitchFamily="18" charset="0"/>
                <a:cs typeface="Times New Roman" panose="02020603050405020304" pitchFamily="18" charset="0"/>
              </a:rPr>
              <a:t>(C) </a:t>
            </a:r>
            <a:r>
              <a:rPr lang="en-US" altLang="en-US" sz="3600" b="0" i="0" dirty="0">
                <a:solidFill>
                  <a:srgbClr val="262626"/>
                </a:solidFill>
                <a:latin typeface="Arial" panose="020B0604020202020204" pitchFamily="34" charset="0"/>
                <a:ea typeface="Times New Roman" panose="02020603050405020304" pitchFamily="18" charset="0"/>
                <a:cs typeface="Times New Roman" panose="02020603050405020304" pitchFamily="18" charset="0"/>
              </a:rPr>
              <a:t>affect competency (</a:t>
            </a:r>
            <a:r>
              <a:rPr lang="en-US" altLang="en-US" sz="3600" i="0" dirty="0">
                <a:solidFill>
                  <a:srgbClr val="262626"/>
                </a:solidFill>
                <a:latin typeface="Arial" panose="020B0604020202020204" pitchFamily="34" charset="0"/>
                <a:ea typeface="Times New Roman" panose="02020603050405020304" pitchFamily="18" charset="0"/>
                <a:cs typeface="Times New Roman" panose="02020603050405020304" pitchFamily="18" charset="0"/>
              </a:rPr>
              <a:t>O)</a:t>
            </a:r>
            <a:r>
              <a:rPr lang="en-US" altLang="en-US" sz="3600" b="0" i="0" dirty="0">
                <a:solidFill>
                  <a:srgbClr val="262626"/>
                </a:solidFill>
                <a:latin typeface="Arial" panose="020B0604020202020204" pitchFamily="34" charset="0"/>
                <a:ea typeface="Times New Roman" panose="02020603050405020304" pitchFamily="18" charset="0"/>
                <a:cs typeface="Times New Roman" panose="02020603050405020304" pitchFamily="18" charset="0"/>
              </a:rPr>
              <a:t> in the clinical area? </a:t>
            </a:r>
            <a:endParaRPr lang="en-US" altLang="en-US" sz="9600" b="0" i="0" dirty="0">
              <a:latin typeface="Arial" panose="020B0604020202020204" pitchFamily="34" charset="0"/>
            </a:endParaRPr>
          </a:p>
          <a:p>
            <a:pPr>
              <a:buClr>
                <a:srgbClr val="9F0927"/>
              </a:buClr>
              <a:buSzPct val="120000"/>
              <a:buFont typeface="Arial" charset="0"/>
              <a:buChar char="•"/>
            </a:pPr>
            <a:endParaRPr lang="en-US" altLang="en-US" sz="3600" b="0" i="0" dirty="0">
              <a:solidFill>
                <a:srgbClr val="000E2F"/>
              </a:solidFill>
              <a:latin typeface="Arial" charset="0"/>
            </a:endParaRPr>
          </a:p>
        </p:txBody>
      </p:sp>
      <p:sp>
        <p:nvSpPr>
          <p:cNvPr id="33" name="Rectangle 19"/>
          <p:cNvSpPr>
            <a:spLocks noChangeArrowheads="1"/>
          </p:cNvSpPr>
          <p:nvPr/>
        </p:nvSpPr>
        <p:spPr bwMode="auto">
          <a:xfrm>
            <a:off x="748108" y="25197720"/>
            <a:ext cx="12690077" cy="101562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094" tIns="45542" rIns="91094" bIns="45542">
            <a:spAutoFit/>
          </a:bodyPr>
          <a:lstStyle>
            <a:lvl1pPr defTabSz="909638">
              <a:defRPr sz="2400" b="1" i="1">
                <a:solidFill>
                  <a:schemeClr val="tx1"/>
                </a:solidFill>
                <a:latin typeface="Times" charset="0"/>
              </a:defRPr>
            </a:lvl1pPr>
            <a:lvl2pPr marL="742950" indent="-285750" defTabSz="909638">
              <a:defRPr sz="2400" b="1" i="1">
                <a:solidFill>
                  <a:schemeClr val="tx1"/>
                </a:solidFill>
                <a:latin typeface="Times" charset="0"/>
              </a:defRPr>
            </a:lvl2pPr>
            <a:lvl3pPr marL="1143000" indent="-228600" defTabSz="909638">
              <a:defRPr sz="2400" b="1" i="1">
                <a:solidFill>
                  <a:schemeClr val="tx1"/>
                </a:solidFill>
                <a:latin typeface="Times" charset="0"/>
              </a:defRPr>
            </a:lvl3pPr>
            <a:lvl4pPr marL="1600200" indent="-228600" defTabSz="909638">
              <a:defRPr sz="2400" b="1" i="1">
                <a:solidFill>
                  <a:schemeClr val="tx1"/>
                </a:solidFill>
                <a:latin typeface="Times" charset="0"/>
              </a:defRPr>
            </a:lvl4pPr>
            <a:lvl5pPr marL="2057400" indent="-228600" defTabSz="909638">
              <a:defRPr sz="2400" b="1" i="1">
                <a:solidFill>
                  <a:schemeClr val="tx1"/>
                </a:solidFill>
                <a:latin typeface="Times" charset="0"/>
              </a:defRPr>
            </a:lvl5pPr>
            <a:lvl6pPr marL="2514600" indent="-228600" algn="ctr" defTabSz="909638" eaLnBrk="0" fontAlgn="base" hangingPunct="0">
              <a:spcBef>
                <a:spcPct val="0"/>
              </a:spcBef>
              <a:spcAft>
                <a:spcPct val="0"/>
              </a:spcAft>
              <a:defRPr sz="2400" b="1" i="1">
                <a:solidFill>
                  <a:schemeClr val="tx1"/>
                </a:solidFill>
                <a:latin typeface="Times" charset="0"/>
              </a:defRPr>
            </a:lvl6pPr>
            <a:lvl7pPr marL="2971800" indent="-228600" algn="ctr" defTabSz="909638" eaLnBrk="0" fontAlgn="base" hangingPunct="0">
              <a:spcBef>
                <a:spcPct val="0"/>
              </a:spcBef>
              <a:spcAft>
                <a:spcPct val="0"/>
              </a:spcAft>
              <a:defRPr sz="2400" b="1" i="1">
                <a:solidFill>
                  <a:schemeClr val="tx1"/>
                </a:solidFill>
                <a:latin typeface="Times" charset="0"/>
              </a:defRPr>
            </a:lvl7pPr>
            <a:lvl8pPr marL="3429000" indent="-228600" algn="ctr" defTabSz="909638" eaLnBrk="0" fontAlgn="base" hangingPunct="0">
              <a:spcBef>
                <a:spcPct val="0"/>
              </a:spcBef>
              <a:spcAft>
                <a:spcPct val="0"/>
              </a:spcAft>
              <a:defRPr sz="2400" b="1" i="1">
                <a:solidFill>
                  <a:schemeClr val="tx1"/>
                </a:solidFill>
                <a:latin typeface="Times" charset="0"/>
              </a:defRPr>
            </a:lvl8pPr>
            <a:lvl9pPr marL="3886200" indent="-228600" algn="ctr" defTabSz="909638" eaLnBrk="0" fontAlgn="base" hangingPunct="0">
              <a:spcBef>
                <a:spcPct val="0"/>
              </a:spcBef>
              <a:spcAft>
                <a:spcPct val="0"/>
              </a:spcAft>
              <a:defRPr sz="2400" b="1" i="1">
                <a:solidFill>
                  <a:schemeClr val="tx1"/>
                </a:solidFill>
                <a:latin typeface="Times" charset="0"/>
              </a:defRPr>
            </a:lvl9pPr>
          </a:lstStyle>
          <a:p>
            <a:pPr algn="ctr"/>
            <a:r>
              <a:rPr lang="en-US" altLang="en-US" sz="5400" i="0" dirty="0">
                <a:solidFill>
                  <a:srgbClr val="9F0927"/>
                </a:solidFill>
                <a:latin typeface="Arial" charset="0"/>
              </a:rPr>
              <a:t>Search Strategy</a:t>
            </a:r>
          </a:p>
          <a:p>
            <a:pPr marL="685800" indent="-685800">
              <a:buClr>
                <a:srgbClr val="9F0927"/>
              </a:buClr>
              <a:buSzPct val="110000"/>
              <a:buFont typeface="Wingdings" pitchFamily="2" charset="2"/>
              <a:buChar char="§"/>
            </a:pPr>
            <a:r>
              <a:rPr lang="en-US" altLang="en-US" sz="3600" b="0" i="0" dirty="0">
                <a:latin typeface="Arial" charset="0"/>
              </a:rPr>
              <a:t>Evidence was searched </a:t>
            </a:r>
            <a:r>
              <a:rPr lang="en-US" sz="3600" b="0" i="0" dirty="0">
                <a:latin typeface="Arial" panose="020B0604020202020204" pitchFamily="34" charset="0"/>
                <a:cs typeface="Arial" panose="020B0604020202020204" pitchFamily="34" charset="0"/>
              </a:rPr>
              <a:t>data bases EBSCO and CINAHL. </a:t>
            </a:r>
          </a:p>
          <a:p>
            <a:pPr>
              <a:buClr>
                <a:srgbClr val="9F0927"/>
              </a:buClr>
              <a:buSzPct val="110000"/>
            </a:pPr>
            <a:endParaRPr lang="en-US" sz="3600" b="0" i="0" dirty="0">
              <a:latin typeface="Arial" panose="020B0604020202020204" pitchFamily="34" charset="0"/>
              <a:cs typeface="Arial" panose="020B0604020202020204" pitchFamily="34" charset="0"/>
            </a:endParaRPr>
          </a:p>
          <a:p>
            <a:pPr marL="685800" indent="-685800">
              <a:buClr>
                <a:srgbClr val="9F0927"/>
              </a:buClr>
              <a:buSzPct val="110000"/>
              <a:buFont typeface="Wingdings" pitchFamily="2" charset="2"/>
              <a:buChar char="§"/>
            </a:pPr>
            <a:r>
              <a:rPr lang="en-US" sz="3600" b="0" i="0" dirty="0">
                <a:latin typeface="Arial" panose="020B0604020202020204" pitchFamily="34" charset="0"/>
                <a:cs typeface="Arial" panose="020B0604020202020204" pitchFamily="34" charset="0"/>
              </a:rPr>
              <a:t>Key words used in the search were: nursing students, simulation medication administration, clinical competence. pharmacology medication simulation, and competency.</a:t>
            </a:r>
          </a:p>
          <a:p>
            <a:pPr lvl="1" indent="0">
              <a:buClr>
                <a:srgbClr val="9F0927"/>
              </a:buClr>
              <a:buSzPct val="110000"/>
            </a:pPr>
            <a:endParaRPr lang="en-US" sz="3600" b="0" i="0" dirty="0">
              <a:latin typeface="Arial" panose="020B0604020202020204" pitchFamily="34" charset="0"/>
              <a:cs typeface="Arial" panose="020B0604020202020204" pitchFamily="34" charset="0"/>
            </a:endParaRPr>
          </a:p>
          <a:p>
            <a:pPr marL="685800" indent="-685800">
              <a:buClr>
                <a:srgbClr val="9F0927"/>
              </a:buClr>
              <a:buSzPct val="110000"/>
              <a:buFont typeface="Wingdings" pitchFamily="2" charset="2"/>
              <a:buChar char="§"/>
            </a:pPr>
            <a:r>
              <a:rPr lang="en-US" sz="3600" b="0" i="0" dirty="0">
                <a:latin typeface="Arial" panose="020B0604020202020204" pitchFamily="34" charset="0"/>
                <a:ea typeface="Calibri" panose="020F0502020204030204" pitchFamily="34" charset="0"/>
                <a:cs typeface="Arial" panose="020B0604020202020204" pitchFamily="34" charset="0"/>
              </a:rPr>
              <a:t>Inclusion criteria were peer reviewed articles, year search limiters of 2016-2022, articles less than 5 years old, studies focused on prelicensure nursing students, and articles written in English.</a:t>
            </a:r>
          </a:p>
          <a:p>
            <a:pPr>
              <a:buClr>
                <a:srgbClr val="9F0927"/>
              </a:buClr>
              <a:buSzPct val="110000"/>
            </a:pPr>
            <a:endParaRPr lang="en-US" altLang="en-US" sz="3600" b="0" i="0" dirty="0">
              <a:solidFill>
                <a:srgbClr val="C00000"/>
              </a:solidFill>
              <a:latin typeface="Arial" panose="020B0604020202020204" pitchFamily="34" charset="0"/>
              <a:cs typeface="Arial" panose="020B0604020202020204" pitchFamily="34" charset="0"/>
            </a:endParaRPr>
          </a:p>
          <a:p>
            <a:pPr marL="685800" indent="-685800">
              <a:buClr>
                <a:srgbClr val="9F0927"/>
              </a:buClr>
              <a:buSzPct val="110000"/>
              <a:buFont typeface="Wingdings" pitchFamily="2" charset="2"/>
              <a:buChar char="§"/>
            </a:pPr>
            <a:r>
              <a:rPr lang="en-US" sz="3600" b="0" i="0" dirty="0">
                <a:latin typeface="Arial" panose="020B0604020202020204" pitchFamily="34" charset="0"/>
                <a:ea typeface="Calibri" panose="020F0502020204030204" pitchFamily="34" charset="0"/>
                <a:cs typeface="Arial" panose="020B0604020202020204" pitchFamily="34" charset="0"/>
              </a:rPr>
              <a:t>Exclusion criteria were articles older than 5 years, non-peer reviewed, and articles not written in the English language.</a:t>
            </a:r>
            <a:br>
              <a:rPr lang="en-US" altLang="en-US" sz="4800" i="0" dirty="0">
                <a:solidFill>
                  <a:srgbClr val="C00000"/>
                </a:solidFill>
                <a:latin typeface="Arial" charset="0"/>
              </a:rPr>
            </a:br>
            <a:endParaRPr lang="en-US" altLang="en-US" i="0" dirty="0">
              <a:solidFill>
                <a:srgbClr val="C00000"/>
              </a:solidFill>
              <a:latin typeface="Arial" charset="0"/>
            </a:endParaRPr>
          </a:p>
          <a:p>
            <a:pPr marL="571500" indent="-571500">
              <a:buClr>
                <a:srgbClr val="9F0927"/>
              </a:buClr>
              <a:buSzPct val="110000"/>
              <a:buFont typeface="Wingdings" pitchFamily="2" charset="2"/>
              <a:buChar char="§"/>
            </a:pPr>
            <a:r>
              <a:rPr lang="en-US" sz="3600" b="0" i="0" dirty="0">
                <a:latin typeface="Arial" panose="020B0604020202020204" pitchFamily="34" charset="0"/>
                <a:cs typeface="Arial" panose="020B0604020202020204" pitchFamily="34" charset="0"/>
              </a:rPr>
              <a:t>More than 100 articles located, and six articles were used for the review of evidence for this teaching project.</a:t>
            </a:r>
            <a:endParaRPr lang="en-US" altLang="en-US" sz="3600" b="0" i="0" dirty="0">
              <a:solidFill>
                <a:srgbClr val="000E2F"/>
              </a:solidFill>
              <a:latin typeface="Arial" panose="020B0604020202020204" pitchFamily="34" charset="0"/>
              <a:cs typeface="Arial" panose="020B0604020202020204" pitchFamily="34" charset="0"/>
            </a:endParaRPr>
          </a:p>
        </p:txBody>
      </p:sp>
      <p:sp>
        <p:nvSpPr>
          <p:cNvPr id="41" name="Rectangle 40"/>
          <p:cNvSpPr/>
          <p:nvPr/>
        </p:nvSpPr>
        <p:spPr>
          <a:xfrm>
            <a:off x="457200" y="1752600"/>
            <a:ext cx="43129200" cy="6647974"/>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0" b="1" u="none" strike="noStrike" kern="0" cap="none" spc="0" normalizeH="0" noProof="0" dirty="0">
                <a:ln w="6350">
                  <a:noFill/>
                </a:ln>
                <a:solidFill>
                  <a:srgbClr val="9F0927"/>
                </a:solidFill>
                <a:uLnTx/>
                <a:uFillTx/>
                <a:latin typeface="Arial" pitchFamily="34" charset="0"/>
                <a:ea typeface="+mj-ea"/>
                <a:cs typeface="+mj-cs"/>
              </a:rPr>
              <a:t>          Evidence Based Teaching Project: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0" b="1" u="none" strike="noStrike" kern="0" cap="none" spc="0" normalizeH="0" noProof="0" dirty="0">
                <a:ln w="6350">
                  <a:noFill/>
                </a:ln>
                <a:solidFill>
                  <a:srgbClr val="9F0927"/>
                </a:solidFill>
                <a:uLnTx/>
                <a:uFillTx/>
                <a:latin typeface="Arial" pitchFamily="34" charset="0"/>
                <a:ea typeface="+mj-ea"/>
                <a:cs typeface="+mj-cs"/>
              </a:rPr>
              <a:t>MM    Medication Administration Simulation </a:t>
            </a:r>
          </a:p>
          <a:p>
            <a:pPr marL="0" marR="0" lvl="0" indent="0" algn="ctr" defTabSz="914400" eaLnBrk="1" fontAlgn="auto" latinLnBrk="0" hangingPunct="1">
              <a:lnSpc>
                <a:spcPct val="100000"/>
              </a:lnSpc>
              <a:spcBef>
                <a:spcPts val="0"/>
              </a:spcBef>
              <a:spcAft>
                <a:spcPts val="0"/>
              </a:spcAft>
              <a:buClrTx/>
              <a:buSzTx/>
              <a:buFontTx/>
              <a:buNone/>
              <a:tabLst/>
              <a:defRPr/>
            </a:pPr>
            <a:r>
              <a:rPr lang="en-US" sz="11000" b="1" kern="0" dirty="0">
                <a:ln w="6350">
                  <a:noFill/>
                </a:ln>
                <a:solidFill>
                  <a:srgbClr val="9F0927"/>
                </a:solidFill>
                <a:latin typeface="Arial" pitchFamily="34" charset="0"/>
                <a:ea typeface="+mj-ea"/>
                <a:cs typeface="+mj-cs"/>
              </a:rPr>
              <a:t>        </a:t>
            </a:r>
            <a:r>
              <a:rPr kumimoji="0" lang="en-US" sz="11000" b="1" u="none" strike="noStrike" kern="0" cap="none" spc="0" normalizeH="0" noProof="0" dirty="0">
                <a:ln w="6350">
                  <a:noFill/>
                </a:ln>
                <a:solidFill>
                  <a:srgbClr val="9F0927"/>
                </a:solidFill>
                <a:uLnTx/>
                <a:uFillTx/>
                <a:latin typeface="Arial" pitchFamily="34" charset="0"/>
                <a:ea typeface="+mj-ea"/>
                <a:cs typeface="+mj-cs"/>
              </a:rPr>
              <a:t>Enhances Clinical Competency</a:t>
            </a:r>
            <a:br>
              <a:rPr kumimoji="0" lang="en-US" sz="11000" b="1" u="none" strike="noStrike" kern="0" cap="none" spc="0" normalizeH="0" noProof="0" dirty="0">
                <a:ln w="6350">
                  <a:noFill/>
                </a:ln>
                <a:solidFill>
                  <a:srgbClr val="9F0927"/>
                </a:solidFill>
                <a:effectLst>
                  <a:outerShdw blurRad="38100" dist="38100" dir="2700000" algn="tl">
                    <a:srgbClr val="000000"/>
                  </a:outerShdw>
                </a:effectLst>
                <a:uLnTx/>
                <a:uFillTx/>
                <a:latin typeface="Arial" pitchFamily="34" charset="0"/>
                <a:ea typeface="+mj-ea"/>
                <a:cs typeface="+mj-cs"/>
              </a:rPr>
            </a:br>
            <a:r>
              <a:rPr kumimoji="0" lang="en-US" sz="4800" b="1" u="none" strike="noStrike" kern="0" cap="none" normalizeH="0" noProof="0" dirty="0">
                <a:ln w="6350">
                  <a:noFill/>
                </a:ln>
                <a:solidFill>
                  <a:srgbClr val="000E2F"/>
                </a:solidFill>
                <a:uLnTx/>
                <a:uFillTx/>
                <a:latin typeface="Arial" pitchFamily="34" charset="0"/>
                <a:ea typeface="+mj-ea"/>
                <a:cs typeface="+mj-cs"/>
              </a:rPr>
              <a:t>Karen DeCato, BSN, RN, MSN-CNE Student</a:t>
            </a:r>
            <a:br>
              <a:rPr kumimoji="0" lang="en-US" sz="4800" b="1" u="none" strike="noStrike" kern="0" cap="none" normalizeH="0" noProof="0" dirty="0">
                <a:ln w="6350">
                  <a:noFill/>
                </a:ln>
                <a:solidFill>
                  <a:srgbClr val="000E2F"/>
                </a:solidFill>
                <a:uLnTx/>
                <a:uFillTx/>
                <a:latin typeface="Arial" pitchFamily="34" charset="0"/>
                <a:ea typeface="+mj-ea"/>
                <a:cs typeface="+mj-cs"/>
              </a:rPr>
            </a:br>
            <a:r>
              <a:rPr kumimoji="0" lang="en-US" sz="4800" b="1" u="none" strike="noStrike" kern="0" cap="none" normalizeH="0" noProof="0" dirty="0">
                <a:ln w="6350">
                  <a:noFill/>
                </a:ln>
                <a:solidFill>
                  <a:srgbClr val="000E2F"/>
                </a:solidFill>
                <a:uLnTx/>
                <a:uFillTx/>
                <a:latin typeface="Arial" pitchFamily="34" charset="0"/>
                <a:ea typeface="+mj-ea"/>
                <a:cs typeface="+mj-cs"/>
              </a:rPr>
              <a:t>Decatok@sacredheart.edu</a:t>
            </a:r>
            <a:endParaRPr kumimoji="0" lang="en-US" sz="4800" b="1" u="none" strike="noStrike" kern="0" cap="none" normalizeH="0" noProof="0" dirty="0">
              <a:ln>
                <a:noFill/>
              </a:ln>
              <a:solidFill>
                <a:srgbClr val="000E2F"/>
              </a:solidFill>
              <a:uLnTx/>
              <a:uFillTx/>
            </a:endParaRPr>
          </a:p>
        </p:txBody>
      </p:sp>
      <p:sp>
        <p:nvSpPr>
          <p:cNvPr id="43" name="Text Box 21"/>
          <p:cNvSpPr txBox="1">
            <a:spLocks noChangeArrowheads="1"/>
          </p:cNvSpPr>
          <p:nvPr/>
        </p:nvSpPr>
        <p:spPr bwMode="auto">
          <a:xfrm>
            <a:off x="14191404" y="8057789"/>
            <a:ext cx="15963943" cy="43300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447643" tIns="223824" rIns="447643" bIns="223824">
            <a:spAutoFit/>
          </a:bodyPr>
          <a:lstStyle>
            <a:lvl1pPr marL="454025" indent="-454025" defTabSz="4476750">
              <a:defRPr sz="2400" b="1" i="1">
                <a:solidFill>
                  <a:schemeClr val="tx1"/>
                </a:solidFill>
                <a:latin typeface="Times" charset="0"/>
              </a:defRPr>
            </a:lvl1pPr>
            <a:lvl2pPr marL="742950" indent="-285750" defTabSz="4476750">
              <a:defRPr sz="2400" b="1" i="1">
                <a:solidFill>
                  <a:schemeClr val="tx1"/>
                </a:solidFill>
                <a:latin typeface="Times" charset="0"/>
              </a:defRPr>
            </a:lvl2pPr>
            <a:lvl3pPr marL="1143000" indent="-228600" defTabSz="4476750">
              <a:defRPr sz="2400" b="1" i="1">
                <a:solidFill>
                  <a:schemeClr val="tx1"/>
                </a:solidFill>
                <a:latin typeface="Times" charset="0"/>
              </a:defRPr>
            </a:lvl3pPr>
            <a:lvl4pPr marL="1600200" indent="-228600" defTabSz="4476750">
              <a:defRPr sz="2400" b="1" i="1">
                <a:solidFill>
                  <a:schemeClr val="tx1"/>
                </a:solidFill>
                <a:latin typeface="Times" charset="0"/>
              </a:defRPr>
            </a:lvl4pPr>
            <a:lvl5pPr marL="2057400" indent="-228600" defTabSz="4476750">
              <a:defRPr sz="2400" b="1" i="1">
                <a:solidFill>
                  <a:schemeClr val="tx1"/>
                </a:solidFill>
                <a:latin typeface="Times" charset="0"/>
              </a:defRPr>
            </a:lvl5pPr>
            <a:lvl6pPr marL="2514600" indent="-228600" algn="ctr" defTabSz="4476750" eaLnBrk="0" fontAlgn="base" hangingPunct="0">
              <a:spcBef>
                <a:spcPct val="0"/>
              </a:spcBef>
              <a:spcAft>
                <a:spcPct val="0"/>
              </a:spcAft>
              <a:defRPr sz="2400" b="1" i="1">
                <a:solidFill>
                  <a:schemeClr val="tx1"/>
                </a:solidFill>
                <a:latin typeface="Times" charset="0"/>
              </a:defRPr>
            </a:lvl6pPr>
            <a:lvl7pPr marL="2971800" indent="-228600" algn="ctr" defTabSz="4476750" eaLnBrk="0" fontAlgn="base" hangingPunct="0">
              <a:spcBef>
                <a:spcPct val="0"/>
              </a:spcBef>
              <a:spcAft>
                <a:spcPct val="0"/>
              </a:spcAft>
              <a:defRPr sz="2400" b="1" i="1">
                <a:solidFill>
                  <a:schemeClr val="tx1"/>
                </a:solidFill>
                <a:latin typeface="Times" charset="0"/>
              </a:defRPr>
            </a:lvl7pPr>
            <a:lvl8pPr marL="3429000" indent="-228600" algn="ctr" defTabSz="4476750" eaLnBrk="0" fontAlgn="base" hangingPunct="0">
              <a:spcBef>
                <a:spcPct val="0"/>
              </a:spcBef>
              <a:spcAft>
                <a:spcPct val="0"/>
              </a:spcAft>
              <a:defRPr sz="2400" b="1" i="1">
                <a:solidFill>
                  <a:schemeClr val="tx1"/>
                </a:solidFill>
                <a:latin typeface="Times" charset="0"/>
              </a:defRPr>
            </a:lvl8pPr>
            <a:lvl9pPr marL="3886200" indent="-228600" algn="ctr" defTabSz="4476750" eaLnBrk="0" fontAlgn="base" hangingPunct="0">
              <a:spcBef>
                <a:spcPct val="0"/>
              </a:spcBef>
              <a:spcAft>
                <a:spcPct val="0"/>
              </a:spcAft>
              <a:defRPr sz="2400" b="1" i="1">
                <a:solidFill>
                  <a:schemeClr val="tx1"/>
                </a:solidFill>
                <a:latin typeface="Times" charset="0"/>
              </a:defRPr>
            </a:lvl9pPr>
          </a:lstStyle>
          <a:p>
            <a:pPr algn="ctr"/>
            <a:r>
              <a:rPr lang="en-US" altLang="en-US" sz="5400" i="0" dirty="0">
                <a:solidFill>
                  <a:srgbClr val="9F0927"/>
                </a:solidFill>
                <a:latin typeface="Arial" charset="0"/>
              </a:rPr>
              <a:t>Evidence Table</a:t>
            </a:r>
          </a:p>
          <a:p>
            <a:pPr algn="ctr"/>
            <a:br>
              <a:rPr lang="en-US" altLang="en-US" sz="7200" i="0" dirty="0">
                <a:solidFill>
                  <a:srgbClr val="C00000"/>
                </a:solidFill>
                <a:latin typeface="Arial" charset="0"/>
              </a:rPr>
            </a:br>
            <a:endParaRPr lang="en-US" altLang="en-US" sz="7200" i="0" dirty="0">
              <a:solidFill>
                <a:srgbClr val="C00000"/>
              </a:solidFill>
              <a:latin typeface="Arial" charset="0"/>
            </a:endParaRPr>
          </a:p>
          <a:p>
            <a:pPr algn="ctr"/>
            <a:endParaRPr lang="en-US" altLang="en-US" sz="5400" b="0" i="0" dirty="0">
              <a:solidFill>
                <a:srgbClr val="9F0927"/>
              </a:solidFill>
              <a:latin typeface="Arial" charset="0"/>
            </a:endParaRPr>
          </a:p>
        </p:txBody>
      </p:sp>
      <p:sp>
        <p:nvSpPr>
          <p:cNvPr id="59" name="Rectangle 27"/>
          <p:cNvSpPr>
            <a:spLocks noChangeArrowheads="1"/>
          </p:cNvSpPr>
          <p:nvPr/>
        </p:nvSpPr>
        <p:spPr bwMode="auto">
          <a:xfrm>
            <a:off x="13828361" y="9283389"/>
            <a:ext cx="16356803" cy="26413413"/>
          </a:xfrm>
          <a:prstGeom prst="rect">
            <a:avLst/>
          </a:prstGeom>
          <a:noFill/>
          <a:ln w="57150">
            <a:solidFill>
              <a:srgbClr val="9F0927"/>
            </a:solidFill>
            <a:miter lim="800000"/>
            <a:headEnd/>
            <a:tailEnd/>
          </a:ln>
          <a:extLst>
            <a:ext uri="{909E8E84-426E-40dd-AFC4-6F175D3DCCD1}">
              <a14:hiddenFill xmlns="" xmlns:a14="http://schemas.microsoft.com/office/drawing/2010/main">
                <a:solidFill>
                  <a:srgbClr val="FFFFFF"/>
                </a:solidFill>
              </a14:hiddenFill>
            </a:ext>
          </a:extLst>
        </p:spPr>
        <p:txBody>
          <a:bodyPr wrap="none" lIns="91094" tIns="45542" rIns="91094" bIns="45542" anchor="ctr"/>
          <a:lstStyle>
            <a:lvl1pPr defTabSz="909638">
              <a:defRPr sz="2400" b="1" i="1">
                <a:solidFill>
                  <a:schemeClr val="tx1"/>
                </a:solidFill>
                <a:latin typeface="Times" charset="0"/>
              </a:defRPr>
            </a:lvl1pPr>
            <a:lvl2pPr marL="742950" indent="-285750" defTabSz="909638">
              <a:defRPr sz="2400" b="1" i="1">
                <a:solidFill>
                  <a:schemeClr val="tx1"/>
                </a:solidFill>
                <a:latin typeface="Times" charset="0"/>
              </a:defRPr>
            </a:lvl2pPr>
            <a:lvl3pPr marL="1143000" indent="-228600" defTabSz="909638">
              <a:defRPr sz="2400" b="1" i="1">
                <a:solidFill>
                  <a:schemeClr val="tx1"/>
                </a:solidFill>
                <a:latin typeface="Times" charset="0"/>
              </a:defRPr>
            </a:lvl3pPr>
            <a:lvl4pPr marL="1600200" indent="-228600" defTabSz="909638">
              <a:defRPr sz="2400" b="1" i="1">
                <a:solidFill>
                  <a:schemeClr val="tx1"/>
                </a:solidFill>
                <a:latin typeface="Times" charset="0"/>
              </a:defRPr>
            </a:lvl4pPr>
            <a:lvl5pPr marL="2057400" indent="-228600" defTabSz="909638">
              <a:defRPr sz="2400" b="1" i="1">
                <a:solidFill>
                  <a:schemeClr val="tx1"/>
                </a:solidFill>
                <a:latin typeface="Times" charset="0"/>
              </a:defRPr>
            </a:lvl5pPr>
            <a:lvl6pPr marL="2514600" indent="-228600" algn="ctr" defTabSz="909638" eaLnBrk="0" fontAlgn="base" hangingPunct="0">
              <a:spcBef>
                <a:spcPct val="0"/>
              </a:spcBef>
              <a:spcAft>
                <a:spcPct val="0"/>
              </a:spcAft>
              <a:defRPr sz="2400" b="1" i="1">
                <a:solidFill>
                  <a:schemeClr val="tx1"/>
                </a:solidFill>
                <a:latin typeface="Times" charset="0"/>
              </a:defRPr>
            </a:lvl6pPr>
            <a:lvl7pPr marL="2971800" indent="-228600" algn="ctr" defTabSz="909638" eaLnBrk="0" fontAlgn="base" hangingPunct="0">
              <a:spcBef>
                <a:spcPct val="0"/>
              </a:spcBef>
              <a:spcAft>
                <a:spcPct val="0"/>
              </a:spcAft>
              <a:defRPr sz="2400" b="1" i="1">
                <a:solidFill>
                  <a:schemeClr val="tx1"/>
                </a:solidFill>
                <a:latin typeface="Times" charset="0"/>
              </a:defRPr>
            </a:lvl7pPr>
            <a:lvl8pPr marL="3429000" indent="-228600" algn="ctr" defTabSz="909638" eaLnBrk="0" fontAlgn="base" hangingPunct="0">
              <a:spcBef>
                <a:spcPct val="0"/>
              </a:spcBef>
              <a:spcAft>
                <a:spcPct val="0"/>
              </a:spcAft>
              <a:defRPr sz="2400" b="1" i="1">
                <a:solidFill>
                  <a:schemeClr val="tx1"/>
                </a:solidFill>
                <a:latin typeface="Times" charset="0"/>
              </a:defRPr>
            </a:lvl8pPr>
            <a:lvl9pPr marL="3886200" indent="-228600" algn="ctr" defTabSz="909638" eaLnBrk="0" fontAlgn="base" hangingPunct="0">
              <a:spcBef>
                <a:spcPct val="0"/>
              </a:spcBef>
              <a:spcAft>
                <a:spcPct val="0"/>
              </a:spcAft>
              <a:defRPr sz="2400" b="1" i="1">
                <a:solidFill>
                  <a:schemeClr val="tx1"/>
                </a:solidFill>
                <a:latin typeface="Times" charset="0"/>
              </a:defRPr>
            </a:lvl9pPr>
          </a:lstStyle>
          <a:p>
            <a:endParaRPr lang="en-US" altLang="en-US" sz="3400" b="0" i="0" dirty="0">
              <a:solidFill>
                <a:srgbClr val="000E2F"/>
              </a:solidFill>
              <a:latin typeface="Arial" charset="0"/>
            </a:endParaRPr>
          </a:p>
          <a:p>
            <a:r>
              <a:rPr lang="en-US" altLang="en-US" sz="3400" b="0" i="0" dirty="0">
                <a:solidFill>
                  <a:srgbClr val="000E2F"/>
                </a:solidFill>
                <a:latin typeface="Arial" charset="0"/>
              </a:rPr>
              <a:t>   </a:t>
            </a:r>
          </a:p>
        </p:txBody>
      </p:sp>
      <p:sp>
        <p:nvSpPr>
          <p:cNvPr id="60" name="Text Box 29"/>
          <p:cNvSpPr txBox="1">
            <a:spLocks noChangeArrowheads="1"/>
          </p:cNvSpPr>
          <p:nvPr/>
        </p:nvSpPr>
        <p:spPr bwMode="auto">
          <a:xfrm flipH="1">
            <a:off x="-6096001" y="6892377"/>
            <a:ext cx="4886323" cy="2391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223824" rIns="0" bIns="223824">
            <a:spAutoFit/>
          </a:bodyPr>
          <a:lstStyle>
            <a:lvl1pPr marL="454025" indent="-454025" defTabSz="4476750">
              <a:defRPr sz="2400" b="1" i="1">
                <a:solidFill>
                  <a:schemeClr val="tx1"/>
                </a:solidFill>
                <a:latin typeface="Times" charset="0"/>
              </a:defRPr>
            </a:lvl1pPr>
            <a:lvl2pPr marL="742950" indent="-285750" defTabSz="4476750">
              <a:defRPr sz="2400" b="1" i="1">
                <a:solidFill>
                  <a:schemeClr val="tx1"/>
                </a:solidFill>
                <a:latin typeface="Times" charset="0"/>
              </a:defRPr>
            </a:lvl2pPr>
            <a:lvl3pPr marL="1143000" indent="-228600" defTabSz="4476750">
              <a:defRPr sz="2400" b="1" i="1">
                <a:solidFill>
                  <a:schemeClr val="tx1"/>
                </a:solidFill>
                <a:latin typeface="Times" charset="0"/>
              </a:defRPr>
            </a:lvl3pPr>
            <a:lvl4pPr marL="1600200" indent="-228600" defTabSz="4476750">
              <a:defRPr sz="2400" b="1" i="1">
                <a:solidFill>
                  <a:schemeClr val="tx1"/>
                </a:solidFill>
                <a:latin typeface="Times" charset="0"/>
              </a:defRPr>
            </a:lvl4pPr>
            <a:lvl5pPr marL="2057400" indent="-228600" defTabSz="4476750">
              <a:defRPr sz="2400" b="1" i="1">
                <a:solidFill>
                  <a:schemeClr val="tx1"/>
                </a:solidFill>
                <a:latin typeface="Times" charset="0"/>
              </a:defRPr>
            </a:lvl5pPr>
            <a:lvl6pPr marL="2514600" indent="-228600" algn="ctr" defTabSz="4476750" eaLnBrk="0" fontAlgn="base" hangingPunct="0">
              <a:spcBef>
                <a:spcPct val="0"/>
              </a:spcBef>
              <a:spcAft>
                <a:spcPct val="0"/>
              </a:spcAft>
              <a:defRPr sz="2400" b="1" i="1">
                <a:solidFill>
                  <a:schemeClr val="tx1"/>
                </a:solidFill>
                <a:latin typeface="Times" charset="0"/>
              </a:defRPr>
            </a:lvl6pPr>
            <a:lvl7pPr marL="2971800" indent="-228600" algn="ctr" defTabSz="4476750" eaLnBrk="0" fontAlgn="base" hangingPunct="0">
              <a:spcBef>
                <a:spcPct val="0"/>
              </a:spcBef>
              <a:spcAft>
                <a:spcPct val="0"/>
              </a:spcAft>
              <a:defRPr sz="2400" b="1" i="1">
                <a:solidFill>
                  <a:schemeClr val="tx1"/>
                </a:solidFill>
                <a:latin typeface="Times" charset="0"/>
              </a:defRPr>
            </a:lvl7pPr>
            <a:lvl8pPr marL="3429000" indent="-228600" algn="ctr" defTabSz="4476750" eaLnBrk="0" fontAlgn="base" hangingPunct="0">
              <a:spcBef>
                <a:spcPct val="0"/>
              </a:spcBef>
              <a:spcAft>
                <a:spcPct val="0"/>
              </a:spcAft>
              <a:defRPr sz="2400" b="1" i="1">
                <a:solidFill>
                  <a:schemeClr val="tx1"/>
                </a:solidFill>
                <a:latin typeface="Times" charset="0"/>
              </a:defRPr>
            </a:lvl8pPr>
            <a:lvl9pPr marL="3886200" indent="-228600" algn="ctr" defTabSz="4476750" eaLnBrk="0" fontAlgn="base" hangingPunct="0">
              <a:spcBef>
                <a:spcPct val="0"/>
              </a:spcBef>
              <a:spcAft>
                <a:spcPct val="0"/>
              </a:spcAft>
              <a:defRPr sz="2400" b="1" i="1">
                <a:solidFill>
                  <a:schemeClr val="tx1"/>
                </a:solidFill>
                <a:latin typeface="Times" charset="0"/>
              </a:defRPr>
            </a:lvl9pPr>
          </a:lstStyle>
          <a:p>
            <a:pPr algn="ctr"/>
            <a:endParaRPr lang="en-US" altLang="en-US" sz="5400" i="0" dirty="0">
              <a:solidFill>
                <a:srgbClr val="9F0927"/>
              </a:solidFill>
              <a:latin typeface="Arial" charset="0"/>
            </a:endParaRPr>
          </a:p>
          <a:p>
            <a:pPr marL="0" indent="0">
              <a:buClr>
                <a:srgbClr val="C00000"/>
              </a:buClr>
              <a:buSzPct val="110000"/>
            </a:pPr>
            <a:endParaRPr lang="en-US" sz="3600" b="0" i="0" dirty="0">
              <a:latin typeface="Arial" panose="020B0604020202020204" pitchFamily="34" charset="0"/>
              <a:ea typeface="Calibri" panose="020F0502020204030204" pitchFamily="34" charset="0"/>
              <a:cs typeface="Arial" panose="020B0604020202020204" pitchFamily="34" charset="0"/>
            </a:endParaRPr>
          </a:p>
          <a:p>
            <a:pPr marL="0" indent="0">
              <a:buClr>
                <a:srgbClr val="C00000"/>
              </a:buClr>
              <a:buSzPct val="110000"/>
            </a:pPr>
            <a:endParaRPr lang="en-US" sz="3600" b="0" i="0" dirty="0">
              <a:latin typeface="Arial" panose="020B0604020202020204" pitchFamily="34" charset="0"/>
              <a:ea typeface="Calibri" panose="020F0502020204030204" pitchFamily="34" charset="0"/>
              <a:cs typeface="Arial" panose="020B0604020202020204" pitchFamily="34" charset="0"/>
            </a:endParaRPr>
          </a:p>
        </p:txBody>
      </p:sp>
      <p:sp>
        <p:nvSpPr>
          <p:cNvPr id="61" name="Text Box 39"/>
          <p:cNvSpPr txBox="1">
            <a:spLocks noChangeArrowheads="1"/>
          </p:cNvSpPr>
          <p:nvPr/>
        </p:nvSpPr>
        <p:spPr bwMode="auto">
          <a:xfrm>
            <a:off x="30665533" y="21426779"/>
            <a:ext cx="12477557" cy="85583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094" tIns="45542" rIns="91094" bIns="45542">
            <a:spAutoFit/>
          </a:bodyPr>
          <a:lstStyle>
            <a:lvl1pPr defTabSz="909638">
              <a:defRPr sz="2400" b="1" i="1">
                <a:solidFill>
                  <a:schemeClr val="tx1"/>
                </a:solidFill>
                <a:latin typeface="Times" charset="0"/>
              </a:defRPr>
            </a:lvl1pPr>
            <a:lvl2pPr marL="742950" indent="-285750" defTabSz="909638">
              <a:defRPr sz="2400" b="1" i="1">
                <a:solidFill>
                  <a:schemeClr val="tx1"/>
                </a:solidFill>
                <a:latin typeface="Times" charset="0"/>
              </a:defRPr>
            </a:lvl2pPr>
            <a:lvl3pPr marL="1143000" indent="-228600" defTabSz="909638">
              <a:defRPr sz="2400" b="1" i="1">
                <a:solidFill>
                  <a:schemeClr val="tx1"/>
                </a:solidFill>
                <a:latin typeface="Times" charset="0"/>
              </a:defRPr>
            </a:lvl3pPr>
            <a:lvl4pPr marL="1600200" indent="-228600" defTabSz="909638">
              <a:defRPr sz="2400" b="1" i="1">
                <a:solidFill>
                  <a:schemeClr val="tx1"/>
                </a:solidFill>
                <a:latin typeface="Times" charset="0"/>
              </a:defRPr>
            </a:lvl4pPr>
            <a:lvl5pPr marL="2057400" indent="-228600" defTabSz="909638">
              <a:defRPr sz="2400" b="1" i="1">
                <a:solidFill>
                  <a:schemeClr val="tx1"/>
                </a:solidFill>
                <a:latin typeface="Times" charset="0"/>
              </a:defRPr>
            </a:lvl5pPr>
            <a:lvl6pPr marL="2514600" indent="-228600" algn="ctr" defTabSz="909638" eaLnBrk="0" fontAlgn="base" hangingPunct="0">
              <a:spcBef>
                <a:spcPct val="0"/>
              </a:spcBef>
              <a:spcAft>
                <a:spcPct val="0"/>
              </a:spcAft>
              <a:defRPr sz="2400" b="1" i="1">
                <a:solidFill>
                  <a:schemeClr val="tx1"/>
                </a:solidFill>
                <a:latin typeface="Times" charset="0"/>
              </a:defRPr>
            </a:lvl6pPr>
            <a:lvl7pPr marL="2971800" indent="-228600" algn="ctr" defTabSz="909638" eaLnBrk="0" fontAlgn="base" hangingPunct="0">
              <a:spcBef>
                <a:spcPct val="0"/>
              </a:spcBef>
              <a:spcAft>
                <a:spcPct val="0"/>
              </a:spcAft>
              <a:defRPr sz="2400" b="1" i="1">
                <a:solidFill>
                  <a:schemeClr val="tx1"/>
                </a:solidFill>
                <a:latin typeface="Times" charset="0"/>
              </a:defRPr>
            </a:lvl7pPr>
            <a:lvl8pPr marL="3429000" indent="-228600" algn="ctr" defTabSz="909638" eaLnBrk="0" fontAlgn="base" hangingPunct="0">
              <a:spcBef>
                <a:spcPct val="0"/>
              </a:spcBef>
              <a:spcAft>
                <a:spcPct val="0"/>
              </a:spcAft>
              <a:defRPr sz="2400" b="1" i="1">
                <a:solidFill>
                  <a:schemeClr val="tx1"/>
                </a:solidFill>
                <a:latin typeface="Times" charset="0"/>
              </a:defRPr>
            </a:lvl8pPr>
            <a:lvl9pPr marL="3886200" indent="-228600" algn="ctr" defTabSz="909638" eaLnBrk="0" fontAlgn="base" hangingPunct="0">
              <a:spcBef>
                <a:spcPct val="0"/>
              </a:spcBef>
              <a:spcAft>
                <a:spcPct val="0"/>
              </a:spcAft>
              <a:defRPr sz="2400" b="1" i="1">
                <a:solidFill>
                  <a:schemeClr val="tx1"/>
                </a:solidFill>
                <a:latin typeface="Times" charset="0"/>
              </a:defRPr>
            </a:lvl9pPr>
          </a:lstStyle>
          <a:p>
            <a:pPr algn="ctr">
              <a:spcBef>
                <a:spcPct val="50000"/>
              </a:spcBef>
            </a:pPr>
            <a:r>
              <a:rPr lang="en-US" altLang="en-US" sz="5400" i="0" dirty="0">
                <a:solidFill>
                  <a:srgbClr val="9F0927"/>
                </a:solidFill>
                <a:latin typeface="Arial" charset="0"/>
              </a:rPr>
              <a:t>Implications</a:t>
            </a:r>
            <a:endParaRPr lang="en-US" altLang="en-US" sz="3600" i="0" dirty="0">
              <a:solidFill>
                <a:srgbClr val="9F0927"/>
              </a:solidFill>
              <a:latin typeface="Arial" charset="0"/>
            </a:endParaRPr>
          </a:p>
          <a:p>
            <a:pPr marL="571500" indent="-571500">
              <a:spcBef>
                <a:spcPts val="1100"/>
              </a:spcBef>
              <a:spcAft>
                <a:spcPts val="1100"/>
              </a:spcAft>
              <a:buClr>
                <a:srgbClr val="9F0927"/>
              </a:buClr>
              <a:buSzPct val="110000"/>
              <a:buFont typeface="Wingdings" pitchFamily="2" charset="2"/>
              <a:buChar char="§"/>
            </a:pPr>
            <a:r>
              <a:rPr lang="en-US" altLang="en-US" sz="3600" b="0" i="0" dirty="0">
                <a:solidFill>
                  <a:srgbClr val="000E2F"/>
                </a:solidFill>
                <a:latin typeface="Arial" panose="020B0604020202020204" pitchFamily="34" charset="0"/>
                <a:cs typeface="Arial" panose="020B0604020202020204" pitchFamily="34" charset="0"/>
              </a:rPr>
              <a:t>The high-fidelity simulation (</a:t>
            </a:r>
            <a:r>
              <a:rPr lang="en-US" sz="3600" b="0" i="0" dirty="0">
                <a:latin typeface="Arial" panose="020B0604020202020204" pitchFamily="34" charset="0"/>
                <a:ea typeface="Calibri" panose="020F0502020204030204" pitchFamily="34" charset="0"/>
                <a:cs typeface="Arial" panose="020B0604020202020204" pitchFamily="34" charset="0"/>
              </a:rPr>
              <a:t>HFS) medication administration quality improvement project that will improve critical thinking, increase confidence, and decrease medication errors.</a:t>
            </a:r>
            <a:endParaRPr lang="en-US" altLang="en-US" sz="3600" b="0" i="0" dirty="0">
              <a:solidFill>
                <a:srgbClr val="000E2F"/>
              </a:solidFill>
              <a:latin typeface="Arial" panose="020B0604020202020204" pitchFamily="34" charset="0"/>
              <a:cs typeface="Arial" panose="020B0604020202020204" pitchFamily="34" charset="0"/>
            </a:endParaRPr>
          </a:p>
          <a:p>
            <a:pPr marL="571500" marR="0" lvl="0" indent="-571500">
              <a:spcBef>
                <a:spcPts val="1100"/>
              </a:spcBef>
              <a:spcAft>
                <a:spcPts val="1100"/>
              </a:spcAft>
              <a:buClr>
                <a:srgbClr val="9F0927"/>
              </a:buClr>
              <a:buSzPct val="110000"/>
              <a:buFont typeface="Wingdings" pitchFamily="2" charset="2"/>
              <a:buChar char="§"/>
            </a:pPr>
            <a:r>
              <a:rPr lang="en-US" sz="3600" b="0" i="0" dirty="0">
                <a:latin typeface="Arial" panose="020B0604020202020204" pitchFamily="34" charset="0"/>
                <a:cs typeface="Arial" panose="020B0604020202020204" pitchFamily="34" charset="0"/>
              </a:rPr>
              <a:t>Evidenced-based nursing education improve student's competency prior to working post-graduation.</a:t>
            </a:r>
          </a:p>
          <a:p>
            <a:pPr marL="571500" indent="-571500">
              <a:spcBef>
                <a:spcPts val="1100"/>
              </a:spcBef>
              <a:spcAft>
                <a:spcPts val="1100"/>
              </a:spcAft>
              <a:buClr>
                <a:srgbClr val="9F0927"/>
              </a:buClr>
              <a:buSzPct val="110000"/>
              <a:buFont typeface="Wingdings" pitchFamily="2" charset="2"/>
              <a:buChar char="§"/>
            </a:pPr>
            <a:r>
              <a:rPr lang="en-US" altLang="en-US" sz="3600" b="0" i="0" dirty="0">
                <a:solidFill>
                  <a:srgbClr val="000E2F"/>
                </a:solidFill>
                <a:latin typeface="Arial" charset="0"/>
              </a:rPr>
              <a:t>Implications for future research is prompted based on evidence review with an introduction to HFS medication administration quality improvement exercise that will coincide with pharmacology, learned via lecture, to improve competency of prelicensure nursing students in the clinical area. </a:t>
            </a:r>
            <a:endParaRPr lang="en-US" altLang="en-US" sz="3600" b="0" i="0" dirty="0">
              <a:solidFill>
                <a:srgbClr val="111111"/>
              </a:solidFill>
              <a:latin typeface="Arial" panose="020B0604020202020204" pitchFamily="34" charset="0"/>
              <a:cs typeface="Arial" panose="020B0604020202020204" pitchFamily="34" charset="0"/>
            </a:endParaRPr>
          </a:p>
        </p:txBody>
      </p:sp>
      <p:pic>
        <p:nvPicPr>
          <p:cNvPr id="4" name="Picture 3" descr="nursing_logo_horizontal_rgb.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199" y="1981200"/>
            <a:ext cx="9630237" cy="3447142"/>
          </a:xfrm>
          <a:prstGeom prst="rect">
            <a:avLst/>
          </a:prstGeom>
        </p:spPr>
      </p:pic>
      <p:sp>
        <p:nvSpPr>
          <p:cNvPr id="2" name="TextBox 1"/>
          <p:cNvSpPr txBox="1"/>
          <p:nvPr/>
        </p:nvSpPr>
        <p:spPr>
          <a:xfrm>
            <a:off x="0" y="35890200"/>
            <a:ext cx="43891200" cy="923330"/>
          </a:xfrm>
          <a:prstGeom prst="rect">
            <a:avLst/>
          </a:prstGeom>
          <a:noFill/>
        </p:spPr>
        <p:txBody>
          <a:bodyPr wrap="square" rtlCol="0">
            <a:spAutoFit/>
          </a:bodyPr>
          <a:lstStyle/>
          <a:p>
            <a:pPr algn="ctr"/>
            <a:r>
              <a:rPr lang="en-US" sz="5400" dirty="0">
                <a:solidFill>
                  <a:schemeClr val="bg1"/>
                </a:solidFill>
                <a:latin typeface="Arial"/>
                <a:cs typeface="Arial"/>
              </a:rPr>
              <a:t>SACRED HEART UNIVERSTIY COLLEGE OF NURSING</a:t>
            </a:r>
          </a:p>
        </p:txBody>
      </p:sp>
      <p:sp>
        <p:nvSpPr>
          <p:cNvPr id="5" name="TextBox 4"/>
          <p:cNvSpPr txBox="1"/>
          <p:nvPr/>
        </p:nvSpPr>
        <p:spPr>
          <a:xfrm>
            <a:off x="34137600" y="31859162"/>
            <a:ext cx="1143000" cy="2077492"/>
          </a:xfrm>
          <a:prstGeom prst="rect">
            <a:avLst/>
          </a:prstGeom>
          <a:noFill/>
        </p:spPr>
        <p:txBody>
          <a:bodyPr wrap="square" rtlCol="0">
            <a:spAutoFit/>
          </a:bodyPr>
          <a:lstStyle/>
          <a:p>
            <a:pPr algn="ctr">
              <a:spcBef>
                <a:spcPct val="50000"/>
              </a:spcBef>
            </a:pPr>
            <a:endParaRPr lang="en-US" altLang="en-US" sz="3600" dirty="0">
              <a:solidFill>
                <a:srgbClr val="000E2F"/>
              </a:solidFill>
              <a:latin typeface="Arial" charset="0"/>
            </a:endParaRPr>
          </a:p>
          <a:p>
            <a:endParaRPr lang="en-US" dirty="0"/>
          </a:p>
        </p:txBody>
      </p:sp>
      <p:sp>
        <p:nvSpPr>
          <p:cNvPr id="13" name="TextBox 12">
            <a:extLst>
              <a:ext uri="{FF2B5EF4-FFF2-40B4-BE49-F238E27FC236}">
                <a16:creationId xmlns:a16="http://schemas.microsoft.com/office/drawing/2014/main" id="{1CEE8D84-85BB-4063-8DA0-67A4826AF2D8}"/>
              </a:ext>
            </a:extLst>
          </p:cNvPr>
          <p:cNvSpPr txBox="1"/>
          <p:nvPr/>
        </p:nvSpPr>
        <p:spPr>
          <a:xfrm>
            <a:off x="31431642" y="29396995"/>
            <a:ext cx="10464970" cy="5447645"/>
          </a:xfrm>
          <a:prstGeom prst="rect">
            <a:avLst/>
          </a:prstGeom>
          <a:noFill/>
        </p:spPr>
        <p:txBody>
          <a:bodyPr wrap="square" rtlCol="0">
            <a:spAutoFit/>
          </a:bodyPr>
          <a:lstStyle/>
          <a:p>
            <a:pPr algn="ctr"/>
            <a:r>
              <a:rPr lang="en-US" dirty="0">
                <a:solidFill>
                  <a:srgbClr val="9F0927"/>
                </a:solidFill>
              </a:rPr>
              <a:t> </a:t>
            </a:r>
            <a:r>
              <a:rPr lang="en-US" sz="5400" b="1" dirty="0">
                <a:solidFill>
                  <a:srgbClr val="9F0927"/>
                </a:solidFill>
                <a:latin typeface="Arial" panose="020B0604020202020204" pitchFamily="34" charset="0"/>
                <a:cs typeface="Arial" panose="020B0604020202020204" pitchFamily="34" charset="0"/>
              </a:rPr>
              <a:t>References</a:t>
            </a:r>
          </a:p>
          <a:p>
            <a:pPr algn="ctr"/>
            <a:endParaRPr lang="en-US" sz="5400" b="1" dirty="0">
              <a:solidFill>
                <a:srgbClr val="9F0927"/>
              </a:solidFill>
              <a:latin typeface="Arial" panose="020B0604020202020204" pitchFamily="34" charset="0"/>
              <a:cs typeface="Arial" panose="020B0604020202020204" pitchFamily="34" charset="0"/>
            </a:endParaRPr>
          </a:p>
          <a:p>
            <a:pPr algn="ctr"/>
            <a:endParaRPr lang="en-US" sz="5400" b="1" dirty="0">
              <a:solidFill>
                <a:srgbClr val="9F0927"/>
              </a:solidFill>
              <a:latin typeface="Arial" panose="020B0604020202020204" pitchFamily="34" charset="0"/>
              <a:cs typeface="Arial" panose="020B0604020202020204" pitchFamily="34" charset="0"/>
            </a:endParaRPr>
          </a:p>
          <a:p>
            <a:pPr algn="ctr"/>
            <a:endParaRPr lang="en-US" sz="5400" b="1" dirty="0">
              <a:solidFill>
                <a:srgbClr val="9F0927"/>
              </a:solidFill>
              <a:latin typeface="Arial" panose="020B0604020202020204" pitchFamily="34" charset="0"/>
              <a:cs typeface="Arial" panose="020B0604020202020204" pitchFamily="34" charset="0"/>
            </a:endParaRPr>
          </a:p>
          <a:p>
            <a:pPr algn="ctr"/>
            <a:r>
              <a:rPr lang="en-US" dirty="0">
                <a:solidFill>
                  <a:srgbClr val="9F0927"/>
                </a:solidFill>
              </a:rPr>
              <a:t> </a:t>
            </a:r>
          </a:p>
        </p:txBody>
      </p:sp>
      <p:graphicFrame>
        <p:nvGraphicFramePr>
          <p:cNvPr id="6" name="Table 5">
            <a:extLst>
              <a:ext uri="{FF2B5EF4-FFF2-40B4-BE49-F238E27FC236}">
                <a16:creationId xmlns:a16="http://schemas.microsoft.com/office/drawing/2014/main" id="{094D84C4-7B87-D24A-9731-1A4A239CBB67}"/>
              </a:ext>
            </a:extLst>
          </p:cNvPr>
          <p:cNvGraphicFramePr>
            <a:graphicFrameLocks noGrp="1"/>
          </p:cNvGraphicFramePr>
          <p:nvPr>
            <p:extLst>
              <p:ext uri="{D42A27DB-BD31-4B8C-83A1-F6EECF244321}">
                <p14:modId xmlns:p14="http://schemas.microsoft.com/office/powerpoint/2010/main" val="3149007518"/>
              </p:ext>
            </p:extLst>
          </p:nvPr>
        </p:nvGraphicFramePr>
        <p:xfrm>
          <a:off x="14032420" y="9490785"/>
          <a:ext cx="15963944" cy="25278357"/>
        </p:xfrm>
        <a:graphic>
          <a:graphicData uri="http://schemas.openxmlformats.org/drawingml/2006/table">
            <a:tbl>
              <a:tblPr firstRow="1" firstCol="1" lastRow="1" lastCol="1" bandRow="1" bandCol="1">
                <a:tableStyleId>{9DCAF9ED-07DC-4A11-8D7F-57B35C25682E}</a:tableStyleId>
              </a:tblPr>
              <a:tblGrid>
                <a:gridCol w="1102756">
                  <a:extLst>
                    <a:ext uri="{9D8B030D-6E8A-4147-A177-3AD203B41FA5}">
                      <a16:colId xmlns:a16="http://schemas.microsoft.com/office/drawing/2014/main" val="3797037718"/>
                    </a:ext>
                  </a:extLst>
                </a:gridCol>
                <a:gridCol w="1296117">
                  <a:extLst>
                    <a:ext uri="{9D8B030D-6E8A-4147-A177-3AD203B41FA5}">
                      <a16:colId xmlns:a16="http://schemas.microsoft.com/office/drawing/2014/main" val="4215733253"/>
                    </a:ext>
                  </a:extLst>
                </a:gridCol>
                <a:gridCol w="1550843">
                  <a:extLst>
                    <a:ext uri="{9D8B030D-6E8A-4147-A177-3AD203B41FA5}">
                      <a16:colId xmlns:a16="http://schemas.microsoft.com/office/drawing/2014/main" val="1205002693"/>
                    </a:ext>
                  </a:extLst>
                </a:gridCol>
                <a:gridCol w="3602592">
                  <a:extLst>
                    <a:ext uri="{9D8B030D-6E8A-4147-A177-3AD203B41FA5}">
                      <a16:colId xmlns:a16="http://schemas.microsoft.com/office/drawing/2014/main" val="3154394414"/>
                    </a:ext>
                  </a:extLst>
                </a:gridCol>
                <a:gridCol w="2676555">
                  <a:extLst>
                    <a:ext uri="{9D8B030D-6E8A-4147-A177-3AD203B41FA5}">
                      <a16:colId xmlns:a16="http://schemas.microsoft.com/office/drawing/2014/main" val="543505380"/>
                    </a:ext>
                  </a:extLst>
                </a:gridCol>
                <a:gridCol w="2197704">
                  <a:extLst>
                    <a:ext uri="{9D8B030D-6E8A-4147-A177-3AD203B41FA5}">
                      <a16:colId xmlns:a16="http://schemas.microsoft.com/office/drawing/2014/main" val="205124554"/>
                    </a:ext>
                  </a:extLst>
                </a:gridCol>
                <a:gridCol w="2379048">
                  <a:extLst>
                    <a:ext uri="{9D8B030D-6E8A-4147-A177-3AD203B41FA5}">
                      <a16:colId xmlns:a16="http://schemas.microsoft.com/office/drawing/2014/main" val="745588918"/>
                    </a:ext>
                  </a:extLst>
                </a:gridCol>
                <a:gridCol w="1158329">
                  <a:extLst>
                    <a:ext uri="{9D8B030D-6E8A-4147-A177-3AD203B41FA5}">
                      <a16:colId xmlns:a16="http://schemas.microsoft.com/office/drawing/2014/main" val="381193415"/>
                    </a:ext>
                  </a:extLst>
                </a:gridCol>
              </a:tblGrid>
              <a:tr h="1249664">
                <a:tc>
                  <a:txBody>
                    <a:bodyPr/>
                    <a:lstStyle/>
                    <a:p>
                      <a:pPr marL="0" marR="0" algn="ctr">
                        <a:lnSpc>
                          <a:spcPct val="100000"/>
                        </a:lnSpc>
                        <a:spcBef>
                          <a:spcPts val="0"/>
                        </a:spcBef>
                        <a:spcAft>
                          <a:spcPts val="0"/>
                        </a:spcAft>
                      </a:pPr>
                      <a:r>
                        <a:rPr lang="en-US" sz="1800" dirty="0">
                          <a:effectLst/>
                          <a:latin typeface="Arial" panose="020B0604020202020204" pitchFamily="34" charset="0"/>
                          <a:cs typeface="Arial" panose="020B0604020202020204" pitchFamily="34" charset="0"/>
                        </a:rPr>
                        <a:t>                     Article</a:t>
                      </a:r>
                    </a:p>
                    <a:p>
                      <a:pPr marL="65405" marR="87630" algn="ctr">
                        <a:lnSpc>
                          <a:spcPct val="100000"/>
                        </a:lnSpc>
                        <a:spcBef>
                          <a:spcPts val="775"/>
                        </a:spcBef>
                        <a:spcAft>
                          <a:spcPts val="0"/>
                        </a:spcAft>
                      </a:pPr>
                      <a:r>
                        <a:rPr lang="en-US" sz="1800" dirty="0">
                          <a:effectLst/>
                          <a:latin typeface="Arial" panose="020B0604020202020204" pitchFamily="34" charset="0"/>
                          <a:cs typeface="Arial" panose="020B0604020202020204" pitchFamily="34" charset="0"/>
                        </a:rPr>
                        <a:t>Number</a:t>
                      </a:r>
                      <a:endParaRPr lang="en-US" sz="18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R w="12700" cap="flat" cmpd="sng" algn="ctr">
                      <a:solidFill>
                        <a:schemeClr val="tx1"/>
                      </a:solidFill>
                      <a:prstDash val="solid"/>
                      <a:round/>
                      <a:headEnd type="none" w="med" len="med"/>
                      <a:tailEnd type="none" w="med" len="med"/>
                    </a:lnR>
                  </a:tcPr>
                </a:tc>
                <a:tc>
                  <a:txBody>
                    <a:bodyPr/>
                    <a:lstStyle/>
                    <a:p>
                      <a:pPr marL="0" marR="0" algn="ctr">
                        <a:lnSpc>
                          <a:spcPct val="100000"/>
                        </a:lnSpc>
                        <a:spcBef>
                          <a:spcPts val="0"/>
                        </a:spcBef>
                        <a:spcAft>
                          <a:spcPts val="0"/>
                        </a:spcAft>
                      </a:pPr>
                      <a:r>
                        <a:rPr lang="en-US" sz="1800" dirty="0">
                          <a:effectLst/>
                          <a:latin typeface="Arial" panose="020B0604020202020204" pitchFamily="34" charset="0"/>
                          <a:cs typeface="Arial" panose="020B0604020202020204" pitchFamily="34" charset="0"/>
                        </a:rPr>
                        <a:t>                 </a:t>
                      </a:r>
                      <a:r>
                        <a:rPr lang="en-US" sz="1800" b="1" dirty="0">
                          <a:effectLst/>
                          <a:latin typeface="Arial" panose="020B0604020202020204" pitchFamily="34" charset="0"/>
                          <a:cs typeface="Arial" panose="020B0604020202020204" pitchFamily="34" charset="0"/>
                        </a:rPr>
                        <a:t>Author  </a:t>
                      </a:r>
                    </a:p>
                    <a:p>
                      <a:pPr marL="0" marR="0" algn="ctr">
                        <a:lnSpc>
                          <a:spcPct val="100000"/>
                        </a:lnSpc>
                        <a:spcBef>
                          <a:spcPts val="0"/>
                        </a:spcBef>
                        <a:spcAft>
                          <a:spcPts val="0"/>
                        </a:spcAft>
                      </a:pPr>
                      <a:r>
                        <a:rPr lang="en-US" sz="1800" b="1" dirty="0">
                          <a:effectLst/>
                          <a:latin typeface="Arial" panose="020B0604020202020204" pitchFamily="34" charset="0"/>
                          <a:cs typeface="Arial" panose="020B0604020202020204" pitchFamily="34" charset="0"/>
                        </a:rPr>
                        <a:t>and Date</a:t>
                      </a:r>
                      <a:endParaRPr lang="en-US" sz="1800" b="1"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gn="ctr">
                        <a:lnSpc>
                          <a:spcPct val="100000"/>
                        </a:lnSpc>
                        <a:spcBef>
                          <a:spcPts val="0"/>
                        </a:spcBef>
                        <a:spcAft>
                          <a:spcPts val="0"/>
                        </a:spcAft>
                      </a:pPr>
                      <a:r>
                        <a:rPr lang="en-US" sz="1800" dirty="0">
                          <a:effectLst/>
                          <a:latin typeface="Arial" panose="020B0604020202020204" pitchFamily="34" charset="0"/>
                          <a:cs typeface="Arial" panose="020B0604020202020204" pitchFamily="34" charset="0"/>
                        </a:rPr>
                        <a:t> </a:t>
                      </a:r>
                    </a:p>
                    <a:p>
                      <a:pPr marL="0" marR="0" algn="ctr">
                        <a:lnSpc>
                          <a:spcPct val="100000"/>
                        </a:lnSpc>
                        <a:spcBef>
                          <a:spcPts val="0"/>
                        </a:spcBef>
                        <a:spcAft>
                          <a:spcPts val="0"/>
                        </a:spcAft>
                      </a:pPr>
                      <a:r>
                        <a:rPr lang="en-US" sz="1800" dirty="0">
                          <a:effectLst/>
                          <a:latin typeface="Arial" panose="020B0604020202020204" pitchFamily="34" charset="0"/>
                          <a:cs typeface="Arial" panose="020B0604020202020204" pitchFamily="34" charset="0"/>
                        </a:rPr>
                        <a:t> Evidence </a:t>
                      </a:r>
                    </a:p>
                    <a:p>
                      <a:pPr marL="0" marR="0" algn="ctr">
                        <a:lnSpc>
                          <a:spcPct val="100000"/>
                        </a:lnSpc>
                        <a:spcBef>
                          <a:spcPts val="0"/>
                        </a:spcBef>
                        <a:spcAft>
                          <a:spcPts val="0"/>
                        </a:spcAft>
                      </a:pPr>
                      <a:r>
                        <a:rPr lang="en-US" sz="1800" dirty="0">
                          <a:effectLst/>
                          <a:latin typeface="Arial" panose="020B0604020202020204" pitchFamily="34" charset="0"/>
                          <a:cs typeface="Arial" panose="020B0604020202020204" pitchFamily="34" charset="0"/>
                        </a:rPr>
                        <a:t>Type</a:t>
                      </a:r>
                      <a:endParaRPr lang="en-US" sz="18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gn="ctr">
                        <a:lnSpc>
                          <a:spcPct val="100000"/>
                        </a:lnSpc>
                        <a:spcBef>
                          <a:spcPts val="0"/>
                        </a:spcBef>
                        <a:spcAft>
                          <a:spcPts val="0"/>
                        </a:spcAft>
                      </a:pPr>
                      <a:r>
                        <a:rPr lang="en-US" sz="1800" dirty="0">
                          <a:effectLst/>
                          <a:latin typeface="Arial" panose="020B0604020202020204" pitchFamily="34" charset="0"/>
                          <a:cs typeface="Arial" panose="020B0604020202020204" pitchFamily="34" charset="0"/>
                        </a:rPr>
                        <a:t> </a:t>
                      </a:r>
                    </a:p>
                    <a:p>
                      <a:pPr marL="65405" marR="71120" algn="ctr">
                        <a:lnSpc>
                          <a:spcPct val="100000"/>
                        </a:lnSpc>
                        <a:spcBef>
                          <a:spcPts val="775"/>
                        </a:spcBef>
                        <a:spcAft>
                          <a:spcPts val="0"/>
                        </a:spcAft>
                      </a:pPr>
                      <a:r>
                        <a:rPr lang="en-US" sz="1800" dirty="0">
                          <a:effectLst/>
                          <a:latin typeface="Arial" panose="020B0604020202020204" pitchFamily="34" charset="0"/>
                          <a:cs typeface="Arial" panose="020B0604020202020204" pitchFamily="34" charset="0"/>
                        </a:rPr>
                        <a:t>Sample, Sample Size,  Setting</a:t>
                      </a:r>
                      <a:endParaRPr lang="en-US" sz="18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65405" marR="0" algn="ctr">
                        <a:lnSpc>
                          <a:spcPct val="100000"/>
                        </a:lnSpc>
                        <a:spcBef>
                          <a:spcPts val="835"/>
                        </a:spcBef>
                        <a:spcAft>
                          <a:spcPts val="0"/>
                        </a:spcAft>
                      </a:pPr>
                      <a:endParaRPr lang="en-US" sz="1800" dirty="0">
                        <a:effectLst/>
                        <a:latin typeface="Arial" panose="020B0604020202020204" pitchFamily="34" charset="0"/>
                        <a:cs typeface="Arial" panose="020B0604020202020204" pitchFamily="34" charset="0"/>
                      </a:endParaRPr>
                    </a:p>
                    <a:p>
                      <a:pPr marL="65405" marR="0" algn="ctr">
                        <a:lnSpc>
                          <a:spcPct val="100000"/>
                        </a:lnSpc>
                        <a:spcBef>
                          <a:spcPts val="835"/>
                        </a:spcBef>
                        <a:spcAft>
                          <a:spcPts val="0"/>
                        </a:spcAft>
                      </a:pPr>
                      <a:r>
                        <a:rPr lang="en-US" sz="1800" dirty="0">
                          <a:effectLst/>
                          <a:latin typeface="Arial" panose="020B0604020202020204" pitchFamily="34" charset="0"/>
                          <a:cs typeface="Arial" panose="020B0604020202020204" pitchFamily="34" charset="0"/>
                        </a:rPr>
                        <a:t>Findings That Help Answer  the EBP Question</a:t>
                      </a:r>
                      <a:endParaRPr lang="en-US" sz="18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gn="ctr">
                        <a:lnSpc>
                          <a:spcPct val="100000"/>
                        </a:lnSpc>
                        <a:spcBef>
                          <a:spcPts val="0"/>
                        </a:spcBef>
                        <a:spcAft>
                          <a:spcPts val="0"/>
                        </a:spcAft>
                      </a:pPr>
                      <a:r>
                        <a:rPr lang="en-US" sz="1800">
                          <a:effectLst/>
                          <a:latin typeface="Arial" panose="020B0604020202020204" pitchFamily="34" charset="0"/>
                          <a:cs typeface="Arial" panose="020B0604020202020204" pitchFamily="34" charset="0"/>
                        </a:rPr>
                        <a:t> </a:t>
                      </a:r>
                    </a:p>
                    <a:p>
                      <a:pPr marL="65405" marR="78740" algn="ctr">
                        <a:lnSpc>
                          <a:spcPct val="100000"/>
                        </a:lnSpc>
                        <a:spcBef>
                          <a:spcPts val="775"/>
                        </a:spcBef>
                        <a:spcAft>
                          <a:spcPts val="0"/>
                        </a:spcAft>
                      </a:pPr>
                      <a:r>
                        <a:rPr lang="en-US" sz="1800">
                          <a:effectLst/>
                          <a:latin typeface="Arial" panose="020B0604020202020204" pitchFamily="34" charset="0"/>
                          <a:cs typeface="Arial" panose="020B0604020202020204" pitchFamily="34" charset="0"/>
                        </a:rPr>
                        <a:t>Observable Measures</a:t>
                      </a:r>
                      <a:endParaRPr lang="en-US" sz="180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gn="ctr">
                        <a:lnSpc>
                          <a:spcPct val="100000"/>
                        </a:lnSpc>
                        <a:spcBef>
                          <a:spcPts val="0"/>
                        </a:spcBef>
                        <a:spcAft>
                          <a:spcPts val="0"/>
                        </a:spcAft>
                      </a:pPr>
                      <a:r>
                        <a:rPr lang="en-US" sz="1800" dirty="0">
                          <a:effectLst/>
                          <a:latin typeface="Arial" panose="020B0604020202020204" pitchFamily="34" charset="0"/>
                          <a:cs typeface="Arial" panose="020B0604020202020204" pitchFamily="34" charset="0"/>
                        </a:rPr>
                        <a:t> </a:t>
                      </a:r>
                    </a:p>
                    <a:p>
                      <a:pPr marL="0" marR="0" algn="ctr">
                        <a:lnSpc>
                          <a:spcPct val="100000"/>
                        </a:lnSpc>
                        <a:spcBef>
                          <a:spcPts val="0"/>
                        </a:spcBef>
                        <a:spcAft>
                          <a:spcPts val="0"/>
                        </a:spcAft>
                      </a:pPr>
                      <a:r>
                        <a:rPr lang="en-US" sz="1800" dirty="0">
                          <a:effectLst/>
                          <a:latin typeface="Arial" panose="020B0604020202020204" pitchFamily="34" charset="0"/>
                          <a:cs typeface="Arial" panose="020B0604020202020204" pitchFamily="34" charset="0"/>
                        </a:rPr>
                        <a:t> </a:t>
                      </a:r>
                    </a:p>
                    <a:p>
                      <a:pPr marL="0" marR="0" algn="ctr">
                        <a:lnSpc>
                          <a:spcPct val="100000"/>
                        </a:lnSpc>
                        <a:spcBef>
                          <a:spcPts val="0"/>
                        </a:spcBef>
                        <a:spcAft>
                          <a:spcPts val="0"/>
                        </a:spcAft>
                      </a:pPr>
                      <a:r>
                        <a:rPr lang="en-US" sz="1800" dirty="0">
                          <a:effectLst/>
                          <a:latin typeface="Arial" panose="020B0604020202020204" pitchFamily="34" charset="0"/>
                          <a:cs typeface="Arial" panose="020B0604020202020204" pitchFamily="34" charset="0"/>
                        </a:rPr>
                        <a:t>Limitations</a:t>
                      </a:r>
                      <a:endParaRPr lang="en-US" sz="18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gn="ctr">
                        <a:lnSpc>
                          <a:spcPct val="100000"/>
                        </a:lnSpc>
                        <a:spcBef>
                          <a:spcPts val="0"/>
                        </a:spcBef>
                        <a:spcAft>
                          <a:spcPts val="0"/>
                        </a:spcAft>
                      </a:pPr>
                      <a:r>
                        <a:rPr lang="en-US" sz="1800" dirty="0">
                          <a:effectLst/>
                          <a:latin typeface="Arial" panose="020B0604020202020204" pitchFamily="34" charset="0"/>
                          <a:cs typeface="Arial" panose="020B0604020202020204" pitchFamily="34" charset="0"/>
                        </a:rPr>
                        <a:t> </a:t>
                      </a:r>
                    </a:p>
                    <a:p>
                      <a:pPr marL="65405" marR="67945" algn="ctr">
                        <a:lnSpc>
                          <a:spcPct val="100000"/>
                        </a:lnSpc>
                        <a:spcBef>
                          <a:spcPts val="775"/>
                        </a:spcBef>
                        <a:spcAft>
                          <a:spcPts val="0"/>
                        </a:spcAft>
                      </a:pPr>
                      <a:r>
                        <a:rPr lang="en-US" sz="1800" dirty="0">
                          <a:effectLst/>
                          <a:latin typeface="Arial" panose="020B0604020202020204" pitchFamily="34" charset="0"/>
                          <a:cs typeface="Arial" panose="020B0604020202020204" pitchFamily="34" charset="0"/>
                        </a:rPr>
                        <a:t>Evidence Level, </a:t>
                      </a:r>
                    </a:p>
                    <a:p>
                      <a:pPr marL="65405" marR="67945" algn="ctr">
                        <a:lnSpc>
                          <a:spcPct val="100000"/>
                        </a:lnSpc>
                        <a:spcBef>
                          <a:spcPts val="775"/>
                        </a:spcBef>
                        <a:spcAft>
                          <a:spcPts val="0"/>
                        </a:spcAft>
                      </a:pPr>
                      <a:r>
                        <a:rPr lang="en-US" sz="1800" dirty="0">
                          <a:effectLst/>
                          <a:latin typeface="Arial" panose="020B0604020202020204" pitchFamily="34" charset="0"/>
                          <a:cs typeface="Arial" panose="020B0604020202020204" pitchFamily="34" charset="0"/>
                        </a:rPr>
                        <a:t>Quality</a:t>
                      </a:r>
                      <a:endParaRPr lang="en-US" sz="18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69859135"/>
                  </a:ext>
                </a:extLst>
              </a:tr>
              <a:tr h="4567561">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1</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Yilmaz (2021)</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RCT quasi-experimental</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study</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nSpc>
                          <a:spcPct val="107000"/>
                        </a:lnSpc>
                        <a:spcBef>
                          <a:spcPts val="55"/>
                        </a:spcBef>
                        <a:spcAft>
                          <a:spcPts val="0"/>
                        </a:spcAft>
                      </a:pPr>
                      <a:r>
                        <a:rPr lang="en-US" sz="1600" dirty="0">
                          <a:effectLst/>
                          <a:latin typeface="Arial" panose="020B0604020202020204" pitchFamily="34" charset="0"/>
                          <a:cs typeface="Arial" panose="020B0604020202020204" pitchFamily="34" charset="0"/>
                        </a:rPr>
                        <a:t>62 first year nursing students</a:t>
                      </a:r>
                    </a:p>
                    <a:p>
                      <a:pPr marL="0" marR="0">
                        <a:lnSpc>
                          <a:spcPct val="107000"/>
                        </a:lnSpc>
                        <a:spcBef>
                          <a:spcPts val="55"/>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55"/>
                        </a:spcBef>
                        <a:spcAft>
                          <a:spcPts val="0"/>
                        </a:spcAft>
                      </a:pPr>
                      <a:r>
                        <a:rPr lang="en-US" sz="1600" dirty="0">
                          <a:effectLst/>
                          <a:latin typeface="Arial" panose="020B0604020202020204" pitchFamily="34" charset="0"/>
                          <a:cs typeface="Arial" panose="020B0604020202020204" pitchFamily="34" charset="0"/>
                        </a:rPr>
                        <a:t>n=31 in high simulation (HS) group; n=31 in low-fidelity simulation (LFS) group</a:t>
                      </a:r>
                    </a:p>
                    <a:p>
                      <a:pPr marL="0" marR="0">
                        <a:lnSpc>
                          <a:spcPct val="107000"/>
                        </a:lnSpc>
                        <a:spcBef>
                          <a:spcPts val="55"/>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All students had the same two lectures pertaining to IV administration prior to the study. </a:t>
                      </a:r>
                    </a:p>
                    <a:p>
                      <a:pPr marL="0" marR="0">
                        <a:lnSpc>
                          <a:spcPct val="107000"/>
                        </a:lnSpc>
                        <a:spcBef>
                          <a:spcPts val="55"/>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Two weeks prior each participant had a hands-on training of IV admission.</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At 2 weeks post the students need to recall and prove retention on information learned.</a:t>
                      </a:r>
                    </a:p>
                    <a:p>
                      <a:pPr marL="342900" marR="83820" lvl="0" indent="-342900" algn="ctr">
                        <a:lnSpc>
                          <a:spcPct val="107000"/>
                        </a:lnSpc>
                        <a:spcBef>
                          <a:spcPts val="0"/>
                        </a:spcBef>
                        <a:spcAft>
                          <a:spcPts val="0"/>
                        </a:spcAft>
                        <a:buClr>
                          <a:srgbClr val="231F20"/>
                        </a:buClr>
                        <a:buSzPts val="800"/>
                        <a:buFont typeface="Arial Unicode MS" panose="020B0604020202020204" pitchFamily="34" charset="-128"/>
                        <a:buChar char="❑"/>
                        <a:tabLst>
                          <a:tab pos="675640" algn="l"/>
                        </a:tabLst>
                      </a:pPr>
                      <a:r>
                        <a:rPr lang="en-US" sz="1600" dirty="0">
                          <a:effectLst/>
                          <a:latin typeface="Arial" panose="020B0604020202020204" pitchFamily="34" charset="0"/>
                          <a:cs typeface="Arial" panose="020B0604020202020204" pitchFamily="34" charset="0"/>
                        </a:rPr>
                        <a:t> N/A</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High fidelity simulation group study was effective on increasing students’ medication knowledge, performance, and increased clinical assessment.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Results measured with the Simulation design scale (SDS).</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Data analyzed with SPSS/WIN 22.0</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 Not all students practiced IV insertion on live patients, some patients refused students. </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Small sample size</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Skills checklist developed according to literature by researchers.</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I/A</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330819081"/>
                  </a:ext>
                </a:extLst>
              </a:tr>
              <a:tr h="3076174">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2</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R w="12700" cap="flat" cmpd="sng" algn="ctr">
                      <a:solidFill>
                        <a:schemeClr val="tx1"/>
                      </a:solidFill>
                      <a:prstDash val="solid"/>
                      <a:round/>
                      <a:headEnd type="none" w="med" len="med"/>
                      <a:tailEnd type="none" w="med" len="med"/>
                    </a:lnR>
                    <a:solidFill>
                      <a:schemeClr val="accent2">
                        <a:lumMod val="20000"/>
                        <a:lumOff val="80000"/>
                      </a:schemeClr>
                    </a:solidFill>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Kuo (2020)</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Quasi-experimental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study</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83 senior nursing students</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N=27 control group students w/ no simulation (2015).</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N=36 (2016) students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N=30 (2017) students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2015-2017</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75% female students</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55"/>
                        </a:spcBef>
                        <a:spcAft>
                          <a:spcPts val="0"/>
                        </a:spcAft>
                      </a:pPr>
                      <a:r>
                        <a:rPr lang="en-US" sz="1600" dirty="0">
                          <a:effectLst/>
                          <a:latin typeface="Arial" panose="020B0604020202020204" pitchFamily="34" charset="0"/>
                          <a:cs typeface="Arial" panose="020B0604020202020204" pitchFamily="34" charset="0"/>
                        </a:rPr>
                        <a:t> </a:t>
                      </a:r>
                    </a:p>
                    <a:p>
                      <a:pPr marL="342900" marR="83820" lvl="0" indent="-342900" algn="r">
                        <a:lnSpc>
                          <a:spcPct val="107000"/>
                        </a:lnSpc>
                        <a:spcBef>
                          <a:spcPts val="0"/>
                        </a:spcBef>
                        <a:spcAft>
                          <a:spcPts val="0"/>
                        </a:spcAft>
                        <a:buClr>
                          <a:srgbClr val="231F20"/>
                        </a:buClr>
                        <a:buSzPts val="800"/>
                        <a:buFont typeface="Arial Unicode MS" panose="020B0604020202020204" pitchFamily="34" charset="-128"/>
                        <a:buChar char="❑"/>
                        <a:tabLst>
                          <a:tab pos="675640" algn="l"/>
                        </a:tabLst>
                      </a:pPr>
                      <a:r>
                        <a:rPr lang="en-US" sz="1600" dirty="0">
                          <a:effectLst/>
                          <a:latin typeface="Arial" panose="020B0604020202020204" pitchFamily="34" charset="0"/>
                          <a:cs typeface="Arial" panose="020B0604020202020204" pitchFamily="34" charset="0"/>
                        </a:rPr>
                        <a:t>N/A</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Simulation training effective as teaching strategy, improved preventing medication errors and speaking up about medication errors that happened.</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Problem-based pre &amp; posttest scenarios via direct observation. Results analyzed using descriptive statistics and frequency distributions with SPSS v. 22.0 software.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McNemar’s Chi-squared test conducted. </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First study about senior nursing students speaking up about medication errors.</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II/A</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solidFill>
                      <a:schemeClr val="accent2">
                        <a:lumMod val="20000"/>
                        <a:lumOff val="80000"/>
                      </a:schemeClr>
                    </a:solidFill>
                  </a:tcPr>
                </a:tc>
                <a:extLst>
                  <a:ext uri="{0D108BD9-81ED-4DB2-BD59-A6C34878D82A}">
                    <a16:rowId xmlns:a16="http://schemas.microsoft.com/office/drawing/2014/main" val="2656154349"/>
                  </a:ext>
                </a:extLst>
              </a:tr>
              <a:tr h="2345182">
                <a:tc>
                  <a:txBody>
                    <a:bodyPr/>
                    <a:lstStyle/>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 3</a:t>
                      </a:r>
                      <a:endParaRPr lang="en-US" sz="160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Sanko (2017)</a:t>
                      </a:r>
                      <a:endParaRPr lang="en-US" sz="160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Quasi-experimental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study</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nSpc>
                          <a:spcPct val="107000"/>
                        </a:lnSpc>
                        <a:spcBef>
                          <a:spcPts val="55"/>
                        </a:spcBef>
                        <a:spcAft>
                          <a:spcPts val="0"/>
                        </a:spcAft>
                      </a:pPr>
                      <a:r>
                        <a:rPr lang="en-US" sz="1600">
                          <a:effectLst/>
                          <a:latin typeface="Arial" panose="020B0604020202020204" pitchFamily="34" charset="0"/>
                          <a:cs typeface="Arial" panose="020B0604020202020204" pitchFamily="34" charset="0"/>
                        </a:rPr>
                        <a:t>n=120 BSN enrolled nursing students</a:t>
                      </a:r>
                    </a:p>
                    <a:p>
                      <a:pPr marL="0" marR="0">
                        <a:lnSpc>
                          <a:spcPct val="107000"/>
                        </a:lnSpc>
                        <a:spcBef>
                          <a:spcPts val="55"/>
                        </a:spcBef>
                        <a:spcAft>
                          <a:spcPts val="0"/>
                        </a:spcAft>
                      </a:pPr>
                      <a:r>
                        <a:rPr lang="en-US" sz="1600">
                          <a:effectLst/>
                          <a:latin typeface="Arial" panose="020B0604020202020204" pitchFamily="34" charset="0"/>
                          <a:cs typeface="Arial" panose="020B0604020202020204" pitchFamily="34" charset="0"/>
                        </a:rPr>
                        <a:t>n=60 for the control group </a:t>
                      </a:r>
                    </a:p>
                    <a:p>
                      <a:pPr marL="0" marR="0">
                        <a:lnSpc>
                          <a:spcPct val="107000"/>
                        </a:lnSpc>
                        <a:spcBef>
                          <a:spcPts val="55"/>
                        </a:spcBef>
                        <a:spcAft>
                          <a:spcPts val="0"/>
                        </a:spcAft>
                      </a:pPr>
                      <a:r>
                        <a:rPr lang="en-US" sz="1600">
                          <a:effectLst/>
                          <a:latin typeface="Arial" panose="020B0604020202020204" pitchFamily="34" charset="0"/>
                          <a:cs typeface="Arial" panose="020B0604020202020204" pitchFamily="34" charset="0"/>
                        </a:rPr>
                        <a:t>n=60 for the intervention (SEP) group. </a:t>
                      </a:r>
                    </a:p>
                    <a:p>
                      <a:pPr marL="0" marR="0">
                        <a:lnSpc>
                          <a:spcPct val="107000"/>
                        </a:lnSpc>
                        <a:spcBef>
                          <a:spcPts val="55"/>
                        </a:spcBef>
                        <a:spcAft>
                          <a:spcPts val="0"/>
                        </a:spcAft>
                      </a:pPr>
                      <a:r>
                        <a:rPr lang="en-US" sz="1600">
                          <a:effectLst/>
                          <a:latin typeface="Arial" panose="020B0604020202020204" pitchFamily="34" charset="0"/>
                          <a:cs typeface="Arial" panose="020B0604020202020204" pitchFamily="34" charset="0"/>
                        </a:rPr>
                        <a:t> </a:t>
                      </a:r>
                    </a:p>
                    <a:p>
                      <a:pPr marL="0" marR="0">
                        <a:lnSpc>
                          <a:spcPct val="107000"/>
                        </a:lnSpc>
                        <a:spcBef>
                          <a:spcPts val="55"/>
                        </a:spcBef>
                        <a:spcAft>
                          <a:spcPts val="0"/>
                        </a:spcAft>
                      </a:pPr>
                      <a:r>
                        <a:rPr lang="en-US" sz="1600">
                          <a:effectLst/>
                          <a:latin typeface="Arial" panose="020B0604020202020204" pitchFamily="34" charset="0"/>
                          <a:cs typeface="Arial" panose="020B0604020202020204" pitchFamily="34" charset="0"/>
                        </a:rPr>
                        <a:t>Manikin-based scenarios, </a:t>
                      </a:r>
                    </a:p>
                    <a:p>
                      <a:pPr marL="342900" marR="83820" lvl="0" indent="-342900" algn="r">
                        <a:lnSpc>
                          <a:spcPct val="107000"/>
                        </a:lnSpc>
                        <a:spcBef>
                          <a:spcPts val="0"/>
                        </a:spcBef>
                        <a:spcAft>
                          <a:spcPts val="0"/>
                        </a:spcAft>
                        <a:buClr>
                          <a:srgbClr val="231F20"/>
                        </a:buClr>
                        <a:buSzPts val="800"/>
                        <a:buFont typeface="Arial Unicode MS" panose="020B0604020202020204" pitchFamily="34" charset="-128"/>
                        <a:buChar char="❑"/>
                        <a:tabLst>
                          <a:tab pos="675640" algn="l"/>
                        </a:tabLst>
                      </a:pPr>
                      <a:r>
                        <a:rPr lang="en-US" sz="1600">
                          <a:effectLst/>
                          <a:latin typeface="Arial" panose="020B0604020202020204" pitchFamily="34" charset="0"/>
                          <a:cs typeface="Arial" panose="020B0604020202020204" pitchFamily="34" charset="0"/>
                        </a:rPr>
                        <a:t>N/A</a:t>
                      </a:r>
                      <a:endParaRPr lang="en-US" sz="160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Competence improvement noted in both groups.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95% of students agree simulation improved medication safety after simulation.</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 Scale analysis, descriptive statistics, t tests, Spearman’s p,</a:t>
                      </a:r>
                    </a:p>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X</a:t>
                      </a:r>
                      <a:r>
                        <a:rPr lang="en-US" sz="1600" baseline="30000">
                          <a:effectLst/>
                          <a:latin typeface="Arial" panose="020B0604020202020204" pitchFamily="34" charset="0"/>
                          <a:cs typeface="Arial" panose="020B0604020202020204" pitchFamily="34" charset="0"/>
                        </a:rPr>
                        <a:t>2</a:t>
                      </a:r>
                      <a:r>
                        <a:rPr lang="en-US" sz="1600">
                          <a:effectLst/>
                          <a:latin typeface="Arial" panose="020B0604020202020204" pitchFamily="34" charset="0"/>
                          <a:cs typeface="Arial" panose="020B0604020202020204" pitchFamily="34" charset="0"/>
                        </a:rPr>
                        <a:t>, and Fischer’s were uses to evaluate the data.</a:t>
                      </a:r>
                    </a:p>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SPSS version 20 was uses for all analysis.  </a:t>
                      </a:r>
                      <a:endParaRPr lang="en-US" sz="160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 limitations of single site, inability to track effects of students in clinical practice, inability to control factors during SEP encounters. </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II/A</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3591127"/>
                  </a:ext>
                </a:extLst>
              </a:tr>
              <a:tr h="4745552">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4</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Gill (2019)</a:t>
                      </a:r>
                      <a:endParaRPr lang="en-US" sz="160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Systematic review with meta-analysis</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20 articles reviewed.</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BSN nursing students</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Lecture control group n=79; simulation group n=79.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Searched numerous data bases including CINAHL,  and ERIC with search terms of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undergraduate nursing students, peer reviewed, years searched, teaching strategies with pharmacology education.</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55"/>
                        </a:spcBef>
                        <a:spcAft>
                          <a:spcPts val="0"/>
                        </a:spcAft>
                      </a:pPr>
                      <a:r>
                        <a:rPr lang="en-US" sz="1600" dirty="0">
                          <a:effectLst/>
                          <a:latin typeface="Arial" panose="020B0604020202020204" pitchFamily="34" charset="0"/>
                          <a:cs typeface="Arial" panose="020B0604020202020204" pitchFamily="34" charset="0"/>
                        </a:rPr>
                        <a:t> </a:t>
                      </a:r>
                    </a:p>
                    <a:p>
                      <a:pPr marL="342900" marR="83820" lvl="0" indent="-342900" algn="r">
                        <a:lnSpc>
                          <a:spcPct val="107000"/>
                        </a:lnSpc>
                        <a:spcBef>
                          <a:spcPts val="0"/>
                        </a:spcBef>
                        <a:spcAft>
                          <a:spcPts val="0"/>
                        </a:spcAft>
                        <a:buClr>
                          <a:srgbClr val="231F20"/>
                        </a:buClr>
                        <a:buSzPts val="800"/>
                        <a:buFont typeface="Arial Unicode MS" panose="020B0604020202020204" pitchFamily="34" charset="-128"/>
                        <a:buChar char="❑"/>
                        <a:tabLst>
                          <a:tab pos="675640" algn="l"/>
                        </a:tabLst>
                      </a:pPr>
                      <a:r>
                        <a:rPr lang="en-US" sz="1600" dirty="0">
                          <a:effectLst/>
                          <a:latin typeface="Arial" panose="020B0604020202020204" pitchFamily="34" charset="0"/>
                          <a:cs typeface="Arial" panose="020B0604020202020204" pitchFamily="34" charset="0"/>
                        </a:rPr>
                        <a:t>N/A</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Primary cause of medication errors is reported as insufficient knowledge of  pharmacology. Students feel dissatisfied with amount of pharmacology taught in lecture leading to uncertainty in their critical decision making.</a:t>
                      </a:r>
                    </a:p>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Test outcomes of simulation in pharmacology education with 2 groups, control group attended lecture only, simulation group who attended simulation stations significantly scored higher on exams compared to students in control group. </a:t>
                      </a:r>
                      <a:endParaRPr lang="en-US" sz="160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Most research was on dosage calculation vs. pharmacotherapeutics.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Inability of students to transfer lecture content to hospital setting</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2 tools used to measure data: Kirkpatrick’s framework &amp; MERSQI.</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Sampling bias in 9 studies was selection sampling, performance, design, detection, measurement/</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instrument, attrition, &amp; reporting biases.</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Sampling bias most common. </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 </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II/A</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91114178"/>
                  </a:ext>
                </a:extLst>
              </a:tr>
              <a:tr h="4996278">
                <a:tc>
                  <a:txBody>
                    <a:bodyPr/>
                    <a:lstStyle/>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 5</a:t>
                      </a:r>
                      <a:endParaRPr lang="en-US" sz="160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Tinnon (2017)</a:t>
                      </a:r>
                      <a:endParaRPr lang="en-US" sz="160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Quasi-experimental pilot study</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23 undergraduate nursing pharmacology students</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n=11 simulation group and non-simulation group n=12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3 male, 21 female mean age 21.82 years old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(SD = 1.43)</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342900" marR="83820" lvl="0" indent="-342900" algn="r">
                        <a:lnSpc>
                          <a:spcPct val="107000"/>
                        </a:lnSpc>
                        <a:spcBef>
                          <a:spcPts val="0"/>
                        </a:spcBef>
                        <a:spcAft>
                          <a:spcPts val="0"/>
                        </a:spcAft>
                        <a:buClr>
                          <a:srgbClr val="231F20"/>
                        </a:buClr>
                        <a:buSzPts val="800"/>
                        <a:buFont typeface="Arial Unicode MS" panose="020B0604020202020204" pitchFamily="34" charset="-128"/>
                        <a:buChar char="❑"/>
                        <a:tabLst>
                          <a:tab pos="675640" algn="l"/>
                        </a:tabLst>
                      </a:pPr>
                      <a:r>
                        <a:rPr lang="en-US" sz="1600" dirty="0">
                          <a:effectLst/>
                          <a:latin typeface="Arial" panose="020B0604020202020204" pitchFamily="34" charset="0"/>
                          <a:cs typeface="Arial" panose="020B0604020202020204" pitchFamily="34" charset="0"/>
                        </a:rPr>
                        <a:t>N/A</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Non-simulation group n=12 attended lectures</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Simulation group n=11had same material but did not attend lecture but provided all read materials from lecture and learned in simulation lab only</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All students’ test scores increased 16% after study but stated they gained same knowledge from simulation as did students who attended lecture only.</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Simulation as active learning enhances critical thinking and clinical reasoning.</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Student Satisfaction and Self Confidence in Learning Questionnaire (SSCLQ) was used to measure student satisfaction with simulation activities </a:t>
                      </a:r>
                    </a:p>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data analyzed using IBM SPSS version 20.</a:t>
                      </a:r>
                    </a:p>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Cronbach’s alpha was used to establish reliability. </a:t>
                      </a:r>
                    </a:p>
                    <a:p>
                      <a:pPr marL="0" marR="0">
                        <a:lnSpc>
                          <a:spcPct val="107000"/>
                        </a:lnSpc>
                        <a:spcBef>
                          <a:spcPts val="0"/>
                        </a:spcBef>
                        <a:spcAft>
                          <a:spcPts val="0"/>
                        </a:spcAft>
                      </a:pPr>
                      <a:r>
                        <a:rPr lang="en-US" sz="1600">
                          <a:effectLst/>
                          <a:latin typeface="Arial" panose="020B0604020202020204" pitchFamily="34" charset="0"/>
                          <a:cs typeface="Arial" panose="020B0604020202020204" pitchFamily="34" charset="0"/>
                        </a:rPr>
                        <a:t> </a:t>
                      </a:r>
                      <a:endParaRPr lang="en-US" sz="160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Small sample size, did not compare simulation effectiveness vs lecture</a:t>
                      </a:r>
                      <a:endParaRPr lang="en-US" sz="160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II/A</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105973"/>
                  </a:ext>
                </a:extLst>
              </a:tr>
              <a:tr h="3850994">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 6</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Avraham (2021)</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Comparative Quasi-experimental </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3rd year undergraduate nursing students n=50 qualified after screening complete separated into two groups</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6-week time frame</a:t>
                      </a:r>
                    </a:p>
                    <a:p>
                      <a:pPr marL="0" marR="0">
                        <a:lnSpc>
                          <a:spcPct val="107000"/>
                        </a:lnSpc>
                        <a:spcBef>
                          <a:spcPts val="55"/>
                        </a:spcBef>
                        <a:spcAft>
                          <a:spcPts val="0"/>
                        </a:spcAft>
                      </a:pPr>
                      <a:r>
                        <a:rPr lang="en-US" sz="1600" b="0" dirty="0">
                          <a:effectLst/>
                          <a:latin typeface="Arial" panose="020B0604020202020204" pitchFamily="34" charset="0"/>
                          <a:cs typeface="Arial" panose="020B0604020202020204" pitchFamily="34" charset="0"/>
                        </a:rPr>
                        <a:t> </a:t>
                      </a:r>
                    </a:p>
                    <a:p>
                      <a:pPr marL="342900" marR="83820" lvl="0" indent="-342900" algn="r">
                        <a:lnSpc>
                          <a:spcPct val="107000"/>
                        </a:lnSpc>
                        <a:spcBef>
                          <a:spcPts val="0"/>
                        </a:spcBef>
                        <a:spcAft>
                          <a:spcPts val="0"/>
                        </a:spcAft>
                        <a:buClr>
                          <a:srgbClr val="231F20"/>
                        </a:buClr>
                        <a:buSzPts val="800"/>
                        <a:buFont typeface="Arial Unicode MS" panose="020B0604020202020204" pitchFamily="34" charset="-128"/>
                        <a:buChar char="❑"/>
                        <a:tabLst>
                          <a:tab pos="675640" algn="l"/>
                        </a:tabLst>
                      </a:pPr>
                      <a:r>
                        <a:rPr lang="en-US" sz="1600" b="0" dirty="0">
                          <a:effectLst/>
                          <a:latin typeface="Arial" panose="020B0604020202020204" pitchFamily="34" charset="0"/>
                          <a:cs typeface="Arial" panose="020B0604020202020204" pitchFamily="34" charset="0"/>
                        </a:rPr>
                        <a:t>N/A</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simulation increased students’ preparedness for medication administration. The students who performed the simulation alone, rather than with a partner, had better outcomes. </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Individual simulation better prepares nurses for clinical practice.</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 </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Likert scale and Cronbach’s was used to analyze data. </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only conducted in one nursing school environment, faculty can influence approach of simulation exercises. </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 </a:t>
                      </a:r>
                    </a:p>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Observational bias may be present. </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nSpc>
                          <a:spcPct val="107000"/>
                        </a:lnSpc>
                        <a:spcBef>
                          <a:spcPts val="0"/>
                        </a:spcBef>
                        <a:spcAft>
                          <a:spcPts val="0"/>
                        </a:spcAft>
                      </a:pPr>
                      <a:r>
                        <a:rPr lang="en-US" sz="1600" b="0" dirty="0">
                          <a:effectLst/>
                          <a:latin typeface="Arial" panose="020B0604020202020204" pitchFamily="34" charset="0"/>
                          <a:cs typeface="Arial" panose="020B0604020202020204" pitchFamily="34" charset="0"/>
                        </a:rPr>
                        <a:t>II/A</a:t>
                      </a:r>
                      <a:endParaRPr lang="en-US" sz="1600" b="0" dirty="0">
                        <a:effectLst/>
                        <a:latin typeface="Arial" panose="020B0604020202020204" pitchFamily="34" charset="0"/>
                        <a:ea typeface="Arial Narrow" panose="020B0604020202020204" pitchFamily="34" charset="0"/>
                        <a:cs typeface="Arial" panose="020B0604020202020204" pitchFamily="34" charset="0"/>
                      </a:endParaRPr>
                    </a:p>
                  </a:txBody>
                  <a:tcPr marL="0" marR="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3700761101"/>
                  </a:ext>
                </a:extLst>
              </a:tr>
            </a:tbl>
          </a:graphicData>
        </a:graphic>
      </p:graphicFrame>
      <p:sp>
        <p:nvSpPr>
          <p:cNvPr id="19" name="Text Box 2">
            <a:extLst>
              <a:ext uri="{FF2B5EF4-FFF2-40B4-BE49-F238E27FC236}">
                <a16:creationId xmlns:a16="http://schemas.microsoft.com/office/drawing/2014/main" id="{E4342199-207A-7344-B565-2715108BE717}"/>
              </a:ext>
            </a:extLst>
          </p:cNvPr>
          <p:cNvSpPr txBox="1">
            <a:spLocks noChangeArrowheads="1"/>
          </p:cNvSpPr>
          <p:nvPr/>
        </p:nvSpPr>
        <p:spPr bwMode="auto">
          <a:xfrm>
            <a:off x="25241250" y="9580563"/>
            <a:ext cx="176213" cy="398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vert" wrap="square" lIns="0" tIns="0" rIns="0" bIns="0" anchor="t" anchorCtr="0" upright="1">
            <a:noAutofit/>
          </a:bodyPr>
          <a:lstStyle/>
          <a:p>
            <a:pPr marL="0" marR="0">
              <a:spcBef>
                <a:spcPts val="125"/>
              </a:spcBef>
              <a:spcAft>
                <a:spcPts val="0"/>
              </a:spcAft>
            </a:pPr>
            <a:r>
              <a:rPr lang="en-US" sz="1000">
                <a:effectLst/>
                <a:latin typeface="Arial Narrow" panose="020B0604020202020204" pitchFamily="34" charset="0"/>
                <a:ea typeface="Calibri" panose="020F0502020204030204" pitchFamily="34" charset="0"/>
                <a:cs typeface="Times New Roman" panose="02020603050405020304" pitchFamily="18" charset="0"/>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1" name="TextBox 30">
            <a:extLst>
              <a:ext uri="{FF2B5EF4-FFF2-40B4-BE49-F238E27FC236}">
                <a16:creationId xmlns:a16="http://schemas.microsoft.com/office/drawing/2014/main" id="{56B57F59-D365-D047-AE97-85DDC4412009}"/>
              </a:ext>
            </a:extLst>
          </p:cNvPr>
          <p:cNvSpPr txBox="1"/>
          <p:nvPr/>
        </p:nvSpPr>
        <p:spPr>
          <a:xfrm>
            <a:off x="26441402" y="7262382"/>
            <a:ext cx="1930398" cy="215444"/>
          </a:xfrm>
          <a:prstGeom prst="rect">
            <a:avLst/>
          </a:prstGeom>
          <a:noFill/>
        </p:spPr>
        <p:txBody>
          <a:bodyPr wrap="square" rtlCol="0">
            <a:spAutoFit/>
          </a:bodyPr>
          <a:lstStyle/>
          <a:p>
            <a:endParaRPr lang="en-US" sz="800" dirty="0"/>
          </a:p>
        </p:txBody>
      </p:sp>
      <p:sp>
        <p:nvSpPr>
          <p:cNvPr id="38" name="TextBox 37">
            <a:extLst>
              <a:ext uri="{FF2B5EF4-FFF2-40B4-BE49-F238E27FC236}">
                <a16:creationId xmlns:a16="http://schemas.microsoft.com/office/drawing/2014/main" id="{F55A4A3C-BC4E-CB45-8F16-4732038EF1D7}"/>
              </a:ext>
            </a:extLst>
          </p:cNvPr>
          <p:cNvSpPr txBox="1"/>
          <p:nvPr/>
        </p:nvSpPr>
        <p:spPr>
          <a:xfrm>
            <a:off x="30658127" y="5823415"/>
            <a:ext cx="12484964" cy="15188773"/>
          </a:xfrm>
          <a:prstGeom prst="rect">
            <a:avLst/>
          </a:prstGeom>
          <a:noFill/>
        </p:spPr>
        <p:txBody>
          <a:bodyPr wrap="square">
            <a:spAutoFit/>
          </a:bodyPr>
          <a:lstStyle/>
          <a:p>
            <a:pPr algn="ctr">
              <a:spcBef>
                <a:spcPct val="50000"/>
              </a:spcBef>
            </a:pPr>
            <a:endParaRPr lang="en-US" altLang="en-US" sz="5400" i="0" dirty="0">
              <a:solidFill>
                <a:srgbClr val="9F0927"/>
              </a:solidFill>
              <a:latin typeface="Arial" charset="0"/>
            </a:endParaRPr>
          </a:p>
          <a:p>
            <a:pPr algn="ctr">
              <a:spcBef>
                <a:spcPct val="50000"/>
              </a:spcBef>
            </a:pPr>
            <a:r>
              <a:rPr lang="en-US" altLang="en-US" sz="5400" b="1" i="0" dirty="0">
                <a:solidFill>
                  <a:srgbClr val="9F0927"/>
                </a:solidFill>
                <a:latin typeface="Arial" charset="0"/>
              </a:rPr>
              <a:t>Evidence </a:t>
            </a:r>
            <a:r>
              <a:rPr lang="en-US" altLang="en-US" sz="5400" b="1" dirty="0">
                <a:solidFill>
                  <a:srgbClr val="9F0927"/>
                </a:solidFill>
                <a:latin typeface="Arial" charset="0"/>
              </a:rPr>
              <a:t>S</a:t>
            </a:r>
            <a:r>
              <a:rPr lang="en-US" altLang="en-US" sz="5400" b="1" i="0" dirty="0">
                <a:solidFill>
                  <a:srgbClr val="9F0927"/>
                </a:solidFill>
                <a:latin typeface="Arial" charset="0"/>
              </a:rPr>
              <a:t>ynthesis</a:t>
            </a:r>
            <a:endParaRPr lang="en-US" altLang="en-US" sz="3600" b="1" dirty="0">
              <a:solidFill>
                <a:srgbClr val="9F0927"/>
              </a:solidFill>
              <a:latin typeface="Arial" charset="0"/>
            </a:endParaRPr>
          </a:p>
          <a:p>
            <a:pPr marL="571500" indent="-571500">
              <a:spcBef>
                <a:spcPct val="50000"/>
              </a:spcBef>
              <a:buClr>
                <a:srgbClr val="9F0927"/>
              </a:buClr>
              <a:buSzPct val="110000"/>
              <a:buFont typeface="Wingdings" pitchFamily="2" charset="2"/>
              <a:buChar char="§"/>
            </a:pPr>
            <a:r>
              <a:rPr lang="en-US" altLang="en-US" sz="3600" i="0" dirty="0">
                <a:latin typeface="Arial" charset="0"/>
              </a:rPr>
              <a:t>John Hopkins Evidence Based Appraisal Tools (JHNEBP) Model, Appendix G, was used for the appraisal of evidence (Dang et al., 2022).</a:t>
            </a:r>
          </a:p>
          <a:p>
            <a:pPr marL="571500" indent="-571500">
              <a:spcBef>
                <a:spcPct val="50000"/>
              </a:spcBef>
              <a:buClr>
                <a:srgbClr val="9F0927"/>
              </a:buClr>
              <a:buSzPct val="110000"/>
              <a:buFont typeface="Wingdings" pitchFamily="2" charset="2"/>
              <a:buChar char="§"/>
            </a:pPr>
            <a:r>
              <a:rPr lang="en-US" sz="3600" dirty="0">
                <a:latin typeface="Arial" panose="020B0604020202020204" pitchFamily="34" charset="0"/>
                <a:cs typeface="Arial" panose="020B0604020202020204" pitchFamily="34" charset="0"/>
              </a:rPr>
              <a:t>Evidenced appraised supports that simulation focus on medication administration with lecture improved student competency and confidence than lecture alone (Tinnon &amp; Newton, 2017; Yilmaz &amp; Sari, 2021; Gill et al., 2018; Kuo et al., 2020; Avraham et al., 2021; Sanko &amp; Mckay, 2017).</a:t>
            </a:r>
          </a:p>
          <a:p>
            <a:pPr marL="571500" indent="-571500">
              <a:spcBef>
                <a:spcPct val="50000"/>
              </a:spcBef>
              <a:buClr>
                <a:srgbClr val="9F0927"/>
              </a:buClr>
              <a:buSzPct val="110000"/>
              <a:buFont typeface="Wingdings" pitchFamily="2" charset="2"/>
              <a:buChar char="§"/>
            </a:pPr>
            <a:r>
              <a:rPr lang="en-US" sz="3600" dirty="0">
                <a:latin typeface="Arial" panose="020B0604020202020204" pitchFamily="34" charset="0"/>
                <a:cs typeface="Arial" panose="020B0604020202020204" pitchFamily="34" charset="0"/>
              </a:rPr>
              <a:t>Evidence concluded that medication simulation is recommended in nursing education to improve pharmacology knowledge of nursing students (Kuo et al., 2020).</a:t>
            </a:r>
          </a:p>
          <a:p>
            <a:pPr marL="571500" indent="-571500">
              <a:spcBef>
                <a:spcPct val="50000"/>
              </a:spcBef>
              <a:buClr>
                <a:srgbClr val="9F0927"/>
              </a:buClr>
              <a:buSzPct val="110000"/>
              <a:buFont typeface="Wingdings" pitchFamily="2" charset="2"/>
              <a:buChar char="§"/>
            </a:pPr>
            <a:r>
              <a:rPr lang="en-US" altLang="en-US" sz="3600" dirty="0">
                <a:latin typeface="Arial" panose="020B0604020202020204" pitchFamily="34" charset="0"/>
                <a:cs typeface="Arial" panose="020B0604020202020204" pitchFamily="34" charset="0"/>
              </a:rPr>
              <a:t>Medication administration simulation </a:t>
            </a:r>
            <a:r>
              <a:rPr lang="en-US" altLang="en-US" sz="3600" i="0" dirty="0">
                <a:latin typeface="Arial" panose="020B0604020202020204" pitchFamily="34" charset="0"/>
                <a:cs typeface="Arial" panose="020B0604020202020204" pitchFamily="34" charset="0"/>
              </a:rPr>
              <a:t>will increase competenc</a:t>
            </a:r>
            <a:r>
              <a:rPr lang="en-US" altLang="en-US" sz="3600" dirty="0">
                <a:latin typeface="Arial" panose="020B0604020202020204" pitchFamily="34" charset="0"/>
                <a:cs typeface="Arial" panose="020B0604020202020204" pitchFamily="34" charset="0"/>
              </a:rPr>
              <a:t>y, increase knowledge retention, and reduce medication errors (Kuo et al., 2020).</a:t>
            </a:r>
          </a:p>
          <a:p>
            <a:pPr marL="571500" indent="-571500">
              <a:spcBef>
                <a:spcPct val="50000"/>
              </a:spcBef>
              <a:buClr>
                <a:srgbClr val="9F0927"/>
              </a:buClr>
              <a:buSzPct val="110000"/>
              <a:buFont typeface="Wingdings" pitchFamily="2" charset="2"/>
              <a:buChar char="§"/>
            </a:pPr>
            <a:r>
              <a:rPr lang="en-US" sz="3600" dirty="0">
                <a:latin typeface="Arial" panose="020B0604020202020204" pitchFamily="34" charset="0"/>
                <a:cs typeface="Arial" panose="020B0604020202020204" pitchFamily="34" charset="0"/>
              </a:rPr>
              <a:t>Limitations of studies concluded that traditional lecture found pharmacology content difficult to understand with the abundance of material required to learn and memorize. Medication errors made by students can go unreported to educators. Faculty can also influence the approach of simulation exercise in the simulation setting. </a:t>
            </a:r>
          </a:p>
        </p:txBody>
      </p:sp>
      <p:sp>
        <p:nvSpPr>
          <p:cNvPr id="27" name="TextBox 26">
            <a:extLst>
              <a:ext uri="{FF2B5EF4-FFF2-40B4-BE49-F238E27FC236}">
                <a16:creationId xmlns:a16="http://schemas.microsoft.com/office/drawing/2014/main" id="{46FD3FD6-3CE7-6743-AF49-343477A79765}"/>
              </a:ext>
            </a:extLst>
          </p:cNvPr>
          <p:cNvSpPr txBox="1"/>
          <p:nvPr/>
        </p:nvSpPr>
        <p:spPr>
          <a:xfrm flipH="1">
            <a:off x="14302993" y="34322191"/>
            <a:ext cx="15963943" cy="1077218"/>
          </a:xfrm>
          <a:prstGeom prst="rect">
            <a:avLst/>
          </a:prstGeom>
          <a:noFill/>
        </p:spPr>
        <p:txBody>
          <a:bodyPr wrap="square" rtlCol="0">
            <a:spAutoFit/>
          </a:bodyPr>
          <a:lstStyle/>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Figure 1</a:t>
            </a:r>
            <a:r>
              <a:rPr lang="en-US" sz="2400" dirty="0">
                <a:latin typeface="Arial" panose="020B0604020202020204" pitchFamily="34" charset="0"/>
                <a:cs typeface="Arial" panose="020B0604020202020204" pitchFamily="34" charset="0"/>
              </a:rPr>
              <a:t>: </a:t>
            </a:r>
            <a:r>
              <a:rPr lang="en-US" altLang="en-US" sz="2400" dirty="0">
                <a:latin typeface="Arial" charset="0"/>
              </a:rPr>
              <a:t>John Hopkins Evidence Based Appraisal Tools (JHNEBP) Model, Appendix G (Dang et al., 2022).</a:t>
            </a:r>
            <a:endParaRPr lang="en-US" sz="2400" dirty="0">
              <a:latin typeface="Arial" panose="020B0604020202020204" pitchFamily="34" charset="0"/>
              <a:cs typeface="Arial" panose="020B0604020202020204" pitchFamily="34" charset="0"/>
            </a:endParaRPr>
          </a:p>
        </p:txBody>
      </p:sp>
      <p:pic>
        <p:nvPicPr>
          <p:cNvPr id="30" name="Picture 29">
            <a:extLst>
              <a:ext uri="{FF2B5EF4-FFF2-40B4-BE49-F238E27FC236}">
                <a16:creationId xmlns:a16="http://schemas.microsoft.com/office/drawing/2014/main" id="{D5400624-AD77-B348-B65E-6A9EE8EC3191}"/>
              </a:ext>
            </a:extLst>
          </p:cNvPr>
          <p:cNvPicPr>
            <a:picLocks noChangeAspect="1"/>
          </p:cNvPicPr>
          <p:nvPr/>
        </p:nvPicPr>
        <p:blipFill>
          <a:blip r:embed="rId4"/>
          <a:stretch>
            <a:fillRect/>
          </a:stretch>
        </p:blipFill>
        <p:spPr>
          <a:xfrm>
            <a:off x="34709100" y="31078835"/>
            <a:ext cx="4191000" cy="4897273"/>
          </a:xfrm>
          <a:prstGeom prst="rect">
            <a:avLst/>
          </a:prstGeom>
        </p:spPr>
      </p:pic>
    </p:spTree>
    <p:extLst>
      <p:ext uri="{BB962C8B-B14F-4D97-AF65-F5344CB8AC3E}">
        <p14:creationId xmlns:p14="http://schemas.microsoft.com/office/powerpoint/2010/main" val="1806304635"/>
      </p:ext>
    </p:extLst>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4F81BD"/>
      </a:accent1>
      <a:accent2>
        <a:srgbClr val="C8001E"/>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6709</TotalTime>
  <Words>1571</Words>
  <Application>Microsoft Macintosh PowerPoint</Application>
  <PresentationFormat>Custom</PresentationFormat>
  <Paragraphs>212</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 Unicode MS</vt:lpstr>
      <vt:lpstr>Arial</vt:lpstr>
      <vt:lpstr>Arial Narrow</vt:lpstr>
      <vt:lpstr>Calibri</vt:lpstr>
      <vt:lpstr>Times New Roman</vt:lpstr>
      <vt:lpstr>Wingdings</vt:lpstr>
      <vt:lpstr>Office Theme</vt:lpstr>
      <vt:lpstr>PowerPoint Presentation</vt:lpstr>
    </vt:vector>
  </TitlesOfParts>
  <Company>University of Connecticut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Laplante, Sara</dc:creator>
  <cp:lastModifiedBy>Karen Mounts</cp:lastModifiedBy>
  <cp:revision>82</cp:revision>
  <cp:lastPrinted>2016-09-01T20:32:59Z</cp:lastPrinted>
  <dcterms:created xsi:type="dcterms:W3CDTF">2015-02-06T18:35:23Z</dcterms:created>
  <dcterms:modified xsi:type="dcterms:W3CDTF">2022-03-18T00:37:13Z</dcterms:modified>
</cp:coreProperties>
</file>