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8"/>
  </p:notesMasterIdLst>
  <p:sldIdLst>
    <p:sldId id="273" r:id="rId2"/>
    <p:sldId id="271" r:id="rId3"/>
    <p:sldId id="269" r:id="rId4"/>
    <p:sldId id="264" r:id="rId5"/>
    <p:sldId id="262" r:id="rId6"/>
    <p:sldId id="263" r:id="rId7"/>
    <p:sldId id="272" r:id="rId8"/>
    <p:sldId id="274" r:id="rId9"/>
    <p:sldId id="275" r:id="rId10"/>
    <p:sldId id="276" r:id="rId11"/>
    <p:sldId id="278" r:id="rId12"/>
    <p:sldId id="277" r:id="rId13"/>
    <p:sldId id="282" r:id="rId14"/>
    <p:sldId id="280" r:id="rId15"/>
    <p:sldId id="281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3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D26A-5961-BF44-A08A-E14ECF47BAB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E8E3E-2B10-9449-8C55-E0CA05CAC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D6D2D-F726-474C-9181-1471917B4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57F2A4-ADCD-0442-BA09-4A73DCF9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74" indent="0" algn="ctr">
              <a:buNone/>
              <a:defRPr sz="2000"/>
            </a:lvl2pPr>
            <a:lvl3pPr marL="914546" indent="0" algn="ctr">
              <a:buNone/>
              <a:defRPr sz="1800"/>
            </a:lvl3pPr>
            <a:lvl4pPr marL="1371820" indent="0" algn="ctr">
              <a:buNone/>
              <a:defRPr sz="1600"/>
            </a:lvl4pPr>
            <a:lvl5pPr marL="1829092" indent="0" algn="ctr">
              <a:buNone/>
              <a:defRPr sz="1600"/>
            </a:lvl5pPr>
            <a:lvl6pPr marL="2286366" indent="0" algn="ctr">
              <a:buNone/>
              <a:defRPr sz="1600"/>
            </a:lvl6pPr>
            <a:lvl7pPr marL="2743638" indent="0" algn="ctr">
              <a:buNone/>
              <a:defRPr sz="1600"/>
            </a:lvl7pPr>
            <a:lvl8pPr marL="3200912" indent="0" algn="ctr">
              <a:buNone/>
              <a:defRPr sz="1600"/>
            </a:lvl8pPr>
            <a:lvl9pPr marL="36581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39EFC5-9EDF-AD4D-8D03-FDC5256E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E5DB3-BD35-9641-B3D6-E2971BE3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BC03BE-8A43-5640-B36A-581A23EB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0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7EF7C-35E9-3D4B-9774-3D6D3F46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BCF734-1B23-F444-AA15-4BCDC12A8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E634E8-B3B7-904C-8021-FBA2F0FD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C8B50-EBF9-1747-8DAD-1169CB75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C24D2A-6CFE-9442-8041-1F14AC3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1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0FFBCA-7C2C-C248-AA3A-B19A6EA4B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EA843B-7997-1B4B-B992-277BB0E3A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FC95C-8923-2141-82FE-83B00E2B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88D11-6AF1-8A49-9B31-23C24663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71AEB-3FE7-9D43-8728-F2CFF00D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F289C-3C32-2E4C-9B98-D3C76113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44B64-978A-584D-9C9F-C4B6BC8A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36B07-87BD-C24F-892B-78708A09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3A6BC-0D0B-CF4E-88F0-4CFA20F5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A1E1F-288F-024C-95F4-689DF54C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683EE-760F-674C-A95E-A5FE7E8E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855AD9-F128-944A-8AAB-C13FDD0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9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45B959-F77D-9C4D-857E-83333CA4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03C2D1-895F-804E-BF13-6E2B40F2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10882-429D-5C42-8AFE-170A16D9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D0C36-A6F1-B744-9F6E-6346CD21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F23C3-2F54-9C43-897C-76E894506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F2047F-D65F-0347-AE89-53D19F627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59CB3-E0CC-9B40-B5B1-C5C26418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4594A-0988-1A40-912A-4AEE7626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1BC81F-400E-164E-B81B-8FBFC557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E378A-8FC6-464C-994E-AF424CA7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2A70F7-BAB9-7342-85D1-A66FAEABC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74" indent="0">
              <a:buNone/>
              <a:defRPr sz="2000" b="1"/>
            </a:lvl2pPr>
            <a:lvl3pPr marL="914546" indent="0">
              <a:buNone/>
              <a:defRPr sz="1800" b="1"/>
            </a:lvl3pPr>
            <a:lvl4pPr marL="1371820" indent="0">
              <a:buNone/>
              <a:defRPr sz="1600" b="1"/>
            </a:lvl4pPr>
            <a:lvl5pPr marL="1829092" indent="0">
              <a:buNone/>
              <a:defRPr sz="1600" b="1"/>
            </a:lvl5pPr>
            <a:lvl6pPr marL="2286366" indent="0">
              <a:buNone/>
              <a:defRPr sz="1600" b="1"/>
            </a:lvl6pPr>
            <a:lvl7pPr marL="2743638" indent="0">
              <a:buNone/>
              <a:defRPr sz="1600" b="1"/>
            </a:lvl7pPr>
            <a:lvl8pPr marL="3200912" indent="0">
              <a:buNone/>
              <a:defRPr sz="1600" b="1"/>
            </a:lvl8pPr>
            <a:lvl9pPr marL="36581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5136C3-3AD7-4846-A9CD-F8AFCD60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59EFFD-25CE-0A44-B718-6E232179D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74" indent="0">
              <a:buNone/>
              <a:defRPr sz="2000" b="1"/>
            </a:lvl2pPr>
            <a:lvl3pPr marL="914546" indent="0">
              <a:buNone/>
              <a:defRPr sz="1800" b="1"/>
            </a:lvl3pPr>
            <a:lvl4pPr marL="1371820" indent="0">
              <a:buNone/>
              <a:defRPr sz="1600" b="1"/>
            </a:lvl4pPr>
            <a:lvl5pPr marL="1829092" indent="0">
              <a:buNone/>
              <a:defRPr sz="1600" b="1"/>
            </a:lvl5pPr>
            <a:lvl6pPr marL="2286366" indent="0">
              <a:buNone/>
              <a:defRPr sz="1600" b="1"/>
            </a:lvl6pPr>
            <a:lvl7pPr marL="2743638" indent="0">
              <a:buNone/>
              <a:defRPr sz="1600" b="1"/>
            </a:lvl7pPr>
            <a:lvl8pPr marL="3200912" indent="0">
              <a:buNone/>
              <a:defRPr sz="1600" b="1"/>
            </a:lvl8pPr>
            <a:lvl9pPr marL="36581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53929D-DD5E-7A4B-979F-35E867E0F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929CA8-E33B-4D49-B36D-975876E8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5A698B-FDC3-0C48-ACA2-2488D8EC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4964A2-F48E-F445-A2A0-C2F4D465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8BDB4-2C16-FD45-9F9D-484C7859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6FA2D6-119E-1142-B971-493E661E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EBB24B-FDB9-EF4A-8636-F23E35D6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331A7-6B51-8343-983F-9CE0D897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A822B7-B78C-CF47-B07F-D0DDBCFC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87C1E5-ADB3-324A-BA9C-C78B4A68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17EC4D-0DD7-CB42-B913-0F5D5CC8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B5CF0-7EFE-A24C-A289-ADCFD1E0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4A521-1B62-0F4D-85FA-BA89BA5A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221C5F-D75F-BC48-B31C-190194D35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74" indent="0">
              <a:buNone/>
              <a:defRPr sz="1400"/>
            </a:lvl2pPr>
            <a:lvl3pPr marL="914546" indent="0">
              <a:buNone/>
              <a:defRPr sz="1200"/>
            </a:lvl3pPr>
            <a:lvl4pPr marL="1371820" indent="0">
              <a:buNone/>
              <a:defRPr sz="1000"/>
            </a:lvl4pPr>
            <a:lvl5pPr marL="1829092" indent="0">
              <a:buNone/>
              <a:defRPr sz="1000"/>
            </a:lvl5pPr>
            <a:lvl6pPr marL="2286366" indent="0">
              <a:buNone/>
              <a:defRPr sz="1000"/>
            </a:lvl6pPr>
            <a:lvl7pPr marL="2743638" indent="0">
              <a:buNone/>
              <a:defRPr sz="1000"/>
            </a:lvl7pPr>
            <a:lvl8pPr marL="3200912" indent="0">
              <a:buNone/>
              <a:defRPr sz="1000"/>
            </a:lvl8pPr>
            <a:lvl9pPr marL="36581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F48F39-F396-9144-8D2A-E5F427A1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A79A3D-E8FF-114F-AE83-690597A9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77ADD3-581F-A148-952D-CE53328B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694F0-6DA8-B945-B2C8-D0C586F8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F4ADF9-8A7E-AA47-BFC2-421BCB9A0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74" indent="0">
              <a:buNone/>
              <a:defRPr sz="2800"/>
            </a:lvl2pPr>
            <a:lvl3pPr marL="914546" indent="0">
              <a:buNone/>
              <a:defRPr sz="2400"/>
            </a:lvl3pPr>
            <a:lvl4pPr marL="1371820" indent="0">
              <a:buNone/>
              <a:defRPr sz="2000"/>
            </a:lvl4pPr>
            <a:lvl5pPr marL="1829092" indent="0">
              <a:buNone/>
              <a:defRPr sz="2000"/>
            </a:lvl5pPr>
            <a:lvl6pPr marL="2286366" indent="0">
              <a:buNone/>
              <a:defRPr sz="2000"/>
            </a:lvl6pPr>
            <a:lvl7pPr marL="2743638" indent="0">
              <a:buNone/>
              <a:defRPr sz="2000"/>
            </a:lvl7pPr>
            <a:lvl8pPr marL="3200912" indent="0">
              <a:buNone/>
              <a:defRPr sz="2000"/>
            </a:lvl8pPr>
            <a:lvl9pPr marL="36581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1B63D2-0E21-6048-8C2D-01CDE786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74" indent="0">
              <a:buNone/>
              <a:defRPr sz="1400"/>
            </a:lvl2pPr>
            <a:lvl3pPr marL="914546" indent="0">
              <a:buNone/>
              <a:defRPr sz="1200"/>
            </a:lvl3pPr>
            <a:lvl4pPr marL="1371820" indent="0">
              <a:buNone/>
              <a:defRPr sz="1000"/>
            </a:lvl4pPr>
            <a:lvl5pPr marL="1829092" indent="0">
              <a:buNone/>
              <a:defRPr sz="1000"/>
            </a:lvl5pPr>
            <a:lvl6pPr marL="2286366" indent="0">
              <a:buNone/>
              <a:defRPr sz="1000"/>
            </a:lvl6pPr>
            <a:lvl7pPr marL="2743638" indent="0">
              <a:buNone/>
              <a:defRPr sz="1000"/>
            </a:lvl7pPr>
            <a:lvl8pPr marL="3200912" indent="0">
              <a:buNone/>
              <a:defRPr sz="1000"/>
            </a:lvl8pPr>
            <a:lvl9pPr marL="36581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D81441-038F-BE4F-9050-65E81DA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539D12-4854-4C43-8648-7A5B8970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B98CB8-10C7-744D-8527-1DFCD50E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D5581D-13A9-9748-A2B7-E345027B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EAB29D-EDB7-A746-8BF7-CA6278E5F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13B48-C8EF-4441-A080-842EE4E49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311B-873B-F840-823D-4708383F35E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E1E20A-9249-EB44-BFB3-90D0A4971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F837A-A306-1341-A342-CB1E219FB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3563-4CC8-2E4A-ADD0-B3837FB2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5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36" indent="-228636" algn="l" defTabSz="9145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0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83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56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30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02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76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48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22" indent="-228636" algn="l" defTabSz="9145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4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46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20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92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66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38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12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86" algn="l" defTabSz="914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4A2E70-8D03-0644-9628-5C23B647D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009"/>
            <a:ext cx="12192000" cy="60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7045C5-FC93-3E46-BDA8-A3E5C100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059"/>
            <a:ext cx="12192000" cy="6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559589-1DD2-ED4B-BFAE-E1F3E0053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80723"/>
            <a:ext cx="12192000" cy="51772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675520-B280-0A4D-990B-3015BF10C623}"/>
              </a:ext>
            </a:extLst>
          </p:cNvPr>
          <p:cNvSpPr txBox="1"/>
          <p:nvPr/>
        </p:nvSpPr>
        <p:spPr>
          <a:xfrm>
            <a:off x="3993434" y="369085"/>
            <a:ext cx="678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Revolving Credit</a:t>
            </a:r>
          </a:p>
        </p:txBody>
      </p:sp>
    </p:spTree>
    <p:extLst>
      <p:ext uri="{BB962C8B-B14F-4D97-AF65-F5344CB8AC3E}">
        <p14:creationId xmlns:p14="http://schemas.microsoft.com/office/powerpoint/2010/main" val="136156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EFC349-DAA6-FE44-8046-8FF3753A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204"/>
            <a:ext cx="12192000" cy="4562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CBB2AA-10ED-B140-BB0C-47DFC1DEF8C4}"/>
              </a:ext>
            </a:extLst>
          </p:cNvPr>
          <p:cNvSpPr txBox="1"/>
          <p:nvPr/>
        </p:nvSpPr>
        <p:spPr>
          <a:xfrm>
            <a:off x="3749040" y="407324"/>
            <a:ext cx="816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Personal Savings Rate </a:t>
            </a:r>
          </a:p>
        </p:txBody>
      </p:sp>
    </p:spTree>
    <p:extLst>
      <p:ext uri="{BB962C8B-B14F-4D97-AF65-F5344CB8AC3E}">
        <p14:creationId xmlns:p14="http://schemas.microsoft.com/office/powerpoint/2010/main" val="136808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C901BBF-BDBC-644A-95E4-535395E15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410" y="13878"/>
            <a:ext cx="9079950" cy="6844122"/>
          </a:xfrm>
        </p:spPr>
      </p:pic>
    </p:spTree>
    <p:extLst>
      <p:ext uri="{BB962C8B-B14F-4D97-AF65-F5344CB8AC3E}">
        <p14:creationId xmlns:p14="http://schemas.microsoft.com/office/powerpoint/2010/main" val="166252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7B207-EBCD-8D4F-AE56-2474B146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71" y="1273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Corporate VS. Treasury Yields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90A653-D104-BC45-BFE7-52D97344E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7048"/>
            <a:ext cx="12261142" cy="4106012"/>
          </a:xfrm>
        </p:spPr>
      </p:pic>
    </p:spTree>
    <p:extLst>
      <p:ext uri="{BB962C8B-B14F-4D97-AF65-F5344CB8AC3E}">
        <p14:creationId xmlns:p14="http://schemas.microsoft.com/office/powerpoint/2010/main" val="263620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67D95C-04C0-8C4E-9AC9-EC8F60B7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773"/>
            <a:ext cx="12192000" cy="4084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EDFC1B-F3EE-6A47-BA72-A08B92490B5A}"/>
              </a:ext>
            </a:extLst>
          </p:cNvPr>
          <p:cNvSpPr txBox="1"/>
          <p:nvPr/>
        </p:nvSpPr>
        <p:spPr>
          <a:xfrm rot="10800000" flipV="1">
            <a:off x="2918460" y="-111651"/>
            <a:ext cx="635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120478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D33B11-5265-5146-84B3-E5AF0DB7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757" y="3316880"/>
            <a:ext cx="3814243" cy="1497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011623-EE10-0B4B-B623-E93886FD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3339181"/>
            <a:ext cx="3367517" cy="166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14E0E7-18DA-C94E-976F-C91F9F6F4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" y="3339180"/>
            <a:ext cx="3207146" cy="1408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4B600A-B13F-F84A-8C1E-48670DB7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47882"/>
            <a:ext cx="3367517" cy="21101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E5F8C1-88A9-724B-BF17-254B72A44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519" y="4986573"/>
            <a:ext cx="4250267" cy="1853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58086A-8383-F449-8FAE-8D1FDABAD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719" y="3316880"/>
            <a:ext cx="2245555" cy="1645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51A02C-5A91-374F-BE8F-B62DC73CC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786" y="4814085"/>
            <a:ext cx="4567985" cy="2025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8D1210-E5F0-684E-890D-E25AF525C3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9135" y="2135634"/>
            <a:ext cx="1078640" cy="1084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33FC455-34FE-D443-AB6D-E2A6D4EDCC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1982" y="16631"/>
            <a:ext cx="3810000" cy="1866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A957D4-B182-3C42-9EB6-B0C43B40FE07}"/>
              </a:ext>
            </a:extLst>
          </p:cNvPr>
          <p:cNvSpPr txBox="1"/>
          <p:nvPr/>
        </p:nvSpPr>
        <p:spPr>
          <a:xfrm>
            <a:off x="4980677" y="1462642"/>
            <a:ext cx="327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Fed Challenge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479D2EC-D2A1-D24E-9FC2-A250CC0FDF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887" y="1164190"/>
            <a:ext cx="3510871" cy="21867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415005F-29B5-2A44-9180-E800D1927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4927" y="1180377"/>
            <a:ext cx="3384989" cy="186679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7B1C3C8-5A8B-AB4B-8FF7-09F24685492C}"/>
              </a:ext>
            </a:extLst>
          </p:cNvPr>
          <p:cNvSpPr txBox="1"/>
          <p:nvPr/>
        </p:nvSpPr>
        <p:spPr>
          <a:xfrm>
            <a:off x="-56799" y="245711"/>
            <a:ext cx="210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Wilder</a:t>
            </a:r>
            <a:r>
              <a:rPr lang="en-US" sz="1400" dirty="0"/>
              <a:t> </a:t>
            </a:r>
            <a:r>
              <a:rPr lang="en-US" sz="1600" dirty="0"/>
              <a:t>Rumpf</a:t>
            </a:r>
            <a:r>
              <a:rPr lang="en-US" sz="140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739693B-8978-5D45-975A-7FECE53A216C}"/>
              </a:ext>
            </a:extLst>
          </p:cNvPr>
          <p:cNvSpPr txBox="1"/>
          <p:nvPr/>
        </p:nvSpPr>
        <p:spPr>
          <a:xfrm>
            <a:off x="-56800" y="422248"/>
            <a:ext cx="279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Jonathan Herman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7F08100-B543-3245-8534-7F120BADBA1B}"/>
              </a:ext>
            </a:extLst>
          </p:cNvPr>
          <p:cNvSpPr txBox="1"/>
          <p:nvPr/>
        </p:nvSpPr>
        <p:spPr>
          <a:xfrm>
            <a:off x="10833463" y="414988"/>
            <a:ext cx="230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Jessica Tavarez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BF093D0-F743-4B47-84FF-C41AE4FAC80D}"/>
              </a:ext>
            </a:extLst>
          </p:cNvPr>
          <p:cNvSpPr txBox="1"/>
          <p:nvPr/>
        </p:nvSpPr>
        <p:spPr>
          <a:xfrm>
            <a:off x="-56798" y="18860"/>
            <a:ext cx="226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Trevor</a:t>
            </a:r>
            <a:r>
              <a:rPr lang="en-US" sz="1400" dirty="0"/>
              <a:t> </a:t>
            </a:r>
            <a:r>
              <a:rPr lang="en-US" sz="1600" dirty="0"/>
              <a:t>Godston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08C1C04-2744-8746-921B-745BA107030F}"/>
              </a:ext>
            </a:extLst>
          </p:cNvPr>
          <p:cNvSpPr txBox="1"/>
          <p:nvPr/>
        </p:nvSpPr>
        <p:spPr>
          <a:xfrm>
            <a:off x="10833463" y="188137"/>
            <a:ext cx="190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Steven Schilder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2B83AF5-FF8C-8642-8054-5870AD090B4B}"/>
              </a:ext>
            </a:extLst>
          </p:cNvPr>
          <p:cNvSpPr txBox="1"/>
          <p:nvPr/>
        </p:nvSpPr>
        <p:spPr>
          <a:xfrm>
            <a:off x="11063117" y="4017"/>
            <a:ext cx="144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Emma Stent</a:t>
            </a:r>
          </a:p>
        </p:txBody>
      </p:sp>
    </p:spTree>
    <p:extLst>
      <p:ext uri="{BB962C8B-B14F-4D97-AF65-F5344CB8AC3E}">
        <p14:creationId xmlns:p14="http://schemas.microsoft.com/office/powerpoint/2010/main" val="2483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B88281-5F73-0F45-A8D8-E6D946B92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328724-E78D-4842-AA03-7D63763E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211"/>
            <a:ext cx="12192000" cy="4081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45245B-4389-5342-82E0-D5EB1FAD8F71}"/>
              </a:ext>
            </a:extLst>
          </p:cNvPr>
          <p:cNvSpPr txBox="1"/>
          <p:nvPr/>
        </p:nvSpPr>
        <p:spPr>
          <a:xfrm>
            <a:off x="4129088" y="228601"/>
            <a:ext cx="6415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Tight Labor Market 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D609FC-9749-1B49-9D28-5BB949F5210D}"/>
              </a:ext>
            </a:extLst>
          </p:cNvPr>
          <p:cNvSpPr txBox="1"/>
          <p:nvPr/>
        </p:nvSpPr>
        <p:spPr>
          <a:xfrm>
            <a:off x="3086100" y="5815013"/>
            <a:ext cx="712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323B0EA-7ED2-B04F-85AE-DEC43754679B}"/>
              </a:ext>
            </a:extLst>
          </p:cNvPr>
          <p:cNvCxnSpPr>
            <a:cxnSpLocks/>
          </p:cNvCxnSpPr>
          <p:nvPr/>
        </p:nvCxnSpPr>
        <p:spPr>
          <a:xfrm>
            <a:off x="7115175" y="4772025"/>
            <a:ext cx="4872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6FED4F-25AF-F54C-944D-350DECB5548D}"/>
              </a:ext>
            </a:extLst>
          </p:cNvPr>
          <p:cNvSpPr txBox="1"/>
          <p:nvPr/>
        </p:nvSpPr>
        <p:spPr>
          <a:xfrm>
            <a:off x="9315450" y="3963085"/>
            <a:ext cx="267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Longer Term Natural Rate of Unemployment  4.8%</a:t>
            </a:r>
          </a:p>
        </p:txBody>
      </p:sp>
    </p:spTree>
    <p:extLst>
      <p:ext uri="{BB962C8B-B14F-4D97-AF65-F5344CB8AC3E}">
        <p14:creationId xmlns:p14="http://schemas.microsoft.com/office/powerpoint/2010/main" val="210717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8BA2C2D-6177-CF46-A3A0-9EA43DDC2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514475"/>
            <a:ext cx="12260709" cy="5343525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656E125B-BCCE-3C44-B440-83A4F9A328F5}"/>
              </a:ext>
            </a:extLst>
          </p:cNvPr>
          <p:cNvSpPr/>
          <p:nvPr/>
        </p:nvSpPr>
        <p:spPr>
          <a:xfrm>
            <a:off x="8772525" y="4457700"/>
            <a:ext cx="3028950" cy="1457325"/>
          </a:xfrm>
          <a:prstGeom prst="frame">
            <a:avLst>
              <a:gd name="adj1" fmla="val 17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C3E2F4-DF41-E749-9490-69ED50F1BB09}"/>
              </a:ext>
            </a:extLst>
          </p:cNvPr>
          <p:cNvSpPr txBox="1"/>
          <p:nvPr/>
        </p:nvSpPr>
        <p:spPr>
          <a:xfrm>
            <a:off x="3343275" y="217557"/>
            <a:ext cx="74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Employment Cost Index</a:t>
            </a:r>
          </a:p>
        </p:txBody>
      </p:sp>
    </p:spTree>
    <p:extLst>
      <p:ext uri="{BB962C8B-B14F-4D97-AF65-F5344CB8AC3E}">
        <p14:creationId xmlns:p14="http://schemas.microsoft.com/office/powerpoint/2010/main" val="101688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9CBE21-AFAB-7F45-B4D0-81FE9B438229}"/>
              </a:ext>
            </a:extLst>
          </p:cNvPr>
          <p:cNvSpPr txBox="1"/>
          <p:nvPr/>
        </p:nvSpPr>
        <p:spPr>
          <a:xfrm>
            <a:off x="3588543" y="182216"/>
            <a:ext cx="501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Labor Market Slack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xmlns="" id="{861C6CCC-D9FE-314C-8D8D-D9BCCDD0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515"/>
            <a:ext cx="12192000" cy="5470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E258D1-5352-4349-BBD6-49C840693EEC}"/>
              </a:ext>
            </a:extLst>
          </p:cNvPr>
          <p:cNvSpPr txBox="1"/>
          <p:nvPr/>
        </p:nvSpPr>
        <p:spPr>
          <a:xfrm>
            <a:off x="10287000" y="6488668"/>
            <a:ext cx="203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Trading Economics</a:t>
            </a:r>
          </a:p>
        </p:txBody>
      </p:sp>
    </p:spTree>
    <p:extLst>
      <p:ext uri="{BB962C8B-B14F-4D97-AF65-F5344CB8AC3E}">
        <p14:creationId xmlns:p14="http://schemas.microsoft.com/office/powerpoint/2010/main" val="264143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BC2D3D-DCAA-334E-B8E2-40629A07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31" y="1414463"/>
            <a:ext cx="8736307" cy="5443537"/>
          </a:xfrm>
          <a:prstGeom prst="rect">
            <a:avLst/>
          </a:prstGeom>
        </p:spPr>
      </p:pic>
      <p:sp>
        <p:nvSpPr>
          <p:cNvPr id="16" name="Donut 15">
            <a:extLst>
              <a:ext uri="{FF2B5EF4-FFF2-40B4-BE49-F238E27FC236}">
                <a16:creationId xmlns:a16="http://schemas.microsoft.com/office/drawing/2014/main" xmlns="" id="{05587329-59EE-6E48-8DC3-EEDDDE9957FC}"/>
              </a:ext>
            </a:extLst>
          </p:cNvPr>
          <p:cNvSpPr/>
          <p:nvPr/>
        </p:nvSpPr>
        <p:spPr>
          <a:xfrm>
            <a:off x="8778977" y="2266155"/>
            <a:ext cx="690989" cy="662733"/>
          </a:xfrm>
          <a:prstGeom prst="donut">
            <a:avLst>
              <a:gd name="adj" fmla="val 4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9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589D1B-F6C4-CD42-87E2-769F4AF7FD3D}"/>
              </a:ext>
            </a:extLst>
          </p:cNvPr>
          <p:cNvSpPr txBox="1"/>
          <p:nvPr/>
        </p:nvSpPr>
        <p:spPr>
          <a:xfrm>
            <a:off x="2833744" y="186804"/>
            <a:ext cx="5595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Payrolls and Aggregate Hours </a:t>
            </a:r>
          </a:p>
        </p:txBody>
      </p:sp>
    </p:spTree>
    <p:extLst>
      <p:ext uri="{BB962C8B-B14F-4D97-AF65-F5344CB8AC3E}">
        <p14:creationId xmlns:p14="http://schemas.microsoft.com/office/powerpoint/2010/main" val="405072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534E9-BD8E-D143-B221-45BF0F8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-99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0566B0-225C-314E-9D3C-684C82EC1E7E}"/>
              </a:ext>
            </a:extLst>
          </p:cNvPr>
          <p:cNvSpPr txBox="1"/>
          <p:nvPr/>
        </p:nvSpPr>
        <p:spPr>
          <a:xfrm>
            <a:off x="2223933" y="446790"/>
            <a:ext cx="727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Purchasing Managers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A63759-3004-BE47-BE93-86FB9F06ADDB}"/>
              </a:ext>
            </a:extLst>
          </p:cNvPr>
          <p:cNvSpPr txBox="1"/>
          <p:nvPr/>
        </p:nvSpPr>
        <p:spPr>
          <a:xfrm>
            <a:off x="540808" y="3310937"/>
            <a:ext cx="3014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96" indent="-285796">
              <a:buFont typeface="Arial" panose="020B0604020202020204" pitchFamily="34" charset="0"/>
              <a:buChar char="•"/>
            </a:pPr>
            <a:r>
              <a:rPr lang="en-US" sz="2400" dirty="0"/>
              <a:t>Higher Weekly earnings.</a:t>
            </a:r>
          </a:p>
          <a:p>
            <a:pPr marL="285796" indent="-28579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96" indent="-285796">
              <a:buFont typeface="Arial" panose="020B0604020202020204" pitchFamily="34" charset="0"/>
              <a:buChar char="•"/>
            </a:pPr>
            <a:r>
              <a:rPr lang="en-US" sz="2400" dirty="0"/>
              <a:t>Tightening labor market.</a:t>
            </a:r>
          </a:p>
          <a:p>
            <a:pPr marL="285796" indent="-285796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96" indent="-285796">
              <a:buFont typeface="Arial" panose="020B0604020202020204" pitchFamily="34" charset="0"/>
              <a:buChar char="•"/>
            </a:pPr>
            <a:r>
              <a:rPr lang="en-US" sz="2400" dirty="0"/>
              <a:t>Longer work week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2A61026-D8AA-224E-9DDC-1D9CB9174799}"/>
              </a:ext>
            </a:extLst>
          </p:cNvPr>
          <p:cNvSpPr txBox="1"/>
          <p:nvPr/>
        </p:nvSpPr>
        <p:spPr>
          <a:xfrm>
            <a:off x="540808" y="1917781"/>
            <a:ext cx="403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in service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in cost of inputs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117DA3-CAA7-0745-9368-164D4EED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614"/>
            <a:ext cx="11720513" cy="54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7C06E3-E6FD-6D4D-A3D0-EB97EC12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356"/>
            <a:ext cx="12192000" cy="41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CC083-E54D-9244-8B07-56520E10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75" y="0"/>
            <a:ext cx="9233078" cy="65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583723-AE83-E748-8113-6BAABF5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739"/>
            <a:ext cx="12192000" cy="59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8235</TotalTime>
  <Words>73</Words>
  <Application>Microsoft Macintosh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Corporate VS. Treasury Yields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Market </dc:title>
  <dc:creator>Rumpf, Wilder F.</dc:creator>
  <cp:lastModifiedBy>Herrmann, Jonathan P.</cp:lastModifiedBy>
  <cp:revision>10</cp:revision>
  <cp:lastPrinted>2018-04-15T23:47:15Z</cp:lastPrinted>
  <dcterms:created xsi:type="dcterms:W3CDTF">2018-03-29T20:46:40Z</dcterms:created>
  <dcterms:modified xsi:type="dcterms:W3CDTF">2018-04-19T16:12:44Z</dcterms:modified>
</cp:coreProperties>
</file>