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oleObject"/>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7"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pos="207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588" autoAdjust="0"/>
    <p:restoredTop sz="94732" autoAdjust="0"/>
  </p:normalViewPr>
  <p:slideViewPr>
    <p:cSldViewPr snapToGrid="0" snapToObjects="1" showGuides="1">
      <p:cViewPr>
        <p:scale>
          <a:sx n="20" d="100"/>
          <a:sy n="20" d="100"/>
        </p:scale>
        <p:origin x="2408" y="64"/>
      </p:cViewPr>
      <p:guideLst>
        <p:guide orient="horz" pos="3318"/>
        <p:guide orient="horz" pos="288"/>
        <p:guide orient="horz" pos="20160"/>
        <p:guide orient="horz"/>
        <p:guide pos="581"/>
        <p:guide pos="27069"/>
        <p:guide pos="20741"/>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commentAuthors" Target="commentAuthors.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4/18/19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4/18/19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31" name="TextBox 30"/>
          <p:cNvSpPr txBox="1"/>
          <p:nvPr userDrawn="1"/>
        </p:nvSpPr>
        <p:spPr>
          <a:xfrm>
            <a:off x="14272591" y="9899374"/>
            <a:ext cx="4134679" cy="477054"/>
          </a:xfrm>
          <a:prstGeom prst="rect">
            <a:avLst/>
          </a:prstGeom>
          <a:noFill/>
        </p:spPr>
        <p:txBody>
          <a:bodyPr wrap="square" rtlCol="0">
            <a:spAutoFit/>
          </a:bodyPr>
          <a:lstStyle/>
          <a:p>
            <a:endParaRPr lang="en-US" sz="2500" dirty="0">
              <a:solidFill>
                <a:schemeClr val="accent5">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extLst>
      <p:ext uri="{BB962C8B-B14F-4D97-AF65-F5344CB8AC3E}">
        <p14:creationId xmlns:p14="http://schemas.microsoft.com/office/powerpoint/2010/main" val="14758908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4" Type="http://schemas.openxmlformats.org/officeDocument/2006/relationships/image" Target="NULL"/><Relationship Id="rId5" Type="http://schemas.openxmlformats.org/officeDocument/2006/relationships/oleObject" Target="../embeddings/oleObject1.bin"/><Relationship Id="rId6" Type="http://schemas.openxmlformats.org/officeDocument/2006/relationships/oleObject" Target="../embeddings/oleObject2.bin"/><Relationship Id="rId7" Type="http://schemas.openxmlformats.org/officeDocument/2006/relationships/oleObject" Target="../embeddings/oleObject3.bin"/><Relationship Id="rId8" Type="http://schemas.openxmlformats.org/officeDocument/2006/relationships/oleObject" Target="../embeddings/oleObject4.bin"/><Relationship Id="rId9" Type="http://schemas.openxmlformats.org/officeDocument/2006/relationships/hyperlink" Target="http://www.facebook.com/pages/PosterPresentationscom/217914411419?v=app_4949752878&amp;ref=ts" TargetMode="External"/><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vmlDrawing" Target="../drawings/vmlDrawing2.vml"/><Relationship Id="rId4" Type="http://schemas.openxmlformats.org/officeDocument/2006/relationships/oleObject" Target="../embeddings/oleObject5.bin"/><Relationship Id="rId5" Type="http://schemas.openxmlformats.org/officeDocument/2006/relationships/image" Target="NULL"/><Relationship Id="rId6" Type="http://schemas.openxmlformats.org/officeDocument/2006/relationships/oleObject" Target="../embeddings/oleObject6.bin"/><Relationship Id="rId7" Type="http://schemas.openxmlformats.org/officeDocument/2006/relationships/hyperlink" Target="http://www.facebook.com/pages/PosterPresentationscom/217914411419?v=app_4949752878&amp;ref=ts" TargetMode="External"/><Relationship Id="rId8" Type="http://schemas.openxmlformats.org/officeDocument/2006/relationships/oleObject" Target="../embeddings/oleObject7.bin"/><Relationship Id="rId9" Type="http://schemas.openxmlformats.org/officeDocument/2006/relationships/oleObject" Target="../embeddings/oleObject8.bin"/><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vmlDrawing" Target="../drawings/vmlDrawing3.vml"/><Relationship Id="rId5" Type="http://schemas.openxmlformats.org/officeDocument/2006/relationships/oleObject" Target="../embeddings/oleObject9.bin"/><Relationship Id="rId6" Type="http://schemas.openxmlformats.org/officeDocument/2006/relationships/image" Target="NULL"/><Relationship Id="rId7" Type="http://schemas.openxmlformats.org/officeDocument/2006/relationships/oleObject" Target="../embeddings/oleObject10.bin"/><Relationship Id="rId8" Type="http://schemas.openxmlformats.org/officeDocument/2006/relationships/hyperlink" Target="http://www.facebook.com/pages/PosterPresentationscom/217914411419?v=app_4949752878&amp;ref=ts" TargetMode="External"/><Relationship Id="rId9" Type="http://schemas.openxmlformats.org/officeDocument/2006/relationships/oleObject" Target="../embeddings/oleObject11.bin"/><Relationship Id="rId10" Type="http://schemas.openxmlformats.org/officeDocument/2006/relationships/oleObject" Target="../embeddings/oleObject12.bin"/><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8" name="Rectangle 67"/>
          <p:cNvSpPr/>
          <p:nvPr userDrawn="1"/>
        </p:nvSpPr>
        <p:spPr>
          <a:xfrm rot="10800000">
            <a:off x="0"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446073" y="5475145"/>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428937" y="5475142"/>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411801" y="5475143"/>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3394664" y="5475144"/>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6"/>
          <p:cNvSpPr>
            <a:spLocks noChangeArrowheads="1"/>
          </p:cNvSpPr>
          <p:nvPr/>
        </p:nvSpPr>
        <p:spPr bwMode="auto">
          <a:xfrm>
            <a:off x="0" y="0"/>
            <a:ext cx="43891200" cy="4800600"/>
          </a:xfrm>
          <a:prstGeom prst="rect">
            <a:avLst/>
          </a:prstGeom>
          <a:noFill/>
          <a:ln w="9525">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90910"/>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4"/>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4"/>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4"/>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4"/>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160" name="Image" r:id="rId5" imgW="1828440" imgH="1117440" progId="Photoshop.Image.13">
                      <p:embed/>
                    </p:oleObj>
                  </mc:Choice>
                  <mc:Fallback>
                    <p:oleObj name="Image" r:id="rId5" imgW="1828440" imgH="1117440" progId="Photoshop.Image.13">
                      <p:embed/>
                      <p:pic>
                        <p:nvPicPr>
                          <p:cNvPr id="0" name=""/>
                          <p:cNvPicPr/>
                          <p:nvPr/>
                        </p:nvPicPr>
                        <p:blipFill>
                          <a:blip r:embed="rId4"/>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161" name="Image" r:id="rId6" imgW="1828440" imgH="1117440" progId="Photoshop.Image.13">
                      <p:embed/>
                    </p:oleObj>
                  </mc:Choice>
                  <mc:Fallback>
                    <p:oleObj name="Image" r:id="rId6" imgW="1828440" imgH="1117440" progId="Photoshop.Image.13">
                      <p:embed/>
                      <p:pic>
                        <p:nvPicPr>
                          <p:cNvPr id="0" name=""/>
                          <p:cNvPicPr/>
                          <p:nvPr/>
                        </p:nvPicPr>
                        <p:blipFill>
                          <a:blip r:embed="rId4"/>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162" name="Image" r:id="rId7" imgW="4571280" imgH="1688760" progId="Photoshop.Image.13">
                    <p:embed/>
                  </p:oleObj>
                </mc:Choice>
                <mc:Fallback>
                  <p:oleObj name="Image" r:id="rId7" imgW="4571280" imgH="1688760" progId="Photoshop.Image.13">
                    <p:embed/>
                    <p:pic>
                      <p:nvPicPr>
                        <p:cNvPr id="0" name=""/>
                        <p:cNvPicPr/>
                        <p:nvPr/>
                      </p:nvPicPr>
                      <p:blipFill>
                        <a:blip r:embed="rId4"/>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163" name="Image" r:id="rId8" imgW="1574280" imgH="1053720" progId="Photoshop.Image.13">
                    <p:embed/>
                  </p:oleObj>
                </mc:Choice>
                <mc:Fallback>
                  <p:oleObj name="Image" r:id="rId8" imgW="1574280" imgH="1053720" progId="Photoshop.Image.13">
                    <p:embed/>
                    <p:pic>
                      <p:nvPicPr>
                        <p:cNvPr id="0" name=""/>
                        <p:cNvPicPr/>
                        <p:nvPr/>
                      </p:nvPicPr>
                      <p:blipFill>
                        <a:blip r:embed="rId4"/>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9"/>
              </p:cNvPr>
              <p:cNvPicPr>
                <a:picLocks noChangeAspect="1" noChangeArrowheads="1"/>
              </p:cNvPicPr>
              <p:nvPr userDrawn="1"/>
            </p:nvPicPr>
            <p:blipFill>
              <a:blip r:embed="rId4"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grpSp>
      <p:sp>
        <p:nvSpPr>
          <p:cNvPr id="6" name="Rectangle 5"/>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userDrawn="1"/>
        </p:nvSpPr>
        <p:spPr>
          <a:xfrm>
            <a:off x="44487207" y="31252910"/>
            <a:ext cx="7629577" cy="1399638"/>
          </a:xfrm>
          <a:prstGeom prst="rect">
            <a:avLst/>
          </a:prstGeom>
          <a:noFill/>
        </p:spPr>
        <p:txBody>
          <a:bodyPr wrap="square" lIns="65304" tIns="32651" rIns="65304" bIns="32651" rtlCol="0">
            <a:spAutoFit/>
          </a:bodyPr>
          <a:lstStyle/>
          <a:p>
            <a:pPr marL="400050" indent="-400050">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400" dirty="0" smtClean="0">
                <a:solidFill>
                  <a:schemeClr val="bg1"/>
                </a:solidFill>
              </a:rPr>
              <a:t>2117 Fourth Street ,</a:t>
            </a:r>
            <a:r>
              <a:rPr lang="en-US" sz="2400" baseline="0" dirty="0" smtClean="0">
                <a:solidFill>
                  <a:schemeClr val="bg1"/>
                </a:solidFill>
              </a:rPr>
              <a:t> Unit C</a:t>
            </a:r>
          </a:p>
          <a:p>
            <a:pPr marL="400050" indent="-400050">
              <a:lnSpc>
                <a:spcPts val="2600"/>
              </a:lnSpc>
            </a:pPr>
            <a:r>
              <a:rPr lang="en-US" sz="2400" baseline="0" dirty="0" smtClean="0">
                <a:solidFill>
                  <a:schemeClr val="bg1"/>
                </a:solidFill>
              </a:rPr>
              <a:t>	Berkeley CA </a:t>
            </a:r>
            <a:r>
              <a:rPr lang="en-US" sz="2000" baseline="0" dirty="0" smtClean="0">
                <a:solidFill>
                  <a:schemeClr val="bg1"/>
                </a:solidFill>
              </a:rPr>
              <a:t>94710</a:t>
            </a:r>
            <a:endParaRPr lang="en-US" sz="2400" baseline="0" dirty="0" smtClean="0">
              <a:solidFill>
                <a:schemeClr val="bg1"/>
              </a:solidFill>
            </a:endParaRPr>
          </a:p>
          <a:p>
            <a:pPr marL="400050" indent="-400050">
              <a:lnSpc>
                <a:spcPts val="2600"/>
              </a:lnSpc>
            </a:pPr>
            <a:r>
              <a:rPr lang="en-US" sz="2400" b="1" baseline="0" dirty="0" smtClean="0">
                <a:solidFill>
                  <a:srgbClr val="FFFF00"/>
                </a:solidFill>
              </a:rPr>
              <a:t>	posterpresenter@gmail.com</a:t>
            </a:r>
            <a:endParaRPr lang="en-US" sz="2800" b="1" dirty="0">
              <a:solidFill>
                <a:srgbClr val="FFFF00"/>
              </a:solidFill>
            </a:endParaRPr>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0" name="Rectangle 39"/>
          <p:cNvSpPr/>
          <p:nvPr userDrawn="1"/>
        </p:nvSpPr>
        <p:spPr>
          <a:xfrm rot="10800000">
            <a:off x="-6419"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484177" y="32306273"/>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184"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5"/>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185" name="Image" r:id="rId6" imgW="1574280" imgH="1053720" progId="Photoshop.Image.13">
                    <p:embed/>
                  </p:oleObj>
                </mc:Choice>
                <mc:Fallback>
                  <p:oleObj name="Image" r:id="rId6" imgW="1574280" imgH="1053720" progId="Photoshop.Image.13">
                    <p:embed/>
                    <p:pic>
                      <p:nvPicPr>
                        <p:cNvPr id="0" name=""/>
                        <p:cNvPicPr/>
                        <p:nvPr/>
                      </p:nvPicPr>
                      <p:blipFill>
                        <a:blip r:embed="rId5"/>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7"/>
              </p:cNvPr>
              <p:cNvPicPr>
                <a:picLocks noChangeAspect="1" noChangeArrowheads="1"/>
              </p:cNvPicPr>
              <p:nvPr userDrawn="1"/>
            </p:nvPicPr>
            <p:blipFill>
              <a:blip r:embed="rId5"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5"/>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5"/>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5"/>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5"/>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186" name="Image" r:id="rId8" imgW="1828440" imgH="1117440" progId="Photoshop.Image.13">
                      <p:embed/>
                    </p:oleObj>
                  </mc:Choice>
                  <mc:Fallback>
                    <p:oleObj name="Image" r:id="rId8" imgW="1828440" imgH="1117440" progId="Photoshop.Image.13">
                      <p:embed/>
                      <p:pic>
                        <p:nvPicPr>
                          <p:cNvPr id="0" name=""/>
                          <p:cNvPicPr/>
                          <p:nvPr/>
                        </p:nvPicPr>
                        <p:blipFill>
                          <a:blip r:embed="rId5"/>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187" name="Image" r:id="rId9" imgW="1828440" imgH="1117440" progId="Photoshop.Image.13">
                      <p:embed/>
                    </p:oleObj>
                  </mc:Choice>
                  <mc:Fallback>
                    <p:oleObj name="Image" r:id="rId9" imgW="1828440" imgH="1117440" progId="Photoshop.Image.13">
                      <p:embed/>
                      <p:pic>
                        <p:nvPicPr>
                          <p:cNvPr id="0" name=""/>
                          <p:cNvPicPr/>
                          <p:nvPr/>
                        </p:nvPicPr>
                        <p:blipFill>
                          <a:blip r:embed="rId5"/>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
        <p:nvSpPr>
          <p:cNvPr id="39" name="Rectangle 38"/>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userDrawn="1"/>
        </p:nvSpPr>
        <p:spPr>
          <a:xfrm>
            <a:off x="29382628" y="5392017"/>
            <a:ext cx="13577436" cy="26757874"/>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156882" y="5370818"/>
            <a:ext cx="13577436" cy="267790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931136" y="5413216"/>
            <a:ext cx="13577436"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userDrawn="1"/>
        </p:nvSpPr>
        <p:spPr>
          <a:xfrm>
            <a:off x="44483668" y="31169782"/>
            <a:ext cx="7629577" cy="1399638"/>
          </a:xfrm>
          <a:prstGeom prst="rect">
            <a:avLst/>
          </a:prstGeom>
          <a:noFill/>
        </p:spPr>
        <p:txBody>
          <a:bodyPr wrap="square" lIns="65304" tIns="32651" rIns="65304" bIns="32651" rtlCol="0">
            <a:spAutoFit/>
          </a:bodyPr>
          <a:lstStyle/>
          <a:p>
            <a:pPr marL="400050" indent="-400050">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400" dirty="0" smtClean="0">
                <a:solidFill>
                  <a:schemeClr val="bg1"/>
                </a:solidFill>
              </a:rPr>
              <a:t>2117 Fourth Street ,</a:t>
            </a:r>
            <a:r>
              <a:rPr lang="en-US" sz="2400" baseline="0" dirty="0" smtClean="0">
                <a:solidFill>
                  <a:schemeClr val="bg1"/>
                </a:solidFill>
              </a:rPr>
              <a:t> Unit C</a:t>
            </a:r>
          </a:p>
          <a:p>
            <a:pPr marL="400050" indent="-400050">
              <a:lnSpc>
                <a:spcPts val="2600"/>
              </a:lnSpc>
            </a:pPr>
            <a:r>
              <a:rPr lang="en-US" sz="2400" baseline="0" dirty="0" smtClean="0">
                <a:solidFill>
                  <a:schemeClr val="bg1"/>
                </a:solidFill>
              </a:rPr>
              <a:t>	Berkeley CA </a:t>
            </a:r>
            <a:r>
              <a:rPr lang="en-US" sz="2000" baseline="0" dirty="0" smtClean="0">
                <a:solidFill>
                  <a:schemeClr val="bg1"/>
                </a:solidFill>
              </a:rPr>
              <a:t>94710</a:t>
            </a:r>
            <a:endParaRPr lang="en-US" sz="2400" baseline="0" dirty="0" smtClean="0">
              <a:solidFill>
                <a:schemeClr val="bg1"/>
              </a:solidFill>
            </a:endParaRPr>
          </a:p>
          <a:p>
            <a:pPr marL="400050" indent="-400050">
              <a:lnSpc>
                <a:spcPts val="2600"/>
              </a:lnSpc>
            </a:pPr>
            <a:r>
              <a:rPr lang="en-US" sz="2400" b="1" baseline="0" dirty="0" smtClean="0">
                <a:solidFill>
                  <a:srgbClr val="FFFF00"/>
                </a:solidFill>
              </a:rPr>
              <a:t>	posterpresenter@gmail.com</a:t>
            </a:r>
            <a:endParaRPr lang="en-US" sz="2800" b="1" dirty="0">
              <a:solidFill>
                <a:srgbClr val="FFFF00"/>
              </a:solidFill>
            </a:endParaRPr>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208" name="Image" r:id="rId5" imgW="4571280" imgH="1688760" progId="Photoshop.Image.13">
                    <p:embed/>
                  </p:oleObj>
                </mc:Choice>
                <mc:Fallback>
                  <p:oleObj name="Image" r:id="rId5" imgW="4571280" imgH="1688760" progId="Photoshop.Image.13">
                    <p:embed/>
                    <p:pic>
                      <p:nvPicPr>
                        <p:cNvPr id="0" name=""/>
                        <p:cNvPicPr/>
                        <p:nvPr/>
                      </p:nvPicPr>
                      <p:blipFill>
                        <a:blip r:embed="rId6"/>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209" name="Image" r:id="rId7" imgW="1574280" imgH="1053720" progId="Photoshop.Image.13">
                    <p:embed/>
                  </p:oleObj>
                </mc:Choice>
                <mc:Fallback>
                  <p:oleObj name="Image" r:id="rId7" imgW="1574280" imgH="1053720" progId="Photoshop.Image.13">
                    <p:embed/>
                    <p:pic>
                      <p:nvPicPr>
                        <p:cNvPr id="0" name=""/>
                        <p:cNvPicPr/>
                        <p:nvPr/>
                      </p:nvPicPr>
                      <p:blipFill>
                        <a:blip r:embed="rId6"/>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8"/>
              </p:cNvPr>
              <p:cNvPicPr>
                <a:picLocks noChangeAspect="1" noChangeArrowheads="1"/>
              </p:cNvPicPr>
              <p:nvPr userDrawn="1"/>
            </p:nvPicPr>
            <p:blipFill>
              <a:blip r:embed="rId6"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6"/>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6"/>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6"/>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6"/>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6"/>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210" name="Image" r:id="rId9" imgW="1828440" imgH="1117440" progId="Photoshop.Image.13">
                      <p:embed/>
                    </p:oleObj>
                  </mc:Choice>
                  <mc:Fallback>
                    <p:oleObj name="Image" r:id="rId9" imgW="1828440" imgH="1117440" progId="Photoshop.Image.13">
                      <p:embed/>
                      <p:pic>
                        <p:nvPicPr>
                          <p:cNvPr id="0" name=""/>
                          <p:cNvPicPr/>
                          <p:nvPr/>
                        </p:nvPicPr>
                        <p:blipFill>
                          <a:blip r:embed="rId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211" name="Image" r:id="rId10" imgW="1828440" imgH="1117440" progId="Photoshop.Image.13">
                      <p:embed/>
                    </p:oleObj>
                  </mc:Choice>
                  <mc:Fallback>
                    <p:oleObj name="Image" r:id="rId10" imgW="1828440" imgH="1117440" progId="Photoshop.Image.13">
                      <p:embed/>
                      <p:pic>
                        <p:nvPicPr>
                          <p:cNvPr id="0" name=""/>
                          <p:cNvPicPr/>
                          <p:nvPr/>
                        </p:nvPicPr>
                        <p:blipFill>
                          <a:blip r:embed="rId6"/>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
        <p:nvSpPr>
          <p:cNvPr id="37" name="Rectangle 36"/>
          <p:cNvSpPr/>
          <p:nvPr userDrawn="1"/>
        </p:nvSpPr>
        <p:spPr>
          <a:xfrm rot="10800000">
            <a:off x="-6419"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userDrawn="1"/>
        </p:nvSpPr>
        <p:spPr>
          <a:xfrm>
            <a:off x="44487207" y="31298534"/>
            <a:ext cx="7629577" cy="1399638"/>
          </a:xfrm>
          <a:prstGeom prst="rect">
            <a:avLst/>
          </a:prstGeom>
          <a:noFill/>
        </p:spPr>
        <p:txBody>
          <a:bodyPr wrap="square" lIns="65304" tIns="32651" rIns="65304" bIns="32651" rtlCol="0">
            <a:spAutoFit/>
          </a:bodyPr>
          <a:lstStyle/>
          <a:p>
            <a:pPr marL="400050" indent="-400050">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400" dirty="0" smtClean="0">
                <a:solidFill>
                  <a:schemeClr val="bg1"/>
                </a:solidFill>
              </a:rPr>
              <a:t>2117 Fourth Street ,</a:t>
            </a:r>
            <a:r>
              <a:rPr lang="en-US" sz="2400" baseline="0" dirty="0" smtClean="0">
                <a:solidFill>
                  <a:schemeClr val="bg1"/>
                </a:solidFill>
              </a:rPr>
              <a:t> Unit C</a:t>
            </a:r>
          </a:p>
          <a:p>
            <a:pPr marL="400050" indent="-400050">
              <a:lnSpc>
                <a:spcPts val="2600"/>
              </a:lnSpc>
            </a:pPr>
            <a:r>
              <a:rPr lang="en-US" sz="2400" baseline="0" dirty="0" smtClean="0">
                <a:solidFill>
                  <a:schemeClr val="bg1"/>
                </a:solidFill>
              </a:rPr>
              <a:t>	Berkeley CA </a:t>
            </a:r>
            <a:r>
              <a:rPr lang="en-US" sz="2000" baseline="0" dirty="0" smtClean="0">
                <a:solidFill>
                  <a:schemeClr val="bg1"/>
                </a:solidFill>
              </a:rPr>
              <a:t>94710</a:t>
            </a:r>
            <a:endParaRPr lang="en-US" sz="2400" baseline="0" dirty="0" smtClean="0">
              <a:solidFill>
                <a:schemeClr val="bg1"/>
              </a:solidFill>
            </a:endParaRPr>
          </a:p>
          <a:p>
            <a:pPr marL="400050" indent="-400050">
              <a:lnSpc>
                <a:spcPts val="2600"/>
              </a:lnSpc>
            </a:pPr>
            <a:r>
              <a:rPr lang="en-US" sz="2400" b="1" baseline="0" dirty="0" smtClean="0">
                <a:solidFill>
                  <a:srgbClr val="FFFF00"/>
                </a:solidFill>
              </a:rPr>
              <a:t>	posterpresenter@gmail.com</a:t>
            </a:r>
            <a:endParaRPr lang="en-US" sz="2800" b="1" dirty="0">
              <a:solidFill>
                <a:srgbClr val="FFFF00"/>
              </a:solidFill>
            </a:endParaRPr>
          </a:p>
        </p:txBody>
      </p:sp>
      <p:sp>
        <p:nvSpPr>
          <p:cNvPr id="40" name="Text Box 14"/>
          <p:cNvSpPr txBox="1">
            <a:spLocks noChangeArrowheads="1"/>
          </p:cNvSpPr>
          <p:nvPr userDrawn="1"/>
        </p:nvSpPr>
        <p:spPr bwMode="auto">
          <a:xfrm>
            <a:off x="1484177" y="32306273"/>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 id="2147483896" r:id="rId2"/>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s://www.google.com/url?sa=i&amp;source=images&amp;cd=&amp;cad=rja&amp;uact=8&amp;ved=0ahUKEwiakJmNiNrhAhUCd98KHRZBCIgQMwhsKAIwAg&amp;url=https%3A%2F%2Flibguides.furman.edu%2Fmedialiteracy&amp;psig=AOvVaw0Mz8zlW7q01ERMvVPEaXbi&amp;ust=1555691370183884&amp;ictx=3&amp;uact=3" TargetMode="External"/><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jpeg"/><Relationship Id="rId11"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1"/>
          </p:nvPr>
        </p:nvSpPr>
        <p:spPr>
          <a:xfrm>
            <a:off x="11484362" y="6768970"/>
            <a:ext cx="10048874" cy="25468488"/>
          </a:xfrm>
        </p:spPr>
        <p:txBody>
          <a:bodyPr/>
          <a:lstStyle/>
          <a:p>
            <a:pPr marL="342900" indent="-342900">
              <a:buFont typeface="Arial" charset="0"/>
              <a:buChar char="•"/>
            </a:pPr>
            <a:r>
              <a:rPr lang="en-US" b="1" dirty="0">
                <a:latin typeface="Geeza Pro" charset="-78"/>
                <a:ea typeface="Geeza Pro" charset="-78"/>
                <a:cs typeface="Geeza Pro" charset="-78"/>
              </a:rPr>
              <a:t>Film and television is not only one of the main forms of entertainment in society, but also an essential expressive and informative tool for spreading information in the media. </a:t>
            </a:r>
            <a:endParaRPr lang="en-US" b="1" dirty="0" smtClean="0">
              <a:latin typeface="Geeza Pro" charset="-78"/>
              <a:ea typeface="Geeza Pro" charset="-78"/>
              <a:cs typeface="Geeza Pro" charset="-78"/>
            </a:endParaRPr>
          </a:p>
          <a:p>
            <a:pPr marL="342900" indent="-342900">
              <a:buFont typeface="Arial" charset="0"/>
              <a:buChar char="•"/>
            </a:pPr>
            <a:r>
              <a:rPr lang="en-US" b="1" dirty="0" smtClean="0">
                <a:latin typeface="Geeza Pro" charset="-78"/>
                <a:ea typeface="Geeza Pro" charset="-78"/>
                <a:cs typeface="Geeza Pro" charset="-78"/>
              </a:rPr>
              <a:t>Filmmakers </a:t>
            </a:r>
            <a:r>
              <a:rPr lang="en-US" b="1" dirty="0">
                <a:latin typeface="Geeza Pro" charset="-78"/>
                <a:ea typeface="Geeza Pro" charset="-78"/>
                <a:cs typeface="Geeza Pro" charset="-78"/>
              </a:rPr>
              <a:t>get the chance to be creative, and to bring their own ideas and thoughts about the world to life. Often, these include their own personal experiences that they use to educate, entertain, and affect their audiences; whether it be through true stories or even fictional ones. </a:t>
            </a:r>
            <a:endParaRPr lang="en-US" b="1" dirty="0" smtClean="0">
              <a:latin typeface="Geeza Pro" charset="-78"/>
              <a:ea typeface="Geeza Pro" charset="-78"/>
              <a:cs typeface="Geeza Pro" charset="-78"/>
            </a:endParaRPr>
          </a:p>
          <a:p>
            <a:pPr marL="342900" indent="-342900">
              <a:buFont typeface="Arial" charset="0"/>
              <a:buChar char="•"/>
            </a:pPr>
            <a:r>
              <a:rPr lang="en-US" b="1" dirty="0" smtClean="0">
                <a:latin typeface="Geeza Pro" charset="-78"/>
                <a:ea typeface="Geeza Pro" charset="-78"/>
                <a:cs typeface="Geeza Pro" charset="-78"/>
              </a:rPr>
              <a:t>Films </a:t>
            </a:r>
            <a:r>
              <a:rPr lang="en-US" b="1" dirty="0">
                <a:latin typeface="Geeza Pro" charset="-78"/>
                <a:ea typeface="Geeza Pro" charset="-78"/>
                <a:cs typeface="Geeza Pro" charset="-78"/>
              </a:rPr>
              <a:t>that harp on real experiences can be extremely beneficial to understanding a topic that may not be too familiar</a:t>
            </a:r>
            <a:r>
              <a:rPr lang="en-US" b="1" dirty="0" smtClean="0">
                <a:latin typeface="Geeza Pro" charset="-78"/>
                <a:ea typeface="Geeza Pro" charset="-78"/>
                <a:cs typeface="Geeza Pro" charset="-78"/>
              </a:rPr>
              <a:t>.</a:t>
            </a:r>
          </a:p>
          <a:p>
            <a:pPr marL="342900" indent="-342900">
              <a:buFont typeface="Arial" charset="0"/>
              <a:buChar char="•"/>
            </a:pPr>
            <a:endParaRPr lang="en-US" b="1" dirty="0" smtClean="0">
              <a:latin typeface="Geeza Pro" charset="-78"/>
              <a:ea typeface="Geeza Pro" charset="-78"/>
              <a:cs typeface="Geeza Pro" charset="-78"/>
            </a:endParaRPr>
          </a:p>
          <a:p>
            <a:pPr marL="342900" indent="-342900">
              <a:buFont typeface="Arial" charset="0"/>
              <a:buChar char="•"/>
            </a:pPr>
            <a:endParaRPr lang="en-US" b="1" dirty="0">
              <a:latin typeface="Geeza Pro" charset="-78"/>
              <a:ea typeface="Geeza Pro" charset="-78"/>
              <a:cs typeface="Geeza Pro" charset="-78"/>
            </a:endParaRPr>
          </a:p>
          <a:p>
            <a:pPr marL="342900" indent="-342900">
              <a:buFont typeface="Arial" charset="0"/>
              <a:buChar char="•"/>
            </a:pPr>
            <a:endParaRPr lang="en-US" b="1" dirty="0" smtClean="0">
              <a:latin typeface="Geeza Pro" charset="-78"/>
              <a:ea typeface="Geeza Pro" charset="-78"/>
              <a:cs typeface="Geeza Pro" charset="-78"/>
            </a:endParaRPr>
          </a:p>
          <a:p>
            <a:pPr marL="342900" indent="-342900">
              <a:buFont typeface="Arial" charset="0"/>
              <a:buChar char="•"/>
            </a:pPr>
            <a:endParaRPr lang="en-US" b="1" dirty="0">
              <a:latin typeface="Geeza Pro" charset="-78"/>
              <a:ea typeface="Geeza Pro" charset="-78"/>
              <a:cs typeface="Geeza Pro" charset="-78"/>
            </a:endParaRPr>
          </a:p>
          <a:p>
            <a:pPr marL="342900" indent="-342900">
              <a:buFont typeface="Arial" charset="0"/>
              <a:buChar char="•"/>
            </a:pPr>
            <a:endParaRPr lang="en-US" b="1" dirty="0" smtClean="0">
              <a:latin typeface="Geeza Pro" charset="-78"/>
              <a:ea typeface="Geeza Pro" charset="-78"/>
              <a:cs typeface="Geeza Pro" charset="-78"/>
            </a:endParaRPr>
          </a:p>
          <a:p>
            <a:pPr marL="342900" indent="-342900">
              <a:buFont typeface="Arial" charset="0"/>
              <a:buChar char="•"/>
            </a:pPr>
            <a:endParaRPr lang="en-US" b="1" dirty="0">
              <a:latin typeface="Geeza Pro" charset="-78"/>
              <a:ea typeface="Geeza Pro" charset="-78"/>
              <a:cs typeface="Geeza Pro" charset="-78"/>
            </a:endParaRPr>
          </a:p>
          <a:p>
            <a:pPr marL="342900" indent="-342900">
              <a:buFont typeface="Arial" charset="0"/>
              <a:buChar char="•"/>
            </a:pPr>
            <a:endParaRPr lang="en-US" b="1" dirty="0" smtClean="0">
              <a:latin typeface="Geeza Pro" charset="-78"/>
              <a:ea typeface="Geeza Pro" charset="-78"/>
              <a:cs typeface="Geeza Pro" charset="-78"/>
            </a:endParaRPr>
          </a:p>
          <a:p>
            <a:pPr marL="342900" indent="-342900">
              <a:buFont typeface="Arial" charset="0"/>
              <a:buChar char="•"/>
            </a:pPr>
            <a:endParaRPr lang="en-US" b="1" dirty="0">
              <a:latin typeface="Geeza Pro" charset="-78"/>
              <a:ea typeface="Geeza Pro" charset="-78"/>
              <a:cs typeface="Geeza Pro" charset="-78"/>
            </a:endParaRPr>
          </a:p>
          <a:p>
            <a:pPr marL="342900" indent="-342900">
              <a:buFont typeface="Arial" charset="0"/>
              <a:buChar char="•"/>
            </a:pPr>
            <a:endParaRPr lang="en-US" b="1" dirty="0" smtClean="0">
              <a:latin typeface="Geeza Pro" charset="-78"/>
              <a:ea typeface="Geeza Pro" charset="-78"/>
              <a:cs typeface="Geeza Pro" charset="-78"/>
            </a:endParaRPr>
          </a:p>
          <a:p>
            <a:pPr marL="342900" indent="-342900">
              <a:buFont typeface="Arial" charset="0"/>
              <a:buChar char="•"/>
            </a:pPr>
            <a:endParaRPr lang="en-US" b="1" dirty="0">
              <a:latin typeface="Geeza Pro" charset="-78"/>
              <a:ea typeface="Geeza Pro" charset="-78"/>
              <a:cs typeface="Geeza Pro" charset="-78"/>
            </a:endParaRPr>
          </a:p>
          <a:p>
            <a:pPr marL="342900" indent="-342900">
              <a:buFont typeface="Arial" charset="0"/>
              <a:buChar char="•"/>
            </a:pPr>
            <a:endParaRPr lang="en-US" b="1" dirty="0" smtClean="0">
              <a:latin typeface="Geeza Pro" charset="-78"/>
              <a:ea typeface="Geeza Pro" charset="-78"/>
              <a:cs typeface="Geeza Pro" charset="-78"/>
            </a:endParaRPr>
          </a:p>
          <a:p>
            <a:pPr marL="342900" indent="-342900">
              <a:buFont typeface="Arial" charset="0"/>
              <a:buChar char="•"/>
            </a:pPr>
            <a:endParaRPr lang="en-US" b="1" dirty="0">
              <a:latin typeface="Geeza Pro" charset="-78"/>
              <a:ea typeface="Geeza Pro" charset="-78"/>
              <a:cs typeface="Geeza Pro" charset="-78"/>
            </a:endParaRPr>
          </a:p>
          <a:p>
            <a:pPr marL="342900" indent="-342900">
              <a:buFont typeface="Arial" charset="0"/>
              <a:buChar char="•"/>
            </a:pPr>
            <a:endParaRPr lang="en-US" b="1" dirty="0" smtClean="0">
              <a:latin typeface="Geeza Pro" charset="-78"/>
              <a:ea typeface="Geeza Pro" charset="-78"/>
              <a:cs typeface="Geeza Pro" charset="-78"/>
            </a:endParaRPr>
          </a:p>
          <a:p>
            <a:pPr marL="342900" indent="-342900">
              <a:buFont typeface="Arial" charset="0"/>
              <a:buChar char="•"/>
            </a:pPr>
            <a:endParaRPr lang="en-US" b="1" dirty="0">
              <a:latin typeface="Geeza Pro" charset="-78"/>
              <a:ea typeface="Geeza Pro" charset="-78"/>
              <a:cs typeface="Geeza Pro" charset="-78"/>
            </a:endParaRPr>
          </a:p>
          <a:p>
            <a:pPr marL="342900" indent="-342900">
              <a:buFont typeface="Arial" charset="0"/>
              <a:buChar char="•"/>
            </a:pPr>
            <a:r>
              <a:rPr lang="en-US" b="1" dirty="0" smtClean="0">
                <a:latin typeface="Geeza Pro" charset="-78"/>
                <a:ea typeface="Geeza Pro" charset="-78"/>
                <a:cs typeface="Geeza Pro" charset="-78"/>
              </a:rPr>
              <a:t>Martin </a:t>
            </a:r>
            <a:r>
              <a:rPr lang="en-US" b="1" dirty="0">
                <a:latin typeface="Geeza Pro" charset="-78"/>
                <a:ea typeface="Geeza Pro" charset="-78"/>
                <a:cs typeface="Geeza Pro" charset="-78"/>
              </a:rPr>
              <a:t>Scorsese, an academy award winning director and producer created a film called Gangs of New York in which he uses experiences from his own childhood to construct a captivating film about the Irish-American and the Italian-American immigrants in Little Italy New York. </a:t>
            </a:r>
            <a:endParaRPr lang="en-US" b="1" dirty="0" smtClean="0">
              <a:latin typeface="Geeza Pro" charset="-78"/>
              <a:ea typeface="Geeza Pro" charset="-78"/>
              <a:cs typeface="Geeza Pro" charset="-78"/>
            </a:endParaRPr>
          </a:p>
          <a:p>
            <a:pPr marL="342900" indent="-342900">
              <a:buFont typeface="Arial" charset="0"/>
              <a:buChar char="•"/>
            </a:pPr>
            <a:r>
              <a:rPr lang="en-US" b="1" dirty="0" smtClean="0">
                <a:latin typeface="Geeza Pro" charset="-78"/>
                <a:ea typeface="Geeza Pro" charset="-78"/>
                <a:cs typeface="Geeza Pro" charset="-78"/>
              </a:rPr>
              <a:t>Seventeen years after the release of this critically acclaimed film, Scorsese reflects on the themes and issues regarding immigration that are constantly emulated throughout the film, and how they continue to be just as prevalent today.</a:t>
            </a:r>
          </a:p>
          <a:p>
            <a:pPr marL="342900" indent="-342900">
              <a:buFont typeface="Arial" charset="0"/>
              <a:buChar char="•"/>
            </a:pPr>
            <a:endParaRPr lang="en-US" b="1" dirty="0">
              <a:latin typeface="Geeza Pro" charset="-78"/>
              <a:ea typeface="Geeza Pro" charset="-78"/>
              <a:cs typeface="Geeza Pro" charset="-78"/>
            </a:endParaRPr>
          </a:p>
          <a:p>
            <a:pPr marL="342900" indent="-342900">
              <a:buFont typeface="Arial" charset="0"/>
              <a:buChar char="•"/>
            </a:pPr>
            <a:endParaRPr lang="en-US" b="1" dirty="0" smtClean="0">
              <a:latin typeface="Geeza Pro" charset="-78"/>
              <a:ea typeface="Geeza Pro" charset="-78"/>
              <a:cs typeface="Geeza Pro" charset="-78"/>
            </a:endParaRPr>
          </a:p>
          <a:p>
            <a:pPr marL="342900" indent="-342900">
              <a:buFont typeface="Arial" charset="0"/>
              <a:buChar char="•"/>
            </a:pPr>
            <a:endParaRPr lang="en-US" b="1" dirty="0">
              <a:latin typeface="Geeza Pro" charset="-78"/>
              <a:ea typeface="Geeza Pro" charset="-78"/>
              <a:cs typeface="Geeza Pro" charset="-78"/>
            </a:endParaRPr>
          </a:p>
          <a:p>
            <a:pPr marL="342900" indent="-342900">
              <a:buFont typeface="Arial" charset="0"/>
              <a:buChar char="•"/>
            </a:pPr>
            <a:endParaRPr lang="en-US" b="1" dirty="0" smtClean="0">
              <a:latin typeface="Geeza Pro" charset="-78"/>
              <a:ea typeface="Geeza Pro" charset="-78"/>
              <a:cs typeface="Geeza Pro" charset="-78"/>
            </a:endParaRPr>
          </a:p>
          <a:p>
            <a:pPr marL="342900" indent="-342900">
              <a:buFont typeface="Arial" charset="0"/>
              <a:buChar char="•"/>
            </a:pPr>
            <a:endParaRPr lang="en-US" b="1" dirty="0">
              <a:latin typeface="Geeza Pro" charset="-78"/>
              <a:ea typeface="Geeza Pro" charset="-78"/>
              <a:cs typeface="Geeza Pro" charset="-78"/>
            </a:endParaRPr>
          </a:p>
          <a:p>
            <a:pPr marL="342900" indent="-342900">
              <a:buFont typeface="Arial" charset="0"/>
              <a:buChar char="•"/>
            </a:pPr>
            <a:endParaRPr lang="en-US" b="1" dirty="0" smtClean="0">
              <a:latin typeface="Geeza Pro" charset="-78"/>
              <a:ea typeface="Geeza Pro" charset="-78"/>
              <a:cs typeface="Geeza Pro" charset="-78"/>
            </a:endParaRPr>
          </a:p>
          <a:p>
            <a:pPr marL="342900" indent="-342900">
              <a:buFont typeface="Arial" charset="0"/>
              <a:buChar char="•"/>
            </a:pPr>
            <a:endParaRPr lang="en-US" b="1" dirty="0">
              <a:latin typeface="Geeza Pro" charset="-78"/>
              <a:ea typeface="Geeza Pro" charset="-78"/>
              <a:cs typeface="Geeza Pro" charset="-78"/>
            </a:endParaRPr>
          </a:p>
          <a:p>
            <a:pPr marL="342900" indent="-342900">
              <a:buFont typeface="Arial" charset="0"/>
              <a:buChar char="•"/>
            </a:pPr>
            <a:endParaRPr lang="en-US" b="1" dirty="0" smtClean="0">
              <a:latin typeface="Geeza Pro" charset="-78"/>
              <a:ea typeface="Geeza Pro" charset="-78"/>
              <a:cs typeface="Geeza Pro" charset="-78"/>
            </a:endParaRPr>
          </a:p>
          <a:p>
            <a:pPr marL="342900" indent="-342900">
              <a:buFont typeface="Arial" charset="0"/>
              <a:buChar char="•"/>
            </a:pPr>
            <a:endParaRPr lang="en-US" b="1" dirty="0">
              <a:latin typeface="Geeza Pro" charset="-78"/>
              <a:ea typeface="Geeza Pro" charset="-78"/>
              <a:cs typeface="Geeza Pro" charset="-78"/>
            </a:endParaRPr>
          </a:p>
          <a:p>
            <a:pPr marL="342900" indent="-342900">
              <a:buFont typeface="Arial" charset="0"/>
              <a:buChar char="•"/>
            </a:pPr>
            <a:endParaRPr lang="en-US" b="1" dirty="0" smtClean="0">
              <a:latin typeface="Geeza Pro" charset="-78"/>
              <a:ea typeface="Geeza Pro" charset="-78"/>
              <a:cs typeface="Geeza Pro" charset="-78"/>
            </a:endParaRPr>
          </a:p>
          <a:p>
            <a:pPr marL="342900" indent="-342900">
              <a:buFont typeface="Arial" charset="0"/>
              <a:buChar char="•"/>
            </a:pPr>
            <a:endParaRPr lang="en-US" b="1" dirty="0">
              <a:latin typeface="Geeza Pro" charset="-78"/>
              <a:ea typeface="Geeza Pro" charset="-78"/>
              <a:cs typeface="Geeza Pro" charset="-78"/>
            </a:endParaRPr>
          </a:p>
          <a:p>
            <a:pPr marL="342900" indent="-342900">
              <a:buFont typeface="Arial" charset="0"/>
              <a:buChar char="•"/>
            </a:pPr>
            <a:endParaRPr lang="en-US" b="1" dirty="0">
              <a:latin typeface="Geeza Pro" charset="-78"/>
              <a:ea typeface="Geeza Pro" charset="-78"/>
              <a:cs typeface="Geeza Pro" charset="-78"/>
            </a:endParaRPr>
          </a:p>
          <a:p>
            <a:pPr marL="342900" indent="-342900">
              <a:buFont typeface="Arial" charset="0"/>
              <a:buChar char="•"/>
            </a:pPr>
            <a:endParaRPr lang="en-US" b="1" dirty="0" smtClean="0">
              <a:latin typeface="Geeza Pro" charset="-78"/>
              <a:ea typeface="Geeza Pro" charset="-78"/>
              <a:cs typeface="Geeza Pro" charset="-78"/>
            </a:endParaRPr>
          </a:p>
          <a:p>
            <a:pPr marL="342900" indent="-342900">
              <a:buFont typeface="Arial" charset="0"/>
              <a:buChar char="•"/>
            </a:pPr>
            <a:endParaRPr lang="en-US" b="1" dirty="0" smtClean="0">
              <a:latin typeface="Geeza Pro" charset="-78"/>
              <a:ea typeface="Geeza Pro" charset="-78"/>
              <a:cs typeface="Geeza Pro" charset="-78"/>
            </a:endParaRPr>
          </a:p>
          <a:p>
            <a:pPr marL="342900" indent="-342900">
              <a:buFont typeface="Arial" charset="0"/>
              <a:buChar char="•"/>
            </a:pPr>
            <a:r>
              <a:rPr lang="en-US" b="1" dirty="0">
                <a:latin typeface="Geeza Pro" charset="-78"/>
                <a:ea typeface="Geeza Pro" charset="-78"/>
                <a:cs typeface="Geeza Pro" charset="-78"/>
              </a:rPr>
              <a:t>Interpretations of immigration on the big screen can also appear in a completely abstract way, through a more intuitive and symbolic lens</a:t>
            </a:r>
            <a:r>
              <a:rPr lang="en-US" b="1" dirty="0" smtClean="0">
                <a:latin typeface="Geeza Pro" charset="-78"/>
                <a:ea typeface="Geeza Pro" charset="-78"/>
                <a:cs typeface="Geeza Pro" charset="-78"/>
              </a:rPr>
              <a:t>. </a:t>
            </a:r>
            <a:r>
              <a:rPr lang="en-US" b="1" dirty="0">
                <a:latin typeface="Geeza Pro" charset="-78"/>
                <a:ea typeface="Geeza Pro" charset="-78"/>
                <a:cs typeface="Geeza Pro" charset="-78"/>
              </a:rPr>
              <a:t>A</a:t>
            </a:r>
            <a:r>
              <a:rPr lang="en-US" b="1" dirty="0" smtClean="0">
                <a:latin typeface="Geeza Pro" charset="-78"/>
                <a:ea typeface="Geeza Pro" charset="-78"/>
                <a:cs typeface="Geeza Pro" charset="-78"/>
              </a:rPr>
              <a:t>llusions </a:t>
            </a:r>
            <a:r>
              <a:rPr lang="en-US" b="1" dirty="0">
                <a:latin typeface="Geeza Pro" charset="-78"/>
                <a:ea typeface="Geeza Pro" charset="-78"/>
                <a:cs typeface="Geeza Pro" charset="-78"/>
              </a:rPr>
              <a:t>to current controversies can be seen through fictional, and out of the ordinary depictions</a:t>
            </a:r>
            <a:r>
              <a:rPr lang="en-US" b="1" dirty="0" smtClean="0">
                <a:latin typeface="Geeza Pro" charset="-78"/>
                <a:ea typeface="Geeza Pro" charset="-78"/>
                <a:cs typeface="Geeza Pro" charset="-78"/>
              </a:rPr>
              <a:t>.</a:t>
            </a:r>
          </a:p>
          <a:p>
            <a:pPr marL="342900" indent="-342900">
              <a:buFont typeface="Arial" charset="0"/>
              <a:buChar char="•"/>
            </a:pPr>
            <a:r>
              <a:rPr lang="en-US" b="1" dirty="0">
                <a:latin typeface="Geeza Pro" charset="-78"/>
                <a:ea typeface="Geeza Pro" charset="-78"/>
                <a:cs typeface="Geeza Pro" charset="-78"/>
              </a:rPr>
              <a:t>The themes throughout the show “American Horror Story” as a </a:t>
            </a:r>
            <a:r>
              <a:rPr lang="en-US" b="1" dirty="0" smtClean="0">
                <a:latin typeface="Geeza Pro" charset="-78"/>
                <a:ea typeface="Geeza Pro" charset="-78"/>
                <a:cs typeface="Geeza Pro" charset="-78"/>
              </a:rPr>
              <a:t>whole, </a:t>
            </a:r>
            <a:r>
              <a:rPr lang="en-US" b="1" dirty="0">
                <a:latin typeface="Geeza Pro" charset="-78"/>
                <a:ea typeface="Geeza Pro" charset="-78"/>
                <a:cs typeface="Geeza Pro" charset="-78"/>
              </a:rPr>
              <a:t>continuously reflect present issues in society through a fictional lens each season. Although this fictional depiction could not happen in today’s society, the symbolism throughout </a:t>
            </a:r>
            <a:r>
              <a:rPr lang="en-US" b="1" dirty="0" smtClean="0">
                <a:latin typeface="Geeza Pro" charset="-78"/>
                <a:ea typeface="Geeza Pro" charset="-78"/>
                <a:cs typeface="Geeza Pro" charset="-78"/>
              </a:rPr>
              <a:t>the “freak show” season, are </a:t>
            </a:r>
            <a:r>
              <a:rPr lang="en-US" b="1" dirty="0">
                <a:latin typeface="Geeza Pro" charset="-78"/>
                <a:ea typeface="Geeza Pro" charset="-78"/>
                <a:cs typeface="Geeza Pro" charset="-78"/>
              </a:rPr>
              <a:t>extremely prevalent to how society views outcasts in the real world.</a:t>
            </a:r>
            <a:endParaRPr lang="en-US" b="1" dirty="0" smtClean="0">
              <a:latin typeface="Geeza Pro" charset="-78"/>
              <a:ea typeface="Geeza Pro" charset="-78"/>
              <a:cs typeface="Geeza Pro" charset="-78"/>
            </a:endParaRPr>
          </a:p>
          <a:p>
            <a:pPr marL="342900" indent="-342900">
              <a:buFont typeface="Arial" charset="0"/>
              <a:buChar char="•"/>
            </a:pPr>
            <a:endParaRPr lang="en-US" b="1" dirty="0">
              <a:latin typeface="Geeza Pro" charset="-78"/>
              <a:ea typeface="Geeza Pro" charset="-78"/>
              <a:cs typeface="Geeza Pro" charset="-78"/>
            </a:endParaRPr>
          </a:p>
        </p:txBody>
      </p:sp>
      <p:pic>
        <p:nvPicPr>
          <p:cNvPr id="32782" name="Picture 14" descr="mage result for american horror story freak sh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8985" y="21368478"/>
            <a:ext cx="8366233" cy="4706006"/>
          </a:xfrm>
          <a:prstGeom prst="rect">
            <a:avLst/>
          </a:prstGeom>
          <a:noFill/>
          <a:effectLst>
            <a:outerShdw blurRad="50800" dist="50800" dir="5400000" algn="ctr" rotWithShape="0">
              <a:srgbClr val="000000">
                <a:alpha val="15000"/>
              </a:srgbClr>
            </a:outerShdw>
          </a:effectLst>
          <a:extLst>
            <a:ext uri="{909E8E84-426E-40DD-AFC4-6F175D3DCCD1}">
              <a14:hiddenFill xmlns:a14="http://schemas.microsoft.com/office/drawing/2010/main">
                <a:solidFill>
                  <a:srgbClr val="FFFFFF"/>
                </a:solidFill>
              </a14:hiddenFill>
            </a:ext>
          </a:extLst>
        </p:spPr>
      </p:pic>
      <p:pic>
        <p:nvPicPr>
          <p:cNvPr id="32780" name="Picture 12" desc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4487" y="11230870"/>
            <a:ext cx="8035231" cy="5351589"/>
          </a:xfrm>
          <a:prstGeom prst="rect">
            <a:avLst/>
          </a:prstGeom>
          <a:noFill/>
          <a:effectLst>
            <a:outerShdw blurRad="50800" dist="50800" dir="5400000" sx="101000" sy="101000" algn="ctr" rotWithShape="0">
              <a:srgbClr val="000000">
                <a:alpha val="16000"/>
              </a:srgbClr>
            </a:outerShdw>
          </a:effectLst>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a:xfrm>
            <a:off x="459674" y="6378482"/>
            <a:ext cx="10044412" cy="7834031"/>
          </a:xfrm>
          <a:noFill/>
          <a:ln>
            <a:solidFill>
              <a:schemeClr val="accent1"/>
            </a:solidFill>
          </a:ln>
        </p:spPr>
        <p:txBody>
          <a:bodyPr/>
          <a:lstStyle/>
          <a:p>
            <a:r>
              <a:rPr lang="en-US" b="1" dirty="0">
                <a:latin typeface="Geeza Pro" charset="-78"/>
                <a:ea typeface="Geeza Pro" charset="-78"/>
                <a:cs typeface="Geeza Pro" charset="-78"/>
              </a:rPr>
              <a:t>M</a:t>
            </a:r>
            <a:r>
              <a:rPr lang="en-US" b="1" dirty="0" smtClean="0">
                <a:latin typeface="Geeza Pro" charset="-78"/>
                <a:ea typeface="Geeza Pro" charset="-78"/>
                <a:cs typeface="Geeza Pro" charset="-78"/>
              </a:rPr>
              <a:t>edia has </a:t>
            </a:r>
            <a:r>
              <a:rPr lang="en-US" b="1" dirty="0">
                <a:latin typeface="Geeza Pro" charset="-78"/>
                <a:ea typeface="Geeza Pro" charset="-78"/>
                <a:cs typeface="Geeza Pro" charset="-78"/>
              </a:rPr>
              <a:t>a direct effect on how we perceive </a:t>
            </a:r>
            <a:r>
              <a:rPr lang="en-US" b="1" dirty="0" smtClean="0">
                <a:latin typeface="Geeza Pro" charset="-78"/>
                <a:ea typeface="Geeza Pro" charset="-78"/>
                <a:cs typeface="Geeza Pro" charset="-78"/>
              </a:rPr>
              <a:t>everything within our society. Our view of immigration is no different. Through </a:t>
            </a:r>
            <a:r>
              <a:rPr lang="en-US" b="1" dirty="0">
                <a:latin typeface="Geeza Pro" charset="-78"/>
                <a:ea typeface="Geeza Pro" charset="-78"/>
                <a:cs typeface="Geeza Pro" charset="-78"/>
              </a:rPr>
              <a:t>technology, the news, film, and television, we get a plethora of misconceptions regarding the views of immigration. It is important to understand how the media works to influence our knowledge of the information that we receive from these sources.</a:t>
            </a:r>
            <a:endParaRPr lang="en-US" b="1" dirty="0">
              <a:latin typeface="Geeza Pro" charset="-78"/>
              <a:ea typeface="Geeza Pro" charset="-78"/>
              <a:cs typeface="Geeza Pro" charset="-78"/>
            </a:endParaRPr>
          </a:p>
        </p:txBody>
      </p:sp>
      <p:sp>
        <p:nvSpPr>
          <p:cNvPr id="3" name="Text Placeholder 2"/>
          <p:cNvSpPr>
            <a:spLocks noGrp="1"/>
          </p:cNvSpPr>
          <p:nvPr>
            <p:ph type="body" sz="quarter" idx="11"/>
          </p:nvPr>
        </p:nvSpPr>
        <p:spPr/>
        <p:txBody>
          <a:bodyPr/>
          <a:lstStyle/>
          <a:p>
            <a:r>
              <a:rPr lang="en-US" dirty="0" smtClean="0">
                <a:ea typeface="Arial Hebrew Scholar" charset="-79"/>
                <a:cs typeface="Arial Hebrew Scholar" charset="-79"/>
              </a:rPr>
              <a:t>INTRODUCTION</a:t>
            </a:r>
            <a:endParaRPr lang="en-US" dirty="0">
              <a:ea typeface="Arial Hebrew Scholar" charset="-79"/>
              <a:cs typeface="Arial Hebrew Scholar" charset="-79"/>
            </a:endParaRPr>
          </a:p>
        </p:txBody>
      </p:sp>
      <p:sp>
        <p:nvSpPr>
          <p:cNvPr id="4" name="Text Placeholder 3"/>
          <p:cNvSpPr>
            <a:spLocks noGrp="1"/>
          </p:cNvSpPr>
          <p:nvPr>
            <p:ph type="body" sz="quarter" idx="20"/>
          </p:nvPr>
        </p:nvSpPr>
        <p:spPr/>
        <p:txBody>
          <a:bodyPr/>
          <a:lstStyle/>
          <a:p>
            <a:r>
              <a:rPr lang="en-US" dirty="0" smtClean="0"/>
              <a:t>UNDERSTANDING MEDIA LITERACY</a:t>
            </a:r>
            <a:endParaRPr lang="en-US" dirty="0"/>
          </a:p>
        </p:txBody>
      </p:sp>
      <p:sp>
        <p:nvSpPr>
          <p:cNvPr id="6" name="Text Placeholder 5"/>
          <p:cNvSpPr>
            <a:spLocks noGrp="1"/>
          </p:cNvSpPr>
          <p:nvPr>
            <p:ph type="body" sz="quarter" idx="22"/>
          </p:nvPr>
        </p:nvSpPr>
        <p:spPr/>
        <p:txBody>
          <a:bodyPr/>
          <a:lstStyle/>
          <a:p>
            <a:r>
              <a:rPr lang="en-US" dirty="0" smtClean="0"/>
              <a:t>IMMIGRATION PERCEPTION IN FILM/TELEVISION</a:t>
            </a:r>
            <a:endParaRPr lang="en-US" dirty="0"/>
          </a:p>
        </p:txBody>
      </p:sp>
      <p:sp>
        <p:nvSpPr>
          <p:cNvPr id="7" name="Text Placeholder 6"/>
          <p:cNvSpPr>
            <a:spLocks noGrp="1"/>
          </p:cNvSpPr>
          <p:nvPr>
            <p:ph type="body" sz="quarter" idx="23"/>
          </p:nvPr>
        </p:nvSpPr>
        <p:spPr>
          <a:xfrm>
            <a:off x="22385343" y="6378481"/>
            <a:ext cx="10048874" cy="26468762"/>
          </a:xfrm>
        </p:spPr>
        <p:txBody>
          <a:bodyPr/>
          <a:lstStyle/>
          <a:p>
            <a:pPr marL="342900" indent="-342900">
              <a:buFont typeface="Arial" charset="0"/>
              <a:buChar char="•"/>
            </a:pPr>
            <a:r>
              <a:rPr lang="en-US" b="1" dirty="0" smtClean="0">
                <a:latin typeface="Geeza Pro" charset="-78"/>
                <a:ea typeface="Geeza Pro" charset="-78"/>
                <a:cs typeface="Geeza Pro" charset="-78"/>
              </a:rPr>
              <a:t>Politicians who wish to promote an anti-immigration position use carefull</a:t>
            </a:r>
            <a:r>
              <a:rPr lang="en-US" b="1" dirty="0">
                <a:latin typeface="Geeza Pro" charset="-78"/>
                <a:ea typeface="Geeza Pro" charset="-78"/>
                <a:cs typeface="Geeza Pro" charset="-78"/>
              </a:rPr>
              <a:t>y selected words and metaphors to </a:t>
            </a:r>
            <a:r>
              <a:rPr lang="en-US" b="1" dirty="0" smtClean="0">
                <a:latin typeface="Geeza Pro" charset="-78"/>
                <a:ea typeface="Geeza Pro" charset="-78"/>
                <a:cs typeface="Geeza Pro" charset="-78"/>
              </a:rPr>
              <a:t>highlight </a:t>
            </a:r>
            <a:r>
              <a:rPr lang="en-US" b="1" dirty="0">
                <a:latin typeface="Geeza Pro" charset="-78"/>
                <a:ea typeface="Geeza Pro" charset="-78"/>
                <a:cs typeface="Geeza Pro" charset="-78"/>
              </a:rPr>
              <a:t>the "alien," "foreign," and "inferior" characteristics of </a:t>
            </a:r>
            <a:r>
              <a:rPr lang="en-US" b="1" dirty="0" smtClean="0">
                <a:latin typeface="Geeza Pro" charset="-78"/>
                <a:ea typeface="Geeza Pro" charset="-78"/>
                <a:cs typeface="Geeza Pro" charset="-78"/>
              </a:rPr>
              <a:t>non-citizens. Symbolic </a:t>
            </a:r>
            <a:r>
              <a:rPr lang="en-US" b="1" dirty="0">
                <a:latin typeface="Geeza Pro" charset="-78"/>
                <a:ea typeface="Geeza Pro" charset="-78"/>
                <a:cs typeface="Geeza Pro" charset="-78"/>
              </a:rPr>
              <a:t>language and spectacles clearly overstate that immigration poses a national </a:t>
            </a:r>
            <a:r>
              <a:rPr lang="en-US" b="1" dirty="0" smtClean="0">
                <a:latin typeface="Geeza Pro" charset="-78"/>
                <a:ea typeface="Geeza Pro" charset="-78"/>
                <a:cs typeface="Geeza Pro" charset="-78"/>
              </a:rPr>
              <a:t>threat.</a:t>
            </a:r>
          </a:p>
          <a:p>
            <a:pPr marL="342900" indent="-342900">
              <a:buFont typeface="Arial" charset="0"/>
              <a:buChar char="•"/>
            </a:pPr>
            <a:r>
              <a:rPr lang="en-US" b="1" dirty="0">
                <a:latin typeface="Geeza Pro" charset="-78"/>
                <a:ea typeface="Geeza Pro" charset="-78"/>
                <a:cs typeface="Geeza Pro" charset="-78"/>
              </a:rPr>
              <a:t>News agencies and news coverage of raids refer to the undocumented immigrants in non-human terms such as "net of 56 captured" or "</a:t>
            </a:r>
            <a:r>
              <a:rPr lang="en-US" b="1" dirty="0" smtClean="0">
                <a:latin typeface="Geeza Pro" charset="-78"/>
                <a:ea typeface="Geeza Pro" charset="-78"/>
                <a:cs typeface="Geeza Pro" charset="-78"/>
              </a:rPr>
              <a:t>rounded-up.”</a:t>
            </a:r>
          </a:p>
          <a:p>
            <a:pPr marL="342900" indent="-342900">
              <a:buFont typeface="Arial" charset="0"/>
              <a:buChar char="•"/>
            </a:pPr>
            <a:r>
              <a:rPr lang="en-US" b="1" dirty="0">
                <a:latin typeface="Geeza Pro" charset="-78"/>
                <a:ea typeface="Geeza Pro" charset="-78"/>
                <a:cs typeface="Geeza Pro" charset="-78"/>
              </a:rPr>
              <a:t>The </a:t>
            </a:r>
            <a:r>
              <a:rPr lang="en-US" b="1" dirty="0" smtClean="0">
                <a:latin typeface="Geeza Pro" charset="-78"/>
                <a:ea typeface="Geeza Pro" charset="-78"/>
                <a:cs typeface="Geeza Pro" charset="-78"/>
              </a:rPr>
              <a:t>constant </a:t>
            </a:r>
            <a:r>
              <a:rPr lang="en-US" b="1" dirty="0">
                <a:latin typeface="Geeza Pro" charset="-78"/>
                <a:ea typeface="Geeza Pro" charset="-78"/>
                <a:cs typeface="Geeza Pro" charset="-78"/>
              </a:rPr>
              <a:t>use of anti-immigration terms by the mainstream media and elected </a:t>
            </a:r>
            <a:r>
              <a:rPr lang="en-US" b="1" dirty="0" smtClean="0">
                <a:latin typeface="Geeza Pro" charset="-78"/>
                <a:ea typeface="Geeza Pro" charset="-78"/>
                <a:cs typeface="Geeza Pro" charset="-78"/>
              </a:rPr>
              <a:t>officials evokes </a:t>
            </a:r>
            <a:r>
              <a:rPr lang="en-US" b="1" dirty="0">
                <a:latin typeface="Geeza Pro" charset="-78"/>
                <a:ea typeface="Geeza Pro" charset="-78"/>
                <a:cs typeface="Geeza Pro" charset="-78"/>
              </a:rPr>
              <a:t>a conditioned uncritical </a:t>
            </a:r>
            <a:r>
              <a:rPr lang="en-US" b="1" dirty="0" smtClean="0">
                <a:latin typeface="Geeza Pro" charset="-78"/>
                <a:ea typeface="Geeza Pro" charset="-78"/>
                <a:cs typeface="Geeza Pro" charset="-78"/>
              </a:rPr>
              <a:t>response and a mentally </a:t>
            </a:r>
            <a:r>
              <a:rPr lang="en-US" b="1" dirty="0">
                <a:latin typeface="Geeza Pro" charset="-78"/>
                <a:ea typeface="Geeza Pro" charset="-78"/>
                <a:cs typeface="Geeza Pro" charset="-78"/>
              </a:rPr>
              <a:t>restful one for their audiences</a:t>
            </a:r>
            <a:r>
              <a:rPr lang="en-US" b="1" dirty="0" smtClean="0">
                <a:latin typeface="Geeza Pro" charset="-78"/>
                <a:ea typeface="Geeza Pro" charset="-78"/>
                <a:cs typeface="Geeza Pro" charset="-78"/>
              </a:rPr>
              <a:t>.</a:t>
            </a:r>
          </a:p>
          <a:p>
            <a:pPr marL="342900" indent="-342900">
              <a:buFont typeface="Arial" charset="0"/>
              <a:buChar char="•"/>
            </a:pPr>
            <a:endParaRPr lang="en-US" b="1" dirty="0">
              <a:latin typeface="Geeza Pro" charset="-78"/>
              <a:ea typeface="Geeza Pro" charset="-78"/>
              <a:cs typeface="Geeza Pro" charset="-78"/>
            </a:endParaRPr>
          </a:p>
          <a:p>
            <a:pPr marL="342900" indent="-342900">
              <a:buFont typeface="Arial" charset="0"/>
              <a:buChar char="•"/>
            </a:pPr>
            <a:endParaRPr lang="en-US" b="1" dirty="0" smtClean="0">
              <a:latin typeface="Geeza Pro" charset="-78"/>
              <a:ea typeface="Geeza Pro" charset="-78"/>
              <a:cs typeface="Geeza Pro" charset="-78"/>
            </a:endParaRPr>
          </a:p>
          <a:p>
            <a:pPr marL="342900" indent="-342900">
              <a:buFont typeface="Arial" charset="0"/>
              <a:buChar char="•"/>
            </a:pPr>
            <a:endParaRPr lang="en-US" b="1" dirty="0">
              <a:latin typeface="Geeza Pro" charset="-78"/>
              <a:ea typeface="Geeza Pro" charset="-78"/>
              <a:cs typeface="Geeza Pro" charset="-78"/>
            </a:endParaRPr>
          </a:p>
          <a:p>
            <a:pPr marL="342900" indent="-342900">
              <a:buFont typeface="Arial" charset="0"/>
              <a:buChar char="•"/>
            </a:pPr>
            <a:endParaRPr lang="en-US" b="1" dirty="0" smtClean="0">
              <a:latin typeface="Geeza Pro" charset="-78"/>
              <a:ea typeface="Geeza Pro" charset="-78"/>
              <a:cs typeface="Geeza Pro" charset="-78"/>
            </a:endParaRPr>
          </a:p>
          <a:p>
            <a:pPr marL="342900" indent="-342900">
              <a:buFont typeface="Arial" charset="0"/>
              <a:buChar char="•"/>
            </a:pPr>
            <a:endParaRPr lang="en-US" b="1" dirty="0">
              <a:latin typeface="Geeza Pro" charset="-78"/>
              <a:ea typeface="Geeza Pro" charset="-78"/>
              <a:cs typeface="Geeza Pro" charset="-78"/>
            </a:endParaRPr>
          </a:p>
          <a:p>
            <a:pPr marL="342900" indent="-342900">
              <a:buFont typeface="Arial" charset="0"/>
              <a:buChar char="•"/>
            </a:pPr>
            <a:endParaRPr lang="en-US" b="1" dirty="0" smtClean="0">
              <a:latin typeface="Geeza Pro" charset="-78"/>
              <a:ea typeface="Geeza Pro" charset="-78"/>
              <a:cs typeface="Geeza Pro" charset="-78"/>
            </a:endParaRPr>
          </a:p>
          <a:p>
            <a:pPr marL="342900" indent="-342900">
              <a:buFont typeface="Arial" charset="0"/>
              <a:buChar char="•"/>
            </a:pPr>
            <a:endParaRPr lang="en-US" b="1" dirty="0">
              <a:latin typeface="Geeza Pro" charset="-78"/>
              <a:ea typeface="Geeza Pro" charset="-78"/>
              <a:cs typeface="Geeza Pro" charset="-78"/>
            </a:endParaRPr>
          </a:p>
          <a:p>
            <a:pPr marL="342900" indent="-342900">
              <a:buFont typeface="Arial" charset="0"/>
              <a:buChar char="•"/>
            </a:pPr>
            <a:endParaRPr lang="en-US" b="1" dirty="0" smtClean="0">
              <a:latin typeface="Geeza Pro" charset="-78"/>
              <a:ea typeface="Geeza Pro" charset="-78"/>
              <a:cs typeface="Geeza Pro" charset="-78"/>
            </a:endParaRPr>
          </a:p>
          <a:p>
            <a:pPr marL="342900" indent="-342900">
              <a:buFont typeface="Arial" charset="0"/>
              <a:buChar char="•"/>
            </a:pPr>
            <a:endParaRPr lang="en-US" b="1" dirty="0">
              <a:latin typeface="Geeza Pro" charset="-78"/>
              <a:ea typeface="Geeza Pro" charset="-78"/>
              <a:cs typeface="Geeza Pro" charset="-78"/>
            </a:endParaRPr>
          </a:p>
          <a:p>
            <a:pPr marL="342900" indent="-342900">
              <a:buFont typeface="Arial" charset="0"/>
              <a:buChar char="•"/>
            </a:pPr>
            <a:endParaRPr lang="en-US" b="1" dirty="0" smtClean="0">
              <a:latin typeface="Geeza Pro" charset="-78"/>
              <a:ea typeface="Geeza Pro" charset="-78"/>
              <a:cs typeface="Geeza Pro" charset="-78"/>
            </a:endParaRPr>
          </a:p>
          <a:p>
            <a:pPr marL="342900" indent="-342900">
              <a:buFont typeface="Arial" charset="0"/>
              <a:buChar char="•"/>
            </a:pPr>
            <a:endParaRPr lang="en-US" b="1" dirty="0" smtClean="0">
              <a:latin typeface="Geeza Pro" charset="-78"/>
              <a:ea typeface="Geeza Pro" charset="-78"/>
              <a:cs typeface="Geeza Pro" charset="-78"/>
            </a:endParaRPr>
          </a:p>
          <a:p>
            <a:pPr marL="342900" indent="-342900">
              <a:buFont typeface="Arial" charset="0"/>
              <a:buChar char="•"/>
            </a:pPr>
            <a:endParaRPr lang="en-US" b="1" dirty="0">
              <a:latin typeface="Geeza Pro" charset="-78"/>
              <a:ea typeface="Geeza Pro" charset="-78"/>
              <a:cs typeface="Geeza Pro" charset="-78"/>
            </a:endParaRPr>
          </a:p>
          <a:p>
            <a:pPr marL="342900" indent="-342900">
              <a:buFont typeface="Arial" charset="0"/>
              <a:buChar char="•"/>
            </a:pPr>
            <a:endParaRPr lang="en-US" b="1" dirty="0" smtClean="0">
              <a:latin typeface="Geeza Pro" charset="-78"/>
              <a:ea typeface="Geeza Pro" charset="-78"/>
              <a:cs typeface="Geeza Pro" charset="-78"/>
            </a:endParaRPr>
          </a:p>
          <a:p>
            <a:pPr marL="342900" indent="-342900">
              <a:buFont typeface="Arial" charset="0"/>
              <a:buChar char="•"/>
            </a:pPr>
            <a:r>
              <a:rPr lang="en-US" b="1" dirty="0">
                <a:latin typeface="Geeza Pro" charset="-78"/>
                <a:ea typeface="Geeza Pro" charset="-78"/>
                <a:cs typeface="Geeza Pro" charset="-78"/>
              </a:rPr>
              <a:t>A study from the University of Kansas states that because of the aversive media portrayal of Latino immigrants in the United States, the perception of these immigrants has become extremely negative. In response, immigrants have been trying to find ways to highlight their images as being hardworking, driven, and to steer themselves away from </a:t>
            </a:r>
            <a:r>
              <a:rPr lang="en-US" b="1" dirty="0" smtClean="0">
                <a:latin typeface="Geeza Pro" charset="-78"/>
                <a:ea typeface="Geeza Pro" charset="-78"/>
                <a:cs typeface="Geeza Pro" charset="-78"/>
              </a:rPr>
              <a:t>their negative stereotype. Leaders </a:t>
            </a:r>
            <a:r>
              <a:rPr lang="en-US" b="1" dirty="0">
                <a:latin typeface="Geeza Pro" charset="-78"/>
                <a:ea typeface="Geeza Pro" charset="-78"/>
                <a:cs typeface="Geeza Pro" charset="-78"/>
              </a:rPr>
              <a:t>such as our president, are continuing to make comments the suggest that these immigrants are detrimental to society</a:t>
            </a:r>
            <a:r>
              <a:rPr lang="en-US" b="1" dirty="0" smtClean="0">
                <a:latin typeface="Geeza Pro" charset="-78"/>
                <a:ea typeface="Geeza Pro" charset="-78"/>
                <a:cs typeface="Geeza Pro" charset="-78"/>
              </a:rPr>
              <a:t>.</a:t>
            </a:r>
          </a:p>
          <a:p>
            <a:pPr marL="342900" indent="-342900">
              <a:buFont typeface="Arial" charset="0"/>
              <a:buChar char="•"/>
            </a:pPr>
            <a:r>
              <a:rPr lang="en-US" b="1" dirty="0">
                <a:latin typeface="Geeza Pro" charset="-78"/>
                <a:ea typeface="Geeza Pro" charset="-78"/>
                <a:cs typeface="Geeza Pro" charset="-78"/>
              </a:rPr>
              <a:t>The more a message is repeated, in this case, the news media, it becomes a fact, even if it is not true</a:t>
            </a:r>
            <a:r>
              <a:rPr lang="en-US" b="1" dirty="0" smtClean="0">
                <a:latin typeface="Geeza Pro" charset="-78"/>
                <a:ea typeface="Geeza Pro" charset="-78"/>
                <a:cs typeface="Geeza Pro" charset="-78"/>
              </a:rPr>
              <a:t>. </a:t>
            </a:r>
            <a:r>
              <a:rPr lang="en-US" b="1" dirty="0">
                <a:latin typeface="Geeza Pro" charset="-78"/>
                <a:ea typeface="Geeza Pro" charset="-78"/>
                <a:cs typeface="Geeza Pro" charset="-78"/>
              </a:rPr>
              <a:t>Because most people don’t fact-check the media, they tend to believe the things that they constantly hear on the news, because that is everyone’s main source of </a:t>
            </a:r>
            <a:r>
              <a:rPr lang="en-US" b="1" dirty="0" smtClean="0">
                <a:latin typeface="Geeza Pro" charset="-78"/>
                <a:ea typeface="Geeza Pro" charset="-78"/>
                <a:cs typeface="Geeza Pro" charset="-78"/>
              </a:rPr>
              <a:t>information</a:t>
            </a:r>
          </a:p>
          <a:p>
            <a:pPr marL="342900" indent="-342900">
              <a:buFont typeface="Arial" charset="0"/>
              <a:buChar char="•"/>
            </a:pPr>
            <a:endParaRPr lang="en-US" b="1" dirty="0">
              <a:latin typeface="Geeza Pro" charset="-78"/>
              <a:ea typeface="Geeza Pro" charset="-78"/>
              <a:cs typeface="Geeza Pro" charset="-78"/>
            </a:endParaRPr>
          </a:p>
          <a:p>
            <a:pPr marL="342900" indent="-342900">
              <a:buFont typeface="Arial" charset="0"/>
              <a:buChar char="•"/>
            </a:pPr>
            <a:endParaRPr lang="en-US" b="1" dirty="0" smtClean="0">
              <a:latin typeface="Geeza Pro" charset="-78"/>
              <a:ea typeface="Geeza Pro" charset="-78"/>
              <a:cs typeface="Geeza Pro" charset="-78"/>
            </a:endParaRPr>
          </a:p>
          <a:p>
            <a:pPr marL="342900" indent="-342900">
              <a:buFont typeface="Arial" charset="0"/>
              <a:buChar char="•"/>
            </a:pPr>
            <a:endParaRPr lang="en-US" b="1" dirty="0">
              <a:latin typeface="Geeza Pro" charset="-78"/>
              <a:ea typeface="Geeza Pro" charset="-78"/>
              <a:cs typeface="Geeza Pro" charset="-78"/>
            </a:endParaRPr>
          </a:p>
          <a:p>
            <a:pPr marL="342900" indent="-342900">
              <a:buFont typeface="Arial" charset="0"/>
              <a:buChar char="•"/>
            </a:pPr>
            <a:endParaRPr lang="en-US" b="1" dirty="0" smtClean="0">
              <a:latin typeface="Geeza Pro" charset="-78"/>
              <a:ea typeface="Geeza Pro" charset="-78"/>
              <a:cs typeface="Geeza Pro" charset="-78"/>
            </a:endParaRPr>
          </a:p>
          <a:p>
            <a:pPr marL="342900" indent="-342900">
              <a:buFont typeface="Arial" charset="0"/>
              <a:buChar char="•"/>
            </a:pPr>
            <a:endParaRPr lang="en-US" b="1" dirty="0">
              <a:latin typeface="Geeza Pro" charset="-78"/>
              <a:ea typeface="Geeza Pro" charset="-78"/>
              <a:cs typeface="Geeza Pro" charset="-78"/>
            </a:endParaRPr>
          </a:p>
          <a:p>
            <a:pPr marL="342900" indent="-342900">
              <a:buFont typeface="Arial" charset="0"/>
              <a:buChar char="•"/>
            </a:pPr>
            <a:endParaRPr lang="en-US" b="1" dirty="0" smtClean="0">
              <a:latin typeface="Geeza Pro" charset="-78"/>
              <a:ea typeface="Geeza Pro" charset="-78"/>
              <a:cs typeface="Geeza Pro" charset="-78"/>
            </a:endParaRPr>
          </a:p>
          <a:p>
            <a:pPr marL="342900" indent="-342900">
              <a:buFont typeface="Arial" charset="0"/>
              <a:buChar char="•"/>
            </a:pPr>
            <a:endParaRPr lang="en-US" b="1" dirty="0">
              <a:latin typeface="Geeza Pro" charset="-78"/>
              <a:ea typeface="Geeza Pro" charset="-78"/>
              <a:cs typeface="Geeza Pro" charset="-78"/>
            </a:endParaRPr>
          </a:p>
          <a:p>
            <a:pPr marL="342900" indent="-342900">
              <a:buFont typeface="Arial" charset="0"/>
              <a:buChar char="•"/>
            </a:pPr>
            <a:endParaRPr lang="en-US" b="1" dirty="0" smtClean="0">
              <a:latin typeface="Geeza Pro" charset="-78"/>
              <a:ea typeface="Geeza Pro" charset="-78"/>
              <a:cs typeface="Geeza Pro" charset="-78"/>
            </a:endParaRPr>
          </a:p>
          <a:p>
            <a:pPr marL="342900" indent="-342900">
              <a:buFont typeface="Arial" charset="0"/>
              <a:buChar char="•"/>
            </a:pPr>
            <a:endParaRPr lang="en-US" b="1" dirty="0">
              <a:latin typeface="Geeza Pro" charset="-78"/>
              <a:ea typeface="Geeza Pro" charset="-78"/>
              <a:cs typeface="Geeza Pro" charset="-78"/>
            </a:endParaRPr>
          </a:p>
          <a:p>
            <a:pPr marL="342900" indent="-342900">
              <a:buFont typeface="Arial" charset="0"/>
              <a:buChar char="•"/>
            </a:pPr>
            <a:endParaRPr lang="en-US" b="1" dirty="0" smtClean="0">
              <a:latin typeface="Geeza Pro" charset="-78"/>
              <a:ea typeface="Geeza Pro" charset="-78"/>
              <a:cs typeface="Geeza Pro" charset="-78"/>
            </a:endParaRPr>
          </a:p>
          <a:p>
            <a:pPr marL="342900" indent="-342900">
              <a:buFont typeface="Arial" charset="0"/>
              <a:buChar char="•"/>
            </a:pPr>
            <a:endParaRPr lang="en-US" b="1" dirty="0">
              <a:latin typeface="Geeza Pro" charset="-78"/>
              <a:ea typeface="Geeza Pro" charset="-78"/>
              <a:cs typeface="Geeza Pro" charset="-78"/>
            </a:endParaRPr>
          </a:p>
          <a:p>
            <a:pPr marL="342900" indent="-342900">
              <a:buFont typeface="Arial" charset="0"/>
              <a:buChar char="•"/>
            </a:pPr>
            <a:endParaRPr lang="en-US" b="1" dirty="0">
              <a:latin typeface="Geeza Pro" charset="-78"/>
              <a:ea typeface="Geeza Pro" charset="-78"/>
              <a:cs typeface="Geeza Pro" charset="-78"/>
            </a:endParaRPr>
          </a:p>
          <a:p>
            <a:pPr marL="342900" indent="-342900">
              <a:buFont typeface="Arial" charset="0"/>
              <a:buChar char="•"/>
            </a:pPr>
            <a:endParaRPr lang="en-US" b="1" dirty="0" smtClean="0">
              <a:latin typeface="Geeza Pro" charset="-78"/>
              <a:ea typeface="Geeza Pro" charset="-78"/>
              <a:cs typeface="Geeza Pro" charset="-78"/>
            </a:endParaRPr>
          </a:p>
          <a:p>
            <a:pPr marL="342900" indent="-342900">
              <a:buFont typeface="Arial" charset="0"/>
              <a:buChar char="•"/>
            </a:pPr>
            <a:r>
              <a:rPr lang="en-US" b="1" dirty="0" smtClean="0">
                <a:latin typeface="Geeza Pro" charset="-78"/>
                <a:ea typeface="Geeza Pro" charset="-78"/>
                <a:cs typeface="Geeza Pro" charset="-78"/>
              </a:rPr>
              <a:t>There </a:t>
            </a:r>
            <a:r>
              <a:rPr lang="en-US" b="1" dirty="0">
                <a:latin typeface="Geeza Pro" charset="-78"/>
                <a:ea typeface="Geeza Pro" charset="-78"/>
                <a:cs typeface="Geeza Pro" charset="-78"/>
              </a:rPr>
              <a:t>is a “media-induced subjective impression, which has no credible or factual echo in reality, that there is a crime epidemic threatening society.” This causes viewers of the media to have an unrealistic impression of crime in society, especially when concerned with minority groups. </a:t>
            </a:r>
            <a:endParaRPr lang="en-US" b="1" dirty="0" smtClean="0">
              <a:latin typeface="Geeza Pro" charset="-78"/>
              <a:ea typeface="Geeza Pro" charset="-78"/>
              <a:cs typeface="Geeza Pro" charset="-78"/>
            </a:endParaRPr>
          </a:p>
          <a:p>
            <a:pPr marL="342900" indent="-342900">
              <a:buFont typeface="Arial" charset="0"/>
              <a:buChar char="•"/>
            </a:pPr>
            <a:r>
              <a:rPr lang="en-US" b="1" dirty="0" smtClean="0">
                <a:latin typeface="Geeza Pro" charset="-78"/>
                <a:ea typeface="Geeza Pro" charset="-78"/>
                <a:cs typeface="Geeza Pro" charset="-78"/>
              </a:rPr>
              <a:t>Since </a:t>
            </a:r>
            <a:r>
              <a:rPr lang="en-US" b="1" dirty="0">
                <a:latin typeface="Geeza Pro" charset="-78"/>
                <a:ea typeface="Geeza Pro" charset="-78"/>
                <a:cs typeface="Geeza Pro" charset="-78"/>
              </a:rPr>
              <a:t>the media puts such an emphasis on the harshness of crime, it becomes such a big fear factor amongst viewers. When minority groups are targeted in these crimes, we then become frightened of minorities. </a:t>
            </a:r>
            <a:endParaRPr lang="en-US" b="1" dirty="0">
              <a:latin typeface="Geeza Pro" charset="-78"/>
              <a:ea typeface="Geeza Pro" charset="-78"/>
              <a:cs typeface="Geeza Pro" charset="-78"/>
            </a:endParaRPr>
          </a:p>
          <a:p>
            <a:r>
              <a:rPr lang="en-US" dirty="0"/>
              <a:t/>
            </a:r>
            <a:br>
              <a:rPr lang="en-US" dirty="0"/>
            </a:br>
            <a:endParaRPr lang="en-US" b="1" dirty="0">
              <a:latin typeface="Geeza Pro" charset="-78"/>
              <a:ea typeface="Geeza Pro" charset="-78"/>
              <a:cs typeface="Geeza Pro" charset="-78"/>
            </a:endParaRPr>
          </a:p>
        </p:txBody>
      </p:sp>
      <p:sp>
        <p:nvSpPr>
          <p:cNvPr id="8" name="Text Placeholder 7"/>
          <p:cNvSpPr>
            <a:spLocks noGrp="1"/>
          </p:cNvSpPr>
          <p:nvPr>
            <p:ph type="body" sz="quarter" idx="24"/>
          </p:nvPr>
        </p:nvSpPr>
        <p:spPr/>
        <p:txBody>
          <a:bodyPr/>
          <a:lstStyle/>
          <a:p>
            <a:r>
              <a:rPr lang="en-US" dirty="0" smtClean="0"/>
              <a:t>IMMIGRATION PERCEPTION IN NEWS MEDIA</a:t>
            </a:r>
            <a:endParaRPr lang="en-US" dirty="0"/>
          </a:p>
        </p:txBody>
      </p:sp>
      <p:sp>
        <p:nvSpPr>
          <p:cNvPr id="9" name="Text Placeholder 8"/>
          <p:cNvSpPr>
            <a:spLocks noGrp="1"/>
          </p:cNvSpPr>
          <p:nvPr>
            <p:ph type="body" sz="quarter" idx="25"/>
          </p:nvPr>
        </p:nvSpPr>
        <p:spPr>
          <a:xfrm>
            <a:off x="33390292" y="5548748"/>
            <a:ext cx="10047018" cy="754045"/>
          </a:xfrm>
        </p:spPr>
        <p:txBody>
          <a:bodyPr/>
          <a:lstStyle/>
          <a:p>
            <a:r>
              <a:rPr lang="en-US" dirty="0" smtClean="0"/>
              <a:t>CONCLUSION</a:t>
            </a:r>
            <a:endParaRPr lang="en-US" dirty="0"/>
          </a:p>
        </p:txBody>
      </p:sp>
      <p:sp>
        <p:nvSpPr>
          <p:cNvPr id="10" name="Text Placeholder 9"/>
          <p:cNvSpPr>
            <a:spLocks noGrp="1"/>
          </p:cNvSpPr>
          <p:nvPr>
            <p:ph type="body" sz="quarter" idx="26"/>
          </p:nvPr>
        </p:nvSpPr>
        <p:spPr>
          <a:xfrm>
            <a:off x="33390292" y="6378481"/>
            <a:ext cx="10047018" cy="3924129"/>
          </a:xfrm>
        </p:spPr>
        <p:txBody>
          <a:bodyPr/>
          <a:lstStyle/>
          <a:p>
            <a:r>
              <a:rPr lang="en-US" b="1" dirty="0" smtClean="0">
                <a:latin typeface="Geeza Pro" charset="-78"/>
                <a:ea typeface="Geeza Pro" charset="-78"/>
                <a:cs typeface="Geeza Pro" charset="-78"/>
              </a:rPr>
              <a:t>As a society, we are  influenced by the media on a daily basis, whether we realize it or not. Understanding media literacy is extremely important for us to be able to avoid getting targeted and manipulated by the media’s sneaky and subliminal messages. In terms of immigration discussion, it is important to be aware of the false representations that can arise from the media. Part of understanding media literacy, is to not believe everything that you may hear, and to make sure to do proper research before making any assumptions. This directly correlates to discussions about immigration.</a:t>
            </a:r>
            <a:endParaRPr lang="en-US" b="1" dirty="0">
              <a:latin typeface="Geeza Pro" charset="-78"/>
              <a:ea typeface="Geeza Pro" charset="-78"/>
              <a:cs typeface="Geeza Pro" charset="-78"/>
            </a:endParaRPr>
          </a:p>
        </p:txBody>
      </p:sp>
      <p:sp>
        <p:nvSpPr>
          <p:cNvPr id="11" name="Text Placeholder 10"/>
          <p:cNvSpPr>
            <a:spLocks noGrp="1"/>
          </p:cNvSpPr>
          <p:nvPr>
            <p:ph type="body" sz="quarter" idx="27"/>
          </p:nvPr>
        </p:nvSpPr>
        <p:spPr>
          <a:xfrm>
            <a:off x="33414493" y="15059988"/>
            <a:ext cx="10047018" cy="754045"/>
          </a:xfrm>
        </p:spPr>
        <p:txBody>
          <a:bodyPr/>
          <a:lstStyle/>
          <a:p>
            <a:r>
              <a:rPr lang="en-US" dirty="0" smtClean="0"/>
              <a:t>REFERENCES</a:t>
            </a:r>
            <a:endParaRPr lang="en-US" dirty="0"/>
          </a:p>
        </p:txBody>
      </p:sp>
      <p:sp>
        <p:nvSpPr>
          <p:cNvPr id="12" name="Text Placeholder 11"/>
          <p:cNvSpPr>
            <a:spLocks noGrp="1"/>
          </p:cNvSpPr>
          <p:nvPr>
            <p:ph type="body" sz="quarter" idx="28"/>
          </p:nvPr>
        </p:nvSpPr>
        <p:spPr>
          <a:xfrm>
            <a:off x="33385260" y="16039081"/>
            <a:ext cx="10052050" cy="10926046"/>
          </a:xfrm>
        </p:spPr>
        <p:txBody>
          <a:bodyPr/>
          <a:lstStyle/>
          <a:p>
            <a:r>
              <a:rPr lang="en-US" b="1" dirty="0">
                <a:latin typeface="Geeza Pro" charset="-78"/>
                <a:ea typeface="Geeza Pro" charset="-78"/>
                <a:cs typeface="Geeza Pro" charset="-78"/>
              </a:rPr>
              <a:t>Costa, </a:t>
            </a:r>
            <a:r>
              <a:rPr lang="en-US" b="1" dirty="0" err="1">
                <a:latin typeface="Geeza Pro" charset="-78"/>
                <a:ea typeface="Geeza Pro" charset="-78"/>
                <a:cs typeface="Geeza Pro" charset="-78"/>
              </a:rPr>
              <a:t>Stevi</a:t>
            </a:r>
            <a:r>
              <a:rPr lang="en-US" b="1" dirty="0">
                <a:latin typeface="Geeza Pro" charset="-78"/>
                <a:ea typeface="Geeza Pro" charset="-78"/>
                <a:cs typeface="Geeza Pro" charset="-78"/>
              </a:rPr>
              <a:t>. “American Horror Story: Capital, Counterculture, and the Freak.” European </a:t>
            </a:r>
            <a:r>
              <a:rPr lang="en-US" b="1" dirty="0" smtClean="0">
                <a:latin typeface="Geeza Pro" charset="-78"/>
                <a:ea typeface="Geeza Pro" charset="-78"/>
                <a:cs typeface="Geeza Pro" charset="-78"/>
              </a:rPr>
              <a:t>Journal </a:t>
            </a:r>
            <a:r>
              <a:rPr lang="en-US" b="1" dirty="0">
                <a:latin typeface="Geeza Pro" charset="-78"/>
                <a:ea typeface="Geeza Pro" charset="-78"/>
                <a:cs typeface="Geeza Pro" charset="-78"/>
              </a:rPr>
              <a:t>of  American Culture, vol. 38, no. 1, Mar. 2019, pp. 71–82.</a:t>
            </a:r>
            <a:endParaRPr lang="en-US" b="1" dirty="0" smtClean="0">
              <a:latin typeface="Geeza Pro" charset="-78"/>
              <a:ea typeface="Geeza Pro" charset="-78"/>
              <a:cs typeface="Geeza Pro" charset="-78"/>
            </a:endParaRPr>
          </a:p>
          <a:p>
            <a:r>
              <a:rPr lang="en-US" b="1" dirty="0">
                <a:latin typeface="Geeza Pro" charset="-78"/>
                <a:ea typeface="Geeza Pro" charset="-78"/>
                <a:cs typeface="Geeza Pro" charset="-78"/>
              </a:rPr>
              <a:t/>
            </a:r>
            <a:br>
              <a:rPr lang="en-US" b="1" dirty="0">
                <a:latin typeface="Geeza Pro" charset="-78"/>
                <a:ea typeface="Geeza Pro" charset="-78"/>
                <a:cs typeface="Geeza Pro" charset="-78"/>
              </a:rPr>
            </a:br>
            <a:r>
              <a:rPr lang="en-US" b="1" dirty="0">
                <a:latin typeface="Geeza Pro" charset="-78"/>
                <a:ea typeface="Geeza Pro" charset="-78"/>
                <a:cs typeface="Geeza Pro" charset="-78"/>
              </a:rPr>
              <a:t>De Loera-</a:t>
            </a:r>
            <a:r>
              <a:rPr lang="en-US" b="1" dirty="0" err="1">
                <a:latin typeface="Geeza Pro" charset="-78"/>
                <a:ea typeface="Geeza Pro" charset="-78"/>
                <a:cs typeface="Geeza Pro" charset="-78"/>
              </a:rPr>
              <a:t>Brust</a:t>
            </a:r>
            <a:r>
              <a:rPr lang="en-US" b="1" dirty="0">
                <a:latin typeface="Geeza Pro" charset="-78"/>
                <a:ea typeface="Geeza Pro" charset="-78"/>
                <a:cs typeface="Geeza Pro" charset="-78"/>
              </a:rPr>
              <a:t>, Antonio. “Martin Scorsese Has Something to Say about Immigration.” America, </a:t>
            </a:r>
            <a:r>
              <a:rPr lang="en-US" b="1" dirty="0" smtClean="0">
                <a:latin typeface="Geeza Pro" charset="-78"/>
                <a:ea typeface="Geeza Pro" charset="-78"/>
                <a:cs typeface="Geeza Pro" charset="-78"/>
              </a:rPr>
              <a:t>vol</a:t>
            </a:r>
            <a:r>
              <a:rPr lang="en-US" b="1" dirty="0">
                <a:latin typeface="Geeza Pro" charset="-78"/>
                <a:ea typeface="Geeza Pro" charset="-78"/>
                <a:cs typeface="Geeza Pro" charset="-78"/>
              </a:rPr>
              <a:t>. 218, no. 3, Feb. 2018, p. 42.</a:t>
            </a:r>
            <a:endParaRPr lang="en-US" b="1" dirty="0">
              <a:latin typeface="Geeza Pro" charset="-78"/>
              <a:ea typeface="Geeza Pro" charset="-78"/>
              <a:cs typeface="Geeza Pro" charset="-78"/>
            </a:endParaRPr>
          </a:p>
          <a:p>
            <a:r>
              <a:rPr lang="en-US" b="1" dirty="0">
                <a:latin typeface="Geeza Pro" charset="-78"/>
                <a:ea typeface="Geeza Pro" charset="-78"/>
                <a:cs typeface="Geeza Pro" charset="-78"/>
              </a:rPr>
              <a:t/>
            </a:r>
            <a:br>
              <a:rPr lang="en-US" b="1" dirty="0">
                <a:latin typeface="Geeza Pro" charset="-78"/>
                <a:ea typeface="Geeza Pro" charset="-78"/>
                <a:cs typeface="Geeza Pro" charset="-78"/>
              </a:rPr>
            </a:br>
            <a:endParaRPr lang="en-US" b="1" dirty="0" smtClean="0">
              <a:latin typeface="Geeza Pro" charset="-78"/>
              <a:ea typeface="Geeza Pro" charset="-78"/>
              <a:cs typeface="Geeza Pro" charset="-78"/>
            </a:endParaRPr>
          </a:p>
          <a:p>
            <a:r>
              <a:rPr lang="en-US" b="1" dirty="0" smtClean="0">
                <a:latin typeface="Geeza Pro" charset="-78"/>
                <a:ea typeface="Geeza Pro" charset="-78"/>
                <a:cs typeface="Geeza Pro" charset="-78"/>
              </a:rPr>
              <a:t>Douai</a:t>
            </a:r>
            <a:r>
              <a:rPr lang="en-US" b="1" dirty="0">
                <a:latin typeface="Geeza Pro" charset="-78"/>
                <a:ea typeface="Geeza Pro" charset="-78"/>
                <a:cs typeface="Geeza Pro" charset="-78"/>
              </a:rPr>
              <a:t>, Aziz, and Barbara Perry. “A Different Lens? How Ethnic Minority </a:t>
            </a:r>
            <a:r>
              <a:rPr lang="en-US" b="1" dirty="0" smtClean="0">
                <a:latin typeface="Geeza Pro" charset="-78"/>
                <a:ea typeface="Geeza Pro" charset="-78"/>
                <a:cs typeface="Geeza Pro" charset="-78"/>
              </a:rPr>
              <a:t>Media </a:t>
            </a:r>
            <a:r>
              <a:rPr lang="en-US" b="1" dirty="0">
                <a:latin typeface="Geeza Pro" charset="-78"/>
                <a:ea typeface="Geeza Pro" charset="-78"/>
                <a:cs typeface="Geeza Pro" charset="-78"/>
              </a:rPr>
              <a:t>Cover Crime.” </a:t>
            </a:r>
            <a:r>
              <a:rPr lang="en-US" b="1" dirty="0" smtClean="0">
                <a:latin typeface="Geeza Pro" charset="-78"/>
                <a:ea typeface="Geeza Pro" charset="-78"/>
                <a:cs typeface="Geeza Pro" charset="-78"/>
              </a:rPr>
              <a:t>Canadian </a:t>
            </a:r>
            <a:r>
              <a:rPr lang="en-US" b="1" dirty="0">
                <a:latin typeface="Geeza Pro" charset="-78"/>
                <a:ea typeface="Geeza Pro" charset="-78"/>
                <a:cs typeface="Geeza Pro" charset="-78"/>
              </a:rPr>
              <a:t>Journal of Criminology &amp; Criminal Justice, vol. 60, no. 1, Jan. 2018, p. 96. </a:t>
            </a:r>
            <a:endParaRPr lang="en-US" b="1" dirty="0">
              <a:latin typeface="Geeza Pro" charset="-78"/>
              <a:ea typeface="Geeza Pro" charset="-78"/>
              <a:cs typeface="Geeza Pro" charset="-78"/>
            </a:endParaRPr>
          </a:p>
          <a:p>
            <a:endParaRPr lang="en-US" b="1" dirty="0" smtClean="0">
              <a:latin typeface="Geeza Pro" charset="-78"/>
              <a:ea typeface="Geeza Pro" charset="-78"/>
              <a:cs typeface="Geeza Pro" charset="-78"/>
            </a:endParaRPr>
          </a:p>
          <a:p>
            <a:r>
              <a:rPr lang="en-US" b="1" dirty="0" smtClean="0">
                <a:latin typeface="Geeza Pro" charset="-78"/>
                <a:ea typeface="Geeza Pro" charset="-78"/>
                <a:cs typeface="Geeza Pro" charset="-78"/>
              </a:rPr>
              <a:t>"</a:t>
            </a:r>
            <a:r>
              <a:rPr lang="en-US" b="1" dirty="0">
                <a:latin typeface="Geeza Pro" charset="-78"/>
                <a:ea typeface="Geeza Pro" charset="-78"/>
                <a:cs typeface="Geeza Pro" charset="-78"/>
              </a:rPr>
              <a:t>NEGATIVE MEDIA PORTRAYALS DRIVE PERCEPTION OF IMMIGRATION POLICY, </a:t>
            </a:r>
            <a:endParaRPr lang="en-US" b="1" dirty="0">
              <a:latin typeface="Geeza Pro" charset="-78"/>
              <a:ea typeface="Geeza Pro" charset="-78"/>
              <a:cs typeface="Geeza Pro" charset="-78"/>
            </a:endParaRPr>
          </a:p>
          <a:p>
            <a:r>
              <a:rPr lang="en-US" b="1" dirty="0">
                <a:latin typeface="Geeza Pro" charset="-78"/>
                <a:ea typeface="Geeza Pro" charset="-78"/>
                <a:cs typeface="Geeza Pro" charset="-78"/>
              </a:rPr>
              <a:t>STUDY FINDS." States News Service, 6 Dec. 2016. Academic OneFile, </a:t>
            </a:r>
            <a:endParaRPr lang="en-US" b="1" dirty="0" smtClean="0">
              <a:latin typeface="Geeza Pro" charset="-78"/>
              <a:ea typeface="Geeza Pro" charset="-78"/>
              <a:cs typeface="Geeza Pro" charset="-78"/>
            </a:endParaRPr>
          </a:p>
          <a:p>
            <a:endParaRPr lang="en-US" b="1" dirty="0" smtClean="0">
              <a:latin typeface="Geeza Pro" charset="-78"/>
              <a:ea typeface="Geeza Pro" charset="-78"/>
              <a:cs typeface="Geeza Pro" charset="-78"/>
            </a:endParaRPr>
          </a:p>
          <a:p>
            <a:r>
              <a:rPr lang="en-US" b="1" dirty="0" smtClean="0">
                <a:latin typeface="Geeza Pro" charset="-78"/>
                <a:ea typeface="Geeza Pro" charset="-78"/>
                <a:cs typeface="Geeza Pro" charset="-78"/>
              </a:rPr>
              <a:t>Romero</a:t>
            </a:r>
            <a:r>
              <a:rPr lang="en-US" b="1" dirty="0">
                <a:latin typeface="Geeza Pro" charset="-78"/>
                <a:ea typeface="Geeza Pro" charset="-78"/>
                <a:cs typeface="Geeza Pro" charset="-78"/>
              </a:rPr>
              <a:t>, Mary. "Are Your Papers in Order: Racial Profiling, Vigilantes, and America's Toughest </a:t>
            </a:r>
            <a:r>
              <a:rPr lang="en-US" b="1" dirty="0" smtClean="0">
                <a:latin typeface="Geeza Pro" charset="-78"/>
                <a:ea typeface="Geeza Pro" charset="-78"/>
                <a:cs typeface="Geeza Pro" charset="-78"/>
              </a:rPr>
              <a:t>Sheriff</a:t>
            </a:r>
            <a:r>
              <a:rPr lang="en-US" b="1" dirty="0">
                <a:latin typeface="Geeza Pro" charset="-78"/>
                <a:ea typeface="Geeza Pro" charset="-78"/>
                <a:cs typeface="Geeza Pro" charset="-78"/>
              </a:rPr>
              <a:t>," Harvard Latino Law Review vol. 14, no. 1 (Spring 2011): p. 337-358. </a:t>
            </a:r>
            <a:endParaRPr lang="en-US" b="1" dirty="0" smtClean="0">
              <a:latin typeface="Geeza Pro" charset="-78"/>
              <a:ea typeface="Geeza Pro" charset="-78"/>
              <a:cs typeface="Geeza Pro" charset="-78"/>
            </a:endParaRPr>
          </a:p>
          <a:p>
            <a:endParaRPr lang="en-US" b="1" dirty="0" smtClean="0">
              <a:latin typeface="Geeza Pro" charset="-78"/>
              <a:ea typeface="Geeza Pro" charset="-78"/>
              <a:cs typeface="Geeza Pro" charset="-78"/>
            </a:endParaRPr>
          </a:p>
          <a:p>
            <a:r>
              <a:rPr lang="en-US" b="1" dirty="0" smtClean="0">
                <a:latin typeface="Geeza Pro" charset="-78"/>
                <a:ea typeface="Geeza Pro" charset="-78"/>
                <a:cs typeface="Geeza Pro" charset="-78"/>
              </a:rPr>
              <a:t>Share</a:t>
            </a:r>
            <a:r>
              <a:rPr lang="en-US" b="1" dirty="0">
                <a:latin typeface="Geeza Pro" charset="-78"/>
                <a:ea typeface="Geeza Pro" charset="-78"/>
                <a:cs typeface="Geeza Pro" charset="-78"/>
              </a:rPr>
              <a:t>, Jeff, et al. 5 Key Questions That Can Change the World: Lesson Plans for Media Literacy. </a:t>
            </a:r>
            <a:r>
              <a:rPr lang="en-US" b="1" dirty="0" smtClean="0">
                <a:latin typeface="Geeza Pro" charset="-78"/>
                <a:ea typeface="Geeza Pro" charset="-78"/>
                <a:cs typeface="Geeza Pro" charset="-78"/>
              </a:rPr>
              <a:t>Center </a:t>
            </a:r>
            <a:r>
              <a:rPr lang="en-US" b="1" dirty="0">
                <a:latin typeface="Geeza Pro" charset="-78"/>
                <a:ea typeface="Geeza Pro" charset="-78"/>
                <a:cs typeface="Geeza Pro" charset="-78"/>
              </a:rPr>
              <a:t>for Media Literacy, 2007.</a:t>
            </a:r>
            <a:endParaRPr lang="en-US" b="1" dirty="0">
              <a:latin typeface="Geeza Pro" charset="-78"/>
              <a:ea typeface="Geeza Pro" charset="-78"/>
              <a:cs typeface="Geeza Pro" charset="-78"/>
            </a:endParaRPr>
          </a:p>
          <a:p>
            <a:r>
              <a:rPr lang="en-US" dirty="0"/>
              <a:t/>
            </a:r>
            <a:br>
              <a:rPr lang="en-US" dirty="0"/>
            </a:br>
            <a:r>
              <a:rPr lang="en-US" dirty="0"/>
              <a:t/>
            </a:r>
            <a:br>
              <a:rPr lang="en-US" dirty="0"/>
            </a:br>
            <a:endParaRPr lang="en-US" dirty="0" smtClean="0">
              <a:hlinkClick r:id="rId4"/>
            </a:endParaRPr>
          </a:p>
        </p:txBody>
      </p:sp>
      <p:sp>
        <p:nvSpPr>
          <p:cNvPr id="13" name="Text Placeholder 12"/>
          <p:cNvSpPr>
            <a:spLocks noGrp="1"/>
          </p:cNvSpPr>
          <p:nvPr>
            <p:ph type="body" sz="quarter" idx="29"/>
          </p:nvPr>
        </p:nvSpPr>
        <p:spPr>
          <a:xfrm>
            <a:off x="33390292" y="26027592"/>
            <a:ext cx="10047018" cy="754045"/>
          </a:xfrm>
        </p:spPr>
        <p:txBody>
          <a:bodyPr/>
          <a:lstStyle/>
          <a:p>
            <a:r>
              <a:rPr lang="en-US" dirty="0" smtClean="0"/>
              <a:t>CONTACT</a:t>
            </a:r>
            <a:endParaRPr lang="en-US" dirty="0"/>
          </a:p>
        </p:txBody>
      </p:sp>
      <p:sp>
        <p:nvSpPr>
          <p:cNvPr id="14" name="Text Placeholder 13"/>
          <p:cNvSpPr>
            <a:spLocks noGrp="1"/>
          </p:cNvSpPr>
          <p:nvPr>
            <p:ph type="body" sz="quarter" idx="30"/>
          </p:nvPr>
        </p:nvSpPr>
        <p:spPr>
          <a:xfrm>
            <a:off x="33390292" y="26433446"/>
            <a:ext cx="10052050" cy="1545016"/>
          </a:xfrm>
        </p:spPr>
        <p:txBody>
          <a:bodyPr/>
          <a:lstStyle/>
          <a:p>
            <a:endParaRPr lang="en-US" sz="3200" b="1" dirty="0" smtClean="0">
              <a:latin typeface="Geeza Pro" charset="-78"/>
              <a:ea typeface="Geeza Pro" charset="-78"/>
              <a:cs typeface="Geeza Pro" charset="-78"/>
            </a:endParaRPr>
          </a:p>
          <a:p>
            <a:r>
              <a:rPr lang="en-US" sz="3200" b="1" dirty="0" smtClean="0">
                <a:latin typeface="Geeza Pro" charset="-78"/>
                <a:ea typeface="Geeza Pro" charset="-78"/>
                <a:cs typeface="Geeza Pro" charset="-78"/>
              </a:rPr>
              <a:t>galluccil6@mail.sacredheart.edu</a:t>
            </a:r>
            <a:endParaRPr lang="en-US" sz="3200" b="1" dirty="0">
              <a:latin typeface="Geeza Pro" charset="-78"/>
              <a:ea typeface="Geeza Pro" charset="-78"/>
              <a:cs typeface="Geeza Pro" charset="-78"/>
            </a:endParaRPr>
          </a:p>
        </p:txBody>
      </p:sp>
      <p:sp>
        <p:nvSpPr>
          <p:cNvPr id="15" name="Text Placeholder 14"/>
          <p:cNvSpPr>
            <a:spLocks noGrp="1"/>
          </p:cNvSpPr>
          <p:nvPr>
            <p:ph type="body" sz="quarter" idx="96"/>
          </p:nvPr>
        </p:nvSpPr>
        <p:spPr>
          <a:xfrm>
            <a:off x="459674" y="14951552"/>
            <a:ext cx="10056813" cy="3974401"/>
          </a:xfrm>
        </p:spPr>
        <p:txBody>
          <a:bodyPr/>
          <a:lstStyle/>
          <a:p>
            <a:r>
              <a:rPr lang="en-US" b="1" dirty="0">
                <a:latin typeface="Geeza Pro" charset="-78"/>
                <a:ea typeface="Geeza Pro" charset="-78"/>
                <a:cs typeface="Geeza Pro" charset="-78"/>
              </a:rPr>
              <a:t>Media literacy has been defined as the ability to access, analyze, evaluate and create media. A highly developed level of media literacy involves understanding the technologies, structures, and economics of media industries; critically evaluating media messages; exploring how media influence individuals and society; and learning how to be active participants, rather than passive consumers, in our mediated worlds.</a:t>
            </a:r>
            <a:endParaRPr lang="en-US" b="1" dirty="0">
              <a:latin typeface="Geeza Pro" charset="-78"/>
              <a:ea typeface="Geeza Pro" charset="-78"/>
              <a:cs typeface="Geeza Pro" charset="-78"/>
            </a:endParaRPr>
          </a:p>
        </p:txBody>
      </p:sp>
      <p:sp>
        <p:nvSpPr>
          <p:cNvPr id="16" name="Text Placeholder 15"/>
          <p:cNvSpPr>
            <a:spLocks noGrp="1"/>
          </p:cNvSpPr>
          <p:nvPr>
            <p:ph type="body" sz="quarter" idx="150"/>
          </p:nvPr>
        </p:nvSpPr>
        <p:spPr/>
        <p:txBody>
          <a:bodyPr>
            <a:normAutofit/>
          </a:bodyPr>
          <a:lstStyle/>
          <a:p>
            <a:r>
              <a:rPr lang="en-US" dirty="0" smtClean="0"/>
              <a:t>Sacred Heart University, College of Arts and Sciences</a:t>
            </a:r>
          </a:p>
        </p:txBody>
      </p:sp>
      <p:sp>
        <p:nvSpPr>
          <p:cNvPr id="17" name="Text Placeholder 16"/>
          <p:cNvSpPr>
            <a:spLocks noGrp="1"/>
          </p:cNvSpPr>
          <p:nvPr>
            <p:ph type="body" sz="quarter" idx="151"/>
          </p:nvPr>
        </p:nvSpPr>
        <p:spPr/>
        <p:txBody>
          <a:bodyPr>
            <a:normAutofit fontScale="92500" lnSpcReduction="10000"/>
          </a:bodyPr>
          <a:lstStyle/>
          <a:p>
            <a:r>
              <a:rPr lang="en-US" dirty="0" smtClean="0"/>
              <a:t>Leela Gallucci</a:t>
            </a:r>
            <a:endParaRPr lang="en-US" dirty="0"/>
          </a:p>
        </p:txBody>
      </p:sp>
      <p:sp>
        <p:nvSpPr>
          <p:cNvPr id="18" name="Text Placeholder 17"/>
          <p:cNvSpPr>
            <a:spLocks noGrp="1"/>
          </p:cNvSpPr>
          <p:nvPr>
            <p:ph type="body" sz="quarter" idx="153"/>
          </p:nvPr>
        </p:nvSpPr>
        <p:spPr/>
        <p:txBody>
          <a:bodyPr>
            <a:normAutofit fontScale="92500" lnSpcReduction="10000"/>
          </a:bodyPr>
          <a:lstStyle/>
          <a:p>
            <a:r>
              <a:rPr lang="en-US" dirty="0" smtClean="0"/>
              <a:t>Immigration: How the Media Influences Your Opinion</a:t>
            </a:r>
            <a:endParaRPr lang="en-US" dirty="0"/>
          </a:p>
        </p:txBody>
      </p:sp>
      <p:pic>
        <p:nvPicPr>
          <p:cNvPr id="32770" name="Picture 2" descr="mage result for sacred heart university thomas more honors program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918" y="0"/>
            <a:ext cx="4935777" cy="4651021"/>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mage may contain: text that says 'scma School of Communication, Media 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13801" y="66370"/>
            <a:ext cx="4636015" cy="4636015"/>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mage result for med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3886" y="9199221"/>
            <a:ext cx="7599460" cy="4274696"/>
          </a:xfrm>
          <a:prstGeom prst="rect">
            <a:avLst/>
          </a:prstGeom>
          <a:noFill/>
          <a:effectLst>
            <a:outerShdw blurRad="50800" dist="762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2776" name="Picture 8" desc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3886" y="18116551"/>
            <a:ext cx="7629525" cy="7562850"/>
          </a:xfrm>
          <a:prstGeom prst="rect">
            <a:avLst/>
          </a:prstGeom>
          <a:noFill/>
          <a:effectLst>
            <a:outerShdw blurRad="50800" dist="762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843918" y="26044634"/>
            <a:ext cx="8615391" cy="5509200"/>
          </a:xfrm>
          <a:prstGeom prst="rect">
            <a:avLst/>
          </a:prstGeom>
          <a:noFill/>
        </p:spPr>
        <p:txBody>
          <a:bodyPr wrap="square" rtlCol="0">
            <a:spAutoFit/>
          </a:bodyPr>
          <a:lstStyle/>
          <a:p>
            <a:r>
              <a:rPr lang="en-US" sz="3200" b="1" dirty="0" smtClean="0">
                <a:solidFill>
                  <a:schemeClr val="accent5">
                    <a:lumMod val="50000"/>
                  </a:schemeClr>
                </a:solidFill>
                <a:latin typeface="Geeza Pro" charset="-78"/>
                <a:ea typeface="Geeza Pro" charset="-78"/>
                <a:cs typeface="Geeza Pro" charset="-78"/>
              </a:rPr>
              <a:t>Five Key Concepts of Media Literacy:</a:t>
            </a:r>
            <a:endParaRPr lang="en-US" sz="3200" b="1" dirty="0">
              <a:solidFill>
                <a:schemeClr val="accent5">
                  <a:lumMod val="50000"/>
                </a:schemeClr>
              </a:solidFill>
              <a:latin typeface="Geeza Pro" charset="-78"/>
              <a:ea typeface="Geeza Pro" charset="-78"/>
              <a:cs typeface="Geeza Pro" charset="-78"/>
            </a:endParaRPr>
          </a:p>
          <a:p>
            <a:endParaRPr lang="en-US" sz="3200" b="1" dirty="0">
              <a:solidFill>
                <a:schemeClr val="accent5">
                  <a:lumMod val="50000"/>
                </a:schemeClr>
              </a:solidFill>
              <a:latin typeface="Geeza Pro" charset="-78"/>
              <a:ea typeface="Geeza Pro" charset="-78"/>
              <a:cs typeface="Geeza Pro" charset="-78"/>
            </a:endParaRPr>
          </a:p>
          <a:p>
            <a:pPr marL="457200" indent="-457200">
              <a:buAutoNum type="arabicPeriod"/>
            </a:pPr>
            <a:r>
              <a:rPr lang="en-US" sz="3200" b="1" dirty="0" smtClean="0">
                <a:solidFill>
                  <a:schemeClr val="accent5">
                    <a:lumMod val="50000"/>
                  </a:schemeClr>
                </a:solidFill>
                <a:latin typeface="Geeza Pro" charset="-78"/>
                <a:ea typeface="Geeza Pro" charset="-78"/>
                <a:cs typeface="Geeza Pro" charset="-78"/>
              </a:rPr>
              <a:t>All messages are constructed</a:t>
            </a:r>
          </a:p>
          <a:p>
            <a:pPr marL="457200" indent="-457200">
              <a:buAutoNum type="arabicPeriod"/>
            </a:pPr>
            <a:r>
              <a:rPr lang="en-US" sz="3200" b="1" dirty="0" smtClean="0">
                <a:solidFill>
                  <a:schemeClr val="accent5">
                    <a:lumMod val="50000"/>
                  </a:schemeClr>
                </a:solidFill>
                <a:latin typeface="Geeza Pro" charset="-78"/>
                <a:ea typeface="Geeza Pro" charset="-78"/>
                <a:cs typeface="Geeza Pro" charset="-78"/>
              </a:rPr>
              <a:t>Media messages are constructed using a creative language with its own rules. </a:t>
            </a:r>
          </a:p>
          <a:p>
            <a:pPr marL="457200" indent="-457200">
              <a:buAutoNum type="arabicPeriod"/>
            </a:pPr>
            <a:r>
              <a:rPr lang="en-US" sz="3200" b="1" dirty="0" smtClean="0">
                <a:solidFill>
                  <a:schemeClr val="accent5">
                    <a:lumMod val="50000"/>
                  </a:schemeClr>
                </a:solidFill>
                <a:latin typeface="Geeza Pro" charset="-78"/>
                <a:ea typeface="Geeza Pro" charset="-78"/>
                <a:cs typeface="Geeza Pro" charset="-78"/>
              </a:rPr>
              <a:t>Different people experience the same media message differently.</a:t>
            </a:r>
          </a:p>
          <a:p>
            <a:pPr marL="457200" indent="-457200">
              <a:buAutoNum type="arabicPeriod"/>
            </a:pPr>
            <a:r>
              <a:rPr lang="en-US" sz="3200" b="1" dirty="0" smtClean="0">
                <a:solidFill>
                  <a:schemeClr val="accent5">
                    <a:lumMod val="50000"/>
                  </a:schemeClr>
                </a:solidFill>
                <a:latin typeface="Geeza Pro" charset="-78"/>
                <a:ea typeface="Geeza Pro" charset="-78"/>
                <a:cs typeface="Geeza Pro" charset="-78"/>
              </a:rPr>
              <a:t>Media have embedded values and points of view.</a:t>
            </a:r>
          </a:p>
          <a:p>
            <a:pPr marL="457200" indent="-457200">
              <a:buAutoNum type="arabicPeriod"/>
            </a:pPr>
            <a:r>
              <a:rPr lang="en-US" sz="3200" b="1" dirty="0" smtClean="0">
                <a:solidFill>
                  <a:schemeClr val="accent5">
                    <a:lumMod val="50000"/>
                  </a:schemeClr>
                </a:solidFill>
                <a:latin typeface="Geeza Pro" charset="-78"/>
                <a:ea typeface="Geeza Pro" charset="-78"/>
                <a:cs typeface="Geeza Pro" charset="-78"/>
              </a:rPr>
              <a:t>Most media messages are organized to gain profit and/or power.</a:t>
            </a:r>
            <a:endParaRPr lang="en-US" sz="3200" b="1" dirty="0">
              <a:solidFill>
                <a:schemeClr val="accent5">
                  <a:lumMod val="50000"/>
                </a:schemeClr>
              </a:solidFill>
              <a:latin typeface="Geeza Pro" charset="-78"/>
              <a:ea typeface="Geeza Pro" charset="-78"/>
              <a:cs typeface="Geeza Pro" charset="-78"/>
            </a:endParaRPr>
          </a:p>
        </p:txBody>
      </p:sp>
      <p:pic>
        <p:nvPicPr>
          <p:cNvPr id="32784" name="Picture 16" descr="elated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24187" y="22526794"/>
            <a:ext cx="6987491" cy="4860737"/>
          </a:xfrm>
          <a:prstGeom prst="rect">
            <a:avLst/>
          </a:prstGeom>
          <a:noFill/>
          <a:effectLst>
            <a:outerShdw blurRad="787400" dist="50800" dir="5400000" algn="ctr" rotWithShape="0">
              <a:srgbClr val="000000">
                <a:alpha val="11000"/>
              </a:srgbClr>
            </a:outerShdw>
          </a:effectLst>
          <a:extLst>
            <a:ext uri="{909E8E84-426E-40DD-AFC4-6F175D3DCCD1}">
              <a14:hiddenFill xmlns:a14="http://schemas.microsoft.com/office/drawing/2010/main">
                <a:solidFill>
                  <a:srgbClr val="FFFFFF"/>
                </a:solidFill>
              </a14:hiddenFill>
            </a:ext>
          </a:extLst>
        </p:spPr>
      </p:pic>
      <p:pic>
        <p:nvPicPr>
          <p:cNvPr id="32786" name="Picture 18" descr="mage result for immigrat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10854" y="12035001"/>
            <a:ext cx="8191500" cy="3743325"/>
          </a:xfrm>
          <a:prstGeom prst="rect">
            <a:avLst/>
          </a:prstGeom>
          <a:noFill/>
          <a:effectLst>
            <a:outerShdw blurRad="546100" dist="76200" dir="2700000" algn="tl" rotWithShape="0">
              <a:prstClr val="black">
                <a:alpha val="17000"/>
              </a:prstClr>
            </a:outerShdw>
          </a:effectLst>
          <a:extLst>
            <a:ext uri="{909E8E84-426E-40DD-AFC4-6F175D3DCCD1}">
              <a14:hiddenFill xmlns:a14="http://schemas.microsoft.com/office/drawing/2010/main">
                <a:solidFill>
                  <a:srgbClr val="FFFFFF"/>
                </a:solidFill>
              </a14:hiddenFill>
            </a:ext>
          </a:extLst>
        </p:spPr>
      </p:pic>
      <p:pic>
        <p:nvPicPr>
          <p:cNvPr id="32788" name="Picture 20" descr="elated im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416520" y="10119736"/>
            <a:ext cx="5994561" cy="484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191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48-Template-V2b">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1281</TotalTime>
  <Words>973</Words>
  <Application>Microsoft Macintosh PowerPoint</Application>
  <PresentationFormat>Custom</PresentationFormat>
  <Paragraphs>103</Paragraphs>
  <Slides>1</Slides>
  <Notes>0</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11" baseType="lpstr">
      <vt:lpstr>Arial Hebrew Scholar</vt:lpstr>
      <vt:lpstr>Calibri</vt:lpstr>
      <vt:lpstr>Geeza Pro</vt:lpstr>
      <vt:lpstr>Times New Roman</vt:lpstr>
      <vt:lpstr>Trebuchet MS</vt:lpstr>
      <vt:lpstr>Arial</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Gallucci, Leela R.</cp:lastModifiedBy>
  <cp:revision>78</cp:revision>
  <dcterms:created xsi:type="dcterms:W3CDTF">2012-02-03T19:11:35Z</dcterms:created>
  <dcterms:modified xsi:type="dcterms:W3CDTF">2019-04-19T00:07:52Z</dcterms:modified>
</cp:coreProperties>
</file>