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sldIdLst>
    <p:sldId id="256" r:id="rId2"/>
  </p:sldIdLst>
  <p:sldSz cx="51206400" cy="36576000"/>
  <p:notesSz cx="9309100" cy="705326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50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50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50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50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50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50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50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50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50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2752">
          <p15:clr>
            <a:srgbClr val="A4A3A4"/>
          </p15:clr>
        </p15:guide>
        <p15:guide id="2" pos="31392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bbott, Samantha L." initials="ASL" lastIdx="3" clrIdx="0">
    <p:extLst>
      <p:ext uri="{19B8F6BF-5375-455C-9EA6-DF929625EA0E}">
        <p15:presenceInfo xmlns:p15="http://schemas.microsoft.com/office/powerpoint/2012/main" userId="S::abbotts4@mail.sacredheart.edu::d0e30758-942d-4bcd-be4b-c761310b80b8" providerId="AD"/>
      </p:ext>
    </p:extLst>
  </p:cmAuthor>
  <p:cmAuthor id="2" name="Goncalves, Prof. Susan A." initials="GPSA" lastIdx="4" clrIdx="1">
    <p:extLst>
      <p:ext uri="{19B8F6BF-5375-455C-9EA6-DF929625EA0E}">
        <p15:presenceInfo xmlns:p15="http://schemas.microsoft.com/office/powerpoint/2012/main" userId="S-1-5-21-1275210071-1336601894-1801674531-11781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0000"/>
    <a:srgbClr val="B60101"/>
    <a:srgbClr val="991343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6412"/>
    <p:restoredTop sz="76344" autoAdjust="0"/>
  </p:normalViewPr>
  <p:slideViewPr>
    <p:cSldViewPr>
      <p:cViewPr varScale="1">
        <p:scale>
          <a:sx n="21" d="100"/>
          <a:sy n="21" d="100"/>
        </p:scale>
        <p:origin x="1176" y="200"/>
      </p:cViewPr>
      <p:guideLst>
        <p:guide orient="horz" pos="22752"/>
        <p:guide pos="3139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34579" cy="352983"/>
          </a:xfrm>
          <a:prstGeom prst="rect">
            <a:avLst/>
          </a:prstGeom>
        </p:spPr>
        <p:txBody>
          <a:bodyPr vert="horz" lIns="91751" tIns="45875" rIns="91751" bIns="4587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72932" y="0"/>
            <a:ext cx="4034579" cy="352983"/>
          </a:xfrm>
          <a:prstGeom prst="rect">
            <a:avLst/>
          </a:prstGeom>
        </p:spPr>
        <p:txBody>
          <a:bodyPr vert="horz" lIns="91751" tIns="45875" rIns="91751" bIns="45875" rtlCol="0"/>
          <a:lstStyle>
            <a:lvl1pPr algn="r">
              <a:defRPr sz="1200"/>
            </a:lvl1pPr>
          </a:lstStyle>
          <a:p>
            <a:fld id="{B5F87038-DAAD-4BE2-94BF-5D0FF8C06BE1}" type="datetimeFigureOut">
              <a:rPr lang="en-US" smtClean="0"/>
              <a:t>4/19/19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03525" y="528638"/>
            <a:ext cx="3702050" cy="26447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751" tIns="45875" rIns="91751" bIns="4587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31546" y="3350940"/>
            <a:ext cx="7446008" cy="3173649"/>
          </a:xfrm>
          <a:prstGeom prst="rect">
            <a:avLst/>
          </a:prstGeom>
        </p:spPr>
        <p:txBody>
          <a:bodyPr vert="horz" lIns="91751" tIns="45875" rIns="91751" bIns="45875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6698683"/>
            <a:ext cx="4034579" cy="352983"/>
          </a:xfrm>
          <a:prstGeom prst="rect">
            <a:avLst/>
          </a:prstGeom>
        </p:spPr>
        <p:txBody>
          <a:bodyPr vert="horz" lIns="91751" tIns="45875" rIns="91751" bIns="4587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72932" y="6698683"/>
            <a:ext cx="4034579" cy="352983"/>
          </a:xfrm>
          <a:prstGeom prst="rect">
            <a:avLst/>
          </a:prstGeom>
        </p:spPr>
        <p:txBody>
          <a:bodyPr vert="horz" lIns="91751" tIns="45875" rIns="91751" bIns="45875" rtlCol="0" anchor="b"/>
          <a:lstStyle>
            <a:lvl1pPr algn="r">
              <a:defRPr sz="1200"/>
            </a:lvl1pPr>
          </a:lstStyle>
          <a:p>
            <a:fld id="{99638F96-A708-4D17-A986-8CBF3C9ADC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12544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Centers for Disease Control and Prevention. (2019, January 8). Heart Failure Fact Sheet: Data &amp; Statistics. Retrieved from https://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www.cdc.gov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/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dhdsp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/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data_statistics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/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fact_sheets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/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fs_heart_failure.htm</a:t>
            </a:r>
            <a:endParaRPr lang="en-US" sz="1200" b="0" i="0" u="none" strike="noStrik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rtl="0" fontAlgn="base"/>
            <a:r>
              <a:rPr lang="en-US" dirty="0" err="1">
                <a:effectLst/>
              </a:rPr>
              <a:t>Guidi</a:t>
            </a:r>
            <a:r>
              <a:rPr lang="en-US" dirty="0">
                <a:effectLst/>
              </a:rPr>
              <a:t>, G., </a:t>
            </a:r>
            <a:r>
              <a:rPr lang="en-US" dirty="0" err="1">
                <a:effectLst/>
              </a:rPr>
              <a:t>Pollonini</a:t>
            </a:r>
            <a:r>
              <a:rPr lang="en-US" dirty="0">
                <a:effectLst/>
              </a:rPr>
              <a:t>, L., </a:t>
            </a:r>
            <a:r>
              <a:rPr lang="en-US" dirty="0" err="1">
                <a:effectLst/>
              </a:rPr>
              <a:t>Dacso</a:t>
            </a:r>
            <a:r>
              <a:rPr lang="en-US" dirty="0">
                <a:effectLst/>
              </a:rPr>
              <a:t>, C. C., &amp; Iadanza, E. (2015). A multi-layer monitoring system for clinical management of Congestive Heart Failure. </a:t>
            </a:r>
            <a:r>
              <a:rPr lang="en-US" i="1" dirty="0">
                <a:effectLst/>
              </a:rPr>
              <a:t>BMC Medical Informatics &amp; Decision Making</a:t>
            </a:r>
            <a:r>
              <a:rPr lang="en-US" dirty="0">
                <a:effectLst/>
              </a:rPr>
              <a:t>, </a:t>
            </a:r>
            <a:r>
              <a:rPr lang="en-US" i="1" dirty="0">
                <a:effectLst/>
              </a:rPr>
              <a:t>15</a:t>
            </a:r>
            <a:r>
              <a:rPr lang="en-US" dirty="0">
                <a:effectLst/>
              </a:rPr>
              <a:t>(1), S5. https://</a:t>
            </a:r>
            <a:r>
              <a:rPr lang="en-US" dirty="0" err="1">
                <a:effectLst/>
              </a:rPr>
              <a:t>doi.org</a:t>
            </a:r>
            <a:r>
              <a:rPr lang="en-US" dirty="0">
                <a:effectLst/>
              </a:rPr>
              <a:t>/10.1186/1472-6947-15-S3-S5</a:t>
            </a:r>
          </a:p>
          <a:p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U.S. Census Bureau (2017). </a:t>
            </a:r>
            <a:r>
              <a:rPr lang="en-US" sz="1200" b="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American Community Survey 5-year estimates.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Retrieved from </a:t>
            </a:r>
            <a:r>
              <a:rPr lang="en-US" sz="1200" b="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Census Reporter Profile page for Greenwich, CT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&lt;http://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censusreporter.org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/profiles/16000US0933690-greenwich-ct/&gt;</a:t>
            </a:r>
            <a:br>
              <a:rPr lang="en-US" dirty="0"/>
            </a:b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Centers for Medicare and Medicaid Services. (2019, January 16). Hospital Readmission Reduction Program (HRRP). Retrieved from https://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www.cms.gov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/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medicare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/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medicare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-fee-for-service-payment/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acuteinpatientpps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/readmissions-reduction-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program.html</a:t>
            </a:r>
            <a:br>
              <a:rPr lang="en-US" dirty="0"/>
            </a:b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Saftari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L. N., &amp; Kwon, O. S. (2018). Ageing vision and falls: a review. </a:t>
            </a:r>
            <a:r>
              <a:rPr lang="en-US" sz="1200" b="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Journal of physiological anthropology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 </a:t>
            </a:r>
            <a:r>
              <a:rPr lang="en-US" sz="1200" b="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37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(1), 11. doi:10.1186/s40101-018-0170-1</a:t>
            </a:r>
          </a:p>
          <a:p>
            <a:pPr rtl="0" fontAlgn="base"/>
            <a:r>
              <a:rPr lang="en-US" dirty="0">
                <a:effectLst/>
              </a:rPr>
              <a:t>Hollinger, K. (2016). O&amp;M for Independent Living: Strategies for Teaching Orientation and Mobility to Older Adults. </a:t>
            </a:r>
            <a:r>
              <a:rPr lang="en-US" i="1" dirty="0">
                <a:effectLst/>
              </a:rPr>
              <a:t>Journal of Visual Impairment &amp; Blindness</a:t>
            </a:r>
            <a:r>
              <a:rPr lang="en-US" dirty="0">
                <a:effectLst/>
              </a:rPr>
              <a:t>, </a:t>
            </a:r>
            <a:r>
              <a:rPr lang="en-US" i="1" dirty="0">
                <a:effectLst/>
              </a:rPr>
              <a:t>110</a:t>
            </a:r>
            <a:r>
              <a:rPr lang="en-US" dirty="0">
                <a:effectLst/>
              </a:rPr>
              <a:t>(2), 135–138. https://</a:t>
            </a:r>
            <a:r>
              <a:rPr lang="en-US" dirty="0" err="1">
                <a:effectLst/>
              </a:rPr>
              <a:t>doi-org.sacredheart.idm.oclc.org</a:t>
            </a:r>
            <a:r>
              <a:rPr lang="en-US" dirty="0">
                <a:effectLst/>
              </a:rPr>
              <a:t>/10.1177/0145482X1611000208</a:t>
            </a:r>
          </a:p>
          <a:p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Joint Commission. (2019, January 1). Advanced Certification in Heart Failure. Retrieved from https://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www.jointcommission.org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/certification/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heart_failure.aspx</a:t>
            </a:r>
            <a:endParaRPr lang="en-US" sz="1200" b="0" i="0" u="none" strike="noStrik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br>
              <a:rPr lang="en-US" dirty="0"/>
            </a:br>
            <a:endParaRPr lang="en-US" dirty="0">
              <a:effectLst/>
            </a:endParaRPr>
          </a:p>
          <a:p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638F96-A708-4D17-A986-8CBF3C9ADCC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6091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40163" y="11361738"/>
            <a:ext cx="43526075" cy="784066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80325" y="20726400"/>
            <a:ext cx="35845750" cy="93472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6B96D7-5BE3-F246-9266-EDF600594A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4973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C0F5F3-C502-9648-BA2A-63F2D274F1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7982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6485513" y="3252788"/>
            <a:ext cx="10880725" cy="292592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40163" y="3252788"/>
            <a:ext cx="32492950" cy="292592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26F27F-CBF9-BD4E-BC47-CEA0725D03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129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9AB981-2FE6-AB42-A662-BBF0D02896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6294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44950" y="23502938"/>
            <a:ext cx="43526075" cy="72644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44950" y="15501938"/>
            <a:ext cx="43526075" cy="80010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2E909E-CF67-F246-AD6F-7625E8E567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210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40163" y="10566400"/>
            <a:ext cx="21686837" cy="21945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679400" y="10566400"/>
            <a:ext cx="21686838" cy="21945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8764EC-6B47-924C-9730-14FBDA33D9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1276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638" y="1465263"/>
            <a:ext cx="46085125" cy="6096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60638" y="8186738"/>
            <a:ext cx="22625050" cy="34131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60638" y="11599863"/>
            <a:ext cx="22625050" cy="210724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6012775" y="8186738"/>
            <a:ext cx="22632988" cy="34131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6012775" y="11599863"/>
            <a:ext cx="22632988" cy="210724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2D50C8-A9E1-A64C-A926-922B574108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0035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2A0EFF-B107-7F49-A613-B8F5575433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4723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322E49-4D6A-154C-8D2D-22265F46A0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0615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638" y="1455738"/>
            <a:ext cx="16846550" cy="61976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019963" y="1455738"/>
            <a:ext cx="28625800" cy="31216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638" y="7653338"/>
            <a:ext cx="16846550" cy="25019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BBCF0B-7A00-8647-BE61-4E38171C9C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4196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36175" y="25603200"/>
            <a:ext cx="30724475" cy="30226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36175" y="3268663"/>
            <a:ext cx="30724475" cy="21945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36175" y="28625800"/>
            <a:ext cx="30724475" cy="42926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5FC280-3F90-CD4D-B4C4-0166A19744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69581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40163" y="3252788"/>
            <a:ext cx="43526075" cy="609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543410" tIns="271705" rIns="543410" bIns="27170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40163" y="10566400"/>
            <a:ext cx="43526075" cy="2194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543410" tIns="271705" rIns="543410" bIns="27170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840163" y="33324800"/>
            <a:ext cx="10668000" cy="2439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543410" tIns="271705" rIns="543410" bIns="271705" numCol="1" anchor="t" anchorCtr="0" compatLnSpc="1">
            <a:prstTxWarp prst="textNoShape">
              <a:avLst/>
            </a:prstTxWarp>
          </a:bodyPr>
          <a:lstStyle>
            <a:lvl1pPr>
              <a:defRPr sz="83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7495838" y="33324800"/>
            <a:ext cx="16214725" cy="2439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543410" tIns="271705" rIns="543410" bIns="271705" numCol="1" anchor="t" anchorCtr="0" compatLnSpc="1">
            <a:prstTxWarp prst="textNoShape">
              <a:avLst/>
            </a:prstTxWarp>
          </a:bodyPr>
          <a:lstStyle>
            <a:lvl1pPr algn="ctr">
              <a:defRPr sz="83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6698238" y="33324800"/>
            <a:ext cx="10668000" cy="2439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543410" tIns="271705" rIns="543410" bIns="271705" numCol="1" anchor="t" anchorCtr="0" compatLnSpc="1">
            <a:prstTxWarp prst="textNoShape">
              <a:avLst/>
            </a:prstTxWarp>
          </a:bodyPr>
          <a:lstStyle>
            <a:lvl1pPr algn="r">
              <a:defRPr sz="8300" smtClean="0">
                <a:cs typeface="+mn-cs"/>
              </a:defRPr>
            </a:lvl1pPr>
          </a:lstStyle>
          <a:p>
            <a:pPr>
              <a:defRPr/>
            </a:pPr>
            <a:fld id="{447A24C5-3540-8042-B84E-69FF067978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5434013" rtl="0" eaLnBrk="0" fontAlgn="base" hangingPunct="0">
        <a:spcBef>
          <a:spcPct val="0"/>
        </a:spcBef>
        <a:spcAft>
          <a:spcPct val="0"/>
        </a:spcAft>
        <a:defRPr sz="261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ctr" defTabSz="5434013" rtl="0" eaLnBrk="0" fontAlgn="base" hangingPunct="0">
        <a:spcBef>
          <a:spcPct val="0"/>
        </a:spcBef>
        <a:spcAft>
          <a:spcPct val="0"/>
        </a:spcAft>
        <a:defRPr sz="26100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2pPr>
      <a:lvl3pPr algn="ctr" defTabSz="5434013" rtl="0" eaLnBrk="0" fontAlgn="base" hangingPunct="0">
        <a:spcBef>
          <a:spcPct val="0"/>
        </a:spcBef>
        <a:spcAft>
          <a:spcPct val="0"/>
        </a:spcAft>
        <a:defRPr sz="26100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3pPr>
      <a:lvl4pPr algn="ctr" defTabSz="5434013" rtl="0" eaLnBrk="0" fontAlgn="base" hangingPunct="0">
        <a:spcBef>
          <a:spcPct val="0"/>
        </a:spcBef>
        <a:spcAft>
          <a:spcPct val="0"/>
        </a:spcAft>
        <a:defRPr sz="26100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4pPr>
      <a:lvl5pPr algn="ctr" defTabSz="5434013" rtl="0" eaLnBrk="0" fontAlgn="base" hangingPunct="0">
        <a:spcBef>
          <a:spcPct val="0"/>
        </a:spcBef>
        <a:spcAft>
          <a:spcPct val="0"/>
        </a:spcAft>
        <a:defRPr sz="26100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5pPr>
      <a:lvl6pPr marL="457200" algn="ctr" defTabSz="5434013" rtl="0" eaLnBrk="0" fontAlgn="base" hangingPunct="0">
        <a:spcBef>
          <a:spcPct val="0"/>
        </a:spcBef>
        <a:spcAft>
          <a:spcPct val="0"/>
        </a:spcAft>
        <a:defRPr sz="26100">
          <a:solidFill>
            <a:schemeClr val="tx2"/>
          </a:solidFill>
          <a:latin typeface="Times New Roman" pitchFamily="18" charset="0"/>
        </a:defRPr>
      </a:lvl6pPr>
      <a:lvl7pPr marL="914400" algn="ctr" defTabSz="5434013" rtl="0" eaLnBrk="0" fontAlgn="base" hangingPunct="0">
        <a:spcBef>
          <a:spcPct val="0"/>
        </a:spcBef>
        <a:spcAft>
          <a:spcPct val="0"/>
        </a:spcAft>
        <a:defRPr sz="26100">
          <a:solidFill>
            <a:schemeClr val="tx2"/>
          </a:solidFill>
          <a:latin typeface="Times New Roman" pitchFamily="18" charset="0"/>
        </a:defRPr>
      </a:lvl7pPr>
      <a:lvl8pPr marL="1371600" algn="ctr" defTabSz="5434013" rtl="0" eaLnBrk="0" fontAlgn="base" hangingPunct="0">
        <a:spcBef>
          <a:spcPct val="0"/>
        </a:spcBef>
        <a:spcAft>
          <a:spcPct val="0"/>
        </a:spcAft>
        <a:defRPr sz="26100">
          <a:solidFill>
            <a:schemeClr val="tx2"/>
          </a:solidFill>
          <a:latin typeface="Times New Roman" pitchFamily="18" charset="0"/>
        </a:defRPr>
      </a:lvl8pPr>
      <a:lvl9pPr marL="1828800" algn="ctr" defTabSz="5434013" rtl="0" eaLnBrk="0" fontAlgn="base" hangingPunct="0">
        <a:spcBef>
          <a:spcPct val="0"/>
        </a:spcBef>
        <a:spcAft>
          <a:spcPct val="0"/>
        </a:spcAft>
        <a:defRPr sz="26100">
          <a:solidFill>
            <a:schemeClr val="tx2"/>
          </a:solidFill>
          <a:latin typeface="Times New Roman" pitchFamily="18" charset="0"/>
        </a:defRPr>
      </a:lvl9pPr>
    </p:titleStyle>
    <p:bodyStyle>
      <a:lvl1pPr marL="2038350" indent="-2038350" algn="l" defTabSz="5434013" rtl="0" eaLnBrk="0" fontAlgn="base" hangingPunct="0">
        <a:spcBef>
          <a:spcPct val="20000"/>
        </a:spcBef>
        <a:spcAft>
          <a:spcPct val="0"/>
        </a:spcAft>
        <a:buChar char="•"/>
        <a:defRPr sz="190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4414838" indent="-1697038" algn="l" defTabSz="5434013" rtl="0" eaLnBrk="0" fontAlgn="base" hangingPunct="0">
        <a:spcBef>
          <a:spcPct val="20000"/>
        </a:spcBef>
        <a:spcAft>
          <a:spcPct val="0"/>
        </a:spcAft>
        <a:buChar char="–"/>
        <a:defRPr sz="16600">
          <a:solidFill>
            <a:schemeClr val="tx1"/>
          </a:solidFill>
          <a:latin typeface="+mn-lt"/>
          <a:ea typeface="ＭＳ Ｐゴシック" charset="0"/>
        </a:defRPr>
      </a:lvl2pPr>
      <a:lvl3pPr marL="6792913" indent="-1358900" algn="l" defTabSz="5434013" rtl="0" eaLnBrk="0" fontAlgn="base" hangingPunct="0">
        <a:spcBef>
          <a:spcPct val="20000"/>
        </a:spcBef>
        <a:spcAft>
          <a:spcPct val="0"/>
        </a:spcAft>
        <a:buChar char="•"/>
        <a:defRPr sz="14300">
          <a:solidFill>
            <a:schemeClr val="tx1"/>
          </a:solidFill>
          <a:latin typeface="+mn-lt"/>
          <a:ea typeface="ＭＳ Ｐゴシック" charset="0"/>
        </a:defRPr>
      </a:lvl3pPr>
      <a:lvl4pPr marL="9509125" indent="-1357313" algn="l" defTabSz="5434013" rtl="0" eaLnBrk="0" fontAlgn="base" hangingPunct="0">
        <a:spcBef>
          <a:spcPct val="20000"/>
        </a:spcBef>
        <a:spcAft>
          <a:spcPct val="0"/>
        </a:spcAft>
        <a:buChar char="–"/>
        <a:defRPr sz="11900">
          <a:solidFill>
            <a:schemeClr val="tx1"/>
          </a:solidFill>
          <a:latin typeface="+mn-lt"/>
          <a:ea typeface="ＭＳ Ｐゴシック" charset="0"/>
        </a:defRPr>
      </a:lvl4pPr>
      <a:lvl5pPr marL="12226925" indent="-1358900" algn="l" defTabSz="5434013" rtl="0" eaLnBrk="0" fontAlgn="base" hangingPunct="0">
        <a:spcBef>
          <a:spcPct val="20000"/>
        </a:spcBef>
        <a:spcAft>
          <a:spcPct val="0"/>
        </a:spcAft>
        <a:buChar char="»"/>
        <a:defRPr sz="11900">
          <a:solidFill>
            <a:schemeClr val="tx1"/>
          </a:solidFill>
          <a:latin typeface="+mn-lt"/>
          <a:ea typeface="ＭＳ Ｐゴシック" charset="0"/>
        </a:defRPr>
      </a:lvl5pPr>
      <a:lvl6pPr marL="12684125" indent="-1358900" algn="l" defTabSz="5434013" rtl="0" eaLnBrk="0" fontAlgn="base" hangingPunct="0">
        <a:spcBef>
          <a:spcPct val="20000"/>
        </a:spcBef>
        <a:spcAft>
          <a:spcPct val="0"/>
        </a:spcAft>
        <a:buChar char="»"/>
        <a:defRPr sz="11900">
          <a:solidFill>
            <a:schemeClr val="tx1"/>
          </a:solidFill>
          <a:latin typeface="+mn-lt"/>
        </a:defRPr>
      </a:lvl6pPr>
      <a:lvl7pPr marL="13141325" indent="-1358900" algn="l" defTabSz="5434013" rtl="0" eaLnBrk="0" fontAlgn="base" hangingPunct="0">
        <a:spcBef>
          <a:spcPct val="20000"/>
        </a:spcBef>
        <a:spcAft>
          <a:spcPct val="0"/>
        </a:spcAft>
        <a:buChar char="»"/>
        <a:defRPr sz="11900">
          <a:solidFill>
            <a:schemeClr val="tx1"/>
          </a:solidFill>
          <a:latin typeface="+mn-lt"/>
        </a:defRPr>
      </a:lvl7pPr>
      <a:lvl8pPr marL="13598525" indent="-1358900" algn="l" defTabSz="5434013" rtl="0" eaLnBrk="0" fontAlgn="base" hangingPunct="0">
        <a:spcBef>
          <a:spcPct val="20000"/>
        </a:spcBef>
        <a:spcAft>
          <a:spcPct val="0"/>
        </a:spcAft>
        <a:buChar char="»"/>
        <a:defRPr sz="11900">
          <a:solidFill>
            <a:schemeClr val="tx1"/>
          </a:solidFill>
          <a:latin typeface="+mn-lt"/>
        </a:defRPr>
      </a:lvl8pPr>
      <a:lvl9pPr marL="14055725" indent="-1358900" algn="l" defTabSz="5434013" rtl="0" eaLnBrk="0" fontAlgn="base" hangingPunct="0">
        <a:spcBef>
          <a:spcPct val="20000"/>
        </a:spcBef>
        <a:spcAft>
          <a:spcPct val="0"/>
        </a:spcAft>
        <a:buChar char="»"/>
        <a:defRPr sz="119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jpg"/><Relationship Id="rId5" Type="http://schemas.openxmlformats.org/officeDocument/2006/relationships/image" Target="../media/image3.tiff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51206400" cy="8001000"/>
          </a:xfrm>
          <a:solidFill>
            <a:srgbClr val="C00000"/>
          </a:solidFill>
          <a:ln>
            <a:solidFill>
              <a:srgbClr val="B6010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50000"/>
              </a:spcBef>
            </a:pPr>
            <a:r>
              <a:rPr lang="en-US" sz="9600" dirty="0"/>
              <a:t>Heart Failure Education to Prevent Readmission on an </a:t>
            </a:r>
            <a:br>
              <a:rPr lang="en-US" sz="9600" dirty="0"/>
            </a:br>
            <a:r>
              <a:rPr lang="en-US" sz="9600" dirty="0"/>
              <a:t>Intermediate Care Unit</a:t>
            </a:r>
            <a:br>
              <a:rPr lang="en-US" sz="9600" dirty="0"/>
            </a:br>
            <a:r>
              <a:rPr lang="en-US" sz="9600" dirty="0"/>
              <a:t>Samantha Abbott, SN</a:t>
            </a:r>
            <a:br>
              <a:rPr lang="en-US" sz="9600" dirty="0"/>
            </a:br>
            <a:r>
              <a:rPr lang="en-US" sz="6600" dirty="0">
                <a:solidFill>
                  <a:schemeClr val="bg1"/>
                </a:solidFill>
                <a:latin typeface="Times New Roman" charset="0"/>
              </a:rPr>
              <a:t>CON Faculty Mentor: Dr. Susan </a:t>
            </a:r>
            <a:r>
              <a:rPr lang="en-US" sz="6600" dirty="0" err="1">
                <a:solidFill>
                  <a:schemeClr val="bg1"/>
                </a:solidFill>
                <a:latin typeface="Times New Roman" charset="0"/>
              </a:rPr>
              <a:t>Goncalves</a:t>
            </a:r>
            <a:r>
              <a:rPr lang="en-US" sz="6600" dirty="0">
                <a:solidFill>
                  <a:schemeClr val="bg1"/>
                </a:solidFill>
                <a:latin typeface="Times New Roman" charset="0"/>
              </a:rPr>
              <a:t>, DNP, MS, RN-BC</a:t>
            </a:r>
            <a:br>
              <a:rPr lang="en-US" sz="6600" dirty="0"/>
            </a:br>
            <a:r>
              <a:rPr lang="en-US" sz="6600" dirty="0">
                <a:solidFill>
                  <a:schemeClr val="bg1"/>
                </a:solidFill>
                <a:latin typeface="Times New Roman" charset="0"/>
              </a:rPr>
              <a:t>Sacred Heart University - College of Nursing - Fairfield, CT</a:t>
            </a:r>
          </a:p>
        </p:txBody>
      </p:sp>
      <p:sp>
        <p:nvSpPr>
          <p:cNvPr id="1038" name="Text Box 24"/>
          <p:cNvSpPr txBox="1">
            <a:spLocks noChangeArrowheads="1"/>
          </p:cNvSpPr>
          <p:nvPr/>
        </p:nvSpPr>
        <p:spPr bwMode="auto">
          <a:xfrm>
            <a:off x="35864800" y="28464172"/>
            <a:ext cx="14935200" cy="861774"/>
          </a:xfrm>
          <a:prstGeom prst="rect">
            <a:avLst/>
          </a:prstGeom>
          <a:solidFill>
            <a:srgbClr val="B60101"/>
          </a:solidFill>
          <a:ln w="9525">
            <a:solidFill>
              <a:srgbClr val="B60101"/>
            </a:solidFill>
            <a:miter lim="800000"/>
            <a:headEnd/>
            <a:tailEnd/>
          </a:ln>
          <a:extLst/>
        </p:spPr>
        <p:txBody>
          <a:bodyPr wrap="square">
            <a:spAutoFit/>
          </a:bodyPr>
          <a:lstStyle>
            <a:lvl1pPr>
              <a:defRPr sz="5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5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5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5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5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b="1" dirty="0">
                <a:solidFill>
                  <a:schemeClr val="bg1"/>
                </a:solidFill>
                <a:ea typeface="+mn-ea"/>
                <a:cs typeface="+mn-cs"/>
              </a:rPr>
              <a:t>Future Directions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8365678" y="19981333"/>
            <a:ext cx="184666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5814000" y="29297837"/>
            <a:ext cx="14935200" cy="2923877"/>
          </a:xfrm>
          <a:prstGeom prst="rect">
            <a:avLst/>
          </a:prstGeom>
          <a:noFill/>
          <a:ln w="0">
            <a:solidFill>
              <a:srgbClr val="B60101"/>
            </a:solidFill>
          </a:ln>
        </p:spPr>
        <p:txBody>
          <a:bodyPr wrap="square" rtlCol="0">
            <a:spAutoFit/>
          </a:bodyPr>
          <a:lstStyle/>
          <a:p>
            <a:pPr marL="1143000" lvl="1" indent="-685800" algn="just">
              <a:buFont typeface="Wingdings" panose="05000000000000000000" pitchFamily="2" charset="2"/>
              <a:buChar char="Ø"/>
            </a:pPr>
            <a:r>
              <a:rPr lang="en-US" sz="4600" dirty="0"/>
              <a:t>Coordination of care with home health care agencies in order to manage CHF patient care on an outpatient basis, resolving potential problems before they become acute issues. </a:t>
            </a:r>
          </a:p>
        </p:txBody>
      </p:sp>
      <p:sp>
        <p:nvSpPr>
          <p:cNvPr id="24" name="Text Box 24"/>
          <p:cNvSpPr txBox="1">
            <a:spLocks noChangeArrowheads="1"/>
          </p:cNvSpPr>
          <p:nvPr/>
        </p:nvSpPr>
        <p:spPr bwMode="auto">
          <a:xfrm>
            <a:off x="1066800" y="8541603"/>
            <a:ext cx="15132432" cy="823794"/>
          </a:xfrm>
          <a:prstGeom prst="rect">
            <a:avLst/>
          </a:prstGeom>
          <a:solidFill>
            <a:srgbClr val="C00000"/>
          </a:solidFill>
          <a:ln w="9525">
            <a:solidFill>
              <a:srgbClr val="B60101"/>
            </a:solidFill>
            <a:miter lim="800000"/>
            <a:headEnd/>
            <a:tailEnd/>
          </a:ln>
          <a:extLst/>
        </p:spPr>
        <p:txBody>
          <a:bodyPr wrap="square">
            <a:spAutoFit/>
          </a:bodyPr>
          <a:lstStyle>
            <a:lvl1pPr>
              <a:defRPr sz="5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5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5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5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5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4800" b="1" dirty="0">
                <a:solidFill>
                  <a:schemeClr val="bg1"/>
                </a:solidFill>
                <a:ea typeface="+mn-ea"/>
                <a:cs typeface="+mn-cs"/>
              </a:rPr>
              <a:t>Purpose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35961913" y="33070800"/>
            <a:ext cx="14787287" cy="861774"/>
          </a:xfrm>
          <a:prstGeom prst="rect">
            <a:avLst/>
          </a:prstGeom>
          <a:solidFill>
            <a:srgbClr val="C00000"/>
          </a:solidFill>
          <a:ln>
            <a:solidFill>
              <a:srgbClr val="B6010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Acknowledgement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4823847" y="19319902"/>
            <a:ext cx="184666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4" name="Text Box 24"/>
          <p:cNvSpPr txBox="1">
            <a:spLocks noChangeArrowheads="1"/>
          </p:cNvSpPr>
          <p:nvPr/>
        </p:nvSpPr>
        <p:spPr bwMode="auto">
          <a:xfrm>
            <a:off x="990600" y="13432376"/>
            <a:ext cx="15208632" cy="830997"/>
          </a:xfrm>
          <a:prstGeom prst="rect">
            <a:avLst/>
          </a:prstGeom>
          <a:solidFill>
            <a:srgbClr val="C00000"/>
          </a:solidFill>
          <a:ln w="9525">
            <a:solidFill>
              <a:srgbClr val="B60101"/>
            </a:solidFill>
            <a:miter lim="800000"/>
            <a:headEnd/>
            <a:tailEnd/>
          </a:ln>
          <a:extLst/>
        </p:spPr>
        <p:txBody>
          <a:bodyPr wrap="square">
            <a:spAutoFit/>
          </a:bodyPr>
          <a:lstStyle>
            <a:lvl1pPr>
              <a:defRPr sz="5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5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5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5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5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4800" b="1" dirty="0">
                <a:solidFill>
                  <a:schemeClr val="bg1"/>
                </a:solidFill>
                <a:ea typeface="+mn-ea"/>
                <a:cs typeface="+mn-cs"/>
              </a:rPr>
              <a:t>Background</a:t>
            </a:r>
          </a:p>
        </p:txBody>
      </p:sp>
      <p:sp>
        <p:nvSpPr>
          <p:cNvPr id="46" name="Text Box 24"/>
          <p:cNvSpPr txBox="1">
            <a:spLocks noChangeArrowheads="1"/>
          </p:cNvSpPr>
          <p:nvPr/>
        </p:nvSpPr>
        <p:spPr bwMode="auto">
          <a:xfrm>
            <a:off x="17689286" y="24536404"/>
            <a:ext cx="16763999" cy="830997"/>
          </a:xfrm>
          <a:prstGeom prst="rect">
            <a:avLst/>
          </a:prstGeom>
          <a:solidFill>
            <a:srgbClr val="C00000"/>
          </a:solidFill>
          <a:ln w="9525">
            <a:solidFill>
              <a:srgbClr val="B60101"/>
            </a:solidFill>
            <a:miter lim="800000"/>
            <a:headEnd/>
            <a:tailEnd/>
          </a:ln>
          <a:extLst/>
        </p:spPr>
        <p:txBody>
          <a:bodyPr wrap="square">
            <a:spAutoFit/>
          </a:bodyPr>
          <a:lstStyle>
            <a:lvl1pPr>
              <a:defRPr sz="5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5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5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5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5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4800" b="1" dirty="0">
                <a:solidFill>
                  <a:schemeClr val="bg1"/>
                </a:solidFill>
                <a:ea typeface="+mn-ea"/>
                <a:cs typeface="+mn-cs"/>
              </a:rPr>
              <a:t>Implementation of Project</a:t>
            </a:r>
          </a:p>
        </p:txBody>
      </p:sp>
      <p:sp>
        <p:nvSpPr>
          <p:cNvPr id="54" name="Text Box 24"/>
          <p:cNvSpPr txBox="1">
            <a:spLocks noChangeArrowheads="1"/>
          </p:cNvSpPr>
          <p:nvPr/>
        </p:nvSpPr>
        <p:spPr bwMode="auto">
          <a:xfrm>
            <a:off x="17745006" y="34975800"/>
            <a:ext cx="16545853" cy="861774"/>
          </a:xfrm>
          <a:prstGeom prst="rect">
            <a:avLst/>
          </a:prstGeom>
          <a:solidFill>
            <a:srgbClr val="C00000"/>
          </a:solidFill>
          <a:ln w="9525">
            <a:solidFill>
              <a:srgbClr val="B60101"/>
            </a:solidFill>
            <a:miter lim="800000"/>
            <a:headEnd/>
            <a:tailEnd/>
          </a:ln>
          <a:extLst/>
        </p:spPr>
        <p:txBody>
          <a:bodyPr wrap="square">
            <a:spAutoFit/>
          </a:bodyPr>
          <a:lstStyle>
            <a:lvl1pPr>
              <a:defRPr sz="5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5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5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5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5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b="1" dirty="0">
                <a:solidFill>
                  <a:schemeClr val="bg1"/>
                </a:solidFill>
                <a:ea typeface="+mn-ea"/>
                <a:cs typeface="+mn-cs"/>
              </a:rPr>
              <a:t>References available as handout </a:t>
            </a:r>
          </a:p>
        </p:txBody>
      </p:sp>
      <p:sp>
        <p:nvSpPr>
          <p:cNvPr id="61" name="Text Box 5"/>
          <p:cNvSpPr txBox="1">
            <a:spLocks noChangeArrowheads="1"/>
          </p:cNvSpPr>
          <p:nvPr/>
        </p:nvSpPr>
        <p:spPr bwMode="auto">
          <a:xfrm>
            <a:off x="17645743" y="28440936"/>
            <a:ext cx="16763999" cy="830997"/>
          </a:xfrm>
          <a:prstGeom prst="rect">
            <a:avLst/>
          </a:prstGeom>
          <a:solidFill>
            <a:srgbClr val="C00000"/>
          </a:solidFill>
          <a:ln w="9525">
            <a:solidFill>
              <a:srgbClr val="C00000"/>
            </a:solidFill>
            <a:miter lim="800000"/>
            <a:headEnd/>
            <a:tailEnd/>
          </a:ln>
          <a:extLst/>
        </p:spPr>
        <p:txBody>
          <a:bodyPr wrap="square">
            <a:spAutoFit/>
          </a:bodyPr>
          <a:lstStyle>
            <a:lvl1pPr>
              <a:defRPr sz="50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5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5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5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5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4800" b="1" dirty="0">
                <a:solidFill>
                  <a:schemeClr val="bg1"/>
                </a:solidFill>
                <a:sym typeface="Wingdings"/>
              </a:rPr>
              <a:t>Greenwich Intermediate Care</a:t>
            </a:r>
          </a:p>
        </p:txBody>
      </p:sp>
      <p:sp>
        <p:nvSpPr>
          <p:cNvPr id="33" name="Text Box 24"/>
          <p:cNvSpPr txBox="1">
            <a:spLocks noChangeArrowheads="1"/>
          </p:cNvSpPr>
          <p:nvPr/>
        </p:nvSpPr>
        <p:spPr bwMode="auto">
          <a:xfrm>
            <a:off x="35814000" y="21292403"/>
            <a:ext cx="14986000" cy="861774"/>
          </a:xfrm>
          <a:prstGeom prst="rect">
            <a:avLst/>
          </a:prstGeom>
          <a:solidFill>
            <a:srgbClr val="B60101"/>
          </a:solidFill>
          <a:ln w="9525">
            <a:solidFill>
              <a:srgbClr val="B60101"/>
            </a:solidFill>
            <a:miter lim="800000"/>
            <a:headEnd/>
            <a:tailEnd/>
          </a:ln>
          <a:extLst/>
        </p:spPr>
        <p:txBody>
          <a:bodyPr wrap="square">
            <a:spAutoFit/>
          </a:bodyPr>
          <a:lstStyle>
            <a:lvl1pPr>
              <a:defRPr sz="5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5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5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5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5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b="1" dirty="0">
                <a:solidFill>
                  <a:schemeClr val="bg1"/>
                </a:solidFill>
                <a:ea typeface="+mn-ea"/>
                <a:cs typeface="+mn-cs"/>
              </a:rPr>
              <a:t>Conclusion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35814000" y="22157344"/>
            <a:ext cx="14935200" cy="5755422"/>
          </a:xfrm>
          <a:prstGeom prst="rect">
            <a:avLst/>
          </a:prstGeom>
          <a:noFill/>
          <a:ln w="0">
            <a:solidFill>
              <a:srgbClr val="B60101"/>
            </a:solidFill>
          </a:ln>
        </p:spPr>
        <p:txBody>
          <a:bodyPr wrap="square" rtlCol="0">
            <a:spAutoFit/>
          </a:bodyPr>
          <a:lstStyle/>
          <a:p>
            <a:pPr marL="1143000" lvl="1" indent="-685800" algn="just">
              <a:buFont typeface="Wingdings" panose="05000000000000000000" pitchFamily="2" charset="2"/>
              <a:buChar char="Ø"/>
            </a:pPr>
            <a:r>
              <a:rPr lang="en-US" sz="4600" dirty="0"/>
              <a:t>Personalized care and education is essential to ensuring proper teaching and and patient comprehension</a:t>
            </a:r>
          </a:p>
          <a:p>
            <a:pPr marL="1143000" lvl="1" indent="-685800" algn="just">
              <a:buFont typeface="Wingdings" panose="05000000000000000000" pitchFamily="2" charset="2"/>
              <a:buChar char="Ø"/>
            </a:pPr>
            <a:r>
              <a:rPr lang="en-US" sz="4600" dirty="0"/>
              <a:t>Including the use of a multidisciplinary team in the patient’s care can aide in addressing all potential and existing issues in the acute and chronic stages. </a:t>
            </a:r>
          </a:p>
          <a:p>
            <a:pPr marL="1143000" lvl="1" indent="-685800" algn="just">
              <a:buFont typeface="Wingdings" panose="05000000000000000000" pitchFamily="2" charset="2"/>
              <a:buChar char="Ø"/>
            </a:pPr>
            <a:r>
              <a:rPr lang="en-US" sz="4600" dirty="0"/>
              <a:t>Evidence based practice should be continually evaluated and incorporated into the existing CHF teaching plan at Greenwich hospital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62400" y="1808612"/>
            <a:ext cx="7543800" cy="5542384"/>
          </a:xfrm>
          <a:prstGeom prst="rect">
            <a:avLst/>
          </a:prstGeom>
        </p:spPr>
      </p:pic>
      <p:sp>
        <p:nvSpPr>
          <p:cNvPr id="32" name="Text Box 5"/>
          <p:cNvSpPr txBox="1">
            <a:spLocks noChangeArrowheads="1"/>
          </p:cNvSpPr>
          <p:nvPr/>
        </p:nvSpPr>
        <p:spPr bwMode="auto">
          <a:xfrm>
            <a:off x="35686999" y="8552406"/>
            <a:ext cx="15193689" cy="861774"/>
          </a:xfrm>
          <a:prstGeom prst="rect">
            <a:avLst/>
          </a:prstGeom>
          <a:solidFill>
            <a:srgbClr val="C00000"/>
          </a:solidFill>
          <a:ln w="9525">
            <a:solidFill>
              <a:srgbClr val="C00000"/>
            </a:solidFill>
            <a:miter lim="800000"/>
            <a:headEnd/>
            <a:tailEnd/>
          </a:ln>
          <a:extLst/>
        </p:spPr>
        <p:txBody>
          <a:bodyPr wrap="square">
            <a:spAutoFit/>
          </a:bodyPr>
          <a:lstStyle>
            <a:lvl1pPr>
              <a:defRPr sz="50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5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5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5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5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chemeClr val="bg1"/>
                </a:solidFill>
              </a:rPr>
              <a:t> Significance to Nursing</a:t>
            </a:r>
            <a:endParaRPr lang="en-US" sz="3200" b="1" i="1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1841429" y="18704128"/>
            <a:ext cx="184666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B0CA49F-3D83-A845-B14E-62D9321CB8AE}"/>
              </a:ext>
            </a:extLst>
          </p:cNvPr>
          <p:cNvSpPr txBox="1"/>
          <p:nvPr/>
        </p:nvSpPr>
        <p:spPr>
          <a:xfrm>
            <a:off x="1066800" y="9420523"/>
            <a:ext cx="15132432" cy="3631763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marL="685800" indent="-685800">
              <a:buFont typeface="Wingdings" panose="05000000000000000000" pitchFamily="2" charset="2"/>
              <a:buChar char="Ø"/>
            </a:pPr>
            <a:r>
              <a:rPr lang="en-US" sz="4600" dirty="0"/>
              <a:t>The purpose of this project is to improve discharge teaching for patients suffering from congestive heart failure (CHF).</a:t>
            </a:r>
          </a:p>
          <a:p>
            <a:pPr marL="685800" indent="-685800">
              <a:buFont typeface="Wingdings" panose="05000000000000000000" pitchFamily="2" charset="2"/>
              <a:buChar char="Ø"/>
            </a:pPr>
            <a:r>
              <a:rPr lang="en-US" sz="4600" dirty="0"/>
              <a:t>Improving quality of life and decreasing readmissions in heart failure patients is a multidisciplinary focus with nurses playing an integral role in education.</a:t>
            </a:r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18462CF1-ACD1-5546-8A4A-970A074F62DB}"/>
              </a:ext>
            </a:extLst>
          </p:cNvPr>
          <p:cNvPicPr/>
          <p:nvPr/>
        </p:nvPicPr>
        <p:blipFill rotWithShape="1">
          <a:blip r:embed="rId4"/>
          <a:srcRect l="8565" t="433" r="4305" b="-433"/>
          <a:stretch/>
        </p:blipFill>
        <p:spPr bwMode="auto">
          <a:xfrm>
            <a:off x="37996299" y="14635383"/>
            <a:ext cx="10037199" cy="6352388"/>
          </a:xfrm>
          <a:prstGeom prst="rect">
            <a:avLst/>
          </a:prstGeom>
          <a:ln w="57150">
            <a:solidFill>
              <a:schemeClr val="tx1"/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46E91656-12C6-AE43-9C85-7EE2C6FAD798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t="23864" b="20617"/>
          <a:stretch/>
        </p:blipFill>
        <p:spPr>
          <a:xfrm>
            <a:off x="1099457" y="1981718"/>
            <a:ext cx="9232900" cy="5126058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569A1DDA-8965-4A4F-B195-3322B109FBEC}"/>
              </a:ext>
            </a:extLst>
          </p:cNvPr>
          <p:cNvSpPr txBox="1"/>
          <p:nvPr/>
        </p:nvSpPr>
        <p:spPr>
          <a:xfrm>
            <a:off x="17689287" y="25374604"/>
            <a:ext cx="16763999" cy="2215991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marL="685800" indent="-685800">
              <a:buFont typeface="Wingdings" panose="05000000000000000000" pitchFamily="2" charset="2"/>
              <a:buChar char="Ø"/>
            </a:pPr>
            <a:r>
              <a:rPr lang="en-US" sz="4600" dirty="0"/>
              <a:t>This educational pamphlet was implemented to enhance and strengthen CHF discharge instructions provided to patients at Greenwich Hospital.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4CC0CBA-30C8-B04A-A766-2C9D4A0C47B3}"/>
              </a:ext>
            </a:extLst>
          </p:cNvPr>
          <p:cNvSpPr txBox="1"/>
          <p:nvPr/>
        </p:nvSpPr>
        <p:spPr>
          <a:xfrm>
            <a:off x="990600" y="14325600"/>
            <a:ext cx="15208632" cy="12834283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marL="685800" indent="-685800">
              <a:buFont typeface="Wingdings" panose="05000000000000000000" pitchFamily="2" charset="2"/>
              <a:buChar char="Ø"/>
            </a:pPr>
            <a:r>
              <a:rPr lang="en-US" sz="4600" dirty="0"/>
              <a:t>Approximately 5.7 million adults in the US suffer from congestive heart failure (CDC, 2019). </a:t>
            </a:r>
          </a:p>
          <a:p>
            <a:pPr marL="685800" indent="-685800">
              <a:buFont typeface="Wingdings" panose="05000000000000000000" pitchFamily="2" charset="2"/>
              <a:buChar char="Ø"/>
            </a:pPr>
            <a:r>
              <a:rPr lang="en-US" sz="4600" dirty="0"/>
              <a:t>Patients who suffer from CHF are at a higher risk of serious medical consequence or even death (</a:t>
            </a:r>
            <a:r>
              <a:rPr lang="en-US" sz="4600" dirty="0" err="1"/>
              <a:t>Guidi</a:t>
            </a:r>
            <a:r>
              <a:rPr lang="en-US" sz="4600" dirty="0"/>
              <a:t>, </a:t>
            </a:r>
            <a:r>
              <a:rPr lang="en-US" sz="4600" dirty="0" err="1"/>
              <a:t>Pollonini</a:t>
            </a:r>
            <a:r>
              <a:rPr lang="en-US" sz="4600" dirty="0"/>
              <a:t>, </a:t>
            </a:r>
            <a:r>
              <a:rPr lang="en-US" sz="4600" dirty="0" err="1"/>
              <a:t>Dacso</a:t>
            </a:r>
            <a:r>
              <a:rPr lang="en-US" sz="4600" dirty="0"/>
              <a:t>, &amp; Iadanza, 2015).</a:t>
            </a:r>
          </a:p>
          <a:p>
            <a:pPr marL="685800" indent="-685800">
              <a:buFont typeface="Wingdings" panose="05000000000000000000" pitchFamily="2" charset="2"/>
              <a:buChar char="Ø"/>
            </a:pPr>
            <a:r>
              <a:rPr lang="en-US" sz="4600" dirty="0"/>
              <a:t> These patients are  at an increased risk for emergency hospitalization in the acute stages. The frequent hospitalization put strain on the patient, family, and healthcare system.</a:t>
            </a:r>
          </a:p>
          <a:p>
            <a:pPr marL="685800" indent="-685800">
              <a:buFont typeface="Wingdings" panose="05000000000000000000" pitchFamily="2" charset="2"/>
              <a:buChar char="Ø"/>
            </a:pPr>
            <a:r>
              <a:rPr lang="en-US" sz="4600" dirty="0"/>
              <a:t>The Affordable Care Act’s Hospital Readmission Reduction Program (HRRP), notes that hospitals whose patients are readmitted within 30 days with a diagnosis of CHF are penalized with reduced Medicare payments (Center for Medicare and Medicaid Services, 2019) .</a:t>
            </a:r>
          </a:p>
          <a:p>
            <a:pPr marL="685800" indent="-685800">
              <a:buFont typeface="Wingdings" panose="05000000000000000000" pitchFamily="2" charset="2"/>
              <a:buChar char="Ø"/>
            </a:pPr>
            <a:r>
              <a:rPr lang="en-US" sz="4600" dirty="0"/>
              <a:t> It is in the best interests of the patient and the entire  healthcare team to collaborate  to decrease CHF readmission rates through the implementation of comprehensive and interactive patient education tools. 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B09B729-5905-484C-B39C-D709DFDCDDAA}"/>
              </a:ext>
            </a:extLst>
          </p:cNvPr>
          <p:cNvSpPr txBox="1"/>
          <p:nvPr/>
        </p:nvSpPr>
        <p:spPr>
          <a:xfrm>
            <a:off x="35961913" y="33985200"/>
            <a:ext cx="14634887" cy="1508105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4600" dirty="0"/>
              <a:t>I would like to thank my clinical partner at Greenwich hospital Oksana Kramarchuk, SN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32B5E20-9144-1F40-BEE0-EF7DCAD0E5DA}"/>
              </a:ext>
            </a:extLst>
          </p:cNvPr>
          <p:cNvSpPr txBox="1"/>
          <p:nvPr/>
        </p:nvSpPr>
        <p:spPr>
          <a:xfrm>
            <a:off x="35687000" y="9448800"/>
            <a:ext cx="15193689" cy="449205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marL="685800" indent="-685800">
              <a:buFont typeface="Wingdings" panose="05000000000000000000" pitchFamily="2" charset="2"/>
              <a:buChar char="Ø"/>
            </a:pPr>
            <a:r>
              <a:rPr lang="en-US" sz="4600" dirty="0"/>
              <a:t>Teaching patients the proper way to maintain their health is an essential aspect of the nursing profession and ensures our adherence to the best possible standard of care. </a:t>
            </a:r>
          </a:p>
          <a:p>
            <a:pPr marL="685800" indent="-685800">
              <a:buFont typeface="Wingdings" panose="05000000000000000000" pitchFamily="2" charset="2"/>
              <a:buChar char="Ø"/>
            </a:pPr>
            <a:r>
              <a:rPr lang="en-US" sz="4600" dirty="0"/>
              <a:t>Ensuring our patients have the proper information, resources, and supplies adheres to the medical ethical standard of justice. 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AF604C27-AF71-9B4F-B78F-4D98A9E28E80}"/>
              </a:ext>
            </a:extLst>
          </p:cNvPr>
          <p:cNvSpPr txBox="1"/>
          <p:nvPr/>
        </p:nvSpPr>
        <p:spPr>
          <a:xfrm>
            <a:off x="17732828" y="29184600"/>
            <a:ext cx="16676914" cy="5047536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marL="685800" indent="-685800">
              <a:buFont typeface="Wingdings" panose="05000000000000000000" pitchFamily="2" charset="2"/>
              <a:buChar char="Ø"/>
            </a:pPr>
            <a:r>
              <a:rPr lang="en-US" sz="4600" dirty="0"/>
              <a:t>Greenwich Intermediate Care unit is a 32 bed unit. </a:t>
            </a:r>
          </a:p>
          <a:p>
            <a:pPr marL="685800" indent="-685800">
              <a:buFont typeface="Wingdings" panose="05000000000000000000" pitchFamily="2" charset="2"/>
              <a:buChar char="Ø"/>
            </a:pPr>
            <a:r>
              <a:rPr lang="en-US" sz="4600" dirty="0"/>
              <a:t>Greenwich Hospital adheres to the Joint Commission’s standards for advanced certification in heart failure (The Joint Commission, 2019). </a:t>
            </a:r>
          </a:p>
          <a:p>
            <a:pPr marL="685800" indent="-685800">
              <a:buFont typeface="Wingdings" panose="05000000000000000000" pitchFamily="2" charset="2"/>
              <a:buChar char="Ø"/>
            </a:pPr>
            <a:r>
              <a:rPr lang="en-US" sz="4600" dirty="0"/>
              <a:t>In 2018 Greenwich Hospital was one of several hospitals in Connecticut to earn a Medicare reimbursement penalty of less than 1%.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3800" y="27544068"/>
            <a:ext cx="8894489" cy="8778683"/>
          </a:xfrm>
          <a:prstGeom prst="rect">
            <a:avLst/>
          </a:prstGeom>
          <a:ln w="38100">
            <a:solidFill>
              <a:schemeClr val="tx1"/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4000" y="8541603"/>
            <a:ext cx="18364200" cy="14939130"/>
          </a:xfrm>
          <a:prstGeom prst="rect">
            <a:avLst/>
          </a:prstGeom>
          <a:ln w="57150">
            <a:solidFill>
              <a:schemeClr val="tx1"/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22043</TotalTime>
  <Words>534</Words>
  <Application>Microsoft Macintosh PowerPoint</Application>
  <PresentationFormat>Custom</PresentationFormat>
  <Paragraphs>36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ＭＳ Ｐゴシック</vt:lpstr>
      <vt:lpstr>Calibri</vt:lpstr>
      <vt:lpstr>Times New Roman</vt:lpstr>
      <vt:lpstr>Wingdings</vt:lpstr>
      <vt:lpstr>Blank Presentation</vt:lpstr>
      <vt:lpstr>Heart Failure Education to Prevent Readmission on an  Intermediate Care Unit Samantha Abbott, SN CON Faculty Mentor: Dr. Susan Goncalves, DNP, MS, RN-BC Sacred Heart University - College of Nursing - Fairfield, CT</vt:lpstr>
    </vt:vector>
  </TitlesOfParts>
  <Company>New York University</Company>
  <LinksUpToDate>false</LinksUpToDate>
  <SharedDoc>false</SharedDoc>
  <HyperlinksChanged>false</HyperlinksChanged>
  <AppVersion>16.0012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Self-Esteem Moderates the Impact of Received Support on Distress: A Daily Diary Study</dc:title>
  <dc:creator>xxx</dc:creator>
  <cp:lastModifiedBy>Abbott, Samantha L.</cp:lastModifiedBy>
  <cp:revision>319</cp:revision>
  <cp:lastPrinted>2016-03-23T13:42:29Z</cp:lastPrinted>
  <dcterms:created xsi:type="dcterms:W3CDTF">2003-01-17T16:23:59Z</dcterms:created>
  <dcterms:modified xsi:type="dcterms:W3CDTF">2019-04-19T17:12:40Z</dcterms:modified>
</cp:coreProperties>
</file>