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206400" cy="36576000"/>
  <p:notesSz cx="9309100" cy="7053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5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752">
          <p15:clr>
            <a:srgbClr val="A4A3A4"/>
          </p15:clr>
        </p15:guide>
        <p15:guide id="2" pos="313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bott, Samantha L." initials="ASL" lastIdx="3" clrIdx="0">
    <p:extLst>
      <p:ext uri="{19B8F6BF-5375-455C-9EA6-DF929625EA0E}">
        <p15:presenceInfo xmlns:p15="http://schemas.microsoft.com/office/powerpoint/2012/main" userId="S::abbotts4@mail.sacredheart.edu::d0e30758-942d-4bcd-be4b-c761310b80b8" providerId="AD"/>
      </p:ext>
    </p:extLst>
  </p:cmAuthor>
  <p:cmAuthor id="2" name="Goncalves, Prof. Susan A." initials="GPSA" lastIdx="4" clrIdx="1">
    <p:extLst>
      <p:ext uri="{19B8F6BF-5375-455C-9EA6-DF929625EA0E}">
        <p15:presenceInfo xmlns:p15="http://schemas.microsoft.com/office/powerpoint/2012/main" userId="S-1-5-21-1275210071-1336601894-1801674531-1178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B60101"/>
    <a:srgbClr val="99134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12"/>
    <p:restoredTop sz="76344" autoAdjust="0"/>
  </p:normalViewPr>
  <p:slideViewPr>
    <p:cSldViewPr>
      <p:cViewPr varScale="1">
        <p:scale>
          <a:sx n="21" d="100"/>
          <a:sy n="21" d="100"/>
        </p:scale>
        <p:origin x="1176" y="200"/>
      </p:cViewPr>
      <p:guideLst>
        <p:guide orient="horz" pos="22752"/>
        <p:guide pos="313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4579" cy="35298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932" y="0"/>
            <a:ext cx="4034579" cy="35298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B5F87038-DAAD-4BE2-94BF-5D0FF8C06BE1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03525" y="528638"/>
            <a:ext cx="370205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546" y="3350940"/>
            <a:ext cx="7446008" cy="3173649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98683"/>
            <a:ext cx="4034579" cy="35298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932" y="6698683"/>
            <a:ext cx="4034579" cy="35298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99638F96-A708-4D17-A986-8CBF3C9A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5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Centers for Disease Control and Prevention. (2019, January 8). Heart Failure Fact Sheet: Data &amp; Statistics. Retrieved from https://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www.cdc.gov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dhdsp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data_statistics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fact_sheets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fs_heart_failure.htm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en-US" dirty="0" err="1">
                <a:effectLst/>
              </a:rPr>
              <a:t>Guidi</a:t>
            </a:r>
            <a:r>
              <a:rPr lang="en-US" dirty="0">
                <a:effectLst/>
              </a:rPr>
              <a:t>, G., </a:t>
            </a:r>
            <a:r>
              <a:rPr lang="en-US" dirty="0" err="1">
                <a:effectLst/>
              </a:rPr>
              <a:t>Pollonini</a:t>
            </a:r>
            <a:r>
              <a:rPr lang="en-US" dirty="0">
                <a:effectLst/>
              </a:rPr>
              <a:t>, L., </a:t>
            </a:r>
            <a:r>
              <a:rPr lang="en-US" dirty="0" err="1">
                <a:effectLst/>
              </a:rPr>
              <a:t>Dacso</a:t>
            </a:r>
            <a:r>
              <a:rPr lang="en-US" dirty="0">
                <a:effectLst/>
              </a:rPr>
              <a:t>, C. C., &amp; Iadanza, E. (2015). A multi-layer monitoring system for clinical management of Congestive Heart Failure. </a:t>
            </a:r>
            <a:r>
              <a:rPr lang="en-US" i="1" dirty="0">
                <a:effectLst/>
              </a:rPr>
              <a:t>BMC Medical Informatics &amp; Decision Making</a:t>
            </a:r>
            <a:r>
              <a:rPr lang="en-US" dirty="0">
                <a:effectLst/>
              </a:rPr>
              <a:t>, </a:t>
            </a:r>
            <a:r>
              <a:rPr lang="en-US" i="1" dirty="0">
                <a:effectLst/>
              </a:rPr>
              <a:t>15</a:t>
            </a:r>
            <a:r>
              <a:rPr lang="en-US" dirty="0">
                <a:effectLst/>
              </a:rPr>
              <a:t>(1), S5. https://</a:t>
            </a:r>
            <a:r>
              <a:rPr lang="en-US" dirty="0" err="1">
                <a:effectLst/>
              </a:rPr>
              <a:t>doi.org</a:t>
            </a:r>
            <a:r>
              <a:rPr lang="en-US" dirty="0">
                <a:effectLst/>
              </a:rPr>
              <a:t>/10.1186/1472-6947-15-S3-S5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U.S. Census Bureau (2017).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 Community Survey 5-year estimates.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Retrieved from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Census Reporter Profile page for Greenwich, CT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&lt;http://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censusreporter.org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/profiles/16000US0933690-greenwich-ct/&gt;</a:t>
            </a:r>
            <a:br>
              <a:rPr lang="en-US" dirty="0"/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Centers for Medicare and Medicaid Services. (2019, January 16). Hospital Readmission Reduction Program (HRRP). Retrieved from https://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www.cms.gov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-fee-for-service-payment/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acuteinpatientpps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/readmissions-reduction-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program.html</a:t>
            </a:r>
            <a:br>
              <a:rPr lang="en-US" dirty="0"/>
            </a:b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Saftari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L. N., &amp; Kwon, O. S. (2018). Ageing vision and falls: a review.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physiological anthropology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(1), 11. doi:10.1186/s40101-018-0170-1</a:t>
            </a:r>
          </a:p>
          <a:p>
            <a:pPr rtl="0" fontAlgn="base"/>
            <a:r>
              <a:rPr lang="en-US" dirty="0">
                <a:effectLst/>
              </a:rPr>
              <a:t>Hollinger, K. (2016). O&amp;M for Independent Living: Strategies for Teaching Orientation and Mobility to Older Adults. </a:t>
            </a:r>
            <a:r>
              <a:rPr lang="en-US" i="1" dirty="0">
                <a:effectLst/>
              </a:rPr>
              <a:t>Journal of Visual Impairment &amp; Blindness</a:t>
            </a:r>
            <a:r>
              <a:rPr lang="en-US" dirty="0">
                <a:effectLst/>
              </a:rPr>
              <a:t>, </a:t>
            </a:r>
            <a:r>
              <a:rPr lang="en-US" i="1" dirty="0">
                <a:effectLst/>
              </a:rPr>
              <a:t>110</a:t>
            </a:r>
            <a:r>
              <a:rPr lang="en-US" dirty="0">
                <a:effectLst/>
              </a:rPr>
              <a:t>(2), 135–138. https://</a:t>
            </a:r>
            <a:r>
              <a:rPr lang="en-US" dirty="0" err="1">
                <a:effectLst/>
              </a:rPr>
              <a:t>doi-org.sacredheart.idm.oclc.org</a:t>
            </a:r>
            <a:r>
              <a:rPr lang="en-US" dirty="0">
                <a:effectLst/>
              </a:rPr>
              <a:t>/10.1177/0145482X1611000208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Joint Commission. (2019, January 1). Advanced Certification in Heart Failure. Retrieved from https://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www.jointcommission.org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/certification/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heart_failure.aspx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en-US" dirty="0"/>
            </a:br>
            <a:endParaRPr lang="en-US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38F96-A708-4D17-A986-8CBF3C9ADC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0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361738"/>
            <a:ext cx="43526075" cy="7840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0726400"/>
            <a:ext cx="35845750" cy="93472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B96D7-5BE3-F246-9266-EDF600594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9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F5F3-C502-9648-BA2A-63F2D274F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9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3252788"/>
            <a:ext cx="10880725" cy="29259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3252788"/>
            <a:ext cx="32492950" cy="29259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F27F-CBF9-BD4E-BC47-CEA0725D0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B981-2FE6-AB42-A662-BBF0D0289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2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3502938"/>
            <a:ext cx="43526075" cy="72644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5501938"/>
            <a:ext cx="43526075" cy="80010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909E-CF67-F246-AD6F-7625E8E56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10566400"/>
            <a:ext cx="21686837" cy="2194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0566400"/>
            <a:ext cx="21686838" cy="2194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764EC-6B47-924C-9730-14FBDA33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2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65263"/>
            <a:ext cx="46085125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186738"/>
            <a:ext cx="22625050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1599863"/>
            <a:ext cx="22625050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186738"/>
            <a:ext cx="22632988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1599863"/>
            <a:ext cx="22632988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D50C8-A9E1-A64C-A926-922B5741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0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A0EFF-B107-7F49-A613-B8F557543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7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22E49-4D6A-154C-8D2D-22265F46A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55738"/>
            <a:ext cx="16846550" cy="6197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455738"/>
            <a:ext cx="28625800" cy="31216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7653338"/>
            <a:ext cx="16846550" cy="2501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BCF0B-7A00-8647-BE61-4E38171C9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1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5603200"/>
            <a:ext cx="30724475" cy="3022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268663"/>
            <a:ext cx="30724475" cy="2194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8625800"/>
            <a:ext cx="30724475" cy="4292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FC280-3F90-CD4D-B4C4-0166A1974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5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3252788"/>
            <a:ext cx="4352607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410" tIns="271705" rIns="543410" bIns="271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10566400"/>
            <a:ext cx="43526075" cy="2194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33324800"/>
            <a:ext cx="106680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>
              <a:defRPr sz="8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3324800"/>
            <a:ext cx="16214725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ctr">
              <a:defRPr sz="8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3324800"/>
            <a:ext cx="106680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3410" tIns="271705" rIns="543410" bIns="271705" numCol="1" anchor="t" anchorCtr="0" compatLnSpc="1">
            <a:prstTxWarp prst="textNoShape">
              <a:avLst/>
            </a:prstTxWarp>
          </a:bodyPr>
          <a:lstStyle>
            <a:lvl1pPr algn="r">
              <a:defRPr sz="8300" smtClean="0">
                <a:cs typeface="+mn-cs"/>
              </a:defRPr>
            </a:lvl1pPr>
          </a:lstStyle>
          <a:p>
            <a:pPr>
              <a:defRPr/>
            </a:pPr>
            <a:fld id="{447A24C5-3540-8042-B84E-69FF06797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</a:defRPr>
      </a:lvl6pPr>
      <a:lvl7pPr marL="914400"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</a:defRPr>
      </a:lvl7pPr>
      <a:lvl8pPr marL="1371600"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</a:defRPr>
      </a:lvl8pPr>
      <a:lvl9pPr marL="1828800" algn="ctr" defTabSz="5434013" rtl="0" eaLnBrk="0" fontAlgn="base" hangingPunct="0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pitchFamily="18" charset="0"/>
        </a:defRPr>
      </a:lvl9pPr>
    </p:titleStyle>
    <p:bodyStyle>
      <a:lvl1pPr marL="2038350" indent="-2038350" algn="l" defTabSz="5434013" rtl="0" eaLnBrk="0" fontAlgn="base" hangingPunct="0">
        <a:spcBef>
          <a:spcPct val="20000"/>
        </a:spcBef>
        <a:spcAft>
          <a:spcPct val="0"/>
        </a:spcAft>
        <a:buChar char="•"/>
        <a:defRPr sz="19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414838" indent="-1697038" algn="l" defTabSz="5434013" rtl="0" eaLnBrk="0" fontAlgn="base" hangingPunct="0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ＭＳ Ｐゴシック" charset="0"/>
        </a:defRPr>
      </a:lvl2pPr>
      <a:lvl3pPr marL="6792913" indent="-1358900" algn="l" defTabSz="54340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ＭＳ Ｐゴシック" charset="0"/>
        </a:defRPr>
      </a:lvl3pPr>
      <a:lvl4pPr marL="9509125" indent="-1357313" algn="l" defTabSz="5434013" rtl="0" eaLnBrk="0" fontAlgn="base" hangingPunct="0">
        <a:spcBef>
          <a:spcPct val="20000"/>
        </a:spcBef>
        <a:spcAft>
          <a:spcPct val="0"/>
        </a:spcAft>
        <a:buChar char="–"/>
        <a:defRPr sz="11900">
          <a:solidFill>
            <a:schemeClr val="tx1"/>
          </a:solidFill>
          <a:latin typeface="+mn-lt"/>
          <a:ea typeface="ＭＳ Ｐゴシック" charset="0"/>
        </a:defRPr>
      </a:lvl4pPr>
      <a:lvl5pPr marL="122269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  <a:ea typeface="ＭＳ Ｐゴシック" charset="0"/>
        </a:defRPr>
      </a:lvl5pPr>
      <a:lvl6pPr marL="126841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</a:defRPr>
      </a:lvl6pPr>
      <a:lvl7pPr marL="131413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</a:defRPr>
      </a:lvl7pPr>
      <a:lvl8pPr marL="135985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</a:defRPr>
      </a:lvl8pPr>
      <a:lvl9pPr marL="14055725" indent="-1358900" algn="l" defTabSz="5434013" rtl="0" eaLnBrk="0" fontAlgn="base" hangingPunct="0">
        <a:spcBef>
          <a:spcPct val="20000"/>
        </a:spcBef>
        <a:spcAft>
          <a:spcPct val="0"/>
        </a:spcAft>
        <a:buChar char="»"/>
        <a:defRPr sz="1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g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1206400" cy="8001000"/>
          </a:xfrm>
          <a:solidFill>
            <a:srgbClr val="C00000"/>
          </a:solidFill>
          <a:ln>
            <a:solidFill>
              <a:srgbClr val="B6010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9600" dirty="0"/>
              <a:t>Heart Failure Education to Prevent Readmission on an </a:t>
            </a:r>
            <a:br>
              <a:rPr lang="en-US" sz="9600" dirty="0"/>
            </a:br>
            <a:r>
              <a:rPr lang="en-US" sz="9600" dirty="0"/>
              <a:t>Intermediate Care Unit</a:t>
            </a:r>
            <a:br>
              <a:rPr lang="en-US" sz="9600" dirty="0"/>
            </a:br>
            <a:r>
              <a:rPr lang="en-US" sz="9600" dirty="0"/>
              <a:t>Samantha Abbott, SN</a:t>
            </a:r>
            <a:br>
              <a:rPr lang="en-US" sz="9600" dirty="0"/>
            </a:br>
            <a:r>
              <a:rPr lang="en-US" sz="6600" dirty="0">
                <a:solidFill>
                  <a:schemeClr val="bg1"/>
                </a:solidFill>
                <a:latin typeface="Times New Roman" charset="0"/>
              </a:rPr>
              <a:t>CON Faculty Mentor: Dr. Susan </a:t>
            </a:r>
            <a:r>
              <a:rPr lang="en-US" sz="6600" dirty="0" err="1">
                <a:solidFill>
                  <a:schemeClr val="bg1"/>
                </a:solidFill>
                <a:latin typeface="Times New Roman" charset="0"/>
              </a:rPr>
              <a:t>Goncalves</a:t>
            </a:r>
            <a:r>
              <a:rPr lang="en-US" sz="6600" dirty="0">
                <a:solidFill>
                  <a:schemeClr val="bg1"/>
                </a:solidFill>
                <a:latin typeface="Times New Roman" charset="0"/>
              </a:rPr>
              <a:t>, DNP, MS, RN-BC</a:t>
            </a:r>
            <a:br>
              <a:rPr lang="en-US" sz="6600" dirty="0"/>
            </a:br>
            <a:r>
              <a:rPr lang="en-US" sz="6600" dirty="0">
                <a:solidFill>
                  <a:schemeClr val="bg1"/>
                </a:solidFill>
                <a:latin typeface="Times New Roman" charset="0"/>
              </a:rPr>
              <a:t>Sacred Heart University - College of Nursing - Fairfield, CT</a:t>
            </a:r>
          </a:p>
        </p:txBody>
      </p:sp>
      <p:sp>
        <p:nvSpPr>
          <p:cNvPr id="1038" name="Text Box 24"/>
          <p:cNvSpPr txBox="1">
            <a:spLocks noChangeArrowheads="1"/>
          </p:cNvSpPr>
          <p:nvPr/>
        </p:nvSpPr>
        <p:spPr bwMode="auto">
          <a:xfrm>
            <a:off x="35864800" y="28464172"/>
            <a:ext cx="14935200" cy="861774"/>
          </a:xfrm>
          <a:prstGeom prst="rect">
            <a:avLst/>
          </a:prstGeom>
          <a:solidFill>
            <a:srgbClr val="B60101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a typeface="+mn-ea"/>
                <a:cs typeface="+mn-cs"/>
              </a:rPr>
              <a:t>Future Directions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65678" y="19981333"/>
            <a:ext cx="1846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0" y="29297837"/>
            <a:ext cx="14935200" cy="2923877"/>
          </a:xfrm>
          <a:prstGeom prst="rect">
            <a:avLst/>
          </a:prstGeom>
          <a:noFill/>
          <a:ln w="0">
            <a:solidFill>
              <a:srgbClr val="B60101"/>
            </a:solidFill>
          </a:ln>
        </p:spPr>
        <p:txBody>
          <a:bodyPr wrap="square" rtlCol="0">
            <a:spAutoFit/>
          </a:bodyPr>
          <a:lstStyle/>
          <a:p>
            <a:pPr marL="1143000" lvl="1" indent="-685800" algn="just">
              <a:buFont typeface="Wingdings" panose="05000000000000000000" pitchFamily="2" charset="2"/>
              <a:buChar char="Ø"/>
            </a:pPr>
            <a:r>
              <a:rPr lang="en-US" sz="4600" dirty="0"/>
              <a:t>Coordination of care with home health care agencies in order to manage CHF patient care on an outpatient basis, resolving potential problems before they become acute issues. 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066800" y="8541603"/>
            <a:ext cx="15132432" cy="823794"/>
          </a:xfrm>
          <a:prstGeom prst="rect">
            <a:avLst/>
          </a:prstGeom>
          <a:solidFill>
            <a:srgbClr val="C00000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a typeface="+mn-ea"/>
                <a:cs typeface="+mn-cs"/>
              </a:rPr>
              <a:t>Purpose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961913" y="33070800"/>
            <a:ext cx="14787287" cy="861774"/>
          </a:xfrm>
          <a:prstGeom prst="rect">
            <a:avLst/>
          </a:prstGeom>
          <a:solidFill>
            <a:srgbClr val="C00000"/>
          </a:solidFill>
          <a:ln>
            <a:solidFill>
              <a:srgbClr val="B6010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Acknowledgement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3847" y="19319902"/>
            <a:ext cx="1846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990600" y="13432376"/>
            <a:ext cx="15208632" cy="830997"/>
          </a:xfrm>
          <a:prstGeom prst="rect">
            <a:avLst/>
          </a:prstGeom>
          <a:solidFill>
            <a:srgbClr val="C00000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a typeface="+mn-ea"/>
                <a:cs typeface="+mn-cs"/>
              </a:rPr>
              <a:t>Background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17689286" y="24536404"/>
            <a:ext cx="16763999" cy="830997"/>
          </a:xfrm>
          <a:prstGeom prst="rect">
            <a:avLst/>
          </a:prstGeom>
          <a:solidFill>
            <a:srgbClr val="C00000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bg1"/>
                </a:solidFill>
                <a:ea typeface="+mn-ea"/>
                <a:cs typeface="+mn-cs"/>
              </a:rPr>
              <a:t>Implementation of Project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17745006" y="34975800"/>
            <a:ext cx="16545853" cy="861774"/>
          </a:xfrm>
          <a:prstGeom prst="rect">
            <a:avLst/>
          </a:prstGeom>
          <a:solidFill>
            <a:srgbClr val="C00000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a typeface="+mn-ea"/>
                <a:cs typeface="+mn-cs"/>
              </a:rPr>
              <a:t>References available as handout 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17645743" y="28440936"/>
            <a:ext cx="16763999" cy="830997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sym typeface="Wingdings"/>
              </a:rPr>
              <a:t>Greenwich Intermediate Care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35814000" y="21292403"/>
            <a:ext cx="14986000" cy="861774"/>
          </a:xfrm>
          <a:prstGeom prst="rect">
            <a:avLst/>
          </a:prstGeom>
          <a:solidFill>
            <a:srgbClr val="B60101"/>
          </a:solidFill>
          <a:ln w="9525">
            <a:solidFill>
              <a:srgbClr val="B6010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a typeface="+mn-ea"/>
                <a:cs typeface="+mn-cs"/>
              </a:rPr>
              <a:t>Conclusion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814000" y="22157344"/>
            <a:ext cx="14935200" cy="5755422"/>
          </a:xfrm>
          <a:prstGeom prst="rect">
            <a:avLst/>
          </a:prstGeom>
          <a:noFill/>
          <a:ln w="0">
            <a:solidFill>
              <a:srgbClr val="B60101"/>
            </a:solidFill>
          </a:ln>
        </p:spPr>
        <p:txBody>
          <a:bodyPr wrap="square" rtlCol="0">
            <a:spAutoFit/>
          </a:bodyPr>
          <a:lstStyle/>
          <a:p>
            <a:pPr marL="1143000" lvl="1" indent="-685800" algn="just">
              <a:buFont typeface="Wingdings" panose="05000000000000000000" pitchFamily="2" charset="2"/>
              <a:buChar char="Ø"/>
            </a:pPr>
            <a:r>
              <a:rPr lang="en-US" sz="4600" dirty="0"/>
              <a:t>Personalized care and education is essential to ensuring proper teaching and and patient comprehension</a:t>
            </a:r>
          </a:p>
          <a:p>
            <a:pPr marL="1143000" lvl="1" indent="-685800" algn="just">
              <a:buFont typeface="Wingdings" panose="05000000000000000000" pitchFamily="2" charset="2"/>
              <a:buChar char="Ø"/>
            </a:pPr>
            <a:r>
              <a:rPr lang="en-US" sz="4600" dirty="0"/>
              <a:t>Including the use of a multidisciplinary team in the patient’s care can aide in addressing all potential and existing issues in the acute and chronic stages. </a:t>
            </a:r>
          </a:p>
          <a:p>
            <a:pPr marL="1143000" lvl="1" indent="-685800" algn="just">
              <a:buFont typeface="Wingdings" panose="05000000000000000000" pitchFamily="2" charset="2"/>
              <a:buChar char="Ø"/>
            </a:pPr>
            <a:r>
              <a:rPr lang="en-US" sz="4600" dirty="0"/>
              <a:t>Evidence based practice should be continually evaluated and incorporated into the existing CHF teaching plan at Greenwich hospital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0" y="1808612"/>
            <a:ext cx="7543800" cy="5542384"/>
          </a:xfrm>
          <a:prstGeom prst="rect">
            <a:avLst/>
          </a:prstGeom>
        </p:spPr>
      </p:pic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5686999" y="8552406"/>
            <a:ext cx="15193689" cy="861774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 Significance to Nursing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41429" y="18704128"/>
            <a:ext cx="1846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CA49F-3D83-A845-B14E-62D9321CB8AE}"/>
              </a:ext>
            </a:extLst>
          </p:cNvPr>
          <p:cNvSpPr txBox="1"/>
          <p:nvPr/>
        </p:nvSpPr>
        <p:spPr>
          <a:xfrm>
            <a:off x="1066800" y="9420523"/>
            <a:ext cx="15132432" cy="36317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The purpose of this project is to improve discharge teaching for patients suffering from congestive heart failure (CHF).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Improving quality of life and decreasing readmissions in heart failure patients is a multidisciplinary focus with nurses playing an integral role in education.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8462CF1-ACD1-5546-8A4A-970A074F62DB}"/>
              </a:ext>
            </a:extLst>
          </p:cNvPr>
          <p:cNvPicPr/>
          <p:nvPr/>
        </p:nvPicPr>
        <p:blipFill rotWithShape="1">
          <a:blip r:embed="rId4"/>
          <a:srcRect l="8565" t="433" r="4305" b="-433"/>
          <a:stretch/>
        </p:blipFill>
        <p:spPr bwMode="auto">
          <a:xfrm>
            <a:off x="37996299" y="14635383"/>
            <a:ext cx="10037199" cy="6352388"/>
          </a:xfrm>
          <a:prstGeom prst="rect">
            <a:avLst/>
          </a:prstGeom>
          <a:ln w="5715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E91656-12C6-AE43-9C85-7EE2C6FAD79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3864" b="20617"/>
          <a:stretch/>
        </p:blipFill>
        <p:spPr>
          <a:xfrm>
            <a:off x="1099457" y="1981718"/>
            <a:ext cx="9232900" cy="51260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9A1DDA-8965-4A4F-B195-3322B109FBEC}"/>
              </a:ext>
            </a:extLst>
          </p:cNvPr>
          <p:cNvSpPr txBox="1"/>
          <p:nvPr/>
        </p:nvSpPr>
        <p:spPr>
          <a:xfrm>
            <a:off x="17689287" y="25374604"/>
            <a:ext cx="16763999" cy="221599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This educational pamphlet was implemented to enhance and strengthen CHF discharge instructions provided to patients at Greenwich Hospital.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CC0CBA-30C8-B04A-A766-2C9D4A0C47B3}"/>
              </a:ext>
            </a:extLst>
          </p:cNvPr>
          <p:cNvSpPr txBox="1"/>
          <p:nvPr/>
        </p:nvSpPr>
        <p:spPr>
          <a:xfrm>
            <a:off x="990600" y="14325600"/>
            <a:ext cx="15208632" cy="1283428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Approximately 5.7 million adults in the US suffer from congestive heart failure (CDC, 2019).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Patients who suffer from CHF are at a higher risk of serious medical consequence or even death (</a:t>
            </a:r>
            <a:r>
              <a:rPr lang="en-US" sz="4600" dirty="0" err="1"/>
              <a:t>Guidi</a:t>
            </a:r>
            <a:r>
              <a:rPr lang="en-US" sz="4600" dirty="0"/>
              <a:t>, </a:t>
            </a:r>
            <a:r>
              <a:rPr lang="en-US" sz="4600" dirty="0" err="1"/>
              <a:t>Pollonini</a:t>
            </a:r>
            <a:r>
              <a:rPr lang="en-US" sz="4600" dirty="0"/>
              <a:t>, </a:t>
            </a:r>
            <a:r>
              <a:rPr lang="en-US" sz="4600" dirty="0" err="1"/>
              <a:t>Dacso</a:t>
            </a:r>
            <a:r>
              <a:rPr lang="en-US" sz="4600" dirty="0"/>
              <a:t>, &amp; Iadanza, 2015).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 These patients are  at an increased risk for emergency hospitalization in the acute stages. The frequent hospitalization put strain on the patient, family, and healthcare system.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The Affordable Care Act’s Hospital Readmission Reduction Program (HRRP), notes that hospitals whose patients are readmitted within 30 days with a diagnosis of CHF are penalized with reduced Medicare payments (Center for Medicare and Medicaid Services, 2019) .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 It is in the best interests of the patient and the entire  healthcare team to collaborate  to decrease CHF readmission rates through the implementation of comprehensive and interactive patient education tools.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09B729-5905-484C-B39C-D709DFDCDDAA}"/>
              </a:ext>
            </a:extLst>
          </p:cNvPr>
          <p:cNvSpPr txBox="1"/>
          <p:nvPr/>
        </p:nvSpPr>
        <p:spPr>
          <a:xfrm>
            <a:off x="35961913" y="33985200"/>
            <a:ext cx="14634887" cy="150810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600" dirty="0"/>
              <a:t>I would like to thank my clinical partner at Greenwich hospital Oksana Kramarchuk, SN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2B5E20-9144-1F40-BEE0-EF7DCAD0E5DA}"/>
              </a:ext>
            </a:extLst>
          </p:cNvPr>
          <p:cNvSpPr txBox="1"/>
          <p:nvPr/>
        </p:nvSpPr>
        <p:spPr>
          <a:xfrm>
            <a:off x="35687000" y="9448800"/>
            <a:ext cx="15193689" cy="44920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Teaching patients the proper way to maintain their health is an essential aspect of the nursing profession and ensures our adherence to the best possible standard of care.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Ensuring our patients have the proper information, resources, and supplies adheres to the medical ethical standard of justice.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604C27-AF71-9B4F-B78F-4D98A9E28E80}"/>
              </a:ext>
            </a:extLst>
          </p:cNvPr>
          <p:cNvSpPr txBox="1"/>
          <p:nvPr/>
        </p:nvSpPr>
        <p:spPr>
          <a:xfrm>
            <a:off x="17732828" y="29184600"/>
            <a:ext cx="16676914" cy="50475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Greenwich Intermediate Care unit is a 32 bed unit.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Greenwich Hospital adheres to the Joint Commission’s standards for advanced certification in heart failure (The Joint Commission, 2019).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600" dirty="0"/>
              <a:t>In 2018 Greenwich Hospital was one of several hospitals in Connecticut to earn a Medicare reimbursement penalty of less than 1%.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7544068"/>
            <a:ext cx="8894489" cy="8778683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0" y="8541603"/>
            <a:ext cx="18364200" cy="14939130"/>
          </a:xfrm>
          <a:prstGeom prst="rect">
            <a:avLst/>
          </a:prstGeom>
          <a:ln w="5715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22043</TotalTime>
  <Words>534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Calibri</vt:lpstr>
      <vt:lpstr>Times New Roman</vt:lpstr>
      <vt:lpstr>Wingdings</vt:lpstr>
      <vt:lpstr>Blank Presentation</vt:lpstr>
      <vt:lpstr>Heart Failure Education to Prevent Readmission on an  Intermediate Care Unit Samantha Abbott, SN CON Faculty Mentor: Dr. Susan Goncalves, DNP, MS, RN-BC Sacred Heart University - College of Nursing - Fairfield, CT</vt:lpstr>
    </vt:vector>
  </TitlesOfParts>
  <Company>New York University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Self-Esteem Moderates the Impact of Received Support on Distress: A Daily Diary Study</dc:title>
  <dc:creator>xxx</dc:creator>
  <cp:lastModifiedBy>Abbott, Samantha L.</cp:lastModifiedBy>
  <cp:revision>319</cp:revision>
  <cp:lastPrinted>2016-03-23T13:42:29Z</cp:lastPrinted>
  <dcterms:created xsi:type="dcterms:W3CDTF">2003-01-17T16:23:59Z</dcterms:created>
  <dcterms:modified xsi:type="dcterms:W3CDTF">2019-04-19T17:12:40Z</dcterms:modified>
</cp:coreProperties>
</file>