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notesMasterIdLst>
    <p:notesMasterId r:id="rId3"/>
  </p:notesMasterIdLst>
  <p:sldIdLst>
    <p:sldId id="256" r:id="rId2"/>
  </p:sldIdLst>
  <p:sldSz cx="43891200" cy="32918400"/>
  <p:notesSz cx="9144000" cy="6858000"/>
  <p:defaultTextStyle>
    <a:defPPr>
      <a:defRPr lang="en-US"/>
    </a:defPPr>
    <a:lvl1pPr algn="l" defTabSz="4022725" rtl="0" fontAlgn="base">
      <a:spcBef>
        <a:spcPct val="0"/>
      </a:spcBef>
      <a:spcAft>
        <a:spcPct val="0"/>
      </a:spcAft>
      <a:defRPr sz="8000" kern="1200">
        <a:solidFill>
          <a:schemeClr val="tx1"/>
        </a:solidFill>
        <a:latin typeface="Arial" charset="0"/>
        <a:ea typeface="+mn-ea"/>
        <a:cs typeface="Arial" charset="0"/>
      </a:defRPr>
    </a:lvl1pPr>
    <a:lvl2pPr marL="2011363" indent="-1554163" algn="l" defTabSz="4022725" rtl="0" fontAlgn="base">
      <a:spcBef>
        <a:spcPct val="0"/>
      </a:spcBef>
      <a:spcAft>
        <a:spcPct val="0"/>
      </a:spcAft>
      <a:defRPr sz="8000" kern="1200">
        <a:solidFill>
          <a:schemeClr val="tx1"/>
        </a:solidFill>
        <a:latin typeface="Arial" charset="0"/>
        <a:ea typeface="+mn-ea"/>
        <a:cs typeface="Arial" charset="0"/>
      </a:defRPr>
    </a:lvl2pPr>
    <a:lvl3pPr marL="4022725" indent="-3108325" algn="l" defTabSz="4022725" rtl="0" fontAlgn="base">
      <a:spcBef>
        <a:spcPct val="0"/>
      </a:spcBef>
      <a:spcAft>
        <a:spcPct val="0"/>
      </a:spcAft>
      <a:defRPr sz="8000" kern="1200">
        <a:solidFill>
          <a:schemeClr val="tx1"/>
        </a:solidFill>
        <a:latin typeface="Arial" charset="0"/>
        <a:ea typeface="+mn-ea"/>
        <a:cs typeface="Arial" charset="0"/>
      </a:defRPr>
    </a:lvl3pPr>
    <a:lvl4pPr marL="6034088" indent="-4662488" algn="l" defTabSz="4022725" rtl="0" fontAlgn="base">
      <a:spcBef>
        <a:spcPct val="0"/>
      </a:spcBef>
      <a:spcAft>
        <a:spcPct val="0"/>
      </a:spcAft>
      <a:defRPr sz="8000" kern="1200">
        <a:solidFill>
          <a:schemeClr val="tx1"/>
        </a:solidFill>
        <a:latin typeface="Arial" charset="0"/>
        <a:ea typeface="+mn-ea"/>
        <a:cs typeface="Arial" charset="0"/>
      </a:defRPr>
    </a:lvl4pPr>
    <a:lvl5pPr marL="8045450" indent="-6216650" algn="l" defTabSz="4022725" rtl="0" fontAlgn="base">
      <a:spcBef>
        <a:spcPct val="0"/>
      </a:spcBef>
      <a:spcAft>
        <a:spcPct val="0"/>
      </a:spcAft>
      <a:defRPr sz="8000" kern="1200">
        <a:solidFill>
          <a:schemeClr val="tx1"/>
        </a:solidFill>
        <a:latin typeface="Arial" charset="0"/>
        <a:ea typeface="+mn-ea"/>
        <a:cs typeface="Arial" charset="0"/>
      </a:defRPr>
    </a:lvl5pPr>
    <a:lvl6pPr marL="2286000" algn="l" defTabSz="914400" rtl="0" eaLnBrk="1" latinLnBrk="0" hangingPunct="1">
      <a:defRPr sz="8000" kern="1200">
        <a:solidFill>
          <a:schemeClr val="tx1"/>
        </a:solidFill>
        <a:latin typeface="Arial" charset="0"/>
        <a:ea typeface="+mn-ea"/>
        <a:cs typeface="Arial" charset="0"/>
      </a:defRPr>
    </a:lvl6pPr>
    <a:lvl7pPr marL="2743200" algn="l" defTabSz="914400" rtl="0" eaLnBrk="1" latinLnBrk="0" hangingPunct="1">
      <a:defRPr sz="8000" kern="1200">
        <a:solidFill>
          <a:schemeClr val="tx1"/>
        </a:solidFill>
        <a:latin typeface="Arial" charset="0"/>
        <a:ea typeface="+mn-ea"/>
        <a:cs typeface="Arial" charset="0"/>
      </a:defRPr>
    </a:lvl7pPr>
    <a:lvl8pPr marL="3200400" algn="l" defTabSz="914400" rtl="0" eaLnBrk="1" latinLnBrk="0" hangingPunct="1">
      <a:defRPr sz="8000" kern="1200">
        <a:solidFill>
          <a:schemeClr val="tx1"/>
        </a:solidFill>
        <a:latin typeface="Arial" charset="0"/>
        <a:ea typeface="+mn-ea"/>
        <a:cs typeface="Arial" charset="0"/>
      </a:defRPr>
    </a:lvl8pPr>
    <a:lvl9pPr marL="3657600" algn="l" defTabSz="914400" rtl="0" eaLnBrk="1" latinLnBrk="0" hangingPunct="1">
      <a:defRPr sz="8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161" autoAdjust="0"/>
  </p:normalViewPr>
  <p:slideViewPr>
    <p:cSldViewPr snapToObjects="1">
      <p:cViewPr>
        <p:scale>
          <a:sx n="18" d="100"/>
          <a:sy n="18" d="100"/>
        </p:scale>
        <p:origin x="1528" y="39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VictoriaSchoenwald/Documents/Spring%202018/Radon%20Research%20/Radon%20Calc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Radon Concentration (</a:t>
            </a:r>
            <a:r>
              <a:rPr lang="en-US" dirty="0" err="1"/>
              <a:t>Bq</a:t>
            </a:r>
            <a:r>
              <a:rPr lang="en-US" dirty="0"/>
              <a:t>/m</a:t>
            </a:r>
            <a:r>
              <a:rPr lang="en-US" baseline="30000" dirty="0"/>
              <a:t>3</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Sheet1!$J$5</c:f>
              <c:strCache>
                <c:ptCount val="1"/>
                <c:pt idx="0">
                  <c:v>Radon Concentration (Bq/m3)</c:v>
                </c:pt>
              </c:strCache>
            </c:strRef>
          </c:tx>
          <c:spPr>
            <a:ln w="28575" cap="rnd">
              <a:solidFill>
                <a:schemeClr val="tx1"/>
              </a:solidFill>
              <a:round/>
            </a:ln>
            <a:effectLst/>
          </c:spPr>
          <c:marker>
            <c:symbol val="none"/>
          </c:marker>
          <c:cat>
            <c:strRef>
              <c:f>Sheet1!$I$6:$I$9</c:f>
              <c:strCache>
                <c:ptCount val="4"/>
                <c:pt idx="0">
                  <c:v>Source</c:v>
                </c:pt>
                <c:pt idx="1">
                  <c:v>M1</c:v>
                </c:pt>
                <c:pt idx="2">
                  <c:v>M2</c:v>
                </c:pt>
                <c:pt idx="3">
                  <c:v>M3</c:v>
                </c:pt>
              </c:strCache>
            </c:strRef>
          </c:cat>
          <c:val>
            <c:numRef>
              <c:f>Sheet1!$J$6:$J$9</c:f>
              <c:numCache>
                <c:formatCode>General</c:formatCode>
                <c:ptCount val="4"/>
                <c:pt idx="0" formatCode="#,##0">
                  <c:v>12760</c:v>
                </c:pt>
                <c:pt idx="1">
                  <c:v>288.2</c:v>
                </c:pt>
                <c:pt idx="2">
                  <c:v>415.8</c:v>
                </c:pt>
                <c:pt idx="3">
                  <c:v>210.3</c:v>
                </c:pt>
              </c:numCache>
            </c:numRef>
          </c:val>
          <c:smooth val="0"/>
          <c:extLst>
            <c:ext xmlns:c16="http://schemas.microsoft.com/office/drawing/2014/chart" uri="{C3380CC4-5D6E-409C-BE32-E72D297353CC}">
              <c16:uniqueId val="{00000000-1617-8141-93C4-958A9D89A05A}"/>
            </c:ext>
          </c:extLst>
        </c:ser>
        <c:dLbls>
          <c:showLegendKey val="0"/>
          <c:showVal val="0"/>
          <c:showCatName val="0"/>
          <c:showSerName val="0"/>
          <c:showPercent val="0"/>
          <c:showBubbleSize val="0"/>
        </c:dLbls>
        <c:smooth val="0"/>
        <c:axId val="1570847392"/>
        <c:axId val="1570849088"/>
      </c:lineChart>
      <c:catAx>
        <c:axId val="1570847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Location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0849088"/>
        <c:crosses val="autoZero"/>
        <c:auto val="1"/>
        <c:lblAlgn val="ctr"/>
        <c:lblOffset val="100"/>
        <c:noMultiLvlLbl val="0"/>
      </c:catAx>
      <c:valAx>
        <c:axId val="1570849088"/>
        <c:scaling>
          <c:orientation val="minMax"/>
        </c:scaling>
        <c:delete val="0"/>
        <c:axPos val="l"/>
        <c:majorGridlines>
          <c:spPr>
            <a:ln w="9525"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Radon</a:t>
                </a:r>
                <a:r>
                  <a:rPr lang="en-US" baseline="0" dirty="0"/>
                  <a:t> (</a:t>
                </a:r>
                <a:r>
                  <a:rPr lang="en-US" baseline="0" dirty="0" err="1"/>
                  <a:t>Bq</a:t>
                </a:r>
                <a:r>
                  <a:rPr lang="en-US" baseline="0" dirty="0"/>
                  <a:t>/m</a:t>
                </a:r>
                <a:r>
                  <a:rPr lang="en-US" baseline="30000" dirty="0"/>
                  <a:t>3</a:t>
                </a:r>
                <a:r>
                  <a:rPr lang="en-US" baseline="0"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084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Radon Concentration (Bq/m3) </a:t>
            </a:r>
            <a:endParaRPr lang="en-US"/>
          </a:p>
        </c:rich>
      </c:tx>
      <c:layout>
        <c:manualLayout>
          <c:xMode val="edge"/>
          <c:yMode val="edge"/>
          <c:x val="0.24838188976377953"/>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Sheet1!$I$7:$I$9</c:f>
              <c:strCache>
                <c:ptCount val="3"/>
                <c:pt idx="0">
                  <c:v>M1</c:v>
                </c:pt>
                <c:pt idx="1">
                  <c:v>M2</c:v>
                </c:pt>
                <c:pt idx="2">
                  <c:v>M3</c:v>
                </c:pt>
              </c:strCache>
            </c:strRef>
          </c:cat>
          <c:val>
            <c:numRef>
              <c:f>Sheet1!$J$7:$J$9</c:f>
              <c:numCache>
                <c:formatCode>General</c:formatCode>
                <c:ptCount val="3"/>
                <c:pt idx="0">
                  <c:v>288.2</c:v>
                </c:pt>
                <c:pt idx="1">
                  <c:v>415.8</c:v>
                </c:pt>
                <c:pt idx="2">
                  <c:v>210.3</c:v>
                </c:pt>
              </c:numCache>
            </c:numRef>
          </c:val>
          <c:smooth val="0"/>
          <c:extLst>
            <c:ext xmlns:c16="http://schemas.microsoft.com/office/drawing/2014/chart" uri="{C3380CC4-5D6E-409C-BE32-E72D297353CC}">
              <c16:uniqueId val="{00000000-FE33-4F47-BD22-3C4396733B7D}"/>
            </c:ext>
          </c:extLst>
        </c:ser>
        <c:ser>
          <c:idx val="1"/>
          <c:order val="1"/>
          <c:spPr>
            <a:ln w="28575" cap="rnd">
              <a:solidFill>
                <a:schemeClr val="accent2"/>
              </a:solidFill>
              <a:round/>
            </a:ln>
            <a:effectLst/>
          </c:spPr>
          <c:marker>
            <c:symbol val="none"/>
          </c:marker>
          <c:cat>
            <c:strRef>
              <c:f>Sheet1!$I$7:$I$9</c:f>
              <c:strCache>
                <c:ptCount val="3"/>
                <c:pt idx="0">
                  <c:v>M1</c:v>
                </c:pt>
                <c:pt idx="1">
                  <c:v>M2</c:v>
                </c:pt>
                <c:pt idx="2">
                  <c:v>M3</c:v>
                </c:pt>
              </c:strCache>
            </c:strRef>
          </c:cat>
          <c:val>
            <c:numRef>
              <c:f>Sheet1!$J$5</c:f>
              <c:numCache>
                <c:formatCode>General</c:formatCode>
                <c:ptCount val="1"/>
                <c:pt idx="0">
                  <c:v>0</c:v>
                </c:pt>
              </c:numCache>
            </c:numRef>
          </c:val>
          <c:smooth val="0"/>
          <c:extLst>
            <c:ext xmlns:c16="http://schemas.microsoft.com/office/drawing/2014/chart" uri="{C3380CC4-5D6E-409C-BE32-E72D297353CC}">
              <c16:uniqueId val="{00000001-FE33-4F47-BD22-3C4396733B7D}"/>
            </c:ext>
          </c:extLst>
        </c:ser>
        <c:dLbls>
          <c:showLegendKey val="0"/>
          <c:showVal val="0"/>
          <c:showCatName val="0"/>
          <c:showSerName val="0"/>
          <c:showPercent val="0"/>
          <c:showBubbleSize val="0"/>
        </c:dLbls>
        <c:smooth val="0"/>
        <c:axId val="1576345264"/>
        <c:axId val="1576347536"/>
      </c:lineChart>
      <c:catAx>
        <c:axId val="1576345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Location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347536"/>
        <c:crosses val="autoZero"/>
        <c:auto val="1"/>
        <c:lblAlgn val="ctr"/>
        <c:lblOffset val="100"/>
        <c:noMultiLvlLbl val="0"/>
      </c:catAx>
      <c:valAx>
        <c:axId val="157634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0" i="0" baseline="0" dirty="0">
                    <a:effectLst/>
                  </a:rPr>
                  <a:t>Radon (</a:t>
                </a:r>
                <a:r>
                  <a:rPr lang="en-US" sz="1100" b="0" i="0" baseline="0" dirty="0" err="1">
                    <a:effectLst/>
                  </a:rPr>
                  <a:t>Bq</a:t>
                </a:r>
                <a:r>
                  <a:rPr lang="en-US" sz="1100" b="0" i="0" baseline="0" dirty="0">
                    <a:effectLst/>
                  </a:rPr>
                  <a:t>/m</a:t>
                </a:r>
                <a:r>
                  <a:rPr lang="en-US" sz="1100" b="0" i="0" baseline="30000" dirty="0">
                    <a:effectLst/>
                  </a:rPr>
                  <a:t>3</a:t>
                </a:r>
                <a:r>
                  <a:rPr lang="en-US" sz="1100" b="0" i="0" baseline="0" dirty="0">
                    <a:effectLst/>
                  </a:rPr>
                  <a:t>)</a:t>
                </a:r>
                <a:endParaRPr lang="en-US" sz="6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34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Radon Concentration (</a:t>
            </a:r>
            <a:r>
              <a:rPr lang="en-US" dirty="0" err="1"/>
              <a:t>Bq</a:t>
            </a:r>
            <a:r>
              <a:rPr lang="en-US" dirty="0"/>
              <a:t>/m</a:t>
            </a:r>
            <a:r>
              <a:rPr lang="en-US" baseline="30000" dirty="0"/>
              <a:t>3</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tx1"/>
              </a:solidFill>
              <a:round/>
            </a:ln>
            <a:effectLst/>
          </c:spPr>
          <c:marker>
            <c:symbol val="none"/>
          </c:marker>
          <c:cat>
            <c:strRef>
              <c:f>Sheet1!$I$10:$I$13</c:f>
              <c:strCache>
                <c:ptCount val="4"/>
                <c:pt idx="0">
                  <c:v>Source</c:v>
                </c:pt>
                <c:pt idx="1">
                  <c:v>M1</c:v>
                </c:pt>
                <c:pt idx="2">
                  <c:v>M2</c:v>
                </c:pt>
                <c:pt idx="3">
                  <c:v>M3</c:v>
                </c:pt>
              </c:strCache>
            </c:strRef>
          </c:cat>
          <c:val>
            <c:numRef>
              <c:f>Sheet1!$J$10:$J$13</c:f>
              <c:numCache>
                <c:formatCode>General</c:formatCode>
                <c:ptCount val="4"/>
                <c:pt idx="0" formatCode="#,##0">
                  <c:v>12760</c:v>
                </c:pt>
                <c:pt idx="1">
                  <c:v>437.8</c:v>
                </c:pt>
                <c:pt idx="2">
                  <c:v>279.39999999999998</c:v>
                </c:pt>
                <c:pt idx="3">
                  <c:v>391.6</c:v>
                </c:pt>
              </c:numCache>
            </c:numRef>
          </c:val>
          <c:smooth val="0"/>
          <c:extLst>
            <c:ext xmlns:c16="http://schemas.microsoft.com/office/drawing/2014/chart" uri="{C3380CC4-5D6E-409C-BE32-E72D297353CC}">
              <c16:uniqueId val="{00000000-066E-E543-AF27-55A0248DC69D}"/>
            </c:ext>
          </c:extLst>
        </c:ser>
        <c:dLbls>
          <c:showLegendKey val="0"/>
          <c:showVal val="0"/>
          <c:showCatName val="0"/>
          <c:showSerName val="0"/>
          <c:showPercent val="0"/>
          <c:showBubbleSize val="0"/>
        </c:dLbls>
        <c:smooth val="0"/>
        <c:axId val="1640152592"/>
        <c:axId val="1640085776"/>
      </c:lineChart>
      <c:catAx>
        <c:axId val="164015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085776"/>
        <c:crosses val="autoZero"/>
        <c:auto val="1"/>
        <c:lblAlgn val="ctr"/>
        <c:lblOffset val="100"/>
        <c:noMultiLvlLbl val="0"/>
      </c:catAx>
      <c:valAx>
        <c:axId val="164008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Radon</a:t>
                </a:r>
                <a:r>
                  <a:rPr lang="en-US" baseline="0" dirty="0"/>
                  <a:t> (</a:t>
                </a:r>
                <a:r>
                  <a:rPr lang="en-US" baseline="0" dirty="0" err="1"/>
                  <a:t>Bq</a:t>
                </a:r>
                <a:r>
                  <a:rPr lang="en-US" baseline="0" dirty="0"/>
                  <a:t>/ m</a:t>
                </a:r>
                <a:r>
                  <a:rPr lang="en-US" baseline="30000" dirty="0"/>
                  <a:t>3</a:t>
                </a:r>
                <a:r>
                  <a:rPr lang="en-US" baseline="0"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15259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Radon Concentration (</a:t>
            </a:r>
            <a:r>
              <a:rPr lang="en-US" dirty="0" err="1"/>
              <a:t>Bq</a:t>
            </a:r>
            <a:r>
              <a:rPr lang="en-US" dirty="0"/>
              <a:t>/m</a:t>
            </a:r>
            <a:r>
              <a:rPr lang="en-US" baseline="30000" dirty="0"/>
              <a:t>3</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Sheet1!$I$11:$I$13</c:f>
              <c:strCache>
                <c:ptCount val="3"/>
                <c:pt idx="0">
                  <c:v>M1</c:v>
                </c:pt>
                <c:pt idx="1">
                  <c:v>M2</c:v>
                </c:pt>
                <c:pt idx="2">
                  <c:v>M3</c:v>
                </c:pt>
              </c:strCache>
            </c:strRef>
          </c:cat>
          <c:val>
            <c:numRef>
              <c:f>Sheet1!$J$11:$J$13</c:f>
              <c:numCache>
                <c:formatCode>General</c:formatCode>
                <c:ptCount val="3"/>
                <c:pt idx="0">
                  <c:v>437.8</c:v>
                </c:pt>
                <c:pt idx="1">
                  <c:v>279.39999999999998</c:v>
                </c:pt>
                <c:pt idx="2">
                  <c:v>391.6</c:v>
                </c:pt>
              </c:numCache>
            </c:numRef>
          </c:val>
          <c:smooth val="0"/>
          <c:extLst>
            <c:ext xmlns:c16="http://schemas.microsoft.com/office/drawing/2014/chart" uri="{C3380CC4-5D6E-409C-BE32-E72D297353CC}">
              <c16:uniqueId val="{00000000-955A-D041-9681-73B55E0D8C90}"/>
            </c:ext>
          </c:extLst>
        </c:ser>
        <c:dLbls>
          <c:showLegendKey val="0"/>
          <c:showVal val="0"/>
          <c:showCatName val="0"/>
          <c:showSerName val="0"/>
          <c:showPercent val="0"/>
          <c:showBubbleSize val="0"/>
        </c:dLbls>
        <c:smooth val="0"/>
        <c:axId val="1575906752"/>
        <c:axId val="1640414736"/>
      </c:lineChart>
      <c:catAx>
        <c:axId val="1575906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414736"/>
        <c:crosses val="autoZero"/>
        <c:auto val="1"/>
        <c:lblAlgn val="ctr"/>
        <c:lblOffset val="100"/>
        <c:noMultiLvlLbl val="0"/>
      </c:catAx>
      <c:valAx>
        <c:axId val="1640414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Radon</a:t>
                </a:r>
                <a:r>
                  <a:rPr lang="en-US" baseline="0" dirty="0"/>
                  <a:t> (</a:t>
                </a:r>
                <a:r>
                  <a:rPr lang="en-US" baseline="0" dirty="0" err="1"/>
                  <a:t>Bq</a:t>
                </a:r>
                <a:r>
                  <a:rPr lang="en-US" baseline="0" dirty="0"/>
                  <a:t>/ m</a:t>
                </a:r>
                <a:r>
                  <a:rPr lang="en-US" baseline="30000" dirty="0"/>
                  <a:t>3</a:t>
                </a:r>
                <a:r>
                  <a:rPr lang="en-US" baseline="0"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90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Sheet1!$K$5</c:f>
              <c:strCache>
                <c:ptCount val="1"/>
                <c:pt idx="0">
                  <c:v>Radon Flux (Bq m-1/s)</c:v>
                </c:pt>
              </c:strCache>
            </c:strRef>
          </c:tx>
          <c:spPr>
            <a:solidFill>
              <a:srgbClr val="FFC000"/>
            </a:solidFill>
            <a:ln>
              <a:noFill/>
            </a:ln>
            <a:effectLst/>
          </c:spPr>
          <c:invertIfNegative val="0"/>
          <c:cat>
            <c:strRef>
              <c:f>Sheet1!$I$6:$I$8</c:f>
              <c:strCache>
                <c:ptCount val="3"/>
                <c:pt idx="0">
                  <c:v>Source</c:v>
                </c:pt>
                <c:pt idx="1">
                  <c:v>M1</c:v>
                </c:pt>
                <c:pt idx="2">
                  <c:v>M2</c:v>
                </c:pt>
              </c:strCache>
            </c:strRef>
          </c:cat>
          <c:val>
            <c:numRef>
              <c:f>Sheet1!$K$6:$K$8</c:f>
              <c:numCache>
                <c:formatCode>General</c:formatCode>
                <c:ptCount val="3"/>
                <c:pt idx="0">
                  <c:v>3232.9</c:v>
                </c:pt>
                <c:pt idx="1">
                  <c:v>73</c:v>
                </c:pt>
                <c:pt idx="2">
                  <c:v>823.9</c:v>
                </c:pt>
              </c:numCache>
            </c:numRef>
          </c:val>
          <c:extLst>
            <c:ext xmlns:c16="http://schemas.microsoft.com/office/drawing/2014/chart" uri="{C3380CC4-5D6E-409C-BE32-E72D297353CC}">
              <c16:uniqueId val="{00000000-2BE6-7943-83C0-07AF6213DAD4}"/>
            </c:ext>
          </c:extLst>
        </c:ser>
        <c:dLbls>
          <c:showLegendKey val="0"/>
          <c:showVal val="0"/>
          <c:showCatName val="0"/>
          <c:showSerName val="0"/>
          <c:showPercent val="0"/>
          <c:showBubbleSize val="0"/>
        </c:dLbls>
        <c:gapWidth val="150"/>
        <c:axId val="1638088032"/>
        <c:axId val="1640178000"/>
      </c:barChart>
      <c:catAx>
        <c:axId val="163808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178000"/>
        <c:crosses val="autoZero"/>
        <c:auto val="1"/>
        <c:lblAlgn val="ctr"/>
        <c:lblOffset val="100"/>
        <c:noMultiLvlLbl val="0"/>
      </c:catAx>
      <c:valAx>
        <c:axId val="164017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Radon</a:t>
                </a:r>
                <a:r>
                  <a:rPr lang="en-US" baseline="0" dirty="0"/>
                  <a:t> (</a:t>
                </a:r>
                <a:r>
                  <a:rPr lang="en-US" baseline="0" dirty="0" err="1"/>
                  <a:t>Bq</a:t>
                </a:r>
                <a:r>
                  <a:rPr lang="en-US" baseline="0" dirty="0"/>
                  <a:t> m</a:t>
                </a:r>
                <a:r>
                  <a:rPr lang="en-US" baseline="30000" dirty="0"/>
                  <a:t>-1</a:t>
                </a:r>
                <a:r>
                  <a:rPr lang="en-US" baseline="0" dirty="0"/>
                  <a:t>/s)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08803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Radon</a:t>
            </a:r>
            <a:r>
              <a:rPr lang="en-US" baseline="0"/>
              <a:t> Flux (Bq m-1/s)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4582239720035"/>
          <c:y val="0.19483814523184603"/>
          <c:w val="0.87754177602799655"/>
          <c:h val="0.72094889180519106"/>
        </c:manualLayout>
      </c:layout>
      <c:barChart>
        <c:barDir val="col"/>
        <c:grouping val="clustered"/>
        <c:varyColors val="0"/>
        <c:ser>
          <c:idx val="0"/>
          <c:order val="0"/>
          <c:spPr>
            <a:solidFill>
              <a:srgbClr val="FFC000"/>
            </a:solidFill>
            <a:ln>
              <a:noFill/>
            </a:ln>
            <a:effectLst/>
          </c:spPr>
          <c:invertIfNegative val="0"/>
          <c:cat>
            <c:strRef>
              <c:f>Sheet1!$I$10:$I$12</c:f>
              <c:strCache>
                <c:ptCount val="3"/>
                <c:pt idx="0">
                  <c:v>Source</c:v>
                </c:pt>
                <c:pt idx="1">
                  <c:v>M1</c:v>
                </c:pt>
                <c:pt idx="2">
                  <c:v>M2</c:v>
                </c:pt>
              </c:strCache>
            </c:strRef>
          </c:cat>
          <c:val>
            <c:numRef>
              <c:f>Sheet1!$K$10:$K$12</c:f>
              <c:numCache>
                <c:formatCode>General</c:formatCode>
                <c:ptCount val="3"/>
                <c:pt idx="0">
                  <c:v>3232.9</c:v>
                </c:pt>
                <c:pt idx="1">
                  <c:v>110.9</c:v>
                </c:pt>
                <c:pt idx="2">
                  <c:v>553.6</c:v>
                </c:pt>
              </c:numCache>
            </c:numRef>
          </c:val>
          <c:extLst>
            <c:ext xmlns:c16="http://schemas.microsoft.com/office/drawing/2014/chart" uri="{C3380CC4-5D6E-409C-BE32-E72D297353CC}">
              <c16:uniqueId val="{00000000-D94C-6D42-A60D-09D8A80840D6}"/>
            </c:ext>
          </c:extLst>
        </c:ser>
        <c:dLbls>
          <c:showLegendKey val="0"/>
          <c:showVal val="0"/>
          <c:showCatName val="0"/>
          <c:showSerName val="0"/>
          <c:showPercent val="0"/>
          <c:showBubbleSize val="0"/>
        </c:dLbls>
        <c:gapWidth val="150"/>
        <c:axId val="1640751024"/>
        <c:axId val="1640752720"/>
      </c:barChart>
      <c:catAx>
        <c:axId val="164075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752720"/>
        <c:crosses val="autoZero"/>
        <c:auto val="1"/>
        <c:lblAlgn val="ctr"/>
        <c:lblOffset val="100"/>
        <c:noMultiLvlLbl val="0"/>
      </c:catAx>
      <c:valAx>
        <c:axId val="164075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Radon Flux (</a:t>
                </a:r>
                <a:r>
                  <a:rPr lang="en-US" dirty="0" err="1"/>
                  <a:t>Bq</a:t>
                </a:r>
                <a:r>
                  <a:rPr lang="en-US" dirty="0"/>
                  <a:t> m</a:t>
                </a:r>
                <a:r>
                  <a:rPr lang="en-US" baseline="30000" dirty="0"/>
                  <a:t>-1</a:t>
                </a:r>
                <a:r>
                  <a:rPr lang="en-US" dirty="0"/>
                  <a: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75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4023454"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4023454" fontAlgn="auto">
              <a:spcBef>
                <a:spcPts val="0"/>
              </a:spcBef>
              <a:spcAft>
                <a:spcPts val="0"/>
              </a:spcAft>
              <a:defRPr sz="1200" smtClean="0">
                <a:latin typeface="+mn-lt"/>
                <a:cs typeface="+mn-cs"/>
              </a:defRPr>
            </a:lvl1pPr>
          </a:lstStyle>
          <a:p>
            <a:pPr>
              <a:defRPr/>
            </a:pPr>
            <a:fld id="{42ACC949-6B6A-4492-B52A-64B03C22686F}" type="datetimeFigureOut">
              <a:rPr lang="en-US"/>
              <a:pPr>
                <a:defRPr/>
              </a:pPr>
              <a:t>2/24/19</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4023454"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defTabSz="4023454" fontAlgn="auto">
              <a:spcBef>
                <a:spcPts val="0"/>
              </a:spcBef>
              <a:spcAft>
                <a:spcPts val="0"/>
              </a:spcAft>
              <a:defRPr sz="1200" smtClean="0">
                <a:latin typeface="+mn-lt"/>
                <a:cs typeface="+mn-cs"/>
              </a:defRPr>
            </a:lvl1pPr>
          </a:lstStyle>
          <a:p>
            <a:pPr>
              <a:defRPr/>
            </a:pPr>
            <a:fld id="{EC92D813-A7EC-465F-9737-422A5FBC134C}" type="slidenum">
              <a:rPr lang="en-US"/>
              <a:pPr>
                <a:defRPr/>
              </a:pPr>
              <a:t>‹#›</a:t>
            </a:fld>
            <a:endParaRPr lang="en-US" dirty="0"/>
          </a:p>
        </p:txBody>
      </p:sp>
    </p:spTree>
    <p:extLst>
      <p:ext uri="{BB962C8B-B14F-4D97-AF65-F5344CB8AC3E}">
        <p14:creationId xmlns:p14="http://schemas.microsoft.com/office/powerpoint/2010/main" val="942083560"/>
      </p:ext>
    </p:extLst>
  </p:cSld>
  <p:clrMap bg1="lt1" tx1="dk1" bg2="lt2" tx2="dk2" accent1="accent1" accent2="accent2" accent3="accent3" accent4="accent4" accent5="accent5" accent6="accent6" hlink="hlink" folHlink="folHlink"/>
  <p:notesStyle>
    <a:lvl1pPr algn="l" defTabSz="765175" rtl="0" fontAlgn="base">
      <a:spcBef>
        <a:spcPct val="30000"/>
      </a:spcBef>
      <a:spcAft>
        <a:spcPct val="0"/>
      </a:spcAft>
      <a:defRPr sz="800" kern="1200">
        <a:solidFill>
          <a:schemeClr val="tx1"/>
        </a:solidFill>
        <a:latin typeface="+mn-lt"/>
        <a:ea typeface="+mn-ea"/>
        <a:cs typeface="+mn-cs"/>
      </a:defRPr>
    </a:lvl1pPr>
    <a:lvl2pPr marL="382588" algn="l" defTabSz="765175" rtl="0" fontAlgn="base">
      <a:spcBef>
        <a:spcPct val="30000"/>
      </a:spcBef>
      <a:spcAft>
        <a:spcPct val="0"/>
      </a:spcAft>
      <a:defRPr sz="800" kern="1200">
        <a:solidFill>
          <a:schemeClr val="tx1"/>
        </a:solidFill>
        <a:latin typeface="+mn-lt"/>
        <a:ea typeface="+mn-ea"/>
        <a:cs typeface="+mn-cs"/>
      </a:defRPr>
    </a:lvl2pPr>
    <a:lvl3pPr marL="765175" algn="l" defTabSz="765175" rtl="0" fontAlgn="base">
      <a:spcBef>
        <a:spcPct val="30000"/>
      </a:spcBef>
      <a:spcAft>
        <a:spcPct val="0"/>
      </a:spcAft>
      <a:defRPr sz="800" kern="1200">
        <a:solidFill>
          <a:schemeClr val="tx1"/>
        </a:solidFill>
        <a:latin typeface="+mn-lt"/>
        <a:ea typeface="+mn-ea"/>
        <a:cs typeface="+mn-cs"/>
      </a:defRPr>
    </a:lvl3pPr>
    <a:lvl4pPr marL="1147763" algn="l" defTabSz="765175" rtl="0" fontAlgn="base">
      <a:spcBef>
        <a:spcPct val="30000"/>
      </a:spcBef>
      <a:spcAft>
        <a:spcPct val="0"/>
      </a:spcAft>
      <a:defRPr sz="800" kern="1200">
        <a:solidFill>
          <a:schemeClr val="tx1"/>
        </a:solidFill>
        <a:latin typeface="+mn-lt"/>
        <a:ea typeface="+mn-ea"/>
        <a:cs typeface="+mn-cs"/>
      </a:defRPr>
    </a:lvl4pPr>
    <a:lvl5pPr marL="1530350" algn="l" defTabSz="765175" rtl="0" fontAlgn="base">
      <a:spcBef>
        <a:spcPct val="30000"/>
      </a:spcBef>
      <a:spcAft>
        <a:spcPct val="0"/>
      </a:spcAft>
      <a:defRPr sz="800" kern="1200">
        <a:solidFill>
          <a:schemeClr val="tx1"/>
        </a:solidFill>
        <a:latin typeface="+mn-lt"/>
        <a:ea typeface="+mn-ea"/>
        <a:cs typeface="+mn-cs"/>
      </a:defRPr>
    </a:lvl5pPr>
    <a:lvl6pPr marL="1913534" algn="l" defTabSz="765415" rtl="0" eaLnBrk="1" latinLnBrk="0" hangingPunct="1">
      <a:defRPr sz="800" kern="1200">
        <a:solidFill>
          <a:schemeClr val="tx1"/>
        </a:solidFill>
        <a:latin typeface="+mn-lt"/>
        <a:ea typeface="+mn-ea"/>
        <a:cs typeface="+mn-cs"/>
      </a:defRPr>
    </a:lvl6pPr>
    <a:lvl7pPr marL="2296241" algn="l" defTabSz="765415" rtl="0" eaLnBrk="1" latinLnBrk="0" hangingPunct="1">
      <a:defRPr sz="800" kern="1200">
        <a:solidFill>
          <a:schemeClr val="tx1"/>
        </a:solidFill>
        <a:latin typeface="+mn-lt"/>
        <a:ea typeface="+mn-ea"/>
        <a:cs typeface="+mn-cs"/>
      </a:defRPr>
    </a:lvl7pPr>
    <a:lvl8pPr marL="2678945" algn="l" defTabSz="765415" rtl="0" eaLnBrk="1" latinLnBrk="0" hangingPunct="1">
      <a:defRPr sz="800" kern="1200">
        <a:solidFill>
          <a:schemeClr val="tx1"/>
        </a:solidFill>
        <a:latin typeface="+mn-lt"/>
        <a:ea typeface="+mn-ea"/>
        <a:cs typeface="+mn-cs"/>
      </a:defRPr>
    </a:lvl8pPr>
    <a:lvl9pPr marL="3061652" algn="l" defTabSz="76541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022725" fontAlgn="base">
              <a:spcBef>
                <a:spcPct val="0"/>
              </a:spcBef>
              <a:spcAft>
                <a:spcPct val="0"/>
              </a:spcAft>
            </a:pPr>
            <a:fld id="{526956E1-4EDC-4E60-B108-8AC4D77E1A4C}" type="slidenum">
              <a:rPr lang="en-US">
                <a:cs typeface="Arial" charset="0"/>
              </a:rPr>
              <a:pPr defTabSz="4022725"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313516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7" y="22387906"/>
            <a:ext cx="4392522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9" name="Title 8"/>
          <p:cNvSpPr>
            <a:spLocks noGrp="1"/>
          </p:cNvSpPr>
          <p:nvPr>
            <p:ph type="ctrTitle"/>
          </p:nvPr>
        </p:nvSpPr>
        <p:spPr>
          <a:xfrm>
            <a:off x="3291840" y="8412487"/>
            <a:ext cx="37307520" cy="8782853"/>
          </a:xfrm>
        </p:spPr>
        <p:txBody>
          <a:bodyPr vert="horz" anchor="b">
            <a:normAutofit/>
            <a:scene3d>
              <a:camera prst="orthographicFront"/>
              <a:lightRig rig="soft" dir="t"/>
            </a:scene3d>
            <a:sp3d prstMaterial="softEdge">
              <a:bevelT w="25400" h="25400"/>
            </a:sp3d>
          </a:bodyPr>
          <a:lstStyle>
            <a:lvl1pPr algn="r">
              <a:defRPr sz="230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3291840" y="17335714"/>
            <a:ext cx="37307520" cy="5758579"/>
          </a:xfrm>
        </p:spPr>
        <p:txBody>
          <a:bodyPr lIns="219456" rIns="219456"/>
          <a:lstStyle>
            <a:lvl1pPr marL="0" marR="307238" indent="0" algn="r">
              <a:buNone/>
              <a:defRPr>
                <a:solidFill>
                  <a:schemeClr val="tx2"/>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extLst/>
          </a:lstStyle>
          <a:p>
            <a:r>
              <a:rPr kumimoji="0" lang="en-US"/>
              <a:t>Click to edit Master subtitle style</a:t>
            </a:r>
          </a:p>
        </p:txBody>
      </p:sp>
      <p:grpSp>
        <p:nvGrpSpPr>
          <p:cNvPr id="2" name="Group 1"/>
          <p:cNvGrpSpPr/>
          <p:nvPr/>
        </p:nvGrpSpPr>
        <p:grpSpPr>
          <a:xfrm>
            <a:off x="-18070" y="23774400"/>
            <a:ext cx="43909272" cy="9178022"/>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9C94C277-F609-47CB-8C0E-6F8968C06528}" type="datetimeFigureOut">
              <a:rPr lang="en-US" smtClean="0"/>
              <a:pPr>
                <a:defRPr/>
              </a:pPr>
              <a:t>2/24/19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F5A4B5-9144-432F-851D-1177948D651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2194560" y="7110382"/>
            <a:ext cx="39502080" cy="2105314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0BCCF72-CA42-46C4-9C39-B55AFD314DCE}" type="datetimeFigureOut">
              <a:rPr lang="en-US" smtClean="0"/>
              <a:pPr>
                <a:defRPr/>
              </a:pPr>
              <a:t>2/24/19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D483EB-4E71-4A5F-A19C-598C72299B1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851262" y="1318274"/>
            <a:ext cx="8531856" cy="2684525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1318277"/>
            <a:ext cx="30358080" cy="2684524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7537F3F-976B-49D6-92B8-59DC7549B751}" type="datetimeFigureOut">
              <a:rPr lang="en-US" smtClean="0"/>
              <a:pPr>
                <a:defRPr/>
              </a:pPr>
              <a:t>2/24/19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5DBC58-E479-4AE6-8D58-8ECCEB8E535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3091FAE-7E44-46D8-85D1-28BD2541A54C}" type="datetimeFigureOut">
              <a:rPr lang="en-US" smtClean="0"/>
              <a:pPr>
                <a:defRPr/>
              </a:pPr>
              <a:t>2/24/19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3D3A5F-C207-4C70-8A57-ED6C59B9CA81}"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67405" y="5086618"/>
            <a:ext cx="37307520" cy="8778240"/>
          </a:xfrm>
        </p:spPr>
        <p:txBody>
          <a:bodyPr vert="horz" anchor="b">
            <a:normAutofit/>
            <a:scene3d>
              <a:camera prst="orthographicFront"/>
              <a:lightRig rig="soft" dir="t"/>
            </a:scene3d>
            <a:sp3d prstMaterial="softEdge">
              <a:bevelT w="25400" h="25400"/>
            </a:sp3d>
          </a:bodyPr>
          <a:lstStyle>
            <a:lvl1pPr algn="r">
              <a:buNone/>
              <a:defRPr sz="230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18829022" y="14072218"/>
            <a:ext cx="21945600" cy="6983462"/>
          </a:xfrm>
        </p:spPr>
        <p:txBody>
          <a:bodyPr lIns="438912" rIns="438912" anchor="t"/>
          <a:lstStyle>
            <a:lvl1pPr marL="0" indent="0" algn="l">
              <a:buNone/>
              <a:defRPr sz="110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5D08FD24-E223-4452-A69A-2C354D241EFF}" type="datetimeFigureOut">
              <a:rPr lang="en-US" smtClean="0"/>
              <a:pPr>
                <a:defRPr/>
              </a:pPr>
              <a:t>2/24/19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4A7FFB-F264-451D-A0F4-402D46CA3E7F}" type="slidenum">
              <a:rPr lang="en-US" smtClean="0"/>
              <a:pPr>
                <a:defRPr/>
              </a:pPr>
              <a:t>‹#›</a:t>
            </a:fld>
            <a:endParaRPr lang="en-US" dirty="0"/>
          </a:p>
        </p:txBody>
      </p:sp>
      <p:sp>
        <p:nvSpPr>
          <p:cNvPr id="7" name="Chevron 6"/>
          <p:cNvSpPr/>
          <p:nvPr/>
        </p:nvSpPr>
        <p:spPr>
          <a:xfrm>
            <a:off x="17456064" y="14426266"/>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
        <p:nvSpPr>
          <p:cNvPr id="8" name="Chevron 7"/>
          <p:cNvSpPr/>
          <p:nvPr/>
        </p:nvSpPr>
        <p:spPr>
          <a:xfrm>
            <a:off x="16561267" y="14426266"/>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560" y="7110377"/>
            <a:ext cx="19385280" cy="21724622"/>
          </a:xfrm>
        </p:spPr>
        <p:txBody>
          <a:bodyPr/>
          <a:lstStyle>
            <a:lvl1pPr>
              <a:defRPr sz="13400"/>
            </a:lvl1pPr>
            <a:lvl2pPr>
              <a:defRPr sz="11500"/>
            </a:lvl2pPr>
            <a:lvl3pPr>
              <a:defRPr sz="9600"/>
            </a:lvl3pPr>
            <a:lvl4pPr>
              <a:defRPr sz="8600"/>
            </a:lvl4pPr>
            <a:lvl5pPr>
              <a:defRPr sz="8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7110377"/>
            <a:ext cx="19385280" cy="21724622"/>
          </a:xfrm>
        </p:spPr>
        <p:txBody>
          <a:bodyPr/>
          <a:lstStyle>
            <a:lvl1pPr>
              <a:defRPr sz="13400"/>
            </a:lvl1pPr>
            <a:lvl2pPr>
              <a:defRPr sz="11500"/>
            </a:lvl2pPr>
            <a:lvl3pPr>
              <a:defRPr sz="9600"/>
            </a:lvl3pPr>
            <a:lvl4pPr>
              <a:defRPr sz="8600"/>
            </a:lvl4pPr>
            <a:lvl5pPr>
              <a:defRPr sz="8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8227D40F-266D-4131-B32D-BDF5B6FBE175}" type="datetimeFigureOut">
              <a:rPr lang="en-US" smtClean="0"/>
              <a:pPr>
                <a:defRPr/>
              </a:pPr>
              <a:t>2/24/19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83709C-BEB2-44A5-AEDD-01A45D3BF543}"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0640"/>
            <a:ext cx="39502080" cy="54864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2194560" y="25968960"/>
            <a:ext cx="19392902" cy="3657600"/>
          </a:xfrm>
          <a:solidFill>
            <a:schemeClr val="accent1"/>
          </a:solidFill>
          <a:ln w="9652">
            <a:solidFill>
              <a:schemeClr val="accent1"/>
            </a:solidFill>
            <a:miter lim="800000"/>
          </a:ln>
        </p:spPr>
        <p:txBody>
          <a:bodyPr lIns="877824" anchor="ctr"/>
          <a:lstStyle>
            <a:lvl1pPr marL="0" indent="0">
              <a:buNone/>
              <a:defRPr sz="11500" b="0">
                <a:solidFill>
                  <a:schemeClr val="bg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296127" y="25968960"/>
            <a:ext cx="19400520" cy="3657600"/>
          </a:xfrm>
          <a:solidFill>
            <a:schemeClr val="accent1"/>
          </a:solidFill>
          <a:ln w="9652">
            <a:solidFill>
              <a:schemeClr val="accent1"/>
            </a:solidFill>
            <a:miter lim="800000"/>
          </a:ln>
        </p:spPr>
        <p:txBody>
          <a:bodyPr lIns="877824" anchor="ctr"/>
          <a:lstStyle>
            <a:lvl1pPr marL="0" indent="0">
              <a:buNone/>
              <a:defRPr sz="11500" b="0">
                <a:solidFill>
                  <a:schemeClr val="bg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194560" y="6932614"/>
            <a:ext cx="19392902" cy="18920462"/>
          </a:xfrm>
          <a:ln>
            <a:noFill/>
            <a:prstDash val="sysDash"/>
            <a:miter lim="800000"/>
          </a:ln>
        </p:spPr>
        <p:txBody>
          <a:bodyPr/>
          <a:lstStyle>
            <a:lvl1pPr>
              <a:defRPr sz="11500"/>
            </a:lvl1pPr>
            <a:lvl2pPr>
              <a:defRPr sz="9600"/>
            </a:lvl2pPr>
            <a:lvl3pPr>
              <a:defRPr sz="8600"/>
            </a:lvl3pPr>
            <a:lvl4pPr>
              <a:defRPr sz="7700"/>
            </a:lvl4pPr>
            <a:lvl5pPr>
              <a:defRPr sz="7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2296122" y="6932614"/>
            <a:ext cx="19400520" cy="18920462"/>
          </a:xfrm>
          <a:ln>
            <a:noFill/>
            <a:prstDash val="sysDash"/>
            <a:miter lim="800000"/>
          </a:ln>
        </p:spPr>
        <p:txBody>
          <a:bodyPr/>
          <a:lstStyle>
            <a:lvl1pPr>
              <a:spcBef>
                <a:spcPts val="0"/>
              </a:spcBef>
              <a:defRPr sz="11500"/>
            </a:lvl1pPr>
            <a:lvl2pPr>
              <a:defRPr sz="9600"/>
            </a:lvl2pPr>
            <a:lvl3pPr>
              <a:defRPr sz="8600"/>
            </a:lvl3pPr>
            <a:lvl4pPr>
              <a:defRPr sz="7700"/>
            </a:lvl4pPr>
            <a:lvl5pPr>
              <a:defRPr sz="7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767E678B-3B32-45AB-B955-4B39F9035F9D}" type="datetimeFigureOut">
              <a:rPr lang="en-US" smtClean="0"/>
              <a:pPr>
                <a:defRPr/>
              </a:pPr>
              <a:t>2/24/19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0DF774-E6ED-40FD-9400-1BFBB425A82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99F982F-E6D9-4D61-8C7E-A4363ADCDB16}" type="datetimeFigureOut">
              <a:rPr lang="en-US" smtClean="0"/>
              <a:pPr>
                <a:defRPr/>
              </a:pPr>
              <a:t>2/24/19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2E1C73-F547-4DDD-873E-7BED371C45BF}"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9DC577-9B51-4835-89E3-984991EC8697}" type="datetimeFigureOut">
              <a:rPr lang="en-US" smtClean="0"/>
              <a:pPr>
                <a:defRPr/>
              </a:pPr>
              <a:t>2/24/19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BD1178F-A397-491F-A1CF-9926312D018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23408640"/>
            <a:ext cx="35912525" cy="2194560"/>
          </a:xfrm>
        </p:spPr>
        <p:txBody>
          <a:bodyPr vert="horz" anchor="t">
            <a:noAutofit/>
            <a:sp3d prstMaterial="softEdge">
              <a:bevelT w="0" h="0"/>
            </a:sp3d>
          </a:bodyPr>
          <a:lstStyle>
            <a:lvl1pPr algn="r">
              <a:buNone/>
              <a:defRPr sz="120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21214080" y="25704490"/>
            <a:ext cx="19078042" cy="4389120"/>
          </a:xfrm>
        </p:spPr>
        <p:txBody>
          <a:bodyPr/>
          <a:lstStyle>
            <a:lvl1pPr marL="0" indent="0" algn="r">
              <a:buNone/>
              <a:defRPr sz="7700"/>
            </a:lvl1pPr>
            <a:lvl2pPr>
              <a:buNone/>
              <a:defRPr sz="5800"/>
            </a:lvl2pPr>
            <a:lvl3pPr>
              <a:buNone/>
              <a:defRPr sz="4800"/>
            </a:lvl3pPr>
            <a:lvl4pPr>
              <a:buNone/>
              <a:defRPr sz="4300"/>
            </a:lvl4pPr>
            <a:lvl5pPr>
              <a:buNone/>
              <a:defRPr sz="43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389120" y="1316736"/>
            <a:ext cx="35903002" cy="21945600"/>
          </a:xfrm>
        </p:spPr>
        <p:txBody>
          <a:bodyPr/>
          <a:lstStyle>
            <a:lvl1pPr>
              <a:defRPr sz="15400"/>
            </a:lvl1pPr>
            <a:lvl2pPr>
              <a:defRPr sz="13400"/>
            </a:lvl2pPr>
            <a:lvl3pPr>
              <a:defRPr sz="11500"/>
            </a:lvl3pPr>
            <a:lvl4pPr>
              <a:defRPr sz="9600"/>
            </a:lvl4pPr>
            <a:lvl5pPr>
              <a:defRPr sz="9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2289754" y="30758131"/>
            <a:ext cx="9217152" cy="1755648"/>
          </a:xfrm>
        </p:spPr>
        <p:txBody>
          <a:bodyPr/>
          <a:lstStyle/>
          <a:p>
            <a:pPr>
              <a:defRPr/>
            </a:pPr>
            <a:fld id="{0B398600-2E4B-490B-A90B-E5D468D5C167}" type="datetimeFigureOut">
              <a:rPr lang="en-US" smtClean="0"/>
              <a:pPr>
                <a:defRPr/>
              </a:pPr>
              <a:t>2/24/19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E7B5C1-8522-4C25-B2D0-B57E1243613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14" y="26128329"/>
            <a:ext cx="34381440" cy="3111514"/>
          </a:xfrm>
          <a:noFill/>
        </p:spPr>
        <p:txBody>
          <a:bodyPr lIns="438912" tIns="0" rIns="438912" anchor="t"/>
          <a:lstStyle>
            <a:lvl1pPr marL="0" marR="87782" indent="0" algn="r">
              <a:buNone/>
              <a:defRPr sz="6700"/>
            </a:lvl1pPr>
            <a:lvl2pPr>
              <a:defRPr sz="5800"/>
            </a:lvl2pPr>
            <a:lvl3pPr>
              <a:defRPr sz="4800"/>
            </a:lvl3pPr>
            <a:lvl4pPr>
              <a:defRPr sz="4300"/>
            </a:lvl4pPr>
            <a:lvl5pPr>
              <a:defRPr sz="43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1097280" y="911846"/>
            <a:ext cx="41696640" cy="21067776"/>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5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9B31C34-B82D-4C54-9CD4-A2D387F6FE72}" type="datetimeFigureOut">
              <a:rPr lang="en-US" smtClean="0"/>
              <a:pPr>
                <a:defRPr/>
              </a:pPr>
              <a:t>2/24/19</a:t>
            </a:fld>
            <a:endParaRPr lang="en-US" dirty="0"/>
          </a:p>
        </p:txBody>
      </p:sp>
      <p:sp>
        <p:nvSpPr>
          <p:cNvPr id="6" name="Footer Placeholder 5"/>
          <p:cNvSpPr>
            <a:spLocks noGrp="1"/>
          </p:cNvSpPr>
          <p:nvPr>
            <p:ph type="ftr" sz="quarter" idx="11"/>
          </p:nvPr>
        </p:nvSpPr>
        <p:spPr>
          <a:xfrm>
            <a:off x="21024348" y="30758134"/>
            <a:ext cx="11283269" cy="1752600"/>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E243BE6-A72E-45F1-A775-CF118D3D8CA9}" type="slidenum">
              <a:rPr lang="en-US" smtClean="0"/>
              <a:pPr>
                <a:defRPr/>
              </a:pPr>
              <a:t>‹#›</a:t>
            </a:fld>
            <a:endParaRPr lang="en-US" dirty="0"/>
          </a:p>
        </p:txBody>
      </p:sp>
      <p:sp>
        <p:nvSpPr>
          <p:cNvPr id="2" name="Title 1"/>
          <p:cNvSpPr>
            <a:spLocks noGrp="1"/>
          </p:cNvSpPr>
          <p:nvPr>
            <p:ph type="title"/>
          </p:nvPr>
        </p:nvSpPr>
        <p:spPr>
          <a:xfrm>
            <a:off x="1097280" y="23352585"/>
            <a:ext cx="38762074" cy="2700826"/>
          </a:xfrm>
          <a:noFill/>
        </p:spPr>
        <p:txBody>
          <a:bodyPr anchor="t">
            <a:sp3d prstMaterial="softEdge"/>
          </a:bodyPr>
          <a:lstStyle>
            <a:lvl1pPr marR="0" algn="r">
              <a:buNone/>
              <a:defRPr sz="144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2396511" y="28535693"/>
            <a:ext cx="23714995" cy="442116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9" name="Freeform 8"/>
          <p:cNvSpPr>
            <a:spLocks/>
          </p:cNvSpPr>
          <p:nvPr/>
        </p:nvSpPr>
        <p:spPr bwMode="auto">
          <a:xfrm>
            <a:off x="2331444" y="28507253"/>
            <a:ext cx="17714165" cy="44805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0" name="Right Triangle 9"/>
          <p:cNvSpPr>
            <a:spLocks/>
          </p:cNvSpPr>
          <p:nvPr/>
        </p:nvSpPr>
        <p:spPr bwMode="auto">
          <a:xfrm>
            <a:off x="-29001" y="27798015"/>
            <a:ext cx="16331107" cy="5188166"/>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38912" tIns="219456" rIns="438912" bIns="219456" anchor="ctr" compatLnSpc="1"/>
          <a:lstStyle/>
          <a:p>
            <a:pPr algn="ctr" eaLnBrk="1" latinLnBrk="0" hangingPunct="1"/>
            <a:endParaRPr kumimoji="0" lang="en-US"/>
          </a:p>
        </p:txBody>
      </p:sp>
      <p:cxnSp>
        <p:nvCxnSpPr>
          <p:cNvPr id="11" name="Straight Connector 10"/>
          <p:cNvCxnSpPr/>
          <p:nvPr/>
        </p:nvCxnSpPr>
        <p:spPr>
          <a:xfrm>
            <a:off x="-44335" y="27781145"/>
            <a:ext cx="16346443" cy="52050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41587738" y="23944512"/>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
        <p:nvSpPr>
          <p:cNvPr id="13" name="Chevron 12"/>
          <p:cNvSpPr/>
          <p:nvPr/>
        </p:nvSpPr>
        <p:spPr>
          <a:xfrm>
            <a:off x="40692941" y="23944512"/>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2396511" y="28535693"/>
            <a:ext cx="23714995" cy="442116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2" name="Freeform 11"/>
          <p:cNvSpPr>
            <a:spLocks/>
          </p:cNvSpPr>
          <p:nvPr/>
        </p:nvSpPr>
        <p:spPr bwMode="auto">
          <a:xfrm>
            <a:off x="2331444" y="28507253"/>
            <a:ext cx="17714165" cy="44805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4" name="Right Triangle 13"/>
          <p:cNvSpPr>
            <a:spLocks/>
          </p:cNvSpPr>
          <p:nvPr/>
        </p:nvSpPr>
        <p:spPr bwMode="auto">
          <a:xfrm>
            <a:off x="-29001" y="27798015"/>
            <a:ext cx="16331107" cy="5188166"/>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38912" tIns="219456" rIns="438912" bIns="219456" anchor="ctr" compatLnSpc="1"/>
          <a:lstStyle/>
          <a:p>
            <a:pPr algn="ctr" eaLnBrk="1" latinLnBrk="0" hangingPunct="1"/>
            <a:endParaRPr kumimoji="0" lang="en-US"/>
          </a:p>
        </p:txBody>
      </p:sp>
      <p:cxnSp>
        <p:nvCxnSpPr>
          <p:cNvPr id="15" name="Straight Connector 14"/>
          <p:cNvCxnSpPr/>
          <p:nvPr/>
        </p:nvCxnSpPr>
        <p:spPr>
          <a:xfrm>
            <a:off x="-44335" y="27781145"/>
            <a:ext cx="16346443" cy="52050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194560" y="1318262"/>
            <a:ext cx="39502080" cy="5486400"/>
          </a:xfrm>
          <a:prstGeom prst="rect">
            <a:avLst/>
          </a:prstGeom>
        </p:spPr>
        <p:txBody>
          <a:bodyPr vert="horz" lIns="438912" tIns="219456" rIns="438912" bIns="219456"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2194560" y="7110377"/>
            <a:ext cx="39502080" cy="21724622"/>
          </a:xfrm>
          <a:prstGeom prst="rect">
            <a:avLst/>
          </a:prstGeom>
        </p:spPr>
        <p:txBody>
          <a:bodyPr vert="horz" lIns="438912" tIns="219456" rIns="438912" bIns="21945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32289754" y="30758131"/>
            <a:ext cx="9217152" cy="1755648"/>
          </a:xfrm>
          <a:prstGeom prst="rect">
            <a:avLst/>
          </a:prstGeom>
        </p:spPr>
        <p:txBody>
          <a:bodyPr vert="horz" lIns="438912" tIns="219456" rIns="438912" bIns="219456" anchor="b"/>
          <a:lstStyle>
            <a:lvl1pPr algn="l" eaLnBrk="1" latinLnBrk="0" hangingPunct="1">
              <a:defRPr kumimoji="0" sz="4800">
                <a:solidFill>
                  <a:schemeClr val="tx1"/>
                </a:solidFill>
              </a:defRPr>
            </a:lvl1pPr>
            <a:extLst/>
          </a:lstStyle>
          <a:p>
            <a:pPr>
              <a:defRPr/>
            </a:pPr>
            <a:fld id="{9CA47575-1309-45FB-92A1-6D3C2EB1419A}" type="datetimeFigureOut">
              <a:rPr lang="en-US" smtClean="0"/>
              <a:pPr>
                <a:defRPr/>
              </a:pPr>
              <a:t>2/24/19</a:t>
            </a:fld>
            <a:endParaRPr lang="en-US" dirty="0"/>
          </a:p>
        </p:txBody>
      </p:sp>
      <p:sp>
        <p:nvSpPr>
          <p:cNvPr id="22" name="Footer Placeholder 21"/>
          <p:cNvSpPr>
            <a:spLocks noGrp="1"/>
          </p:cNvSpPr>
          <p:nvPr>
            <p:ph type="ftr" sz="quarter" idx="3"/>
          </p:nvPr>
        </p:nvSpPr>
        <p:spPr>
          <a:xfrm>
            <a:off x="21024348" y="30758134"/>
            <a:ext cx="11283269" cy="1752600"/>
          </a:xfrm>
          <a:prstGeom prst="rect">
            <a:avLst/>
          </a:prstGeom>
        </p:spPr>
        <p:txBody>
          <a:bodyPr vert="horz" lIns="438912" tIns="219456" rIns="438912" bIns="219456" anchor="b"/>
          <a:lstStyle>
            <a:lvl1pPr algn="r" eaLnBrk="1" latinLnBrk="0" hangingPunct="1">
              <a:defRPr kumimoji="0" sz="48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41506906" y="30758134"/>
            <a:ext cx="1755648" cy="1752600"/>
          </a:xfrm>
          <a:prstGeom prst="rect">
            <a:avLst/>
          </a:prstGeom>
        </p:spPr>
        <p:txBody>
          <a:bodyPr vert="horz" lIns="438912" tIns="219456" rIns="438912" bIns="219456" anchor="b"/>
          <a:lstStyle>
            <a:lvl1pPr algn="r" eaLnBrk="1" latinLnBrk="0" hangingPunct="1">
              <a:defRPr kumimoji="0" sz="4800" b="0">
                <a:solidFill>
                  <a:schemeClr val="tx1"/>
                </a:solidFill>
              </a:defRPr>
            </a:lvl1pPr>
            <a:extLst/>
          </a:lstStyle>
          <a:p>
            <a:pPr>
              <a:defRPr/>
            </a:pPr>
            <a:fld id="{9CFA834E-BD17-4ACA-B86A-A5D07DDAADC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rtl="0" eaLnBrk="1" latinLnBrk="0" hangingPunct="1">
        <a:spcBef>
          <a:spcPct val="0"/>
        </a:spcBef>
        <a:buNone/>
        <a:defRPr kumimoji="0" sz="197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1755648" indent="-1228954" algn="l" rtl="0" eaLnBrk="1" latinLnBrk="0" hangingPunct="1">
        <a:spcBef>
          <a:spcPts val="1920"/>
        </a:spcBef>
        <a:spcAft>
          <a:spcPts val="0"/>
        </a:spcAft>
        <a:buClr>
          <a:schemeClr val="accent1"/>
        </a:buClr>
        <a:buSzPct val="68000"/>
        <a:buFont typeface="Wingdings 3"/>
        <a:buChar char=""/>
        <a:defRPr kumimoji="0" sz="13000" kern="1200">
          <a:solidFill>
            <a:schemeClr val="tx1"/>
          </a:solidFill>
          <a:latin typeface="+mn-lt"/>
          <a:ea typeface="+mn-ea"/>
          <a:cs typeface="+mn-cs"/>
        </a:defRPr>
      </a:lvl1pPr>
      <a:lvl2pPr marL="2984602" indent="-1097280" algn="l" rtl="0" eaLnBrk="1" latinLnBrk="0" hangingPunct="1">
        <a:spcBef>
          <a:spcPts val="1555"/>
        </a:spcBef>
        <a:buClr>
          <a:schemeClr val="accent1"/>
        </a:buClr>
        <a:buFont typeface="Verdana"/>
        <a:buChar char="◦"/>
        <a:defRPr kumimoji="0" sz="11000" kern="1200">
          <a:solidFill>
            <a:schemeClr val="tx1"/>
          </a:solidFill>
          <a:latin typeface="+mn-lt"/>
          <a:ea typeface="+mn-ea"/>
          <a:cs typeface="+mn-cs"/>
        </a:defRPr>
      </a:lvl2pPr>
      <a:lvl3pPr marL="4125773" indent="-1097280" algn="l" rtl="0" eaLnBrk="1" latinLnBrk="0" hangingPunct="1">
        <a:spcBef>
          <a:spcPts val="1680"/>
        </a:spcBef>
        <a:buClr>
          <a:schemeClr val="accent2"/>
        </a:buClr>
        <a:buSzPct val="100000"/>
        <a:buFont typeface="Wingdings 2"/>
        <a:buChar char=""/>
        <a:defRPr kumimoji="0" sz="10100" kern="1200">
          <a:solidFill>
            <a:schemeClr val="tx1"/>
          </a:solidFill>
          <a:latin typeface="+mn-lt"/>
          <a:ea typeface="+mn-ea"/>
          <a:cs typeface="+mn-cs"/>
        </a:defRPr>
      </a:lvl3pPr>
      <a:lvl4pPr marL="5486400" indent="-1097280" algn="l" rtl="0" eaLnBrk="1" latinLnBrk="0" hangingPunct="1">
        <a:spcBef>
          <a:spcPts val="1680"/>
        </a:spcBef>
        <a:buClr>
          <a:schemeClr val="accent2"/>
        </a:buClr>
        <a:buFont typeface="Wingdings 2"/>
        <a:buChar char=""/>
        <a:defRPr kumimoji="0" sz="9100" kern="1200">
          <a:solidFill>
            <a:schemeClr val="tx1"/>
          </a:solidFill>
          <a:latin typeface="+mn-lt"/>
          <a:ea typeface="+mn-ea"/>
          <a:cs typeface="+mn-cs"/>
        </a:defRPr>
      </a:lvl4pPr>
      <a:lvl5pPr marL="658368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5pPr>
      <a:lvl6pPr marL="7680960" indent="-1097280" algn="l" rtl="0" eaLnBrk="1" latinLnBrk="0" hangingPunct="1">
        <a:spcBef>
          <a:spcPts val="1680"/>
        </a:spcBef>
        <a:buClr>
          <a:schemeClr val="accent3"/>
        </a:buClr>
        <a:buFont typeface="Wingdings 2"/>
        <a:buChar char=""/>
        <a:defRPr kumimoji="0" sz="8600" kern="1200">
          <a:solidFill>
            <a:schemeClr val="tx1"/>
          </a:solidFill>
          <a:latin typeface="+mn-lt"/>
          <a:ea typeface="+mn-ea"/>
          <a:cs typeface="+mn-cs"/>
        </a:defRPr>
      </a:lvl6pPr>
      <a:lvl7pPr marL="877824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7pPr>
      <a:lvl8pPr marL="987552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8pPr>
      <a:lvl9pPr marL="10972800" indent="-1097280" algn="l" rtl="0" eaLnBrk="1" latinLnBrk="0" hangingPunct="1">
        <a:spcBef>
          <a:spcPts val="1680"/>
        </a:spcBef>
        <a:buClr>
          <a:schemeClr val="accent3"/>
        </a:buClr>
        <a:buFont typeface="Wingdings 2"/>
        <a:buChar char=""/>
        <a:defRPr kumimoji="0" sz="7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chart" Target="../charts/chart2.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chart" Target="../charts/chart6.xml"/><Relationship Id="rId5" Type="http://schemas.openxmlformats.org/officeDocument/2006/relationships/image" Target="../media/image4.jpg"/><Relationship Id="rId15" Type="http://schemas.openxmlformats.org/officeDocument/2006/relationships/image" Target="../media/image8.png"/><Relationship Id="rId10" Type="http://schemas.openxmlformats.org/officeDocument/2006/relationships/chart" Target="../charts/chart5.xml"/><Relationship Id="rId4" Type="http://schemas.openxmlformats.org/officeDocument/2006/relationships/image" Target="../media/image3.jpg"/><Relationship Id="rId9" Type="http://schemas.openxmlformats.org/officeDocument/2006/relationships/chart" Target="../charts/chart4.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p:cNvSpPr/>
          <p:nvPr/>
        </p:nvSpPr>
        <p:spPr>
          <a:xfrm>
            <a:off x="685800" y="26974800"/>
            <a:ext cx="32842200" cy="5257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The data shows that there is groundwater coming into the river by using radon as a tracer</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Rain influences the radon concentration and therefore stronger storms may alter the amount of groundwater influencing a coastal system</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This river eventually empties into the Dingle Harbor which means that pollutants in groundwater may have an effect on the ecosystem in the Harbor</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There is a significant loss of radon from the source of the river to M1 indicating a loss through atmosphere which complicates the SGD calculations</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Flux calculations show how much and how fast radon is flowing through the system which corresponds to the amount and speed of groundwater discharge at the different sections of the river</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This can help determine where pollutants are affecting groundwater the most</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Other applications for using radon as a tracer of groundwater are earthquake predictions due to observations of radon decrease right before an earthquake </a:t>
            </a:r>
          </a:p>
        </p:txBody>
      </p:sp>
      <p:sp>
        <p:nvSpPr>
          <p:cNvPr id="53" name="Rectangle 52"/>
          <p:cNvSpPr/>
          <p:nvPr/>
        </p:nvSpPr>
        <p:spPr>
          <a:xfrm>
            <a:off x="18364200" y="4456113"/>
            <a:ext cx="24782463" cy="220360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23454" fontAlgn="auto">
              <a:spcBef>
                <a:spcPts val="0"/>
              </a:spcBef>
              <a:spcAft>
                <a:spcPts val="0"/>
              </a:spcAft>
              <a:defRPr/>
            </a:pPr>
            <a:endParaRPr lang="en-US" dirty="0">
              <a:latin typeface="Arial" pitchFamily="34" charset="0"/>
              <a:cs typeface="Arial" pitchFamily="34" charset="0"/>
            </a:endParaRPr>
          </a:p>
        </p:txBody>
      </p:sp>
      <p:sp>
        <p:nvSpPr>
          <p:cNvPr id="50" name="Rectangle 49"/>
          <p:cNvSpPr/>
          <p:nvPr/>
        </p:nvSpPr>
        <p:spPr>
          <a:xfrm>
            <a:off x="685799" y="16176560"/>
            <a:ext cx="17066153" cy="102140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defTabSz="4023454" fontAlgn="auto">
              <a:spcBef>
                <a:spcPts val="0"/>
              </a:spcBef>
              <a:spcAft>
                <a:spcPts val="0"/>
              </a:spcAft>
              <a:buFont typeface="Arial" panose="020B0604020202020204" pitchFamily="34" charset="0"/>
              <a:buChar char="•"/>
              <a:defRPr/>
            </a:pPr>
            <a:endParaRPr lang="en-US" sz="2400" dirty="0">
              <a:solidFill>
                <a:schemeClr val="tx1"/>
              </a:solidFill>
              <a:latin typeface="Arial" pitchFamily="34" charset="0"/>
              <a:cs typeface="Arial" pitchFamily="34" charset="0"/>
            </a:endParaRPr>
          </a:p>
          <a:p>
            <a:pPr marL="571500" indent="-571500" defTabSz="4023454" fontAlgn="auto">
              <a:spcBef>
                <a:spcPts val="0"/>
              </a:spcBef>
              <a:spcAft>
                <a:spcPts val="0"/>
              </a:spcAft>
              <a:buFont typeface="Arial" panose="020B0604020202020204" pitchFamily="34" charset="0"/>
              <a:buChar char="•"/>
              <a:defRPr/>
            </a:pPr>
            <a:endParaRPr lang="en-US" sz="2400" dirty="0">
              <a:solidFill>
                <a:schemeClr val="tx1"/>
              </a:solidFill>
              <a:latin typeface="Arial" pitchFamily="34" charset="0"/>
              <a:cs typeface="Arial" pitchFamily="34" charset="0"/>
            </a:endParaRPr>
          </a:p>
          <a:p>
            <a:pPr marL="571500" indent="-571500" defTabSz="4023454" fontAlgn="auto">
              <a:spcBef>
                <a:spcPts val="0"/>
              </a:spcBef>
              <a:spcAft>
                <a:spcPts val="0"/>
              </a:spcAft>
              <a:buFont typeface="Arial" panose="020B0604020202020204" pitchFamily="34" charset="0"/>
              <a:buChar char="•"/>
              <a:defRPr/>
            </a:pPr>
            <a:endParaRPr lang="en-US" sz="2400" dirty="0">
              <a:solidFill>
                <a:schemeClr val="tx1"/>
              </a:solidFill>
              <a:latin typeface="Arial" pitchFamily="34" charset="0"/>
              <a:cs typeface="Arial" pitchFamily="34" charset="0"/>
            </a:endParaRP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itchFamily="34" charset="0"/>
                <a:cs typeface="Arial" pitchFamily="34" charset="0"/>
              </a:rPr>
              <a:t>Radon measured continuously using automated Radon system at three sites </a:t>
            </a:r>
          </a:p>
          <a:p>
            <a:pPr defTabSz="4023454" fontAlgn="auto">
              <a:spcBef>
                <a:spcPts val="0"/>
              </a:spcBef>
              <a:spcAft>
                <a:spcPts val="0"/>
              </a:spcAft>
              <a:defRPr/>
            </a:pPr>
            <a:r>
              <a:rPr lang="en-US" sz="2400" dirty="0">
                <a:solidFill>
                  <a:schemeClr val="tx1"/>
                </a:solidFill>
                <a:latin typeface="Arial" pitchFamily="34" charset="0"/>
                <a:cs typeface="Arial" pitchFamily="34" charset="0"/>
              </a:rPr>
              <a:t>       along the Mill River as well as at the source of the river</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itchFamily="34" charset="0"/>
                <a:cs typeface="Arial" pitchFamily="34" charset="0"/>
              </a:rPr>
              <a:t>System analyses </a:t>
            </a:r>
            <a:r>
              <a:rPr lang="en-US" sz="2400" baseline="30000" dirty="0">
                <a:solidFill>
                  <a:schemeClr val="tx1"/>
                </a:solidFill>
                <a:latin typeface="Arial" pitchFamily="34" charset="0"/>
                <a:cs typeface="Arial" pitchFamily="34" charset="0"/>
              </a:rPr>
              <a:t>222</a:t>
            </a:r>
            <a:r>
              <a:rPr lang="en-US" sz="2400" dirty="0">
                <a:solidFill>
                  <a:schemeClr val="tx1"/>
                </a:solidFill>
                <a:latin typeface="Arial" pitchFamily="34" charset="0"/>
                <a:cs typeface="Arial" pitchFamily="34" charset="0"/>
              </a:rPr>
              <a:t>Rn from a constant stream of water driven by </a:t>
            </a:r>
          </a:p>
          <a:p>
            <a:pPr defTabSz="4023454" fontAlgn="auto">
              <a:spcBef>
                <a:spcPts val="0"/>
              </a:spcBef>
              <a:spcAft>
                <a:spcPts val="0"/>
              </a:spcAft>
              <a:defRPr/>
            </a:pPr>
            <a:r>
              <a:rPr lang="en-US" sz="2400" dirty="0">
                <a:solidFill>
                  <a:schemeClr val="tx1"/>
                </a:solidFill>
                <a:latin typeface="Arial" pitchFamily="34" charset="0"/>
                <a:cs typeface="Arial" pitchFamily="34" charset="0"/>
              </a:rPr>
              <a:t>       a submersible pump which then passes through an air-water exchanger </a:t>
            </a:r>
          </a:p>
          <a:p>
            <a:pPr defTabSz="4023454" fontAlgn="auto">
              <a:spcBef>
                <a:spcPts val="0"/>
              </a:spcBef>
              <a:spcAft>
                <a:spcPts val="0"/>
              </a:spcAft>
              <a:defRPr/>
            </a:pPr>
            <a:r>
              <a:rPr lang="en-US" sz="2400" dirty="0">
                <a:solidFill>
                  <a:schemeClr val="tx1"/>
                </a:solidFill>
                <a:latin typeface="Arial" pitchFamily="34" charset="0"/>
                <a:cs typeface="Arial" pitchFamily="34" charset="0"/>
              </a:rPr>
              <a:t>       that channels radon through a closed air loop</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itchFamily="34" charset="0"/>
                <a:cs typeface="Arial" pitchFamily="34" charset="0"/>
              </a:rPr>
              <a:t>The air stream is guided through a commercial radon-in-air monitor</a:t>
            </a:r>
          </a:p>
          <a:p>
            <a:pPr defTabSz="4023454" fontAlgn="auto">
              <a:spcBef>
                <a:spcPts val="0"/>
              </a:spcBef>
              <a:spcAft>
                <a:spcPts val="0"/>
              </a:spcAft>
              <a:defRPr/>
            </a:pPr>
            <a:r>
              <a:rPr lang="en-US" sz="2400" dirty="0">
                <a:solidFill>
                  <a:schemeClr val="tx1"/>
                </a:solidFill>
                <a:latin typeface="Arial" pitchFamily="34" charset="0"/>
                <a:cs typeface="Arial" pitchFamily="34" charset="0"/>
              </a:rPr>
              <a:t>       that determines the concentration of </a:t>
            </a:r>
            <a:r>
              <a:rPr lang="en-US" sz="2400" baseline="30000" dirty="0">
                <a:solidFill>
                  <a:schemeClr val="tx1"/>
                </a:solidFill>
                <a:latin typeface="Arial" pitchFamily="34" charset="0"/>
                <a:cs typeface="Arial" pitchFamily="34" charset="0"/>
              </a:rPr>
              <a:t>222</a:t>
            </a:r>
            <a:r>
              <a:rPr lang="en-US" sz="2400" dirty="0">
                <a:solidFill>
                  <a:schemeClr val="tx1"/>
                </a:solidFill>
                <a:latin typeface="Arial" pitchFamily="34" charset="0"/>
                <a:cs typeface="Arial" pitchFamily="34" charset="0"/>
              </a:rPr>
              <a:t>Rn by measuring the </a:t>
            </a:r>
          </a:p>
          <a:p>
            <a:pPr defTabSz="4023454" fontAlgn="auto">
              <a:spcBef>
                <a:spcPts val="0"/>
              </a:spcBef>
              <a:spcAft>
                <a:spcPts val="0"/>
              </a:spcAft>
              <a:defRPr/>
            </a:pPr>
            <a:r>
              <a:rPr lang="en-US" sz="2400" dirty="0">
                <a:solidFill>
                  <a:schemeClr val="tx1"/>
                </a:solidFill>
                <a:latin typeface="Arial" pitchFamily="34" charset="0"/>
                <a:cs typeface="Arial" pitchFamily="34" charset="0"/>
              </a:rPr>
              <a:t>       </a:t>
            </a:r>
            <a:r>
              <a:rPr lang="el-GR" sz="2400" dirty="0">
                <a:solidFill>
                  <a:schemeClr val="tx1"/>
                </a:solidFill>
                <a:latin typeface="Arial" panose="020B0604020202020204" pitchFamily="34" charset="0"/>
                <a:cs typeface="Arial" panose="020B0604020202020204" pitchFamily="34" charset="0"/>
              </a:rPr>
              <a:t>α </a:t>
            </a:r>
            <a:r>
              <a:rPr lang="en-US" sz="2400" dirty="0">
                <a:solidFill>
                  <a:schemeClr val="tx1"/>
                </a:solidFill>
                <a:latin typeface="Arial" panose="020B0604020202020204" pitchFamily="34" charset="0"/>
                <a:cs typeface="Arial" panose="020B0604020202020204" pitchFamily="34" charset="0"/>
              </a:rPr>
              <a:t>– emitting daughters of </a:t>
            </a:r>
            <a:r>
              <a:rPr lang="en-US" sz="2400" baseline="30000" dirty="0">
                <a:solidFill>
                  <a:schemeClr val="tx1"/>
                </a:solidFill>
                <a:latin typeface="Arial" panose="020B0604020202020204" pitchFamily="34" charset="0"/>
                <a:cs typeface="Arial" panose="020B0604020202020204" pitchFamily="34" charset="0"/>
              </a:rPr>
              <a:t>214</a:t>
            </a:r>
            <a:r>
              <a:rPr lang="en-US" sz="2400" dirty="0">
                <a:solidFill>
                  <a:schemeClr val="tx1"/>
                </a:solidFill>
                <a:latin typeface="Arial" panose="020B0604020202020204" pitchFamily="34" charset="0"/>
                <a:cs typeface="Arial" panose="020B0604020202020204" pitchFamily="34" charset="0"/>
              </a:rPr>
              <a:t>Po and </a:t>
            </a:r>
            <a:r>
              <a:rPr lang="en-US" sz="2400" baseline="30000" dirty="0">
                <a:solidFill>
                  <a:schemeClr val="tx1"/>
                </a:solidFill>
                <a:latin typeface="Arial" panose="020B0604020202020204" pitchFamily="34" charset="0"/>
                <a:cs typeface="Arial" panose="020B0604020202020204" pitchFamily="34" charset="0"/>
              </a:rPr>
              <a:t>218</a:t>
            </a:r>
            <a:r>
              <a:rPr lang="en-US" sz="2400" dirty="0">
                <a:solidFill>
                  <a:schemeClr val="tx1"/>
                </a:solidFill>
                <a:latin typeface="Arial" panose="020B0604020202020204" pitchFamily="34" charset="0"/>
                <a:cs typeface="Arial" panose="020B0604020202020204" pitchFamily="34" charset="0"/>
              </a:rPr>
              <a:t>Po</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RAD-7 (</a:t>
            </a:r>
            <a:r>
              <a:rPr lang="en-US" sz="2400" dirty="0" err="1">
                <a:solidFill>
                  <a:schemeClr val="tx1"/>
                </a:solidFill>
                <a:latin typeface="Arial" panose="020B0604020202020204" pitchFamily="34" charset="0"/>
                <a:cs typeface="Arial" panose="020B0604020202020204" pitchFamily="34" charset="0"/>
              </a:rPr>
              <a:t>Durridge</a:t>
            </a:r>
            <a:r>
              <a:rPr lang="en-US" sz="2400" dirty="0">
                <a:solidFill>
                  <a:schemeClr val="tx1"/>
                </a:solidFill>
                <a:latin typeface="Arial" panose="020B0604020202020204" pitchFamily="34" charset="0"/>
                <a:cs typeface="Arial" panose="020B0604020202020204" pitchFamily="34" charset="0"/>
              </a:rPr>
              <a:t> Co., Inc.) was used for the radon-in-air monitor which</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uses a silicon semiconductor detector at ground potential to attract </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the positively charged polonium daughters </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water air exchanger is a plastic cylinder that has </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water pumped from the desired location</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The time it takes for the system to generate </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accurate radon </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measurements is between 30-40 minutes after</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water is initially pumped in</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Radon values are measured in </a:t>
            </a:r>
            <a:r>
              <a:rPr lang="en-US" sz="2400" dirty="0" err="1">
                <a:solidFill>
                  <a:schemeClr val="tx1"/>
                </a:solidFill>
                <a:latin typeface="Arial" panose="020B0604020202020204" pitchFamily="34" charset="0"/>
                <a:cs typeface="Arial" panose="020B0604020202020204" pitchFamily="34" charset="0"/>
              </a:rPr>
              <a:t>Bq</a:t>
            </a:r>
            <a:r>
              <a:rPr lang="en-US" sz="2400" dirty="0">
                <a:solidFill>
                  <a:schemeClr val="tx1"/>
                </a:solidFill>
                <a:latin typeface="Arial" panose="020B0604020202020204" pitchFamily="34" charset="0"/>
                <a:cs typeface="Arial" panose="020B0604020202020204" pitchFamily="34" charset="0"/>
              </a:rPr>
              <a:t> per m</a:t>
            </a:r>
            <a:r>
              <a:rPr lang="en-US" sz="2400" baseline="30000" dirty="0">
                <a:solidFill>
                  <a:schemeClr val="tx1"/>
                </a:solidFill>
                <a:latin typeface="Arial" panose="020B0604020202020204" pitchFamily="34" charset="0"/>
                <a:cs typeface="Arial" panose="020B0604020202020204" pitchFamily="34" charset="0"/>
              </a:rPr>
              <a:t>3</a:t>
            </a:r>
          </a:p>
          <a:p>
            <a:pPr marL="571500" indent="-571500" defTabSz="4023454" fontAlgn="auto">
              <a:spcBef>
                <a:spcPts val="0"/>
              </a:spcBef>
              <a:spcAft>
                <a:spcPts val="0"/>
              </a:spcAft>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To accomplish the goal of measuring the flux rate </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of radon, radon values are</a:t>
            </a:r>
          </a:p>
          <a:p>
            <a:pPr defTabSz="4023454" fontAlgn="auto">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       calculated by the flow rate of the river</a:t>
            </a:r>
          </a:p>
          <a:p>
            <a:pPr defTabSz="4023454" fontAlgn="auto">
              <a:spcBef>
                <a:spcPts val="0"/>
              </a:spcBef>
              <a:spcAft>
                <a:spcPts val="0"/>
              </a:spcAft>
              <a:defRPr/>
            </a:pPr>
            <a:endParaRPr lang="en-US" sz="3600" dirty="0">
              <a:solidFill>
                <a:schemeClr val="tx1"/>
              </a:solidFill>
              <a:latin typeface="Arial" pitchFamily="34" charset="0"/>
              <a:cs typeface="Arial" pitchFamily="34" charset="0"/>
            </a:endParaRPr>
          </a:p>
          <a:p>
            <a:pPr marL="571500" indent="-571500" defTabSz="4023454" fontAlgn="auto">
              <a:spcBef>
                <a:spcPts val="0"/>
              </a:spcBef>
              <a:spcAft>
                <a:spcPts val="0"/>
              </a:spcAft>
              <a:buFont typeface="Arial" panose="020B0604020202020204" pitchFamily="34" charset="0"/>
              <a:buChar char="•"/>
              <a:defRPr/>
            </a:pPr>
            <a:endParaRPr lang="en-US" sz="3600" dirty="0">
              <a:solidFill>
                <a:schemeClr val="tx1"/>
              </a:solidFill>
              <a:latin typeface="Arial" pitchFamily="34" charset="0"/>
              <a:cs typeface="Arial" pitchFamily="34" charset="0"/>
            </a:endParaRPr>
          </a:p>
        </p:txBody>
      </p:sp>
      <p:sp>
        <p:nvSpPr>
          <p:cNvPr id="49" name="Rectangle 48"/>
          <p:cNvSpPr/>
          <p:nvPr/>
        </p:nvSpPr>
        <p:spPr>
          <a:xfrm>
            <a:off x="685799" y="4456113"/>
            <a:ext cx="17066153" cy="112410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Radon has been used as a tracer of submarine </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groundwater discharge (SGD) in </a:t>
            </a:r>
            <a:r>
              <a:rPr lang="en-US" sz="2800" dirty="0" err="1">
                <a:solidFill>
                  <a:schemeClr val="tx1"/>
                </a:solidFill>
                <a:latin typeface="Arial" pitchFamily="34" charset="0"/>
                <a:cs typeface="Arial" pitchFamily="34" charset="0"/>
              </a:rPr>
              <a:t>Donnalucata</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Siciliy</a:t>
            </a:r>
            <a:r>
              <a:rPr lang="en-US" sz="2800" dirty="0">
                <a:solidFill>
                  <a:schemeClr val="tx1"/>
                </a:solidFill>
                <a:latin typeface="Arial" pitchFamily="34" charset="0"/>
                <a:cs typeface="Arial" pitchFamily="34" charset="0"/>
              </a:rPr>
              <a:t> </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(Burnett and </a:t>
            </a:r>
            <a:r>
              <a:rPr lang="en-US" sz="2800" dirty="0" err="1">
                <a:solidFill>
                  <a:schemeClr val="tx1"/>
                </a:solidFill>
                <a:latin typeface="Arial" pitchFamily="34" charset="0"/>
                <a:cs typeface="Arial" pitchFamily="34" charset="0"/>
              </a:rPr>
              <a:t>Dulaiova</a:t>
            </a:r>
            <a:r>
              <a:rPr lang="en-US" sz="2800" dirty="0">
                <a:solidFill>
                  <a:schemeClr val="tx1"/>
                </a:solidFill>
                <a:latin typeface="Arial" pitchFamily="34" charset="0"/>
                <a:cs typeface="Arial" pitchFamily="34" charset="0"/>
              </a:rPr>
              <a:t> 2005)</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This is important for establishing marine geochemical </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mass balances</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Radon is a valuable tracer of SGD because its </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concentration is very high in groundwater but low in seawater</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Residence time of </a:t>
            </a:r>
            <a:r>
              <a:rPr lang="en-US" sz="2800" baseline="30000" dirty="0">
                <a:solidFill>
                  <a:schemeClr val="tx1"/>
                </a:solidFill>
                <a:latin typeface="Arial" pitchFamily="34" charset="0"/>
                <a:cs typeface="Arial" pitchFamily="34" charset="0"/>
              </a:rPr>
              <a:t>222</a:t>
            </a:r>
            <a:r>
              <a:rPr lang="en-US" sz="2800" dirty="0">
                <a:solidFill>
                  <a:schemeClr val="tx1"/>
                </a:solidFill>
                <a:latin typeface="Arial" pitchFamily="34" charset="0"/>
                <a:cs typeface="Arial" pitchFamily="34" charset="0"/>
              </a:rPr>
              <a:t>Rn in coastal waters is short (t</a:t>
            </a:r>
            <a:r>
              <a:rPr lang="en-US" sz="2800" baseline="30000" dirty="0">
                <a:solidFill>
                  <a:schemeClr val="tx1"/>
                </a:solidFill>
                <a:latin typeface="Arial" pitchFamily="34" charset="0"/>
                <a:cs typeface="Arial" pitchFamily="34" charset="0"/>
              </a:rPr>
              <a:t>1/2</a:t>
            </a:r>
            <a:r>
              <a:rPr lang="en-US" sz="2800" dirty="0">
                <a:solidFill>
                  <a:schemeClr val="tx1"/>
                </a:solidFill>
                <a:latin typeface="Arial" pitchFamily="34" charset="0"/>
                <a:cs typeface="Arial" pitchFamily="34" charset="0"/>
              </a:rPr>
              <a:t> = 3.84 days)</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The goal is to convert changes observed in Rn inventories to</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fluxes by monitoring </a:t>
            </a:r>
            <a:r>
              <a:rPr lang="en-US" sz="2800" baseline="30000" dirty="0">
                <a:solidFill>
                  <a:schemeClr val="tx1"/>
                </a:solidFill>
                <a:latin typeface="Arial" pitchFamily="34" charset="0"/>
                <a:cs typeface="Arial" pitchFamily="34" charset="0"/>
              </a:rPr>
              <a:t>222</a:t>
            </a:r>
            <a:r>
              <a:rPr lang="en-US" sz="2800" dirty="0">
                <a:solidFill>
                  <a:schemeClr val="tx1"/>
                </a:solidFill>
                <a:latin typeface="Arial" pitchFamily="34" charset="0"/>
                <a:cs typeface="Arial" pitchFamily="34" charset="0"/>
              </a:rPr>
              <a:t>Rn at fixed locations over time</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SGD facilitates transport of dissolved components</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from coastal aquifers to the sea (</a:t>
            </a:r>
            <a:r>
              <a:rPr lang="en-US" sz="2800" dirty="0" err="1">
                <a:solidFill>
                  <a:schemeClr val="tx1"/>
                </a:solidFill>
                <a:latin typeface="Arial" pitchFamily="34" charset="0"/>
                <a:cs typeface="Arial" pitchFamily="34" charset="0"/>
              </a:rPr>
              <a:t>Valiela</a:t>
            </a:r>
            <a:r>
              <a:rPr lang="en-US" sz="2800" dirty="0">
                <a:solidFill>
                  <a:schemeClr val="tx1"/>
                </a:solidFill>
                <a:latin typeface="Arial" pitchFamily="34" charset="0"/>
                <a:cs typeface="Arial" pitchFamily="34" charset="0"/>
              </a:rPr>
              <a:t> et al., 1990;</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Moore, 1996; Burnett et al., 2001; </a:t>
            </a:r>
            <a:r>
              <a:rPr lang="en-US" sz="2800" dirty="0" err="1">
                <a:solidFill>
                  <a:schemeClr val="tx1"/>
                </a:solidFill>
                <a:latin typeface="Arial" pitchFamily="34" charset="0"/>
                <a:cs typeface="Arial" pitchFamily="34" charset="0"/>
              </a:rPr>
              <a:t>Slomp</a:t>
            </a:r>
            <a:r>
              <a:rPr lang="en-US" sz="2800" dirty="0">
                <a:solidFill>
                  <a:schemeClr val="tx1"/>
                </a:solidFill>
                <a:latin typeface="Arial" pitchFamily="34" charset="0"/>
                <a:cs typeface="Arial" pitchFamily="34" charset="0"/>
              </a:rPr>
              <a:t> and van </a:t>
            </a:r>
            <a:r>
              <a:rPr lang="en-US" sz="2800" dirty="0" err="1">
                <a:solidFill>
                  <a:schemeClr val="tx1"/>
                </a:solidFill>
                <a:latin typeface="Arial" pitchFamily="34" charset="0"/>
                <a:cs typeface="Arial" pitchFamily="34" charset="0"/>
              </a:rPr>
              <a:t>Cappellen</a:t>
            </a:r>
            <a:r>
              <a:rPr lang="en-US" sz="2800" dirty="0">
                <a:solidFill>
                  <a:schemeClr val="tx1"/>
                </a:solidFill>
                <a:latin typeface="Arial" pitchFamily="34" charset="0"/>
                <a:cs typeface="Arial" pitchFamily="34" charset="0"/>
              </a:rPr>
              <a:t>, 2004)</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SGD rates are difficult to quantify but can be assessed through</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geochemical tracers such as radon</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Groundwater in the aquifer that is in contact with </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sediment and rocks is enriched with radon</a:t>
            </a:r>
          </a:p>
          <a:p>
            <a:pPr marL="342900" indent="-342900" defTabSz="4023454" fontAlgn="auto">
              <a:spcBef>
                <a:spcPts val="0"/>
              </a:spcBef>
              <a:spcAft>
                <a:spcPts val="0"/>
              </a:spcAft>
              <a:buFont typeface="Arial" panose="020B0604020202020204" pitchFamily="34" charset="0"/>
              <a:buChar char="•"/>
              <a:defRPr/>
            </a:pPr>
            <a:r>
              <a:rPr lang="en-US" sz="2800" dirty="0">
                <a:solidFill>
                  <a:schemeClr val="tx1"/>
                </a:solidFill>
                <a:latin typeface="Arial" pitchFamily="34" charset="0"/>
                <a:cs typeface="Arial" pitchFamily="34" charset="0"/>
              </a:rPr>
              <a:t>A major source of uncertainty is quantifying radon</a:t>
            </a:r>
          </a:p>
          <a:p>
            <a:pPr defTabSz="4023454" fontAlgn="auto">
              <a:spcBef>
                <a:spcPts val="0"/>
              </a:spcBef>
              <a:spcAft>
                <a:spcPts val="0"/>
              </a:spcAft>
              <a:defRPr/>
            </a:pPr>
            <a:r>
              <a:rPr lang="en-US" sz="2800" dirty="0">
                <a:solidFill>
                  <a:schemeClr val="tx1"/>
                </a:solidFill>
                <a:latin typeface="Arial" pitchFamily="34" charset="0"/>
                <a:cs typeface="Arial" pitchFamily="34" charset="0"/>
              </a:rPr>
              <a:t>    loss be evasion to the atmosphere </a:t>
            </a:r>
          </a:p>
          <a:p>
            <a:pPr marL="342900" indent="-342900" defTabSz="4023454" fontAlgn="auto">
              <a:spcBef>
                <a:spcPts val="0"/>
              </a:spcBef>
              <a:spcAft>
                <a:spcPts val="0"/>
              </a:spcAft>
              <a:buFont typeface="Arial" panose="020B0604020202020204" pitchFamily="34" charset="0"/>
              <a:buChar char="•"/>
              <a:defRPr/>
            </a:pPr>
            <a:endParaRPr lang="en-US" sz="2800" dirty="0">
              <a:solidFill>
                <a:schemeClr val="tx1"/>
              </a:solidFill>
              <a:latin typeface="Arial" pitchFamily="34" charset="0"/>
              <a:cs typeface="Arial" pitchFamily="34" charset="0"/>
            </a:endParaRPr>
          </a:p>
        </p:txBody>
      </p:sp>
      <p:sp>
        <p:nvSpPr>
          <p:cNvPr id="14341" name="TextBox 4"/>
          <p:cNvSpPr txBox="1">
            <a:spLocks noChangeArrowheads="1"/>
          </p:cNvSpPr>
          <p:nvPr/>
        </p:nvSpPr>
        <p:spPr bwMode="auto">
          <a:xfrm>
            <a:off x="190838" y="1474237"/>
            <a:ext cx="43891200" cy="2170164"/>
          </a:xfrm>
          <a:prstGeom prst="rect">
            <a:avLst/>
          </a:prstGeom>
          <a:noFill/>
          <a:ln w="9525">
            <a:noFill/>
            <a:miter lim="800000"/>
            <a:headEnd/>
            <a:tailEnd/>
          </a:ln>
        </p:spPr>
        <p:txBody>
          <a:bodyPr lIns="76533" tIns="38268" rIns="76533" bIns="38268" anchor="ctr">
            <a:spAutoFit/>
          </a:bodyPr>
          <a:lstStyle/>
          <a:p>
            <a:pPr algn="ctr"/>
            <a:r>
              <a:rPr lang="en-US" sz="4000" b="1" dirty="0"/>
              <a:t>	</a:t>
            </a:r>
          </a:p>
          <a:p>
            <a:pPr algn="ctr"/>
            <a:r>
              <a:rPr lang="en-US" sz="3200" dirty="0"/>
              <a:t>Victoria Schoenwald</a:t>
            </a:r>
          </a:p>
          <a:p>
            <a:pPr algn="ctr"/>
            <a:r>
              <a:rPr lang="en-US" sz="3200" dirty="0"/>
              <a:t>Undergraduate Program</a:t>
            </a:r>
          </a:p>
          <a:p>
            <a:pPr algn="ctr"/>
            <a:r>
              <a:rPr lang="en-US" sz="3200" dirty="0"/>
              <a:t>Department of Biology, Sacred Heart University, Fairfield, CT</a:t>
            </a:r>
            <a:endParaRPr lang="en-US" sz="4000" dirty="0"/>
          </a:p>
        </p:txBody>
      </p:sp>
      <p:sp>
        <p:nvSpPr>
          <p:cNvPr id="14342" name="TextBox 38"/>
          <p:cNvSpPr txBox="1">
            <a:spLocks noChangeArrowheads="1"/>
          </p:cNvSpPr>
          <p:nvPr/>
        </p:nvSpPr>
        <p:spPr bwMode="auto">
          <a:xfrm>
            <a:off x="6005513" y="4800600"/>
            <a:ext cx="4495800" cy="692150"/>
          </a:xfrm>
          <a:prstGeom prst="rect">
            <a:avLst/>
          </a:prstGeom>
          <a:noFill/>
          <a:ln w="9525">
            <a:noFill/>
            <a:miter lim="800000"/>
            <a:headEnd/>
            <a:tailEnd/>
          </a:ln>
        </p:spPr>
        <p:txBody>
          <a:bodyPr lIns="76542" tIns="38268" rIns="76542" bIns="38268">
            <a:spAutoFit/>
          </a:bodyPr>
          <a:lstStyle/>
          <a:p>
            <a:r>
              <a:rPr lang="en-US" sz="4000" b="1" dirty="0"/>
              <a:t>INTRODUCTION</a:t>
            </a:r>
          </a:p>
        </p:txBody>
      </p:sp>
      <p:sp>
        <p:nvSpPr>
          <p:cNvPr id="14345" name="TextBox 44"/>
          <p:cNvSpPr txBox="1">
            <a:spLocks noChangeArrowheads="1"/>
          </p:cNvSpPr>
          <p:nvPr/>
        </p:nvSpPr>
        <p:spPr bwMode="auto">
          <a:xfrm>
            <a:off x="29525913" y="4800600"/>
            <a:ext cx="2613025" cy="692150"/>
          </a:xfrm>
          <a:prstGeom prst="rect">
            <a:avLst/>
          </a:prstGeom>
          <a:noFill/>
          <a:ln w="9525">
            <a:noFill/>
            <a:miter lim="800000"/>
            <a:headEnd/>
            <a:tailEnd/>
          </a:ln>
        </p:spPr>
        <p:txBody>
          <a:bodyPr lIns="76542" tIns="38268" rIns="76542" bIns="38268">
            <a:spAutoFit/>
          </a:bodyPr>
          <a:lstStyle/>
          <a:p>
            <a:r>
              <a:rPr lang="en-US" sz="4000" b="1" dirty="0"/>
              <a:t>RESULTS</a:t>
            </a:r>
          </a:p>
        </p:txBody>
      </p:sp>
      <p:cxnSp>
        <p:nvCxnSpPr>
          <p:cNvPr id="8" name="Straight Connector 7"/>
          <p:cNvCxnSpPr/>
          <p:nvPr/>
        </p:nvCxnSpPr>
        <p:spPr>
          <a:xfrm>
            <a:off x="85725" y="3908425"/>
            <a:ext cx="4389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7" name="TextBox 47"/>
          <p:cNvSpPr txBox="1">
            <a:spLocks noChangeArrowheads="1"/>
          </p:cNvSpPr>
          <p:nvPr/>
        </p:nvSpPr>
        <p:spPr bwMode="auto">
          <a:xfrm>
            <a:off x="5497513" y="27127200"/>
            <a:ext cx="11022012" cy="692150"/>
          </a:xfrm>
          <a:prstGeom prst="rect">
            <a:avLst/>
          </a:prstGeom>
          <a:noFill/>
          <a:ln w="9525">
            <a:noFill/>
            <a:miter lim="800000"/>
            <a:headEnd/>
            <a:tailEnd/>
          </a:ln>
        </p:spPr>
        <p:txBody>
          <a:bodyPr lIns="76542" tIns="38268" rIns="76542" bIns="38268">
            <a:spAutoFit/>
          </a:bodyPr>
          <a:lstStyle/>
          <a:p>
            <a:r>
              <a:rPr lang="en-US" sz="4000" b="1" dirty="0"/>
              <a:t>CONCLUSIONS/ FUTURE WORK</a:t>
            </a:r>
          </a:p>
        </p:txBody>
      </p:sp>
      <p:sp>
        <p:nvSpPr>
          <p:cNvPr id="14495" name="TextBox 55"/>
          <p:cNvSpPr txBox="1">
            <a:spLocks noChangeArrowheads="1"/>
          </p:cNvSpPr>
          <p:nvPr/>
        </p:nvSpPr>
        <p:spPr bwMode="auto">
          <a:xfrm>
            <a:off x="37561591" y="26572297"/>
            <a:ext cx="5946775" cy="625474"/>
          </a:xfrm>
          <a:prstGeom prst="rect">
            <a:avLst/>
          </a:prstGeom>
          <a:noFill/>
          <a:ln w="9525">
            <a:noFill/>
            <a:miter lim="800000"/>
            <a:headEnd/>
            <a:tailEnd/>
          </a:ln>
        </p:spPr>
        <p:txBody>
          <a:bodyPr lIns="76542" tIns="38268" rIns="76542" bIns="38268">
            <a:spAutoFit/>
          </a:bodyPr>
          <a:lstStyle/>
          <a:p>
            <a:r>
              <a:rPr lang="en-US" sz="3600" b="1" dirty="0"/>
              <a:t> References</a:t>
            </a:r>
          </a:p>
        </p:txBody>
      </p:sp>
      <p:pic>
        <p:nvPicPr>
          <p:cNvPr id="14350" name="Picture 4" descr="SHU Shield Logo"/>
          <p:cNvPicPr>
            <a:picLocks noChangeAspect="1" noChangeArrowheads="1"/>
          </p:cNvPicPr>
          <p:nvPr/>
        </p:nvPicPr>
        <p:blipFill>
          <a:blip r:embed="rId3"/>
          <a:srcRect l="2217" t="7837" r="1961" b="9920"/>
          <a:stretch>
            <a:fillRect/>
          </a:stretch>
        </p:blipFill>
        <p:spPr bwMode="auto">
          <a:xfrm>
            <a:off x="190838" y="1062038"/>
            <a:ext cx="7704137" cy="1779587"/>
          </a:xfrm>
          <a:prstGeom prst="rect">
            <a:avLst/>
          </a:prstGeom>
          <a:noFill/>
          <a:ln w="9525">
            <a:noFill/>
            <a:miter lim="800000"/>
            <a:headEnd/>
            <a:tailEnd/>
          </a:ln>
        </p:spPr>
      </p:pic>
      <p:sp>
        <p:nvSpPr>
          <p:cNvPr id="14354" name="Rectangle 5"/>
          <p:cNvSpPr>
            <a:spLocks noChangeArrowheads="1"/>
          </p:cNvSpPr>
          <p:nvPr/>
        </p:nvSpPr>
        <p:spPr bwMode="auto">
          <a:xfrm>
            <a:off x="0" y="0"/>
            <a:ext cx="43891200" cy="457200"/>
          </a:xfrm>
          <a:prstGeom prst="rect">
            <a:avLst/>
          </a:prstGeom>
          <a:noFill/>
          <a:ln w="9525">
            <a:noFill/>
            <a:miter lim="800000"/>
            <a:headEnd/>
            <a:tailEnd/>
          </a:ln>
        </p:spPr>
        <p:txBody>
          <a:bodyPr wrap="none" anchor="ctr">
            <a:spAutoFit/>
          </a:bodyPr>
          <a:lstStyle/>
          <a:p>
            <a:endParaRPr lang="en-US">
              <a:latin typeface="Century Gothic" pitchFamily="34" charset="0"/>
            </a:endParaRPr>
          </a:p>
        </p:txBody>
      </p:sp>
      <p:sp>
        <p:nvSpPr>
          <p:cNvPr id="14355" name="Rectangle 6"/>
          <p:cNvSpPr>
            <a:spLocks noChangeArrowheads="1"/>
          </p:cNvSpPr>
          <p:nvPr/>
        </p:nvSpPr>
        <p:spPr bwMode="auto">
          <a:xfrm>
            <a:off x="0" y="457200"/>
            <a:ext cx="43891200" cy="0"/>
          </a:xfrm>
          <a:prstGeom prst="rect">
            <a:avLst/>
          </a:prstGeom>
          <a:noFill/>
          <a:ln w="9525">
            <a:noFill/>
            <a:miter lim="800000"/>
            <a:headEnd/>
            <a:tailEnd/>
          </a:ln>
        </p:spPr>
        <p:txBody>
          <a:bodyPr wrap="none" anchor="ctr">
            <a:spAutoFit/>
          </a:bodyPr>
          <a:lstStyle/>
          <a:p>
            <a:endParaRPr lang="en-US">
              <a:latin typeface="Century Gothic" pitchFamily="34" charset="0"/>
            </a:endParaRPr>
          </a:p>
        </p:txBody>
      </p:sp>
      <p:sp>
        <p:nvSpPr>
          <p:cNvPr id="14498" name="Text Box 162"/>
          <p:cNvSpPr txBox="1">
            <a:spLocks noChangeArrowheads="1"/>
          </p:cNvSpPr>
          <p:nvPr/>
        </p:nvSpPr>
        <p:spPr bwMode="auto">
          <a:xfrm>
            <a:off x="34467484" y="27277868"/>
            <a:ext cx="9077325" cy="7848302"/>
          </a:xfrm>
          <a:prstGeom prst="rect">
            <a:avLst/>
          </a:prstGeom>
          <a:noFill/>
          <a:ln w="9525">
            <a:noFill/>
            <a:miter lim="800000"/>
            <a:headEnd/>
            <a:tailEnd/>
          </a:ln>
          <a:effectLst/>
        </p:spPr>
        <p:txBody>
          <a:bodyPr>
            <a:spAutoFit/>
          </a:bodyPr>
          <a:lstStyle/>
          <a:p>
            <a:pPr defTabSz="914400"/>
            <a:r>
              <a:rPr lang="en-US" sz="2400" dirty="0" err="1"/>
              <a:t>Dulaiova</a:t>
            </a:r>
            <a:r>
              <a:rPr lang="en-US" sz="2400" dirty="0"/>
              <a:t>, H., </a:t>
            </a:r>
            <a:r>
              <a:rPr lang="en-US" sz="2400" dirty="0" err="1"/>
              <a:t>Gonneea</a:t>
            </a:r>
            <a:r>
              <a:rPr lang="en-US" sz="2400" dirty="0"/>
              <a:t>, M.E., Henderson, P.B. and </a:t>
            </a:r>
            <a:r>
              <a:rPr lang="en-US" sz="2400" dirty="0" err="1"/>
              <a:t>Charette</a:t>
            </a:r>
            <a:r>
              <a:rPr lang="en-US" sz="2400" dirty="0"/>
              <a:t>, M.A., 2008. Geochemical and physical sources of radon variation in a subterranean estuary—implications for groundwater radon activities in submarine groundwater discharge studies. </a:t>
            </a:r>
            <a:r>
              <a:rPr lang="en-US" sz="2400" i="1" dirty="0"/>
              <a:t>Marine Chemistry</a:t>
            </a:r>
            <a:r>
              <a:rPr lang="en-US" sz="2400" dirty="0"/>
              <a:t>, </a:t>
            </a:r>
            <a:r>
              <a:rPr lang="en-US" sz="2400" i="1" dirty="0"/>
              <a:t>110</a:t>
            </a:r>
            <a:r>
              <a:rPr lang="en-US" sz="2400" dirty="0"/>
              <a:t>(1-2), pp.120-127.</a:t>
            </a:r>
          </a:p>
          <a:p>
            <a:pPr defTabSz="914400"/>
            <a:endParaRPr lang="en-US" sz="2400" dirty="0"/>
          </a:p>
          <a:p>
            <a:pPr defTabSz="914400"/>
            <a:r>
              <a:rPr lang="en-US" sz="2400" dirty="0"/>
              <a:t>Burnett, W.C. and </a:t>
            </a:r>
            <a:r>
              <a:rPr lang="en-US" sz="2400" dirty="0" err="1"/>
              <a:t>Dulaiova</a:t>
            </a:r>
            <a:r>
              <a:rPr lang="en-US" sz="2400" dirty="0"/>
              <a:t>, H., 2006. Radon as a tracer of submarine groundwater discharge into a boat basin in </a:t>
            </a:r>
            <a:r>
              <a:rPr lang="en-US" sz="2400" dirty="0" err="1"/>
              <a:t>Donnalucata</a:t>
            </a:r>
            <a:r>
              <a:rPr lang="en-US" sz="2400" dirty="0"/>
              <a:t>, Sicily. </a:t>
            </a:r>
            <a:r>
              <a:rPr lang="en-US" sz="2400" i="1" dirty="0"/>
              <a:t>Continental Shelf Research</a:t>
            </a:r>
            <a:r>
              <a:rPr lang="en-US" sz="2400" dirty="0"/>
              <a:t>, </a:t>
            </a:r>
            <a:r>
              <a:rPr lang="en-US" sz="2400" i="1" dirty="0"/>
              <a:t>26</a:t>
            </a:r>
            <a:r>
              <a:rPr lang="en-US" sz="2400" dirty="0"/>
              <a:t>(7), pp.862-873.</a:t>
            </a:r>
          </a:p>
          <a:p>
            <a:pPr defTabSz="914400"/>
            <a:endParaRPr lang="en-US" sz="2400" dirty="0"/>
          </a:p>
          <a:p>
            <a:pPr defTabSz="914400"/>
            <a:r>
              <a:rPr lang="en-US" sz="2400" dirty="0"/>
              <a:t>Burnett, W.C. and </a:t>
            </a:r>
            <a:r>
              <a:rPr lang="en-US" sz="2400" dirty="0" err="1"/>
              <a:t>Dulaiova</a:t>
            </a:r>
            <a:r>
              <a:rPr lang="en-US" sz="2400" dirty="0"/>
              <a:t>, H., 2003. Estimating the dynamics of groundwater input into the coastal zone via continuous radon-222 measurements. </a:t>
            </a:r>
            <a:r>
              <a:rPr lang="en-US" sz="2400" i="1" dirty="0"/>
              <a:t>Journal of environmental radioactivity</a:t>
            </a:r>
            <a:r>
              <a:rPr lang="en-US" sz="2400" dirty="0"/>
              <a:t>, </a:t>
            </a:r>
            <a:r>
              <a:rPr lang="en-US" sz="2400" i="1" dirty="0"/>
              <a:t>69</a:t>
            </a:r>
            <a:r>
              <a:rPr lang="en-US" sz="2400" dirty="0"/>
              <a:t>(1-2), pp.21-35.</a:t>
            </a:r>
          </a:p>
          <a:p>
            <a:pPr defTabSz="914400"/>
            <a:endParaRPr lang="en-US" sz="2400" dirty="0"/>
          </a:p>
          <a:p>
            <a:pPr defTabSz="914400"/>
            <a:endParaRPr lang="en-US" sz="2400" dirty="0"/>
          </a:p>
          <a:p>
            <a:pPr defTabSz="914400"/>
            <a:endParaRPr lang="en-US" sz="2400" dirty="0"/>
          </a:p>
          <a:p>
            <a:pPr defTabSz="914400"/>
            <a:endParaRPr lang="en-US" sz="2400" dirty="0"/>
          </a:p>
          <a:p>
            <a:pPr defTabSz="914400"/>
            <a:endParaRPr lang="en-US" sz="2400" dirty="0"/>
          </a:p>
          <a:p>
            <a:pPr defTabSz="914400"/>
            <a:endParaRPr lang="en-US" sz="2400" dirty="0"/>
          </a:p>
        </p:txBody>
      </p:sp>
      <p:sp>
        <p:nvSpPr>
          <p:cNvPr id="27" name="TextBox 26"/>
          <p:cNvSpPr txBox="1"/>
          <p:nvPr/>
        </p:nvSpPr>
        <p:spPr>
          <a:xfrm>
            <a:off x="10804256" y="383411"/>
            <a:ext cx="22728472" cy="3631763"/>
          </a:xfrm>
          <a:prstGeom prst="rect">
            <a:avLst/>
          </a:prstGeom>
          <a:noFill/>
        </p:spPr>
        <p:txBody>
          <a:bodyPr wrap="square" rtlCol="0">
            <a:spAutoFit/>
          </a:bodyPr>
          <a:lstStyle/>
          <a:p>
            <a:pPr algn="ctr"/>
            <a:r>
              <a:rPr lang="en-US" sz="5000" dirty="0"/>
              <a:t>Effect of storm events on submarine groundwater discharge measured by Radon Flux</a:t>
            </a:r>
          </a:p>
          <a:p>
            <a:pPr algn="ctr"/>
            <a:endParaRPr lang="en-US" sz="5000" dirty="0"/>
          </a:p>
          <a:p>
            <a:endParaRPr lang="en-US" dirty="0"/>
          </a:p>
        </p:txBody>
      </p:sp>
      <p:sp>
        <p:nvSpPr>
          <p:cNvPr id="46" name="TextBox 38">
            <a:extLst>
              <a:ext uri="{FF2B5EF4-FFF2-40B4-BE49-F238E27FC236}">
                <a16:creationId xmlns:a16="http://schemas.microsoft.com/office/drawing/2014/main" id="{E8AA39AE-5282-4994-A870-3FFDAF8FF267}"/>
              </a:ext>
            </a:extLst>
          </p:cNvPr>
          <p:cNvSpPr txBox="1">
            <a:spLocks noChangeArrowheads="1"/>
          </p:cNvSpPr>
          <p:nvPr/>
        </p:nvSpPr>
        <p:spPr bwMode="auto">
          <a:xfrm>
            <a:off x="7894975" y="16651545"/>
            <a:ext cx="4495800" cy="692150"/>
          </a:xfrm>
          <a:prstGeom prst="rect">
            <a:avLst/>
          </a:prstGeom>
          <a:noFill/>
          <a:ln w="9525">
            <a:noFill/>
            <a:miter lim="800000"/>
            <a:headEnd/>
            <a:tailEnd/>
          </a:ln>
        </p:spPr>
        <p:txBody>
          <a:bodyPr lIns="76542" tIns="38268" rIns="76542" bIns="38268">
            <a:spAutoFit/>
          </a:bodyPr>
          <a:lstStyle/>
          <a:p>
            <a:r>
              <a:rPr lang="en-US" sz="4000" b="1" dirty="0"/>
              <a:t>METHODS</a:t>
            </a:r>
          </a:p>
        </p:txBody>
      </p:sp>
      <p:pic>
        <p:nvPicPr>
          <p:cNvPr id="7" name="Picture 6">
            <a:extLst>
              <a:ext uri="{FF2B5EF4-FFF2-40B4-BE49-F238E27FC236}">
                <a16:creationId xmlns:a16="http://schemas.microsoft.com/office/drawing/2014/main" id="{CAA154D4-20A0-1945-A748-5BA889A09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6278" y="16582600"/>
            <a:ext cx="4762500" cy="8470900"/>
          </a:xfrm>
          <a:prstGeom prst="rect">
            <a:avLst/>
          </a:prstGeom>
        </p:spPr>
      </p:pic>
      <p:pic>
        <p:nvPicPr>
          <p:cNvPr id="10" name="Picture 9">
            <a:extLst>
              <a:ext uri="{FF2B5EF4-FFF2-40B4-BE49-F238E27FC236}">
                <a16:creationId xmlns:a16="http://schemas.microsoft.com/office/drawing/2014/main" id="{6EB0D2FA-5CAC-7F4C-A267-85EF96A43926}"/>
              </a:ext>
            </a:extLst>
          </p:cNvPr>
          <p:cNvPicPr>
            <a:picLocks noChangeAspect="1"/>
          </p:cNvPicPr>
          <p:nvPr/>
        </p:nvPicPr>
        <p:blipFill rotWithShape="1">
          <a:blip r:embed="rId5">
            <a:extLst>
              <a:ext uri="{28A0092B-C50C-407E-A947-70E740481C1C}">
                <a14:useLocalDpi xmlns:a14="http://schemas.microsoft.com/office/drawing/2010/main" val="0"/>
              </a:ext>
            </a:extLst>
          </a:blip>
          <a:srcRect t="29742" r="-3719" b="5492"/>
          <a:stretch/>
        </p:blipFill>
        <p:spPr>
          <a:xfrm>
            <a:off x="8736597" y="21334995"/>
            <a:ext cx="3339420" cy="3709070"/>
          </a:xfrm>
          <a:prstGeom prst="rect">
            <a:avLst/>
          </a:prstGeom>
        </p:spPr>
      </p:pic>
      <p:graphicFrame>
        <p:nvGraphicFramePr>
          <p:cNvPr id="26" name="Chart 25">
            <a:extLst>
              <a:ext uri="{FF2B5EF4-FFF2-40B4-BE49-F238E27FC236}">
                <a16:creationId xmlns:a16="http://schemas.microsoft.com/office/drawing/2014/main" id="{14F38FE4-3215-2B4D-BB97-7F419CDB164E}"/>
              </a:ext>
            </a:extLst>
          </p:cNvPr>
          <p:cNvGraphicFramePr/>
          <p:nvPr>
            <p:extLst>
              <p:ext uri="{D42A27DB-BD31-4B8C-83A1-F6EECF244321}">
                <p14:modId xmlns:p14="http://schemas.microsoft.com/office/powerpoint/2010/main" val="3302372666"/>
              </p:ext>
            </p:extLst>
          </p:nvPr>
        </p:nvGraphicFramePr>
        <p:xfrm>
          <a:off x="20529282" y="5670619"/>
          <a:ext cx="5700062" cy="44538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E5AFCEF6-4305-3547-A4CE-F253BFECD0EB}"/>
              </a:ext>
            </a:extLst>
          </p:cNvPr>
          <p:cNvGraphicFramePr/>
          <p:nvPr>
            <p:extLst>
              <p:ext uri="{D42A27DB-BD31-4B8C-83A1-F6EECF244321}">
                <p14:modId xmlns:p14="http://schemas.microsoft.com/office/powerpoint/2010/main" val="2073557210"/>
              </p:ext>
            </p:extLst>
          </p:nvPr>
        </p:nvGraphicFramePr>
        <p:xfrm>
          <a:off x="27644036" y="5691644"/>
          <a:ext cx="5569184" cy="44353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hart 29">
            <a:extLst>
              <a:ext uri="{FF2B5EF4-FFF2-40B4-BE49-F238E27FC236}">
                <a16:creationId xmlns:a16="http://schemas.microsoft.com/office/drawing/2014/main" id="{5A2D6AE5-D053-5447-B99C-C952FFD15CE3}"/>
              </a:ext>
            </a:extLst>
          </p:cNvPr>
          <p:cNvGraphicFramePr/>
          <p:nvPr>
            <p:extLst>
              <p:ext uri="{D42A27DB-BD31-4B8C-83A1-F6EECF244321}">
                <p14:modId xmlns:p14="http://schemas.microsoft.com/office/powerpoint/2010/main" val="3366176550"/>
              </p:ext>
            </p:extLst>
          </p:nvPr>
        </p:nvGraphicFramePr>
        <p:xfrm>
          <a:off x="20520660" y="11362494"/>
          <a:ext cx="5677202" cy="43347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Chart 30">
            <a:extLst>
              <a:ext uri="{FF2B5EF4-FFF2-40B4-BE49-F238E27FC236}">
                <a16:creationId xmlns:a16="http://schemas.microsoft.com/office/drawing/2014/main" id="{CDCE412C-135D-D146-A0F8-956C45C6B5DD}"/>
              </a:ext>
            </a:extLst>
          </p:cNvPr>
          <p:cNvGraphicFramePr/>
          <p:nvPr>
            <p:extLst>
              <p:ext uri="{D42A27DB-BD31-4B8C-83A1-F6EECF244321}">
                <p14:modId xmlns:p14="http://schemas.microsoft.com/office/powerpoint/2010/main" val="3240007822"/>
              </p:ext>
            </p:extLst>
          </p:nvPr>
        </p:nvGraphicFramePr>
        <p:xfrm>
          <a:off x="27644036" y="11362494"/>
          <a:ext cx="5569184" cy="4334705"/>
        </p:xfrm>
        <a:graphic>
          <a:graphicData uri="http://schemas.openxmlformats.org/drawingml/2006/chart">
            <c:chart xmlns:c="http://schemas.openxmlformats.org/drawingml/2006/chart" xmlns:r="http://schemas.openxmlformats.org/officeDocument/2006/relationships" r:id="rId9"/>
          </a:graphicData>
        </a:graphic>
      </p:graphicFrame>
      <p:sp>
        <p:nvSpPr>
          <p:cNvPr id="11" name="TextBox 10">
            <a:extLst>
              <a:ext uri="{FF2B5EF4-FFF2-40B4-BE49-F238E27FC236}">
                <a16:creationId xmlns:a16="http://schemas.microsoft.com/office/drawing/2014/main" id="{666E408E-0F0C-554D-80AB-8A12C3084282}"/>
              </a:ext>
            </a:extLst>
          </p:cNvPr>
          <p:cNvSpPr txBox="1"/>
          <p:nvPr/>
        </p:nvSpPr>
        <p:spPr>
          <a:xfrm>
            <a:off x="18504543" y="7359650"/>
            <a:ext cx="1687133" cy="1384995"/>
          </a:xfrm>
          <a:prstGeom prst="rect">
            <a:avLst/>
          </a:prstGeom>
          <a:solidFill>
            <a:schemeClr val="bg1"/>
          </a:solidFill>
          <a:ln>
            <a:solidFill>
              <a:schemeClr val="tx1"/>
            </a:solidFill>
          </a:ln>
        </p:spPr>
        <p:txBody>
          <a:bodyPr wrap="square" rtlCol="0">
            <a:spAutoFit/>
          </a:bodyPr>
          <a:lstStyle/>
          <a:p>
            <a:r>
              <a:rPr lang="en-US" sz="2800" dirty="0"/>
              <a:t>Before Rain Event</a:t>
            </a:r>
          </a:p>
        </p:txBody>
      </p:sp>
      <p:sp>
        <p:nvSpPr>
          <p:cNvPr id="12" name="TextBox 11">
            <a:extLst>
              <a:ext uri="{FF2B5EF4-FFF2-40B4-BE49-F238E27FC236}">
                <a16:creationId xmlns:a16="http://schemas.microsoft.com/office/drawing/2014/main" id="{4951115D-907C-444C-BE66-DF9658422482}"/>
              </a:ext>
            </a:extLst>
          </p:cNvPr>
          <p:cNvSpPr txBox="1"/>
          <p:nvPr/>
        </p:nvSpPr>
        <p:spPr>
          <a:xfrm>
            <a:off x="18695042" y="12180667"/>
            <a:ext cx="1306133" cy="1384995"/>
          </a:xfrm>
          <a:prstGeom prst="rect">
            <a:avLst/>
          </a:prstGeom>
          <a:solidFill>
            <a:schemeClr val="bg1"/>
          </a:solidFill>
          <a:ln>
            <a:solidFill>
              <a:schemeClr val="tx1"/>
            </a:solidFill>
          </a:ln>
        </p:spPr>
        <p:txBody>
          <a:bodyPr wrap="square" rtlCol="0">
            <a:spAutoFit/>
          </a:bodyPr>
          <a:lstStyle/>
          <a:p>
            <a:r>
              <a:rPr lang="en-US" sz="2800" dirty="0"/>
              <a:t>After Rain Event</a:t>
            </a:r>
          </a:p>
        </p:txBody>
      </p:sp>
      <p:graphicFrame>
        <p:nvGraphicFramePr>
          <p:cNvPr id="39" name="Chart 38">
            <a:extLst>
              <a:ext uri="{FF2B5EF4-FFF2-40B4-BE49-F238E27FC236}">
                <a16:creationId xmlns:a16="http://schemas.microsoft.com/office/drawing/2014/main" id="{9538D11F-67FA-FF4D-9E9C-1DA5362E58CA}"/>
              </a:ext>
            </a:extLst>
          </p:cNvPr>
          <p:cNvGraphicFramePr/>
          <p:nvPr>
            <p:extLst>
              <p:ext uri="{D42A27DB-BD31-4B8C-83A1-F6EECF244321}">
                <p14:modId xmlns:p14="http://schemas.microsoft.com/office/powerpoint/2010/main" val="2308558118"/>
              </p:ext>
            </p:extLst>
          </p:nvPr>
        </p:nvGraphicFramePr>
        <p:xfrm>
          <a:off x="20873228" y="20443089"/>
          <a:ext cx="5887629" cy="35140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39">
            <a:extLst>
              <a:ext uri="{FF2B5EF4-FFF2-40B4-BE49-F238E27FC236}">
                <a16:creationId xmlns:a16="http://schemas.microsoft.com/office/drawing/2014/main" id="{0AC3C851-F964-0E4D-8C97-3572C98AAB8F}"/>
              </a:ext>
            </a:extLst>
          </p:cNvPr>
          <p:cNvGraphicFramePr/>
          <p:nvPr>
            <p:extLst>
              <p:ext uri="{D42A27DB-BD31-4B8C-83A1-F6EECF244321}">
                <p14:modId xmlns:p14="http://schemas.microsoft.com/office/powerpoint/2010/main" val="842469283"/>
              </p:ext>
            </p:extLst>
          </p:nvPr>
        </p:nvGraphicFramePr>
        <p:xfrm>
          <a:off x="27635436" y="20412230"/>
          <a:ext cx="5559668" cy="3575777"/>
        </p:xfrm>
        <a:graphic>
          <a:graphicData uri="http://schemas.openxmlformats.org/drawingml/2006/chart">
            <c:chart xmlns:c="http://schemas.openxmlformats.org/drawingml/2006/chart" xmlns:r="http://schemas.openxmlformats.org/officeDocument/2006/relationships" r:id="rId11"/>
          </a:graphicData>
        </a:graphic>
      </p:graphicFrame>
      <p:pic>
        <p:nvPicPr>
          <p:cNvPr id="16" name="Picture 15">
            <a:extLst>
              <a:ext uri="{FF2B5EF4-FFF2-40B4-BE49-F238E27FC236}">
                <a16:creationId xmlns:a16="http://schemas.microsoft.com/office/drawing/2014/main" id="{DC8E3522-36AE-F140-9A11-0EB14A01B6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57514" y="19072566"/>
            <a:ext cx="7440825" cy="5757770"/>
          </a:xfrm>
          <a:prstGeom prst="rect">
            <a:avLst/>
          </a:prstGeom>
          <a:ln>
            <a:solidFill>
              <a:schemeClr val="tx1"/>
            </a:solidFill>
          </a:ln>
        </p:spPr>
      </p:pic>
      <p:pic>
        <p:nvPicPr>
          <p:cNvPr id="18" name="Picture 17">
            <a:extLst>
              <a:ext uri="{FF2B5EF4-FFF2-40B4-BE49-F238E27FC236}">
                <a16:creationId xmlns:a16="http://schemas.microsoft.com/office/drawing/2014/main" id="{75C5EF72-2061-EF4D-8051-E399F50D4E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157514" y="12000550"/>
            <a:ext cx="7285887" cy="5508712"/>
          </a:xfrm>
          <a:prstGeom prst="rect">
            <a:avLst/>
          </a:prstGeom>
          <a:ln>
            <a:solidFill>
              <a:schemeClr val="tx1"/>
            </a:solidFill>
          </a:ln>
        </p:spPr>
      </p:pic>
      <p:pic>
        <p:nvPicPr>
          <p:cNvPr id="20" name="Picture 19">
            <a:extLst>
              <a:ext uri="{FF2B5EF4-FFF2-40B4-BE49-F238E27FC236}">
                <a16:creationId xmlns:a16="http://schemas.microsoft.com/office/drawing/2014/main" id="{D4ECA912-610D-EF40-8976-8F14A1F279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124621" y="4807994"/>
            <a:ext cx="7097938" cy="5583509"/>
          </a:xfrm>
          <a:prstGeom prst="rect">
            <a:avLst/>
          </a:prstGeom>
          <a:ln>
            <a:solidFill>
              <a:schemeClr val="tx1"/>
            </a:solidFill>
          </a:ln>
        </p:spPr>
      </p:pic>
      <p:sp>
        <p:nvSpPr>
          <p:cNvPr id="21" name="TextBox 20">
            <a:extLst>
              <a:ext uri="{FF2B5EF4-FFF2-40B4-BE49-F238E27FC236}">
                <a16:creationId xmlns:a16="http://schemas.microsoft.com/office/drawing/2014/main" id="{29E59F7A-E168-F549-B41B-194FFF16366E}"/>
              </a:ext>
            </a:extLst>
          </p:cNvPr>
          <p:cNvSpPr txBox="1"/>
          <p:nvPr/>
        </p:nvSpPr>
        <p:spPr>
          <a:xfrm>
            <a:off x="25906080" y="18415650"/>
            <a:ext cx="2859421" cy="584775"/>
          </a:xfrm>
          <a:prstGeom prst="rect">
            <a:avLst/>
          </a:prstGeom>
          <a:solidFill>
            <a:schemeClr val="bg1"/>
          </a:solidFill>
          <a:ln>
            <a:solidFill>
              <a:schemeClr val="tx1"/>
            </a:solidFill>
          </a:ln>
        </p:spPr>
        <p:txBody>
          <a:bodyPr wrap="square" rtlCol="0">
            <a:spAutoFit/>
          </a:bodyPr>
          <a:lstStyle/>
          <a:p>
            <a:pPr algn="ctr"/>
            <a:r>
              <a:rPr lang="en-US" sz="3200" dirty="0"/>
              <a:t>Radon Fluxes</a:t>
            </a:r>
          </a:p>
        </p:txBody>
      </p:sp>
      <p:sp>
        <p:nvSpPr>
          <p:cNvPr id="22" name="TextBox 21">
            <a:extLst>
              <a:ext uri="{FF2B5EF4-FFF2-40B4-BE49-F238E27FC236}">
                <a16:creationId xmlns:a16="http://schemas.microsoft.com/office/drawing/2014/main" id="{8FF519B2-76CE-E34E-AE7E-5AABD3CBE185}"/>
              </a:ext>
            </a:extLst>
          </p:cNvPr>
          <p:cNvSpPr txBox="1"/>
          <p:nvPr/>
        </p:nvSpPr>
        <p:spPr>
          <a:xfrm>
            <a:off x="35103285" y="25132075"/>
            <a:ext cx="7805724" cy="1200329"/>
          </a:xfrm>
          <a:prstGeom prst="rect">
            <a:avLst/>
          </a:prstGeom>
          <a:noFill/>
        </p:spPr>
        <p:txBody>
          <a:bodyPr wrap="square" rtlCol="0">
            <a:spAutoFit/>
          </a:bodyPr>
          <a:lstStyle/>
          <a:p>
            <a:r>
              <a:rPr lang="en-US" sz="2400" dirty="0"/>
              <a:t>Figure 10. From site M2 to M3 radon increases dramatically to 823.9 </a:t>
            </a:r>
            <a:r>
              <a:rPr lang="en-US" sz="2400" dirty="0" err="1"/>
              <a:t>Bq</a:t>
            </a:r>
            <a:r>
              <a:rPr lang="en-US" sz="2400" dirty="0"/>
              <a:t> m</a:t>
            </a:r>
            <a:r>
              <a:rPr lang="en-US" sz="2400" baseline="30000" dirty="0"/>
              <a:t>-1</a:t>
            </a:r>
            <a:r>
              <a:rPr lang="en-US" sz="2400" dirty="0"/>
              <a:t>/s. Radon is collected over a distance of 34,793m. </a:t>
            </a:r>
          </a:p>
        </p:txBody>
      </p:sp>
      <p:sp>
        <p:nvSpPr>
          <p:cNvPr id="23" name="TextBox 22">
            <a:extLst>
              <a:ext uri="{FF2B5EF4-FFF2-40B4-BE49-F238E27FC236}">
                <a16:creationId xmlns:a16="http://schemas.microsoft.com/office/drawing/2014/main" id="{251810AF-3282-2F4F-8592-ED63D8AAF1BD}"/>
              </a:ext>
            </a:extLst>
          </p:cNvPr>
          <p:cNvSpPr txBox="1"/>
          <p:nvPr/>
        </p:nvSpPr>
        <p:spPr>
          <a:xfrm>
            <a:off x="35126194" y="17747446"/>
            <a:ext cx="7440825" cy="1200329"/>
          </a:xfrm>
          <a:prstGeom prst="rect">
            <a:avLst/>
          </a:prstGeom>
          <a:noFill/>
        </p:spPr>
        <p:txBody>
          <a:bodyPr wrap="square" rtlCol="0">
            <a:spAutoFit/>
          </a:bodyPr>
          <a:lstStyle/>
          <a:p>
            <a:r>
              <a:rPr lang="en-US" sz="2400" dirty="0"/>
              <a:t>Figure 9. From site M1 to M2 radon decreases to a flux of 73 </a:t>
            </a:r>
            <a:r>
              <a:rPr lang="en-US" sz="2400" dirty="0" err="1"/>
              <a:t>Bq</a:t>
            </a:r>
            <a:r>
              <a:rPr lang="en-US" sz="2400" dirty="0"/>
              <a:t> m-</a:t>
            </a:r>
            <a:r>
              <a:rPr lang="en-US" sz="2400" baseline="30000" dirty="0"/>
              <a:t>1</a:t>
            </a:r>
            <a:r>
              <a:rPr lang="en-US" sz="2400" dirty="0"/>
              <a:t>/s . The length of this section of the river is. 8912m. </a:t>
            </a:r>
          </a:p>
        </p:txBody>
      </p:sp>
      <p:sp>
        <p:nvSpPr>
          <p:cNvPr id="24" name="TextBox 23">
            <a:extLst>
              <a:ext uri="{FF2B5EF4-FFF2-40B4-BE49-F238E27FC236}">
                <a16:creationId xmlns:a16="http://schemas.microsoft.com/office/drawing/2014/main" id="{9F092785-E2FB-A147-933D-7F2A908F105C}"/>
              </a:ext>
            </a:extLst>
          </p:cNvPr>
          <p:cNvSpPr txBox="1"/>
          <p:nvPr/>
        </p:nvSpPr>
        <p:spPr>
          <a:xfrm>
            <a:off x="35157514" y="10664556"/>
            <a:ext cx="7378187" cy="1200329"/>
          </a:xfrm>
          <a:prstGeom prst="rect">
            <a:avLst/>
          </a:prstGeom>
          <a:noFill/>
        </p:spPr>
        <p:txBody>
          <a:bodyPr wrap="square" rtlCol="0">
            <a:spAutoFit/>
          </a:bodyPr>
          <a:lstStyle/>
          <a:p>
            <a:r>
              <a:rPr lang="en-US" sz="2400" dirty="0"/>
              <a:t>Figure 8. Source to M1 site on Mill River is 6981m. Ground water is measured by the rate of radon flux. This is 3,232.9 </a:t>
            </a:r>
            <a:r>
              <a:rPr lang="en-US" sz="2400" dirty="0" err="1"/>
              <a:t>Bq</a:t>
            </a:r>
            <a:r>
              <a:rPr lang="en-US" sz="2400" dirty="0"/>
              <a:t> m</a:t>
            </a:r>
            <a:r>
              <a:rPr lang="en-US" sz="2400" baseline="30000" dirty="0"/>
              <a:t>-1</a:t>
            </a:r>
            <a:r>
              <a:rPr lang="en-US" sz="2400" dirty="0"/>
              <a:t>/s.</a:t>
            </a:r>
          </a:p>
        </p:txBody>
      </p:sp>
      <p:sp>
        <p:nvSpPr>
          <p:cNvPr id="25" name="TextBox 24">
            <a:extLst>
              <a:ext uri="{FF2B5EF4-FFF2-40B4-BE49-F238E27FC236}">
                <a16:creationId xmlns:a16="http://schemas.microsoft.com/office/drawing/2014/main" id="{76789759-D45F-384E-93BE-804D9984E977}"/>
              </a:ext>
            </a:extLst>
          </p:cNvPr>
          <p:cNvSpPr txBox="1"/>
          <p:nvPr/>
        </p:nvSpPr>
        <p:spPr>
          <a:xfrm>
            <a:off x="18730848" y="16953402"/>
            <a:ext cx="15227043" cy="1200329"/>
          </a:xfrm>
          <a:prstGeom prst="rect">
            <a:avLst/>
          </a:prstGeom>
          <a:noFill/>
        </p:spPr>
        <p:txBody>
          <a:bodyPr wrap="square" rtlCol="0">
            <a:spAutoFit/>
          </a:bodyPr>
          <a:lstStyle/>
          <a:p>
            <a:r>
              <a:rPr lang="en-US" sz="2400" dirty="0"/>
              <a:t>Radon is measured at each location (M1= 1km from source; M2= middle of river; M3= downstream) before and after rain events. After the rain event radon levels increased relatively. The rain event most likely increased the groundwater concentration. </a:t>
            </a:r>
          </a:p>
        </p:txBody>
      </p:sp>
      <p:sp>
        <p:nvSpPr>
          <p:cNvPr id="32" name="TextBox 31">
            <a:extLst>
              <a:ext uri="{FF2B5EF4-FFF2-40B4-BE49-F238E27FC236}">
                <a16:creationId xmlns:a16="http://schemas.microsoft.com/office/drawing/2014/main" id="{46558F93-2F2C-1C49-B08B-49896F118B58}"/>
              </a:ext>
            </a:extLst>
          </p:cNvPr>
          <p:cNvSpPr txBox="1"/>
          <p:nvPr/>
        </p:nvSpPr>
        <p:spPr>
          <a:xfrm>
            <a:off x="19404761" y="24268670"/>
            <a:ext cx="15392400" cy="1569660"/>
          </a:xfrm>
          <a:prstGeom prst="rect">
            <a:avLst/>
          </a:prstGeom>
          <a:noFill/>
        </p:spPr>
        <p:txBody>
          <a:bodyPr wrap="square" rtlCol="0">
            <a:spAutoFit/>
          </a:bodyPr>
          <a:lstStyle/>
          <a:p>
            <a:r>
              <a:rPr lang="en-US" sz="2400" dirty="0"/>
              <a:t>Figure 11. Radon fluxes were calculated to determine how quickly groundwater is moving throughout the Mill River. These calculations can be used to determine the rate of other pollutants that move into the coastal system.  From the source to M1 3159 </a:t>
            </a:r>
            <a:r>
              <a:rPr lang="en-US" sz="2400" dirty="0" err="1"/>
              <a:t>Bq</a:t>
            </a:r>
            <a:r>
              <a:rPr lang="en-US" sz="2400" dirty="0"/>
              <a:t> is lost possibly to turbulence due to higher elevations of land and faster water movement. Groundwater is likely intruding at M2 to M3 due to the increase in Radon concentrations. </a:t>
            </a:r>
          </a:p>
        </p:txBody>
      </p:sp>
      <p:sp>
        <p:nvSpPr>
          <p:cNvPr id="33" name="TextBox 32">
            <a:extLst>
              <a:ext uri="{FF2B5EF4-FFF2-40B4-BE49-F238E27FC236}">
                <a16:creationId xmlns:a16="http://schemas.microsoft.com/office/drawing/2014/main" id="{5A9A9D53-63AE-D74A-9E51-B09FB503201E}"/>
              </a:ext>
            </a:extLst>
          </p:cNvPr>
          <p:cNvSpPr txBox="1"/>
          <p:nvPr/>
        </p:nvSpPr>
        <p:spPr>
          <a:xfrm>
            <a:off x="22582422" y="19574998"/>
            <a:ext cx="2719757" cy="461665"/>
          </a:xfrm>
          <a:prstGeom prst="rect">
            <a:avLst/>
          </a:prstGeom>
          <a:noFill/>
        </p:spPr>
        <p:txBody>
          <a:bodyPr wrap="square" rtlCol="0">
            <a:spAutoFit/>
          </a:bodyPr>
          <a:lstStyle/>
          <a:p>
            <a:r>
              <a:rPr lang="en-US" sz="2400" dirty="0"/>
              <a:t>Before Rain Event</a:t>
            </a:r>
          </a:p>
        </p:txBody>
      </p:sp>
      <p:sp>
        <p:nvSpPr>
          <p:cNvPr id="34" name="TextBox 33">
            <a:extLst>
              <a:ext uri="{FF2B5EF4-FFF2-40B4-BE49-F238E27FC236}">
                <a16:creationId xmlns:a16="http://schemas.microsoft.com/office/drawing/2014/main" id="{49AECA88-0FF0-544F-87C0-DAEB5D84668C}"/>
              </a:ext>
            </a:extLst>
          </p:cNvPr>
          <p:cNvSpPr txBox="1"/>
          <p:nvPr/>
        </p:nvSpPr>
        <p:spPr>
          <a:xfrm>
            <a:off x="29108400" y="19548112"/>
            <a:ext cx="3030538" cy="461665"/>
          </a:xfrm>
          <a:prstGeom prst="rect">
            <a:avLst/>
          </a:prstGeom>
          <a:noFill/>
        </p:spPr>
        <p:txBody>
          <a:bodyPr wrap="square" rtlCol="0">
            <a:spAutoFit/>
          </a:bodyPr>
          <a:lstStyle/>
          <a:p>
            <a:r>
              <a:rPr lang="en-US" sz="2400" dirty="0"/>
              <a:t>After Rain Event</a:t>
            </a:r>
          </a:p>
        </p:txBody>
      </p:sp>
      <p:pic>
        <p:nvPicPr>
          <p:cNvPr id="42" name="Picture 41">
            <a:extLst>
              <a:ext uri="{FF2B5EF4-FFF2-40B4-BE49-F238E27FC236}">
                <a16:creationId xmlns:a16="http://schemas.microsoft.com/office/drawing/2014/main" id="{3C83640F-4484-1A42-9FB7-122B788F125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36933" y="4706887"/>
            <a:ext cx="6106666" cy="3881266"/>
          </a:xfrm>
          <a:prstGeom prst="rect">
            <a:avLst/>
          </a:prstGeom>
          <a:ln>
            <a:solidFill>
              <a:schemeClr val="tx1"/>
            </a:solidFill>
          </a:ln>
        </p:spPr>
      </p:pic>
      <p:pic>
        <p:nvPicPr>
          <p:cNvPr id="44" name="Picture 43">
            <a:extLst>
              <a:ext uri="{FF2B5EF4-FFF2-40B4-BE49-F238E27FC236}">
                <a16:creationId xmlns:a16="http://schemas.microsoft.com/office/drawing/2014/main" id="{A9651939-60D4-9E46-9FE3-BC52357D682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88668" y="10371139"/>
            <a:ext cx="5514833" cy="3115462"/>
          </a:xfrm>
          <a:prstGeom prst="rect">
            <a:avLst/>
          </a:prstGeom>
          <a:ln>
            <a:solidFill>
              <a:schemeClr val="tx1"/>
            </a:solidFill>
          </a:ln>
        </p:spPr>
      </p:pic>
      <p:sp>
        <p:nvSpPr>
          <p:cNvPr id="56" name="TextBox 55">
            <a:extLst>
              <a:ext uri="{FF2B5EF4-FFF2-40B4-BE49-F238E27FC236}">
                <a16:creationId xmlns:a16="http://schemas.microsoft.com/office/drawing/2014/main" id="{DD07E4C6-72DD-2846-86E0-B5B3267F4E57}"/>
              </a:ext>
            </a:extLst>
          </p:cNvPr>
          <p:cNvSpPr txBox="1"/>
          <p:nvPr/>
        </p:nvSpPr>
        <p:spPr>
          <a:xfrm>
            <a:off x="12314203" y="8729830"/>
            <a:ext cx="5242922" cy="830997"/>
          </a:xfrm>
          <a:prstGeom prst="rect">
            <a:avLst/>
          </a:prstGeom>
          <a:noFill/>
        </p:spPr>
        <p:txBody>
          <a:bodyPr wrap="square" rtlCol="0">
            <a:spAutoFit/>
          </a:bodyPr>
          <a:lstStyle/>
          <a:p>
            <a:r>
              <a:rPr lang="en-US" sz="2400" dirty="0"/>
              <a:t>Figure 1. Displaying what the radon flux calculation would involve.</a:t>
            </a:r>
          </a:p>
        </p:txBody>
      </p:sp>
      <p:sp>
        <p:nvSpPr>
          <p:cNvPr id="57" name="TextBox 56">
            <a:extLst>
              <a:ext uri="{FF2B5EF4-FFF2-40B4-BE49-F238E27FC236}">
                <a16:creationId xmlns:a16="http://schemas.microsoft.com/office/drawing/2014/main" id="{7ED385DC-3EB2-CD49-A929-63264E242822}"/>
              </a:ext>
            </a:extLst>
          </p:cNvPr>
          <p:cNvSpPr txBox="1"/>
          <p:nvPr/>
        </p:nvSpPr>
        <p:spPr>
          <a:xfrm>
            <a:off x="11857954" y="13565662"/>
            <a:ext cx="5390914" cy="1384995"/>
          </a:xfrm>
          <a:prstGeom prst="rect">
            <a:avLst/>
          </a:prstGeom>
          <a:noFill/>
        </p:spPr>
        <p:txBody>
          <a:bodyPr wrap="square" rtlCol="0">
            <a:spAutoFit/>
          </a:bodyPr>
          <a:lstStyle/>
          <a:p>
            <a:r>
              <a:rPr lang="en-US" sz="2800" dirty="0"/>
              <a:t>Figure 2. Example of continuous radon measurements in a Bay in Tallahassee Florida. </a:t>
            </a:r>
          </a:p>
        </p:txBody>
      </p:sp>
      <p:sp>
        <p:nvSpPr>
          <p:cNvPr id="58" name="TextBox 57">
            <a:extLst>
              <a:ext uri="{FF2B5EF4-FFF2-40B4-BE49-F238E27FC236}">
                <a16:creationId xmlns:a16="http://schemas.microsoft.com/office/drawing/2014/main" id="{78630276-41DA-FC43-AA8D-CF9B5A3A4802}"/>
              </a:ext>
            </a:extLst>
          </p:cNvPr>
          <p:cNvSpPr txBox="1"/>
          <p:nvPr/>
        </p:nvSpPr>
        <p:spPr>
          <a:xfrm>
            <a:off x="20520660" y="10317957"/>
            <a:ext cx="5708684" cy="830997"/>
          </a:xfrm>
          <a:prstGeom prst="rect">
            <a:avLst/>
          </a:prstGeom>
          <a:noFill/>
        </p:spPr>
        <p:txBody>
          <a:bodyPr wrap="square" rtlCol="0">
            <a:spAutoFit/>
          </a:bodyPr>
          <a:lstStyle/>
          <a:p>
            <a:r>
              <a:rPr lang="en-US" sz="2400" dirty="0"/>
              <a:t>Figure 4. Radon concentrations at Mill River before a rain event.</a:t>
            </a:r>
          </a:p>
        </p:txBody>
      </p:sp>
      <p:sp>
        <p:nvSpPr>
          <p:cNvPr id="59" name="TextBox 58">
            <a:extLst>
              <a:ext uri="{FF2B5EF4-FFF2-40B4-BE49-F238E27FC236}">
                <a16:creationId xmlns:a16="http://schemas.microsoft.com/office/drawing/2014/main" id="{A9676554-6923-A543-A971-E43AD077CA99}"/>
              </a:ext>
            </a:extLst>
          </p:cNvPr>
          <p:cNvSpPr txBox="1"/>
          <p:nvPr/>
        </p:nvSpPr>
        <p:spPr>
          <a:xfrm>
            <a:off x="27644036" y="10317957"/>
            <a:ext cx="5585749" cy="830997"/>
          </a:xfrm>
          <a:prstGeom prst="rect">
            <a:avLst/>
          </a:prstGeom>
          <a:noFill/>
        </p:spPr>
        <p:txBody>
          <a:bodyPr wrap="square" rtlCol="0">
            <a:spAutoFit/>
          </a:bodyPr>
          <a:lstStyle/>
          <a:p>
            <a:r>
              <a:rPr lang="en-US" sz="2400" dirty="0"/>
              <a:t>Figure 5. Radon concentrations at Mill River zoomed in. </a:t>
            </a:r>
          </a:p>
        </p:txBody>
      </p:sp>
      <p:sp>
        <p:nvSpPr>
          <p:cNvPr id="60" name="TextBox 59">
            <a:extLst>
              <a:ext uri="{FF2B5EF4-FFF2-40B4-BE49-F238E27FC236}">
                <a16:creationId xmlns:a16="http://schemas.microsoft.com/office/drawing/2014/main" id="{1CB2C5F0-6EF9-8F4E-B1D0-A49E5C6A75A5}"/>
              </a:ext>
            </a:extLst>
          </p:cNvPr>
          <p:cNvSpPr txBox="1"/>
          <p:nvPr/>
        </p:nvSpPr>
        <p:spPr>
          <a:xfrm>
            <a:off x="27625920" y="15777708"/>
            <a:ext cx="5569184" cy="830997"/>
          </a:xfrm>
          <a:prstGeom prst="rect">
            <a:avLst/>
          </a:prstGeom>
          <a:noFill/>
        </p:spPr>
        <p:txBody>
          <a:bodyPr wrap="square" rtlCol="0">
            <a:spAutoFit/>
          </a:bodyPr>
          <a:lstStyle/>
          <a:p>
            <a:r>
              <a:rPr lang="en-US" sz="2400" dirty="0"/>
              <a:t>Figure 7. Radon concentrations zoomed in. </a:t>
            </a:r>
          </a:p>
        </p:txBody>
      </p:sp>
      <p:sp>
        <p:nvSpPr>
          <p:cNvPr id="61" name="TextBox 60">
            <a:extLst>
              <a:ext uri="{FF2B5EF4-FFF2-40B4-BE49-F238E27FC236}">
                <a16:creationId xmlns:a16="http://schemas.microsoft.com/office/drawing/2014/main" id="{BDB500DA-1195-E74A-A37E-577FEB5CBD9F}"/>
              </a:ext>
            </a:extLst>
          </p:cNvPr>
          <p:cNvSpPr txBox="1"/>
          <p:nvPr/>
        </p:nvSpPr>
        <p:spPr>
          <a:xfrm>
            <a:off x="20529282" y="15812737"/>
            <a:ext cx="5668580" cy="830997"/>
          </a:xfrm>
          <a:prstGeom prst="rect">
            <a:avLst/>
          </a:prstGeom>
          <a:noFill/>
        </p:spPr>
        <p:txBody>
          <a:bodyPr wrap="square" rtlCol="0">
            <a:spAutoFit/>
          </a:bodyPr>
          <a:lstStyle/>
          <a:p>
            <a:r>
              <a:rPr lang="en-US" sz="2400" dirty="0"/>
              <a:t>Figure 6. Radon concentrations at Mil River after a rain event. </a:t>
            </a:r>
          </a:p>
        </p:txBody>
      </p:sp>
      <p:sp>
        <p:nvSpPr>
          <p:cNvPr id="62" name="TextBox 61">
            <a:extLst>
              <a:ext uri="{FF2B5EF4-FFF2-40B4-BE49-F238E27FC236}">
                <a16:creationId xmlns:a16="http://schemas.microsoft.com/office/drawing/2014/main" id="{F5455B76-43B0-BA45-9DFF-3E541739A1BB}"/>
              </a:ext>
            </a:extLst>
          </p:cNvPr>
          <p:cNvSpPr txBox="1"/>
          <p:nvPr/>
        </p:nvSpPr>
        <p:spPr>
          <a:xfrm>
            <a:off x="8610600" y="25196465"/>
            <a:ext cx="3247354" cy="461665"/>
          </a:xfrm>
          <a:prstGeom prst="rect">
            <a:avLst/>
          </a:prstGeom>
          <a:noFill/>
        </p:spPr>
        <p:txBody>
          <a:bodyPr wrap="square" rtlCol="0">
            <a:spAutoFit/>
          </a:bodyPr>
          <a:lstStyle/>
          <a:p>
            <a:r>
              <a:rPr lang="en-US" sz="2400" dirty="0"/>
              <a:t>Figure 3. Water pump</a:t>
            </a:r>
          </a:p>
        </p:txBody>
      </p:sp>
      <p:sp>
        <p:nvSpPr>
          <p:cNvPr id="63" name="TextBox 62">
            <a:extLst>
              <a:ext uri="{FF2B5EF4-FFF2-40B4-BE49-F238E27FC236}">
                <a16:creationId xmlns:a16="http://schemas.microsoft.com/office/drawing/2014/main" id="{8B3745C7-6702-524B-A2CE-90E7FEB6CCEE}"/>
              </a:ext>
            </a:extLst>
          </p:cNvPr>
          <p:cNvSpPr txBox="1"/>
          <p:nvPr/>
        </p:nvSpPr>
        <p:spPr>
          <a:xfrm>
            <a:off x="12406278" y="25196465"/>
            <a:ext cx="4842590" cy="461665"/>
          </a:xfrm>
          <a:prstGeom prst="rect">
            <a:avLst/>
          </a:prstGeom>
          <a:noFill/>
        </p:spPr>
        <p:txBody>
          <a:bodyPr wrap="square" rtlCol="0">
            <a:spAutoFit/>
          </a:bodyPr>
          <a:lstStyle/>
          <a:p>
            <a:r>
              <a:rPr lang="en-US" sz="2400" dirty="0"/>
              <a:t>Figure 4. Closed air radon system</a:t>
            </a:r>
          </a:p>
        </p:txBody>
      </p:sp>
      <p:pic>
        <p:nvPicPr>
          <p:cNvPr id="14337" name="Picture 14336">
            <a:extLst>
              <a:ext uri="{FF2B5EF4-FFF2-40B4-BE49-F238E27FC236}">
                <a16:creationId xmlns:a16="http://schemas.microsoft.com/office/drawing/2014/main" id="{9ACF8965-FBB0-6948-9FBE-0B75DCAF5EF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06743" y="421358"/>
            <a:ext cx="9254876" cy="306008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10684</TotalTime>
  <Words>989</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Lucida Sans Unicode</vt:lpstr>
      <vt:lpstr>Verdana</vt:lpstr>
      <vt:lpstr>Wingdings 2</vt:lpstr>
      <vt:lpstr>Wingdings 3</vt:lpstr>
      <vt:lpstr>Concourse</vt:lpstr>
      <vt:lpstr>PowerPoint Presentation</vt:lpstr>
    </vt:vector>
  </TitlesOfParts>
  <Company>Sacred Heart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dc:creator>
  <cp:lastModifiedBy>Schoenwald, Victoria K.</cp:lastModifiedBy>
  <cp:revision>699</cp:revision>
  <dcterms:created xsi:type="dcterms:W3CDTF">2009-03-16T02:45:08Z</dcterms:created>
  <dcterms:modified xsi:type="dcterms:W3CDTF">2019-02-24T23:14:53Z</dcterms:modified>
</cp:coreProperties>
</file>