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21945600" cy="16459200"/>
  <p:notesSz cx="6858000" cy="9144000"/>
  <p:defaultTextStyle>
    <a:defPPr>
      <a:defRPr lang="en-US"/>
    </a:defPPr>
    <a:lvl1pPr marL="0" algn="l" defTabSz="2194514" rtl="0" eaLnBrk="1" latinLnBrk="0" hangingPunct="1">
      <a:defRPr sz="4350" kern="1200">
        <a:solidFill>
          <a:schemeClr val="tx1"/>
        </a:solidFill>
        <a:latin typeface="+mn-lt"/>
        <a:ea typeface="+mn-ea"/>
        <a:cs typeface="+mn-cs"/>
      </a:defRPr>
    </a:lvl1pPr>
    <a:lvl2pPr marL="1097257" algn="l" defTabSz="2194514" rtl="0" eaLnBrk="1" latinLnBrk="0" hangingPunct="1">
      <a:defRPr sz="4350" kern="1200">
        <a:solidFill>
          <a:schemeClr val="tx1"/>
        </a:solidFill>
        <a:latin typeface="+mn-lt"/>
        <a:ea typeface="+mn-ea"/>
        <a:cs typeface="+mn-cs"/>
      </a:defRPr>
    </a:lvl2pPr>
    <a:lvl3pPr marL="2194514" algn="l" defTabSz="2194514" rtl="0" eaLnBrk="1" latinLnBrk="0" hangingPunct="1">
      <a:defRPr sz="4350" kern="1200">
        <a:solidFill>
          <a:schemeClr val="tx1"/>
        </a:solidFill>
        <a:latin typeface="+mn-lt"/>
        <a:ea typeface="+mn-ea"/>
        <a:cs typeface="+mn-cs"/>
      </a:defRPr>
    </a:lvl3pPr>
    <a:lvl4pPr marL="3291772" algn="l" defTabSz="2194514" rtl="0" eaLnBrk="1" latinLnBrk="0" hangingPunct="1">
      <a:defRPr sz="4350" kern="1200">
        <a:solidFill>
          <a:schemeClr val="tx1"/>
        </a:solidFill>
        <a:latin typeface="+mn-lt"/>
        <a:ea typeface="+mn-ea"/>
        <a:cs typeface="+mn-cs"/>
      </a:defRPr>
    </a:lvl4pPr>
    <a:lvl5pPr marL="4389029" algn="l" defTabSz="2194514" rtl="0" eaLnBrk="1" latinLnBrk="0" hangingPunct="1">
      <a:defRPr sz="4350" kern="1200">
        <a:solidFill>
          <a:schemeClr val="tx1"/>
        </a:solidFill>
        <a:latin typeface="+mn-lt"/>
        <a:ea typeface="+mn-ea"/>
        <a:cs typeface="+mn-cs"/>
      </a:defRPr>
    </a:lvl5pPr>
    <a:lvl6pPr marL="5486286" algn="l" defTabSz="2194514" rtl="0" eaLnBrk="1" latinLnBrk="0" hangingPunct="1">
      <a:defRPr sz="4350" kern="1200">
        <a:solidFill>
          <a:schemeClr val="tx1"/>
        </a:solidFill>
        <a:latin typeface="+mn-lt"/>
        <a:ea typeface="+mn-ea"/>
        <a:cs typeface="+mn-cs"/>
      </a:defRPr>
    </a:lvl6pPr>
    <a:lvl7pPr marL="6583543" algn="l" defTabSz="2194514" rtl="0" eaLnBrk="1" latinLnBrk="0" hangingPunct="1">
      <a:defRPr sz="4350" kern="1200">
        <a:solidFill>
          <a:schemeClr val="tx1"/>
        </a:solidFill>
        <a:latin typeface="+mn-lt"/>
        <a:ea typeface="+mn-ea"/>
        <a:cs typeface="+mn-cs"/>
      </a:defRPr>
    </a:lvl7pPr>
    <a:lvl8pPr marL="7680800" algn="l" defTabSz="2194514" rtl="0" eaLnBrk="1" latinLnBrk="0" hangingPunct="1">
      <a:defRPr sz="4350" kern="1200">
        <a:solidFill>
          <a:schemeClr val="tx1"/>
        </a:solidFill>
        <a:latin typeface="+mn-lt"/>
        <a:ea typeface="+mn-ea"/>
        <a:cs typeface="+mn-cs"/>
      </a:defRPr>
    </a:lvl8pPr>
    <a:lvl9pPr marL="8778058" algn="l" defTabSz="2194514" rtl="0" eaLnBrk="1" latinLnBrk="0" hangingPunct="1">
      <a:defRPr sz="4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userDrawn="1">
          <p15:clr>
            <a:srgbClr val="A4A3A4"/>
          </p15:clr>
        </p15:guide>
        <p15:guide id="2" pos="6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A0181B"/>
    <a:srgbClr val="AF0000"/>
    <a:srgbClr val="CC3333"/>
    <a:srgbClr val="C4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78149"/>
  </p:normalViewPr>
  <p:slideViewPr>
    <p:cSldViewPr>
      <p:cViewPr>
        <p:scale>
          <a:sx n="66" d="100"/>
          <a:sy n="66" d="100"/>
        </p:scale>
        <p:origin x="1224" y="-2248"/>
      </p:cViewPr>
      <p:guideLst>
        <p:guide orient="horz" pos="5184"/>
        <p:guide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mailsacredheart-my.sharepoint.com/personal/moranm_sacredheart_edu/Documents/Documents/Research/Tib%20Acceleration%20ACLR/Study%201%20-%20Device%20Placement/DATA/DATA_ACRLstudy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ailsacredheart-my.sharepoint.com/personal/moranm_sacredheart_edu/Documents/Documents/Research/Tib%20Acceleration%20ACLR/Study%201%20-%20Device%20Placement/DATA/DATA_ACRLstudy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ailsacredheart-my.sharepoint.com/personal/moranm_sacredheart_edu/Documents/Documents/Research/Tib%20Acceleration%20ACLR/Study%201%20-%20Device%20Placement/DATA/DATA_ACRLstudy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Distance during SLH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Distance (DST)</c:v>
          </c:tx>
          <c:spPr>
            <a:solidFill>
              <a:schemeClr val="accent1"/>
            </a:solidFill>
            <a:ln>
              <a:noFill/>
            </a:ln>
            <a:effectLst/>
          </c:spPr>
          <c:invertIfNegative val="0"/>
          <c:errBars>
            <c:errBarType val="both"/>
            <c:errValType val="fixedVal"/>
            <c:noEndCap val="0"/>
            <c:val val="24.91"/>
            <c:spPr>
              <a:noFill/>
              <a:ln w="9525" cap="flat" cmpd="sng" algn="ctr">
                <a:solidFill>
                  <a:schemeClr val="tx1">
                    <a:lumMod val="65000"/>
                    <a:lumOff val="35000"/>
                  </a:schemeClr>
                </a:solidFill>
                <a:round/>
              </a:ln>
              <a:effectLst/>
            </c:spPr>
          </c:errBars>
          <c:val>
            <c:numRef>
              <c:f>SUMMARY!$B$19</c:f>
              <c:numCache>
                <c:formatCode>0.00</c:formatCode>
                <c:ptCount val="1"/>
                <c:pt idx="0">
                  <c:v>102.8625</c:v>
                </c:pt>
              </c:numCache>
            </c:numRef>
          </c:val>
          <c:extLst>
            <c:ext xmlns:c16="http://schemas.microsoft.com/office/drawing/2014/chart" uri="{C3380CC4-5D6E-409C-BE32-E72D297353CC}">
              <c16:uniqueId val="{00000000-6DF0-6E46-8A0C-FF934F536171}"/>
            </c:ext>
          </c:extLst>
        </c:ser>
        <c:ser>
          <c:idx val="1"/>
          <c:order val="1"/>
          <c:tx>
            <c:v>Distance (SS)</c:v>
          </c:tx>
          <c:spPr>
            <a:solidFill>
              <a:schemeClr val="accent2"/>
            </a:solidFill>
            <a:ln>
              <a:noFill/>
            </a:ln>
            <a:effectLst/>
          </c:spPr>
          <c:invertIfNegative val="0"/>
          <c:errBars>
            <c:errBarType val="both"/>
            <c:errValType val="fixedVal"/>
            <c:noEndCap val="0"/>
            <c:val val="25.459999999999997"/>
            <c:spPr>
              <a:noFill/>
              <a:ln w="9525" cap="flat" cmpd="sng" algn="ctr">
                <a:solidFill>
                  <a:schemeClr val="tx1">
                    <a:lumMod val="65000"/>
                    <a:lumOff val="35000"/>
                  </a:schemeClr>
                </a:solidFill>
                <a:round/>
              </a:ln>
              <a:effectLst/>
            </c:spPr>
          </c:errBars>
          <c:val>
            <c:numRef>
              <c:f>SUMMARY!$C$19</c:f>
              <c:numCache>
                <c:formatCode>0.00</c:formatCode>
                <c:ptCount val="1"/>
                <c:pt idx="0">
                  <c:v>103.83125000000003</c:v>
                </c:pt>
              </c:numCache>
            </c:numRef>
          </c:val>
          <c:extLst>
            <c:ext xmlns:c16="http://schemas.microsoft.com/office/drawing/2014/chart" uri="{C3380CC4-5D6E-409C-BE32-E72D297353CC}">
              <c16:uniqueId val="{00000001-6DF0-6E46-8A0C-FF934F536171}"/>
            </c:ext>
          </c:extLst>
        </c:ser>
        <c:dLbls>
          <c:showLegendKey val="0"/>
          <c:showVal val="0"/>
          <c:showCatName val="0"/>
          <c:showSerName val="0"/>
          <c:showPercent val="0"/>
          <c:showBubbleSize val="0"/>
        </c:dLbls>
        <c:gapWidth val="219"/>
        <c:overlap val="-27"/>
        <c:axId val="986512688"/>
        <c:axId val="986499456"/>
      </c:barChart>
      <c:catAx>
        <c:axId val="986512688"/>
        <c:scaling>
          <c:orientation val="minMax"/>
        </c:scaling>
        <c:delete val="1"/>
        <c:axPos val="b"/>
        <c:majorTickMark val="none"/>
        <c:minorTickMark val="none"/>
        <c:tickLblPos val="nextTo"/>
        <c:crossAx val="986499456"/>
        <c:crosses val="autoZero"/>
        <c:auto val="1"/>
        <c:lblAlgn val="ctr"/>
        <c:lblOffset val="100"/>
        <c:noMultiLvlLbl val="0"/>
      </c:catAx>
      <c:valAx>
        <c:axId val="986499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 (cm)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651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Peak</a:t>
            </a:r>
            <a:r>
              <a:rPr lang="en-US" baseline="0"/>
              <a:t> Tibial Acceleration (PTA) (g)</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PTA (DST)</c:v>
          </c:tx>
          <c:spPr>
            <a:solidFill>
              <a:schemeClr val="accent1"/>
            </a:solidFill>
            <a:ln>
              <a:noFill/>
            </a:ln>
            <a:effectLst/>
          </c:spPr>
          <c:invertIfNegative val="0"/>
          <c:errBars>
            <c:errBarType val="both"/>
            <c:errValType val="fixedVal"/>
            <c:noEndCap val="0"/>
            <c:val val="7.94"/>
            <c:spPr>
              <a:noFill/>
              <a:ln w="9525" cap="flat" cmpd="sng" algn="ctr">
                <a:solidFill>
                  <a:schemeClr val="tx1">
                    <a:lumMod val="65000"/>
                    <a:lumOff val="35000"/>
                  </a:schemeClr>
                </a:solidFill>
                <a:round/>
              </a:ln>
              <a:effectLst/>
            </c:spPr>
          </c:errBars>
          <c:val>
            <c:numRef>
              <c:f>SUMMARY!$D$19</c:f>
              <c:numCache>
                <c:formatCode>0.00</c:formatCode>
                <c:ptCount val="1"/>
                <c:pt idx="0">
                  <c:v>27.222089186797614</c:v>
                </c:pt>
              </c:numCache>
            </c:numRef>
          </c:val>
          <c:extLst>
            <c:ext xmlns:c16="http://schemas.microsoft.com/office/drawing/2014/chart" uri="{C3380CC4-5D6E-409C-BE32-E72D297353CC}">
              <c16:uniqueId val="{00000000-8486-0C44-B025-C29A8C1D14AA}"/>
            </c:ext>
          </c:extLst>
        </c:ser>
        <c:ser>
          <c:idx val="1"/>
          <c:order val="1"/>
          <c:tx>
            <c:v>PTA (SS)</c:v>
          </c:tx>
          <c:spPr>
            <a:solidFill>
              <a:schemeClr val="accent2"/>
            </a:solidFill>
            <a:ln>
              <a:noFill/>
            </a:ln>
            <a:effectLst/>
          </c:spPr>
          <c:invertIfNegative val="0"/>
          <c:errBars>
            <c:errBarType val="both"/>
            <c:errValType val="fixedVal"/>
            <c:noEndCap val="0"/>
            <c:val val="10.48"/>
            <c:spPr>
              <a:noFill/>
              <a:ln w="9525" cap="flat" cmpd="sng" algn="ctr">
                <a:solidFill>
                  <a:schemeClr val="tx1">
                    <a:lumMod val="65000"/>
                    <a:lumOff val="35000"/>
                  </a:schemeClr>
                </a:solidFill>
                <a:round/>
              </a:ln>
              <a:effectLst/>
            </c:spPr>
          </c:errBars>
          <c:val>
            <c:numRef>
              <c:f>SUMMARY!$E$19</c:f>
              <c:numCache>
                <c:formatCode>0.00</c:formatCode>
                <c:ptCount val="1"/>
                <c:pt idx="0">
                  <c:v>26.212387781067793</c:v>
                </c:pt>
              </c:numCache>
            </c:numRef>
          </c:val>
          <c:extLst>
            <c:ext xmlns:c16="http://schemas.microsoft.com/office/drawing/2014/chart" uri="{C3380CC4-5D6E-409C-BE32-E72D297353CC}">
              <c16:uniqueId val="{00000001-8486-0C44-B025-C29A8C1D14AA}"/>
            </c:ext>
          </c:extLst>
        </c:ser>
        <c:dLbls>
          <c:showLegendKey val="0"/>
          <c:showVal val="0"/>
          <c:showCatName val="0"/>
          <c:showSerName val="0"/>
          <c:showPercent val="0"/>
          <c:showBubbleSize val="0"/>
        </c:dLbls>
        <c:gapWidth val="219"/>
        <c:overlap val="-27"/>
        <c:axId val="1048646432"/>
        <c:axId val="986239344"/>
      </c:barChart>
      <c:catAx>
        <c:axId val="1048646432"/>
        <c:scaling>
          <c:orientation val="minMax"/>
        </c:scaling>
        <c:delete val="1"/>
        <c:axPos val="b"/>
        <c:majorTickMark val="none"/>
        <c:minorTickMark val="none"/>
        <c:tickLblPos val="nextTo"/>
        <c:crossAx val="986239344"/>
        <c:crosses val="autoZero"/>
        <c:auto val="1"/>
        <c:lblAlgn val="ctr"/>
        <c:lblOffset val="100"/>
        <c:noMultiLvlLbl val="0"/>
      </c:catAx>
      <c:valAx>
        <c:axId val="986239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PTA (g)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8646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Time to PTA (ms)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Time (DST)</c:v>
          </c:tx>
          <c:spPr>
            <a:solidFill>
              <a:schemeClr val="accent1"/>
            </a:solidFill>
            <a:ln>
              <a:noFill/>
            </a:ln>
            <a:effectLst/>
          </c:spPr>
          <c:invertIfNegative val="0"/>
          <c:errBars>
            <c:errBarType val="both"/>
            <c:errValType val="fixedVal"/>
            <c:noEndCap val="0"/>
            <c:val val="2.48"/>
            <c:spPr>
              <a:noFill/>
              <a:ln w="9525" cap="flat" cmpd="sng" algn="ctr">
                <a:solidFill>
                  <a:schemeClr val="tx1">
                    <a:lumMod val="65000"/>
                    <a:lumOff val="35000"/>
                  </a:schemeClr>
                </a:solidFill>
                <a:round/>
              </a:ln>
              <a:effectLst/>
            </c:spPr>
          </c:errBars>
          <c:val>
            <c:numRef>
              <c:f>SUMMARY!$F$19</c:f>
              <c:numCache>
                <c:formatCode>0.00</c:formatCode>
                <c:ptCount val="1"/>
                <c:pt idx="0">
                  <c:v>9.5</c:v>
                </c:pt>
              </c:numCache>
            </c:numRef>
          </c:val>
          <c:extLst>
            <c:ext xmlns:c16="http://schemas.microsoft.com/office/drawing/2014/chart" uri="{C3380CC4-5D6E-409C-BE32-E72D297353CC}">
              <c16:uniqueId val="{00000000-C6AD-7D42-81A0-4909E746095D}"/>
            </c:ext>
          </c:extLst>
        </c:ser>
        <c:ser>
          <c:idx val="1"/>
          <c:order val="1"/>
          <c:tx>
            <c:v>Time (SS)</c:v>
          </c:tx>
          <c:spPr>
            <a:solidFill>
              <a:schemeClr val="accent2"/>
            </a:solidFill>
            <a:ln>
              <a:noFill/>
            </a:ln>
            <a:effectLst/>
          </c:spPr>
          <c:invertIfNegative val="0"/>
          <c:errBars>
            <c:errBarType val="both"/>
            <c:errValType val="fixedVal"/>
            <c:noEndCap val="0"/>
            <c:val val="2.54"/>
            <c:spPr>
              <a:noFill/>
              <a:ln w="9525" cap="flat" cmpd="sng" algn="ctr">
                <a:solidFill>
                  <a:schemeClr val="tx1">
                    <a:lumMod val="65000"/>
                    <a:lumOff val="35000"/>
                  </a:schemeClr>
                </a:solidFill>
                <a:round/>
              </a:ln>
              <a:effectLst/>
            </c:spPr>
          </c:errBars>
          <c:val>
            <c:numRef>
              <c:f>SUMMARY!$G$19</c:f>
              <c:numCache>
                <c:formatCode>0.00</c:formatCode>
                <c:ptCount val="1"/>
                <c:pt idx="0">
                  <c:v>10.166666666666666</c:v>
                </c:pt>
              </c:numCache>
            </c:numRef>
          </c:val>
          <c:extLst>
            <c:ext xmlns:c16="http://schemas.microsoft.com/office/drawing/2014/chart" uri="{C3380CC4-5D6E-409C-BE32-E72D297353CC}">
              <c16:uniqueId val="{00000001-C6AD-7D42-81A0-4909E746095D}"/>
            </c:ext>
          </c:extLst>
        </c:ser>
        <c:dLbls>
          <c:showLegendKey val="0"/>
          <c:showVal val="0"/>
          <c:showCatName val="0"/>
          <c:showSerName val="0"/>
          <c:showPercent val="0"/>
          <c:showBubbleSize val="0"/>
        </c:dLbls>
        <c:gapWidth val="219"/>
        <c:overlap val="-27"/>
        <c:axId val="988974640"/>
        <c:axId val="1050302384"/>
      </c:barChart>
      <c:catAx>
        <c:axId val="988974640"/>
        <c:scaling>
          <c:orientation val="minMax"/>
        </c:scaling>
        <c:delete val="1"/>
        <c:axPos val="b"/>
        <c:majorTickMark val="none"/>
        <c:minorTickMark val="none"/>
        <c:tickLblPos val="nextTo"/>
        <c:crossAx val="1050302384"/>
        <c:crosses val="autoZero"/>
        <c:auto val="1"/>
        <c:lblAlgn val="ctr"/>
        <c:lblOffset val="100"/>
        <c:noMultiLvlLbl val="0"/>
      </c:catAx>
      <c:valAx>
        <c:axId val="1050302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(ms)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897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0EE7C-94C6-DC41-B938-AA815C0BA57C}" type="datetimeFigureOut">
              <a:rPr lang="en-US" smtClean="0"/>
              <a:t>4/8/20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D6C82-FF9B-454F-82C5-E042AA159F7B}" type="slidenum">
              <a:rPr lang="en-US" smtClean="0"/>
              <a:t>‹#›</a:t>
            </a:fld>
            <a:endParaRPr lang="en-US"/>
          </a:p>
        </p:txBody>
      </p:sp>
    </p:spTree>
    <p:extLst>
      <p:ext uri="{BB962C8B-B14F-4D97-AF65-F5344CB8AC3E}">
        <p14:creationId xmlns:p14="http://schemas.microsoft.com/office/powerpoint/2010/main" val="343534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5D6C82-FF9B-454F-82C5-E042AA159F7B}" type="slidenum">
              <a:rPr lang="en-US" smtClean="0"/>
              <a:t>1</a:t>
            </a:fld>
            <a:endParaRPr lang="en-US"/>
          </a:p>
        </p:txBody>
      </p:sp>
    </p:spTree>
    <p:extLst>
      <p:ext uri="{BB962C8B-B14F-4D97-AF65-F5344CB8AC3E}">
        <p14:creationId xmlns:p14="http://schemas.microsoft.com/office/powerpoint/2010/main" val="152134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113022"/>
            <a:ext cx="18653760" cy="3528061"/>
          </a:xfrm>
        </p:spPr>
        <p:txBody>
          <a:bodyPr/>
          <a:lstStyle/>
          <a:p>
            <a:r>
              <a:rPr lang="en-US"/>
              <a:t>Click to edit Master title style</a:t>
            </a:r>
          </a:p>
        </p:txBody>
      </p:sp>
      <p:sp>
        <p:nvSpPr>
          <p:cNvPr id="3" name="Subtitle 2"/>
          <p:cNvSpPr>
            <a:spLocks noGrp="1"/>
          </p:cNvSpPr>
          <p:nvPr>
            <p:ph type="subTitle" idx="1"/>
          </p:nvPr>
        </p:nvSpPr>
        <p:spPr>
          <a:xfrm>
            <a:off x="3291840" y="9326880"/>
            <a:ext cx="15361920" cy="4206240"/>
          </a:xfrm>
        </p:spPr>
        <p:txBody>
          <a:bodyPr/>
          <a:lstStyle>
            <a:lvl1pPr marL="0" indent="0" algn="ctr">
              <a:buNone/>
              <a:defRPr>
                <a:solidFill>
                  <a:schemeClr val="tx1">
                    <a:tint val="75000"/>
                  </a:schemeClr>
                </a:solidFill>
              </a:defRPr>
            </a:lvl1pPr>
            <a:lvl2pPr marL="1410713" indent="0" algn="ctr">
              <a:buNone/>
              <a:defRPr>
                <a:solidFill>
                  <a:schemeClr val="tx1">
                    <a:tint val="75000"/>
                  </a:schemeClr>
                </a:solidFill>
              </a:defRPr>
            </a:lvl2pPr>
            <a:lvl3pPr marL="2821426" indent="0" algn="ctr">
              <a:buNone/>
              <a:defRPr>
                <a:solidFill>
                  <a:schemeClr val="tx1">
                    <a:tint val="75000"/>
                  </a:schemeClr>
                </a:solidFill>
              </a:defRPr>
            </a:lvl3pPr>
            <a:lvl4pPr marL="4232140" indent="0" algn="ctr">
              <a:buNone/>
              <a:defRPr>
                <a:solidFill>
                  <a:schemeClr val="tx1">
                    <a:tint val="75000"/>
                  </a:schemeClr>
                </a:solidFill>
              </a:defRPr>
            </a:lvl4pPr>
            <a:lvl5pPr marL="5642853" indent="0" algn="ctr">
              <a:buNone/>
              <a:defRPr>
                <a:solidFill>
                  <a:schemeClr val="tx1">
                    <a:tint val="75000"/>
                  </a:schemeClr>
                </a:solidFill>
              </a:defRPr>
            </a:lvl5pPr>
            <a:lvl6pPr marL="7053566" indent="0" algn="ctr">
              <a:buNone/>
              <a:defRPr>
                <a:solidFill>
                  <a:schemeClr val="tx1">
                    <a:tint val="75000"/>
                  </a:schemeClr>
                </a:solidFill>
              </a:defRPr>
            </a:lvl6pPr>
            <a:lvl7pPr marL="8464280" indent="0" algn="ctr">
              <a:buNone/>
              <a:defRPr>
                <a:solidFill>
                  <a:schemeClr val="tx1">
                    <a:tint val="75000"/>
                  </a:schemeClr>
                </a:solidFill>
              </a:defRPr>
            </a:lvl7pPr>
            <a:lvl8pPr marL="9874993" indent="0" algn="ctr">
              <a:buNone/>
              <a:defRPr>
                <a:solidFill>
                  <a:schemeClr val="tx1">
                    <a:tint val="75000"/>
                  </a:schemeClr>
                </a:solidFill>
              </a:defRPr>
            </a:lvl8pPr>
            <a:lvl9pPr marL="1128570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F16189-DB41-42F5-B187-0E036EE96E0B}" type="datetimeFigureOut">
              <a:rPr lang="en-US" smtClean="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5886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39921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0560" y="659133"/>
            <a:ext cx="4937760" cy="140436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7280" y="659133"/>
            <a:ext cx="14447520" cy="140436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24645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16189-DB41-42F5-B187-0E036EE96E0B}" type="datetimeFigureOut">
              <a:rPr lang="en-US" smtClean="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143289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2" y="10576562"/>
            <a:ext cx="18653760" cy="3268980"/>
          </a:xfrm>
        </p:spPr>
        <p:txBody>
          <a:bodyPr anchor="t"/>
          <a:lstStyle>
            <a:lvl1pPr algn="l">
              <a:defRPr sz="12342" b="1" cap="all"/>
            </a:lvl1pPr>
          </a:lstStyle>
          <a:p>
            <a:r>
              <a:rPr lang="en-US"/>
              <a:t>Click to edit Master title style</a:t>
            </a:r>
          </a:p>
        </p:txBody>
      </p:sp>
      <p:sp>
        <p:nvSpPr>
          <p:cNvPr id="3" name="Text Placeholder 2"/>
          <p:cNvSpPr>
            <a:spLocks noGrp="1"/>
          </p:cNvSpPr>
          <p:nvPr>
            <p:ph type="body" idx="1"/>
          </p:nvPr>
        </p:nvSpPr>
        <p:spPr>
          <a:xfrm>
            <a:off x="1733552" y="6976114"/>
            <a:ext cx="18653760" cy="3600450"/>
          </a:xfrm>
        </p:spPr>
        <p:txBody>
          <a:bodyPr anchor="b"/>
          <a:lstStyle>
            <a:lvl1pPr marL="0" indent="0">
              <a:buNone/>
              <a:defRPr sz="6236">
                <a:solidFill>
                  <a:schemeClr val="tx1">
                    <a:tint val="75000"/>
                  </a:schemeClr>
                </a:solidFill>
              </a:defRPr>
            </a:lvl1pPr>
            <a:lvl2pPr marL="1410713" indent="0">
              <a:buNone/>
              <a:defRPr sz="5593">
                <a:solidFill>
                  <a:schemeClr val="tx1">
                    <a:tint val="75000"/>
                  </a:schemeClr>
                </a:solidFill>
              </a:defRPr>
            </a:lvl2pPr>
            <a:lvl3pPr marL="2821426" indent="0">
              <a:buNone/>
              <a:defRPr sz="4950">
                <a:solidFill>
                  <a:schemeClr val="tx1">
                    <a:tint val="75000"/>
                  </a:schemeClr>
                </a:solidFill>
              </a:defRPr>
            </a:lvl3pPr>
            <a:lvl4pPr marL="4232140" indent="0">
              <a:buNone/>
              <a:defRPr sz="4307">
                <a:solidFill>
                  <a:schemeClr val="tx1">
                    <a:tint val="75000"/>
                  </a:schemeClr>
                </a:solidFill>
              </a:defRPr>
            </a:lvl4pPr>
            <a:lvl5pPr marL="5642853" indent="0">
              <a:buNone/>
              <a:defRPr sz="4307">
                <a:solidFill>
                  <a:schemeClr val="tx1">
                    <a:tint val="75000"/>
                  </a:schemeClr>
                </a:solidFill>
              </a:defRPr>
            </a:lvl5pPr>
            <a:lvl6pPr marL="7053566" indent="0">
              <a:buNone/>
              <a:defRPr sz="4307">
                <a:solidFill>
                  <a:schemeClr val="tx1">
                    <a:tint val="75000"/>
                  </a:schemeClr>
                </a:solidFill>
              </a:defRPr>
            </a:lvl6pPr>
            <a:lvl7pPr marL="8464280" indent="0">
              <a:buNone/>
              <a:defRPr sz="4307">
                <a:solidFill>
                  <a:schemeClr val="tx1">
                    <a:tint val="75000"/>
                  </a:schemeClr>
                </a:solidFill>
              </a:defRPr>
            </a:lvl7pPr>
            <a:lvl8pPr marL="9874993" indent="0">
              <a:buNone/>
              <a:defRPr sz="4307">
                <a:solidFill>
                  <a:schemeClr val="tx1">
                    <a:tint val="75000"/>
                  </a:schemeClr>
                </a:solidFill>
              </a:defRPr>
            </a:lvl8pPr>
            <a:lvl9pPr marL="11285707" indent="0">
              <a:buNone/>
              <a:defRPr sz="43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16189-DB41-42F5-B187-0E036EE96E0B}" type="datetimeFigureOut">
              <a:rPr lang="en-US" smtClean="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96624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7280" y="3840483"/>
            <a:ext cx="9692640" cy="10862312"/>
          </a:xfrm>
        </p:spPr>
        <p:txBody>
          <a:bodyPr/>
          <a:lstStyle>
            <a:lvl1pPr>
              <a:defRPr sz="8614"/>
            </a:lvl1pPr>
            <a:lvl2pPr>
              <a:defRPr sz="7393"/>
            </a:lvl2pPr>
            <a:lvl3pPr>
              <a:defRPr sz="6236"/>
            </a:lvl3pPr>
            <a:lvl4pPr>
              <a:defRPr sz="5593"/>
            </a:lvl4pPr>
            <a:lvl5pPr>
              <a:defRPr sz="5593"/>
            </a:lvl5pPr>
            <a:lvl6pPr>
              <a:defRPr sz="5593"/>
            </a:lvl6pPr>
            <a:lvl7pPr>
              <a:defRPr sz="5593"/>
            </a:lvl7pPr>
            <a:lvl8pPr>
              <a:defRPr sz="5593"/>
            </a:lvl8pPr>
            <a:lvl9pPr>
              <a:defRPr sz="55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155680" y="3840483"/>
            <a:ext cx="9692640" cy="10862312"/>
          </a:xfrm>
        </p:spPr>
        <p:txBody>
          <a:bodyPr/>
          <a:lstStyle>
            <a:lvl1pPr>
              <a:defRPr sz="8614"/>
            </a:lvl1pPr>
            <a:lvl2pPr>
              <a:defRPr sz="7393"/>
            </a:lvl2pPr>
            <a:lvl3pPr>
              <a:defRPr sz="6236"/>
            </a:lvl3pPr>
            <a:lvl4pPr>
              <a:defRPr sz="5593"/>
            </a:lvl4pPr>
            <a:lvl5pPr>
              <a:defRPr sz="5593"/>
            </a:lvl5pPr>
            <a:lvl6pPr>
              <a:defRPr sz="5593"/>
            </a:lvl6pPr>
            <a:lvl7pPr>
              <a:defRPr sz="5593"/>
            </a:lvl7pPr>
            <a:lvl8pPr>
              <a:defRPr sz="5593"/>
            </a:lvl8pPr>
            <a:lvl9pPr>
              <a:defRPr sz="55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F16189-DB41-42F5-B187-0E036EE96E0B}" type="datetimeFigureOut">
              <a:rPr lang="en-US" smtClean="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256550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3684273"/>
            <a:ext cx="9696452" cy="1535429"/>
          </a:xfrm>
        </p:spPr>
        <p:txBody>
          <a:bodyPr anchor="b"/>
          <a:lstStyle>
            <a:lvl1pPr marL="0" indent="0">
              <a:buNone/>
              <a:defRPr sz="7393" b="1"/>
            </a:lvl1pPr>
            <a:lvl2pPr marL="1410713" indent="0">
              <a:buNone/>
              <a:defRPr sz="6236" b="1"/>
            </a:lvl2pPr>
            <a:lvl3pPr marL="2821426" indent="0">
              <a:buNone/>
              <a:defRPr sz="5593" b="1"/>
            </a:lvl3pPr>
            <a:lvl4pPr marL="4232140" indent="0">
              <a:buNone/>
              <a:defRPr sz="4950" b="1"/>
            </a:lvl4pPr>
            <a:lvl5pPr marL="5642853" indent="0">
              <a:buNone/>
              <a:defRPr sz="4950" b="1"/>
            </a:lvl5pPr>
            <a:lvl6pPr marL="7053566" indent="0">
              <a:buNone/>
              <a:defRPr sz="4950" b="1"/>
            </a:lvl6pPr>
            <a:lvl7pPr marL="8464280" indent="0">
              <a:buNone/>
              <a:defRPr sz="4950" b="1"/>
            </a:lvl7pPr>
            <a:lvl8pPr marL="9874993" indent="0">
              <a:buNone/>
              <a:defRPr sz="4950" b="1"/>
            </a:lvl8pPr>
            <a:lvl9pPr marL="11285707" indent="0">
              <a:buNone/>
              <a:defRPr sz="4950" b="1"/>
            </a:lvl9pPr>
          </a:lstStyle>
          <a:p>
            <a:pPr lvl="0"/>
            <a:r>
              <a:rPr lang="en-US"/>
              <a:t>Click to edit Master text styles</a:t>
            </a:r>
          </a:p>
        </p:txBody>
      </p:sp>
      <p:sp>
        <p:nvSpPr>
          <p:cNvPr id="4" name="Content Placeholder 3"/>
          <p:cNvSpPr>
            <a:spLocks noGrp="1"/>
          </p:cNvSpPr>
          <p:nvPr>
            <p:ph sz="half" idx="2"/>
          </p:nvPr>
        </p:nvSpPr>
        <p:spPr>
          <a:xfrm>
            <a:off x="1097280" y="5219702"/>
            <a:ext cx="9696452" cy="9483091"/>
          </a:xfrm>
        </p:spPr>
        <p:txBody>
          <a:bodyPr/>
          <a:lstStyle>
            <a:lvl1pPr>
              <a:defRPr sz="7393"/>
            </a:lvl1pPr>
            <a:lvl2pPr>
              <a:defRPr sz="6236"/>
            </a:lvl2pPr>
            <a:lvl3pPr>
              <a:defRPr sz="5593"/>
            </a:lvl3pPr>
            <a:lvl4pPr>
              <a:defRPr sz="4950"/>
            </a:lvl4pPr>
            <a:lvl5pPr>
              <a:defRPr sz="4950"/>
            </a:lvl5pPr>
            <a:lvl6pPr>
              <a:defRPr sz="4950"/>
            </a:lvl6pPr>
            <a:lvl7pPr>
              <a:defRPr sz="4950"/>
            </a:lvl7pPr>
            <a:lvl8pPr>
              <a:defRPr sz="4950"/>
            </a:lvl8pPr>
            <a:lvl9pPr>
              <a:defRPr sz="4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48062" y="3684273"/>
            <a:ext cx="9700260" cy="1535429"/>
          </a:xfrm>
        </p:spPr>
        <p:txBody>
          <a:bodyPr anchor="b"/>
          <a:lstStyle>
            <a:lvl1pPr marL="0" indent="0">
              <a:buNone/>
              <a:defRPr sz="7393" b="1"/>
            </a:lvl1pPr>
            <a:lvl2pPr marL="1410713" indent="0">
              <a:buNone/>
              <a:defRPr sz="6236" b="1"/>
            </a:lvl2pPr>
            <a:lvl3pPr marL="2821426" indent="0">
              <a:buNone/>
              <a:defRPr sz="5593" b="1"/>
            </a:lvl3pPr>
            <a:lvl4pPr marL="4232140" indent="0">
              <a:buNone/>
              <a:defRPr sz="4950" b="1"/>
            </a:lvl4pPr>
            <a:lvl5pPr marL="5642853" indent="0">
              <a:buNone/>
              <a:defRPr sz="4950" b="1"/>
            </a:lvl5pPr>
            <a:lvl6pPr marL="7053566" indent="0">
              <a:buNone/>
              <a:defRPr sz="4950" b="1"/>
            </a:lvl6pPr>
            <a:lvl7pPr marL="8464280" indent="0">
              <a:buNone/>
              <a:defRPr sz="4950" b="1"/>
            </a:lvl7pPr>
            <a:lvl8pPr marL="9874993" indent="0">
              <a:buNone/>
              <a:defRPr sz="4950" b="1"/>
            </a:lvl8pPr>
            <a:lvl9pPr marL="11285707" indent="0">
              <a:buNone/>
              <a:defRPr sz="4950" b="1"/>
            </a:lvl9pPr>
          </a:lstStyle>
          <a:p>
            <a:pPr lvl="0"/>
            <a:r>
              <a:rPr lang="en-US"/>
              <a:t>Click to edit Master text styles</a:t>
            </a:r>
          </a:p>
        </p:txBody>
      </p:sp>
      <p:sp>
        <p:nvSpPr>
          <p:cNvPr id="6" name="Content Placeholder 5"/>
          <p:cNvSpPr>
            <a:spLocks noGrp="1"/>
          </p:cNvSpPr>
          <p:nvPr>
            <p:ph sz="quarter" idx="4"/>
          </p:nvPr>
        </p:nvSpPr>
        <p:spPr>
          <a:xfrm>
            <a:off x="11148062" y="5219702"/>
            <a:ext cx="9700260" cy="9483091"/>
          </a:xfrm>
        </p:spPr>
        <p:txBody>
          <a:bodyPr/>
          <a:lstStyle>
            <a:lvl1pPr>
              <a:defRPr sz="7393"/>
            </a:lvl1pPr>
            <a:lvl2pPr>
              <a:defRPr sz="6236"/>
            </a:lvl2pPr>
            <a:lvl3pPr>
              <a:defRPr sz="5593"/>
            </a:lvl3pPr>
            <a:lvl4pPr>
              <a:defRPr sz="4950"/>
            </a:lvl4pPr>
            <a:lvl5pPr>
              <a:defRPr sz="4950"/>
            </a:lvl5pPr>
            <a:lvl6pPr>
              <a:defRPr sz="4950"/>
            </a:lvl6pPr>
            <a:lvl7pPr>
              <a:defRPr sz="4950"/>
            </a:lvl7pPr>
            <a:lvl8pPr>
              <a:defRPr sz="4950"/>
            </a:lvl8pPr>
            <a:lvl9pPr>
              <a:defRPr sz="4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F16189-DB41-42F5-B187-0E036EE96E0B}" type="datetimeFigureOut">
              <a:rPr lang="en-US" smtClean="0"/>
              <a:t>4/8/20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331433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F16189-DB41-42F5-B187-0E036EE96E0B}" type="datetimeFigureOut">
              <a:rPr lang="en-US" smtClean="0"/>
              <a:t>4/8/20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405076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16189-DB41-42F5-B187-0E036EE96E0B}" type="datetimeFigureOut">
              <a:rPr lang="en-US" smtClean="0"/>
              <a:t>4/8/20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209888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2" y="655320"/>
            <a:ext cx="7219952" cy="2788920"/>
          </a:xfrm>
        </p:spPr>
        <p:txBody>
          <a:bodyPr anchor="b"/>
          <a:lstStyle>
            <a:lvl1pPr algn="l">
              <a:defRPr sz="6236" b="1"/>
            </a:lvl1pPr>
          </a:lstStyle>
          <a:p>
            <a:r>
              <a:rPr lang="en-US"/>
              <a:t>Click to edit Master title style</a:t>
            </a:r>
          </a:p>
        </p:txBody>
      </p:sp>
      <p:sp>
        <p:nvSpPr>
          <p:cNvPr id="3" name="Content Placeholder 2"/>
          <p:cNvSpPr>
            <a:spLocks noGrp="1"/>
          </p:cNvSpPr>
          <p:nvPr>
            <p:ph idx="1"/>
          </p:nvPr>
        </p:nvSpPr>
        <p:spPr>
          <a:xfrm>
            <a:off x="8580120" y="655323"/>
            <a:ext cx="12268200" cy="14047471"/>
          </a:xfrm>
        </p:spPr>
        <p:txBody>
          <a:bodyPr/>
          <a:lstStyle>
            <a:lvl1pPr>
              <a:defRPr sz="9899"/>
            </a:lvl1pPr>
            <a:lvl2pPr>
              <a:defRPr sz="8614"/>
            </a:lvl2pPr>
            <a:lvl3pPr>
              <a:defRPr sz="7393"/>
            </a:lvl3pPr>
            <a:lvl4pPr>
              <a:defRPr sz="6236"/>
            </a:lvl4pPr>
            <a:lvl5pPr>
              <a:defRPr sz="6236"/>
            </a:lvl5pPr>
            <a:lvl6pPr>
              <a:defRPr sz="6236"/>
            </a:lvl6pPr>
            <a:lvl7pPr>
              <a:defRPr sz="6236"/>
            </a:lvl7pPr>
            <a:lvl8pPr>
              <a:defRPr sz="6236"/>
            </a:lvl8pPr>
            <a:lvl9pPr>
              <a:defRPr sz="62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7282" y="3444243"/>
            <a:ext cx="7219952" cy="11258551"/>
          </a:xfrm>
        </p:spPr>
        <p:txBody>
          <a:bodyPr/>
          <a:lstStyle>
            <a:lvl1pPr marL="0" indent="0">
              <a:buNone/>
              <a:defRPr sz="4307"/>
            </a:lvl1pPr>
            <a:lvl2pPr marL="1410713" indent="0">
              <a:buNone/>
              <a:defRPr sz="3664"/>
            </a:lvl2pPr>
            <a:lvl3pPr marL="2821426" indent="0">
              <a:buNone/>
              <a:defRPr sz="3086"/>
            </a:lvl3pPr>
            <a:lvl4pPr marL="4232140" indent="0">
              <a:buNone/>
              <a:defRPr sz="2765"/>
            </a:lvl4pPr>
            <a:lvl5pPr marL="5642853" indent="0">
              <a:buNone/>
              <a:defRPr sz="2765"/>
            </a:lvl5pPr>
            <a:lvl6pPr marL="7053566" indent="0">
              <a:buNone/>
              <a:defRPr sz="2765"/>
            </a:lvl6pPr>
            <a:lvl7pPr marL="8464280" indent="0">
              <a:buNone/>
              <a:defRPr sz="2765"/>
            </a:lvl7pPr>
            <a:lvl8pPr marL="9874993" indent="0">
              <a:buNone/>
              <a:defRPr sz="2765"/>
            </a:lvl8pPr>
            <a:lvl9pPr marL="11285707" indent="0">
              <a:buNone/>
              <a:defRPr sz="2765"/>
            </a:lvl9pPr>
          </a:lstStyle>
          <a:p>
            <a:pPr lvl="0"/>
            <a:r>
              <a:rPr lang="en-US"/>
              <a:t>Click to edit Master text styles</a:t>
            </a:r>
          </a:p>
        </p:txBody>
      </p:sp>
      <p:sp>
        <p:nvSpPr>
          <p:cNvPr id="5" name="Date Placeholder 4"/>
          <p:cNvSpPr>
            <a:spLocks noGrp="1"/>
          </p:cNvSpPr>
          <p:nvPr>
            <p:ph type="dt" sz="half" idx="10"/>
          </p:nvPr>
        </p:nvSpPr>
        <p:spPr/>
        <p:txBody>
          <a:bodyPr/>
          <a:lstStyle/>
          <a:p>
            <a:fld id="{E4F16189-DB41-42F5-B187-0E036EE96E0B}" type="datetimeFigureOut">
              <a:rPr lang="en-US" smtClean="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100102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2" y="11521442"/>
            <a:ext cx="13167360" cy="1360171"/>
          </a:xfrm>
        </p:spPr>
        <p:txBody>
          <a:bodyPr anchor="b"/>
          <a:lstStyle>
            <a:lvl1pPr algn="l">
              <a:defRPr sz="6236" b="1"/>
            </a:lvl1pPr>
          </a:lstStyle>
          <a:p>
            <a:r>
              <a:rPr lang="en-US"/>
              <a:t>Click to edit Master title style</a:t>
            </a:r>
          </a:p>
        </p:txBody>
      </p:sp>
      <p:sp>
        <p:nvSpPr>
          <p:cNvPr id="3" name="Picture Placeholder 2"/>
          <p:cNvSpPr>
            <a:spLocks noGrp="1"/>
          </p:cNvSpPr>
          <p:nvPr>
            <p:ph type="pic" idx="1"/>
          </p:nvPr>
        </p:nvSpPr>
        <p:spPr>
          <a:xfrm>
            <a:off x="4301492" y="1470661"/>
            <a:ext cx="13167360" cy="9875520"/>
          </a:xfrm>
        </p:spPr>
        <p:txBody>
          <a:bodyPr/>
          <a:lstStyle>
            <a:lvl1pPr marL="0" indent="0">
              <a:buNone/>
              <a:defRPr sz="9899"/>
            </a:lvl1pPr>
            <a:lvl2pPr marL="1410713" indent="0">
              <a:buNone/>
              <a:defRPr sz="8614"/>
            </a:lvl2pPr>
            <a:lvl3pPr marL="2821426" indent="0">
              <a:buNone/>
              <a:defRPr sz="7393"/>
            </a:lvl3pPr>
            <a:lvl4pPr marL="4232140" indent="0">
              <a:buNone/>
              <a:defRPr sz="6236"/>
            </a:lvl4pPr>
            <a:lvl5pPr marL="5642853" indent="0">
              <a:buNone/>
              <a:defRPr sz="6236"/>
            </a:lvl5pPr>
            <a:lvl6pPr marL="7053566" indent="0">
              <a:buNone/>
              <a:defRPr sz="6236"/>
            </a:lvl6pPr>
            <a:lvl7pPr marL="8464280" indent="0">
              <a:buNone/>
              <a:defRPr sz="6236"/>
            </a:lvl7pPr>
            <a:lvl8pPr marL="9874993" indent="0">
              <a:buNone/>
              <a:defRPr sz="6236"/>
            </a:lvl8pPr>
            <a:lvl9pPr marL="11285707" indent="0">
              <a:buNone/>
              <a:defRPr sz="6236"/>
            </a:lvl9pPr>
          </a:lstStyle>
          <a:p>
            <a:endParaRPr lang="en-US" dirty="0"/>
          </a:p>
        </p:txBody>
      </p:sp>
      <p:sp>
        <p:nvSpPr>
          <p:cNvPr id="4" name="Text Placeholder 3"/>
          <p:cNvSpPr>
            <a:spLocks noGrp="1"/>
          </p:cNvSpPr>
          <p:nvPr>
            <p:ph type="body" sz="half" idx="2"/>
          </p:nvPr>
        </p:nvSpPr>
        <p:spPr>
          <a:xfrm>
            <a:off x="4301492" y="12881612"/>
            <a:ext cx="13167360" cy="1931670"/>
          </a:xfrm>
        </p:spPr>
        <p:txBody>
          <a:bodyPr/>
          <a:lstStyle>
            <a:lvl1pPr marL="0" indent="0">
              <a:buNone/>
              <a:defRPr sz="4307"/>
            </a:lvl1pPr>
            <a:lvl2pPr marL="1410713" indent="0">
              <a:buNone/>
              <a:defRPr sz="3664"/>
            </a:lvl2pPr>
            <a:lvl3pPr marL="2821426" indent="0">
              <a:buNone/>
              <a:defRPr sz="3086"/>
            </a:lvl3pPr>
            <a:lvl4pPr marL="4232140" indent="0">
              <a:buNone/>
              <a:defRPr sz="2765"/>
            </a:lvl4pPr>
            <a:lvl5pPr marL="5642853" indent="0">
              <a:buNone/>
              <a:defRPr sz="2765"/>
            </a:lvl5pPr>
            <a:lvl6pPr marL="7053566" indent="0">
              <a:buNone/>
              <a:defRPr sz="2765"/>
            </a:lvl6pPr>
            <a:lvl7pPr marL="8464280" indent="0">
              <a:buNone/>
              <a:defRPr sz="2765"/>
            </a:lvl7pPr>
            <a:lvl8pPr marL="9874993" indent="0">
              <a:buNone/>
              <a:defRPr sz="2765"/>
            </a:lvl8pPr>
            <a:lvl9pPr marL="11285707" indent="0">
              <a:buNone/>
              <a:defRPr sz="2765"/>
            </a:lvl9pPr>
          </a:lstStyle>
          <a:p>
            <a:pPr lvl="0"/>
            <a:r>
              <a:rPr lang="en-US"/>
              <a:t>Click to edit Master text styles</a:t>
            </a:r>
          </a:p>
        </p:txBody>
      </p:sp>
      <p:sp>
        <p:nvSpPr>
          <p:cNvPr id="5" name="Date Placeholder 4"/>
          <p:cNvSpPr>
            <a:spLocks noGrp="1"/>
          </p:cNvSpPr>
          <p:nvPr>
            <p:ph type="dt" sz="half" idx="10"/>
          </p:nvPr>
        </p:nvSpPr>
        <p:spPr/>
        <p:txBody>
          <a:bodyPr/>
          <a:lstStyle/>
          <a:p>
            <a:fld id="{E4F16189-DB41-42F5-B187-0E036EE96E0B}" type="datetimeFigureOut">
              <a:rPr lang="en-US" smtClean="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FD185-E02B-4476-BAC7-44E4CC1EA1FE}" type="slidenum">
              <a:rPr lang="en-US" smtClean="0"/>
              <a:t>‹#›</a:t>
            </a:fld>
            <a:endParaRPr lang="en-US" dirty="0"/>
          </a:p>
        </p:txBody>
      </p:sp>
    </p:spTree>
    <p:extLst>
      <p:ext uri="{BB962C8B-B14F-4D97-AF65-F5344CB8AC3E}">
        <p14:creationId xmlns:p14="http://schemas.microsoft.com/office/powerpoint/2010/main" val="257011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659131"/>
            <a:ext cx="19751040" cy="2743200"/>
          </a:xfrm>
          <a:prstGeom prst="rect">
            <a:avLst/>
          </a:prstGeom>
        </p:spPr>
        <p:txBody>
          <a:bodyPr vert="horz" lIns="438903" tIns="219451" rIns="438903" bIns="219451" rtlCol="0" anchor="ctr">
            <a:normAutofit/>
          </a:bodyPr>
          <a:lstStyle/>
          <a:p>
            <a:r>
              <a:rPr lang="en-US"/>
              <a:t>Click to edit Master title style</a:t>
            </a:r>
          </a:p>
        </p:txBody>
      </p:sp>
      <p:sp>
        <p:nvSpPr>
          <p:cNvPr id="3" name="Text Placeholder 2"/>
          <p:cNvSpPr>
            <a:spLocks noGrp="1"/>
          </p:cNvSpPr>
          <p:nvPr>
            <p:ph type="body" idx="1"/>
          </p:nvPr>
        </p:nvSpPr>
        <p:spPr>
          <a:xfrm>
            <a:off x="1097280" y="3840483"/>
            <a:ext cx="19751040" cy="10862312"/>
          </a:xfrm>
          <a:prstGeom prst="rect">
            <a:avLst/>
          </a:prstGeom>
        </p:spPr>
        <p:txBody>
          <a:bodyPr vert="horz" lIns="438903" tIns="219451" rIns="438903" bIns="21945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15255242"/>
            <a:ext cx="5120640" cy="876301"/>
          </a:xfrm>
          <a:prstGeom prst="rect">
            <a:avLst/>
          </a:prstGeom>
        </p:spPr>
        <p:txBody>
          <a:bodyPr vert="horz" lIns="438903" tIns="219451" rIns="438903" bIns="219451" rtlCol="0" anchor="ctr"/>
          <a:lstStyle>
            <a:lvl1pPr algn="l">
              <a:defRPr sz="3664">
                <a:solidFill>
                  <a:schemeClr val="tx1">
                    <a:tint val="75000"/>
                  </a:schemeClr>
                </a:solidFill>
              </a:defRPr>
            </a:lvl1pPr>
          </a:lstStyle>
          <a:p>
            <a:fld id="{E4F16189-DB41-42F5-B187-0E036EE96E0B}" type="datetimeFigureOut">
              <a:rPr lang="en-US" smtClean="0"/>
              <a:t>4/8/20</a:t>
            </a:fld>
            <a:endParaRPr lang="en-US" dirty="0"/>
          </a:p>
        </p:txBody>
      </p:sp>
      <p:sp>
        <p:nvSpPr>
          <p:cNvPr id="5" name="Footer Placeholder 4"/>
          <p:cNvSpPr>
            <a:spLocks noGrp="1"/>
          </p:cNvSpPr>
          <p:nvPr>
            <p:ph type="ftr" sz="quarter" idx="3"/>
          </p:nvPr>
        </p:nvSpPr>
        <p:spPr>
          <a:xfrm>
            <a:off x="7498080" y="15255242"/>
            <a:ext cx="6949440" cy="876301"/>
          </a:xfrm>
          <a:prstGeom prst="rect">
            <a:avLst/>
          </a:prstGeom>
        </p:spPr>
        <p:txBody>
          <a:bodyPr vert="horz" lIns="438903" tIns="219451" rIns="438903" bIns="219451" rtlCol="0" anchor="ctr"/>
          <a:lstStyle>
            <a:lvl1pPr algn="ctr">
              <a:defRPr sz="3664">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727680" y="15255242"/>
            <a:ext cx="5120640" cy="876301"/>
          </a:xfrm>
          <a:prstGeom prst="rect">
            <a:avLst/>
          </a:prstGeom>
        </p:spPr>
        <p:txBody>
          <a:bodyPr vert="horz" lIns="438903" tIns="219451" rIns="438903" bIns="219451" rtlCol="0" anchor="ctr"/>
          <a:lstStyle>
            <a:lvl1pPr algn="r">
              <a:defRPr sz="3664">
                <a:solidFill>
                  <a:schemeClr val="tx1">
                    <a:tint val="75000"/>
                  </a:schemeClr>
                </a:solidFill>
              </a:defRPr>
            </a:lvl1pPr>
          </a:lstStyle>
          <a:p>
            <a:fld id="{662FD185-E02B-4476-BAC7-44E4CC1EA1FE}" type="slidenum">
              <a:rPr lang="en-US" smtClean="0"/>
              <a:t>‹#›</a:t>
            </a:fld>
            <a:endParaRPr lang="en-US" dirty="0"/>
          </a:p>
        </p:txBody>
      </p:sp>
    </p:spTree>
    <p:extLst>
      <p:ext uri="{BB962C8B-B14F-4D97-AF65-F5344CB8AC3E}">
        <p14:creationId xmlns:p14="http://schemas.microsoft.com/office/powerpoint/2010/main" val="2188570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21426" rtl="0" eaLnBrk="1" latinLnBrk="0" hangingPunct="1">
        <a:spcBef>
          <a:spcPct val="0"/>
        </a:spcBef>
        <a:buNone/>
        <a:defRPr sz="13564" kern="1200">
          <a:solidFill>
            <a:schemeClr val="tx1"/>
          </a:solidFill>
          <a:latin typeface="+mj-lt"/>
          <a:ea typeface="+mj-ea"/>
          <a:cs typeface="+mj-cs"/>
        </a:defRPr>
      </a:lvl1pPr>
    </p:titleStyle>
    <p:bodyStyle>
      <a:lvl1pPr marL="1058036" indent="-1058036" algn="l" defTabSz="2821426" rtl="0" eaLnBrk="1" latinLnBrk="0" hangingPunct="1">
        <a:spcBef>
          <a:spcPct val="20000"/>
        </a:spcBef>
        <a:buFont typeface="Arial" pitchFamily="34" charset="0"/>
        <a:buChar char="•"/>
        <a:defRPr sz="9899" kern="1200">
          <a:solidFill>
            <a:schemeClr val="tx1"/>
          </a:solidFill>
          <a:latin typeface="+mn-lt"/>
          <a:ea typeface="+mn-ea"/>
          <a:cs typeface="+mn-cs"/>
        </a:defRPr>
      </a:lvl1pPr>
      <a:lvl2pPr marL="2292409" indent="-881696" algn="l" defTabSz="2821426" rtl="0" eaLnBrk="1" latinLnBrk="0" hangingPunct="1">
        <a:spcBef>
          <a:spcPct val="20000"/>
        </a:spcBef>
        <a:buFont typeface="Arial" pitchFamily="34" charset="0"/>
        <a:buChar char="–"/>
        <a:defRPr sz="8614" kern="1200">
          <a:solidFill>
            <a:schemeClr val="tx1"/>
          </a:solidFill>
          <a:latin typeface="+mn-lt"/>
          <a:ea typeface="+mn-ea"/>
          <a:cs typeface="+mn-cs"/>
        </a:defRPr>
      </a:lvl2pPr>
      <a:lvl3pPr marL="3526784" indent="-705357" algn="l" defTabSz="2821426" rtl="0" eaLnBrk="1" latinLnBrk="0" hangingPunct="1">
        <a:spcBef>
          <a:spcPct val="20000"/>
        </a:spcBef>
        <a:buFont typeface="Arial" pitchFamily="34" charset="0"/>
        <a:buChar char="•"/>
        <a:defRPr sz="7393" kern="1200">
          <a:solidFill>
            <a:schemeClr val="tx1"/>
          </a:solidFill>
          <a:latin typeface="+mn-lt"/>
          <a:ea typeface="+mn-ea"/>
          <a:cs typeface="+mn-cs"/>
        </a:defRPr>
      </a:lvl3pPr>
      <a:lvl4pPr marL="4937497" indent="-705357" algn="l" defTabSz="2821426" rtl="0" eaLnBrk="1" latinLnBrk="0" hangingPunct="1">
        <a:spcBef>
          <a:spcPct val="20000"/>
        </a:spcBef>
        <a:buFont typeface="Arial" pitchFamily="34" charset="0"/>
        <a:buChar char="–"/>
        <a:defRPr sz="6236" kern="1200">
          <a:solidFill>
            <a:schemeClr val="tx1"/>
          </a:solidFill>
          <a:latin typeface="+mn-lt"/>
          <a:ea typeface="+mn-ea"/>
          <a:cs typeface="+mn-cs"/>
        </a:defRPr>
      </a:lvl4pPr>
      <a:lvl5pPr marL="6348210" indent="-705357" algn="l" defTabSz="2821426" rtl="0" eaLnBrk="1" latinLnBrk="0" hangingPunct="1">
        <a:spcBef>
          <a:spcPct val="20000"/>
        </a:spcBef>
        <a:buFont typeface="Arial" pitchFamily="34" charset="0"/>
        <a:buChar char="»"/>
        <a:defRPr sz="6236" kern="1200">
          <a:solidFill>
            <a:schemeClr val="tx1"/>
          </a:solidFill>
          <a:latin typeface="+mn-lt"/>
          <a:ea typeface="+mn-ea"/>
          <a:cs typeface="+mn-cs"/>
        </a:defRPr>
      </a:lvl5pPr>
      <a:lvl6pPr marL="7758923" indent="-705357" algn="l" defTabSz="2821426" rtl="0" eaLnBrk="1" latinLnBrk="0" hangingPunct="1">
        <a:spcBef>
          <a:spcPct val="20000"/>
        </a:spcBef>
        <a:buFont typeface="Arial" pitchFamily="34" charset="0"/>
        <a:buChar char="•"/>
        <a:defRPr sz="6236" kern="1200">
          <a:solidFill>
            <a:schemeClr val="tx1"/>
          </a:solidFill>
          <a:latin typeface="+mn-lt"/>
          <a:ea typeface="+mn-ea"/>
          <a:cs typeface="+mn-cs"/>
        </a:defRPr>
      </a:lvl6pPr>
      <a:lvl7pPr marL="9169636" indent="-705357" algn="l" defTabSz="2821426" rtl="0" eaLnBrk="1" latinLnBrk="0" hangingPunct="1">
        <a:spcBef>
          <a:spcPct val="20000"/>
        </a:spcBef>
        <a:buFont typeface="Arial" pitchFamily="34" charset="0"/>
        <a:buChar char="•"/>
        <a:defRPr sz="6236" kern="1200">
          <a:solidFill>
            <a:schemeClr val="tx1"/>
          </a:solidFill>
          <a:latin typeface="+mn-lt"/>
          <a:ea typeface="+mn-ea"/>
          <a:cs typeface="+mn-cs"/>
        </a:defRPr>
      </a:lvl7pPr>
      <a:lvl8pPr marL="10580350" indent="-705357" algn="l" defTabSz="2821426" rtl="0" eaLnBrk="1" latinLnBrk="0" hangingPunct="1">
        <a:spcBef>
          <a:spcPct val="20000"/>
        </a:spcBef>
        <a:buFont typeface="Arial" pitchFamily="34" charset="0"/>
        <a:buChar char="•"/>
        <a:defRPr sz="6236" kern="1200">
          <a:solidFill>
            <a:schemeClr val="tx1"/>
          </a:solidFill>
          <a:latin typeface="+mn-lt"/>
          <a:ea typeface="+mn-ea"/>
          <a:cs typeface="+mn-cs"/>
        </a:defRPr>
      </a:lvl8pPr>
      <a:lvl9pPr marL="11991063" indent="-705357" algn="l" defTabSz="2821426" rtl="0" eaLnBrk="1" latinLnBrk="0" hangingPunct="1">
        <a:spcBef>
          <a:spcPct val="20000"/>
        </a:spcBef>
        <a:buFont typeface="Arial" pitchFamily="34" charset="0"/>
        <a:buChar char="•"/>
        <a:defRPr sz="6236" kern="1200">
          <a:solidFill>
            <a:schemeClr val="tx1"/>
          </a:solidFill>
          <a:latin typeface="+mn-lt"/>
          <a:ea typeface="+mn-ea"/>
          <a:cs typeface="+mn-cs"/>
        </a:defRPr>
      </a:lvl9pPr>
    </p:bodyStyle>
    <p:otherStyle>
      <a:defPPr>
        <a:defRPr lang="en-US"/>
      </a:defPPr>
      <a:lvl1pPr marL="0" algn="l" defTabSz="2821426" rtl="0" eaLnBrk="1" latinLnBrk="0" hangingPunct="1">
        <a:defRPr sz="5593" kern="1200">
          <a:solidFill>
            <a:schemeClr val="tx1"/>
          </a:solidFill>
          <a:latin typeface="+mn-lt"/>
          <a:ea typeface="+mn-ea"/>
          <a:cs typeface="+mn-cs"/>
        </a:defRPr>
      </a:lvl1pPr>
      <a:lvl2pPr marL="1410713" algn="l" defTabSz="2821426" rtl="0" eaLnBrk="1" latinLnBrk="0" hangingPunct="1">
        <a:defRPr sz="5593" kern="1200">
          <a:solidFill>
            <a:schemeClr val="tx1"/>
          </a:solidFill>
          <a:latin typeface="+mn-lt"/>
          <a:ea typeface="+mn-ea"/>
          <a:cs typeface="+mn-cs"/>
        </a:defRPr>
      </a:lvl2pPr>
      <a:lvl3pPr marL="2821426" algn="l" defTabSz="2821426" rtl="0" eaLnBrk="1" latinLnBrk="0" hangingPunct="1">
        <a:defRPr sz="5593" kern="1200">
          <a:solidFill>
            <a:schemeClr val="tx1"/>
          </a:solidFill>
          <a:latin typeface="+mn-lt"/>
          <a:ea typeface="+mn-ea"/>
          <a:cs typeface="+mn-cs"/>
        </a:defRPr>
      </a:lvl3pPr>
      <a:lvl4pPr marL="4232140" algn="l" defTabSz="2821426" rtl="0" eaLnBrk="1" latinLnBrk="0" hangingPunct="1">
        <a:defRPr sz="5593" kern="1200">
          <a:solidFill>
            <a:schemeClr val="tx1"/>
          </a:solidFill>
          <a:latin typeface="+mn-lt"/>
          <a:ea typeface="+mn-ea"/>
          <a:cs typeface="+mn-cs"/>
        </a:defRPr>
      </a:lvl4pPr>
      <a:lvl5pPr marL="5642853" algn="l" defTabSz="2821426" rtl="0" eaLnBrk="1" latinLnBrk="0" hangingPunct="1">
        <a:defRPr sz="5593" kern="1200">
          <a:solidFill>
            <a:schemeClr val="tx1"/>
          </a:solidFill>
          <a:latin typeface="+mn-lt"/>
          <a:ea typeface="+mn-ea"/>
          <a:cs typeface="+mn-cs"/>
        </a:defRPr>
      </a:lvl5pPr>
      <a:lvl6pPr marL="7053566" algn="l" defTabSz="2821426" rtl="0" eaLnBrk="1" latinLnBrk="0" hangingPunct="1">
        <a:defRPr sz="5593" kern="1200">
          <a:solidFill>
            <a:schemeClr val="tx1"/>
          </a:solidFill>
          <a:latin typeface="+mn-lt"/>
          <a:ea typeface="+mn-ea"/>
          <a:cs typeface="+mn-cs"/>
        </a:defRPr>
      </a:lvl6pPr>
      <a:lvl7pPr marL="8464280" algn="l" defTabSz="2821426" rtl="0" eaLnBrk="1" latinLnBrk="0" hangingPunct="1">
        <a:defRPr sz="5593" kern="1200">
          <a:solidFill>
            <a:schemeClr val="tx1"/>
          </a:solidFill>
          <a:latin typeface="+mn-lt"/>
          <a:ea typeface="+mn-ea"/>
          <a:cs typeface="+mn-cs"/>
        </a:defRPr>
      </a:lvl7pPr>
      <a:lvl8pPr marL="9874993" algn="l" defTabSz="2821426" rtl="0" eaLnBrk="1" latinLnBrk="0" hangingPunct="1">
        <a:defRPr sz="5593" kern="1200">
          <a:solidFill>
            <a:schemeClr val="tx1"/>
          </a:solidFill>
          <a:latin typeface="+mn-lt"/>
          <a:ea typeface="+mn-ea"/>
          <a:cs typeface="+mn-cs"/>
        </a:defRPr>
      </a:lvl8pPr>
      <a:lvl9pPr marL="11285707" algn="l" defTabSz="2821426" rtl="0" eaLnBrk="1" latinLnBrk="0" hangingPunct="1">
        <a:defRPr sz="55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hart" Target="../charts/chart3.xml"/><Relationship Id="rId5" Type="http://schemas.openxmlformats.org/officeDocument/2006/relationships/image" Target="../media/image3.png"/><Relationship Id="rId10" Type="http://schemas.openxmlformats.org/officeDocument/2006/relationships/chart" Target="../charts/chart2.xml"/><Relationship Id="rId4" Type="http://schemas.openxmlformats.org/officeDocument/2006/relationships/image" Target="../media/image2.pn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920358"/>
            <a:ext cx="21945600" cy="61910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945600" cy="2682335"/>
          </a:xfrm>
          <a:prstGeom prst="rect">
            <a:avLst/>
          </a:prstGeom>
        </p:spPr>
      </p:pic>
      <p:sp>
        <p:nvSpPr>
          <p:cNvPr id="15" name="TextBox 14"/>
          <p:cNvSpPr txBox="1"/>
          <p:nvPr/>
        </p:nvSpPr>
        <p:spPr>
          <a:xfrm>
            <a:off x="-76201" y="1406688"/>
            <a:ext cx="21945600" cy="984500"/>
          </a:xfrm>
          <a:prstGeom prst="rect">
            <a:avLst/>
          </a:prstGeom>
          <a:noFill/>
        </p:spPr>
        <p:txBody>
          <a:bodyPr wrap="square" lIns="82296" tIns="41148" rIns="82296" bIns="41148" rtlCol="0">
            <a:spAutoFit/>
          </a:bodyPr>
          <a:lstStyle/>
          <a:p>
            <a:pPr algn="ctr">
              <a:lnSpc>
                <a:spcPct val="50000"/>
              </a:lnSpc>
              <a:spcBef>
                <a:spcPct val="50000"/>
              </a:spcBef>
            </a:pPr>
            <a:r>
              <a:rPr lang="en-US" sz="4000" dirty="0">
                <a:solidFill>
                  <a:schemeClr val="bg1"/>
                </a:solidFill>
                <a:latin typeface="Rockwell" panose="02060603020205020403" pitchFamily="18" charset="0"/>
                <a:cs typeface="Times New Roman" pitchFamily="18" charset="0"/>
              </a:rPr>
              <a:t>Hannah Tucker</a:t>
            </a:r>
          </a:p>
          <a:p>
            <a:pPr algn="ctr">
              <a:lnSpc>
                <a:spcPct val="50000"/>
              </a:lnSpc>
              <a:spcBef>
                <a:spcPct val="50000"/>
              </a:spcBef>
            </a:pPr>
            <a:r>
              <a:rPr lang="en-US" sz="1800" dirty="0">
                <a:solidFill>
                  <a:schemeClr val="bg1"/>
                </a:solidFill>
                <a:latin typeface="Rockwell" panose="02060603020205020403" pitchFamily="18" charset="0"/>
                <a:cs typeface="Times New Roman" pitchFamily="18" charset="0"/>
              </a:rPr>
              <a:t>Faculty Mentor: Matthew Moran, PhD</a:t>
            </a:r>
            <a:endParaRPr lang="en-US" sz="1800" i="1" dirty="0">
              <a:solidFill>
                <a:schemeClr val="bg1"/>
              </a:solidFill>
              <a:latin typeface="Rockwell" panose="02060603020205020403" pitchFamily="18" charset="0"/>
              <a:cs typeface="Times New Roman" pitchFamily="18" charset="0"/>
            </a:endParaRPr>
          </a:p>
          <a:p>
            <a:pPr algn="ctr">
              <a:lnSpc>
                <a:spcPct val="50000"/>
              </a:lnSpc>
              <a:spcBef>
                <a:spcPct val="50000"/>
              </a:spcBef>
            </a:pPr>
            <a:r>
              <a:rPr lang="en-US" sz="2057" dirty="0">
                <a:solidFill>
                  <a:schemeClr val="bg1"/>
                </a:solidFill>
                <a:latin typeface="Rockwell" panose="02060603020205020403" pitchFamily="18" charset="0"/>
                <a:cs typeface="Times New Roman" pitchFamily="18" charset="0"/>
              </a:rPr>
              <a:t>Department of Physical Therapy &amp; Human Movement Science (Exercise Science)</a:t>
            </a:r>
          </a:p>
        </p:txBody>
      </p:sp>
      <p:sp>
        <p:nvSpPr>
          <p:cNvPr id="16" name="TextBox 15"/>
          <p:cNvSpPr txBox="1"/>
          <p:nvPr/>
        </p:nvSpPr>
        <p:spPr>
          <a:xfrm>
            <a:off x="2390675" y="335626"/>
            <a:ext cx="17054923" cy="637097"/>
          </a:xfrm>
          <a:prstGeom prst="rect">
            <a:avLst/>
          </a:prstGeom>
          <a:noFill/>
        </p:spPr>
        <p:txBody>
          <a:bodyPr wrap="square" lIns="82296" tIns="41148" rIns="82296" bIns="41148" rtlCol="0">
            <a:spAutoFit/>
          </a:bodyPr>
          <a:lstStyle/>
          <a:p>
            <a:pPr algn="ctr"/>
            <a:r>
              <a:rPr lang="en-US" sz="3600" b="1" dirty="0">
                <a:solidFill>
                  <a:schemeClr val="bg1"/>
                </a:solidFill>
                <a:latin typeface="Rockwell" panose="02060603020205020403" pitchFamily="18" charset="0"/>
              </a:rPr>
              <a:t>Reliability of Attachment Methods of a Wearable Tibial Accelerometer</a:t>
            </a:r>
            <a:endParaRPr lang="en-US" sz="3600" dirty="0">
              <a:solidFill>
                <a:schemeClr val="bg1"/>
              </a:solidFill>
              <a:latin typeface="Rockwell" panose="02060603020205020403" pitchFamily="18" charset="0"/>
              <a:cs typeface="Times New Roman" pitchFamily="18" charset="0"/>
            </a:endParaRPr>
          </a:p>
        </p:txBody>
      </p:sp>
      <p:sp>
        <p:nvSpPr>
          <p:cNvPr id="27" name="TextBox 26"/>
          <p:cNvSpPr txBox="1"/>
          <p:nvPr/>
        </p:nvSpPr>
        <p:spPr>
          <a:xfrm>
            <a:off x="5712786" y="16081124"/>
            <a:ext cx="10367625" cy="369332"/>
          </a:xfrm>
          <a:prstGeom prst="rect">
            <a:avLst/>
          </a:prstGeom>
          <a:noFill/>
        </p:spPr>
        <p:txBody>
          <a:bodyPr wrap="square" rtlCol="0">
            <a:spAutoFit/>
          </a:bodyPr>
          <a:lstStyle/>
          <a:p>
            <a:pPr algn="ctr"/>
            <a:r>
              <a:rPr lang="en-US" sz="1800" b="1" dirty="0">
                <a:solidFill>
                  <a:schemeClr val="bg1"/>
                </a:solidFill>
                <a:latin typeface="Rockwell" panose="02060603020205020403" pitchFamily="18" charset="0"/>
                <a:cs typeface="Times New Roman" pitchFamily="18" charset="0"/>
              </a:rPr>
              <a:t>This work was presented virtually at the 2020 Sacred Heart University Academic Festival</a:t>
            </a:r>
          </a:p>
        </p:txBody>
      </p:sp>
      <p:sp>
        <p:nvSpPr>
          <p:cNvPr id="22" name="Rectangle 21"/>
          <p:cNvSpPr/>
          <p:nvPr/>
        </p:nvSpPr>
        <p:spPr>
          <a:xfrm>
            <a:off x="0" y="2667000"/>
            <a:ext cx="6167775" cy="132380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93" dirty="0"/>
          </a:p>
        </p:txBody>
      </p:sp>
      <p:sp>
        <p:nvSpPr>
          <p:cNvPr id="3" name="TextBox 2"/>
          <p:cNvSpPr txBox="1"/>
          <p:nvPr/>
        </p:nvSpPr>
        <p:spPr>
          <a:xfrm>
            <a:off x="150905" y="2726591"/>
            <a:ext cx="5753100" cy="7540526"/>
          </a:xfrm>
          <a:prstGeom prst="rect">
            <a:avLst/>
          </a:prstGeom>
          <a:noFill/>
        </p:spPr>
        <p:txBody>
          <a:bodyPr wrap="square" rtlCol="0">
            <a:spAutoFit/>
          </a:bodyPr>
          <a:lstStyle/>
          <a:p>
            <a:r>
              <a:rPr lang="en-US" sz="3600" dirty="0">
                <a:solidFill>
                  <a:schemeClr val="tx2">
                    <a:lumMod val="60000"/>
                    <a:lumOff val="40000"/>
                  </a:schemeClr>
                </a:solidFill>
                <a:latin typeface="Rockwell" panose="02060603020205020403" pitchFamily="18" charset="0"/>
              </a:rPr>
              <a:t>ABSTRACT</a:t>
            </a:r>
          </a:p>
          <a:p>
            <a:pPr algn="just"/>
            <a:r>
              <a:rPr lang="en-US" sz="1600" dirty="0">
                <a:solidFill>
                  <a:schemeClr val="tx2">
                    <a:lumMod val="60000"/>
                    <a:lumOff val="40000"/>
                  </a:schemeClr>
                </a:solidFill>
                <a:latin typeface="Rockwell" panose="02060603020205020403" pitchFamily="18" charset="77"/>
              </a:rPr>
              <a:t>Tibial accelerometers are a common tool used in clinical practice to determine tibial acceleration as well as an athletes return to play ability by utilizing assessments such as the single leg maximal hop test.</a:t>
            </a:r>
            <a:r>
              <a:rPr lang="en-US" sz="1600" baseline="30000" dirty="0">
                <a:solidFill>
                  <a:schemeClr val="tx2">
                    <a:lumMod val="60000"/>
                    <a:lumOff val="40000"/>
                  </a:schemeClr>
                </a:solidFill>
                <a:latin typeface="Rockwell" panose="02060603020205020403" pitchFamily="18" charset="77"/>
              </a:rPr>
              <a:t>1-3</a:t>
            </a:r>
            <a:r>
              <a:rPr lang="en-US" sz="1600" dirty="0">
                <a:solidFill>
                  <a:schemeClr val="tx2">
                    <a:lumMod val="60000"/>
                    <a:lumOff val="40000"/>
                  </a:schemeClr>
                </a:solidFill>
                <a:latin typeface="Rockwell" panose="02060603020205020403" pitchFamily="18" charset="77"/>
              </a:rPr>
              <a:t> In this study, the IMeasureU Blue Trident (IMU, Vicon; Auckland, New Zealand) tibial accelerometer was used to measure peak tibial acceleration (PTA), time to peak acceleration, and rate of acceleration (biomechanical jerk). 16 healthy subjects (10 female, 6 male) volunteered to perform single leg maximal hop tests with two different attachment methods (DST=double sided tape with elastic bandage, SS=manufacturer silicon strap) to determine which is more reliable. It was hypothesized that DST would be more reliable than SS. The device was attached 3 cm proximal to the medial malleolus of the dominant leg and subjects were given two practice trials prior to three real trials with 30 seconds rest between each jump. The subject was given a 3-5-minute rest while attachment methods were changed, and the test was then repeated. Data processing was done with a custom-written MATLAB script which filtered data with a 4</a:t>
            </a:r>
            <a:r>
              <a:rPr lang="en-US" sz="1600" baseline="30000" dirty="0">
                <a:solidFill>
                  <a:schemeClr val="tx2">
                    <a:lumMod val="60000"/>
                    <a:lumOff val="40000"/>
                  </a:schemeClr>
                </a:solidFill>
                <a:latin typeface="Rockwell" panose="02060603020205020403" pitchFamily="18" charset="77"/>
              </a:rPr>
              <a:t>th</a:t>
            </a:r>
            <a:r>
              <a:rPr lang="en-US" sz="1600" dirty="0">
                <a:solidFill>
                  <a:schemeClr val="tx2">
                    <a:lumMod val="60000"/>
                    <a:lumOff val="40000"/>
                  </a:schemeClr>
                </a:solidFill>
                <a:latin typeface="Rockwell" panose="02060603020205020403" pitchFamily="18" charset="77"/>
              </a:rPr>
              <a:t> order dual pass Butterworth low-pass filter and statistical analysis was performed in SPSS software. Results showed insignificant differences for peak tibial acceleration, time to peak tibial acceleration, or jerk. Fixation type (DST or SS) did not influence metrics of the IMU device thus clinicians can confidently use either fixation method (DST or SS) to collect data using the IMeasureU Blue Trident device. </a:t>
            </a:r>
            <a:endParaRPr lang="en-US" sz="1100" dirty="0">
              <a:solidFill>
                <a:schemeClr val="tx2">
                  <a:lumMod val="60000"/>
                  <a:lumOff val="40000"/>
                </a:schemeClr>
              </a:solidFill>
              <a:latin typeface="Rockwell" panose="02060603020205020403" pitchFamily="18" charset="77"/>
            </a:endParaRPr>
          </a:p>
        </p:txBody>
      </p:sp>
      <p:cxnSp>
        <p:nvCxnSpPr>
          <p:cNvPr id="31" name="Straight Connector 30"/>
          <p:cNvCxnSpPr/>
          <p:nvPr/>
        </p:nvCxnSpPr>
        <p:spPr>
          <a:xfrm>
            <a:off x="150905" y="10287000"/>
            <a:ext cx="5943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7367" y="13252609"/>
            <a:ext cx="5753100" cy="2292935"/>
          </a:xfrm>
          <a:prstGeom prst="rect">
            <a:avLst/>
          </a:prstGeom>
          <a:noFill/>
        </p:spPr>
        <p:txBody>
          <a:bodyPr wrap="square" rtlCol="0">
            <a:spAutoFit/>
          </a:bodyPr>
          <a:lstStyle/>
          <a:p>
            <a:r>
              <a:rPr lang="en-US" sz="2400" dirty="0">
                <a:solidFill>
                  <a:schemeClr val="tx2">
                    <a:lumMod val="60000"/>
                    <a:lumOff val="40000"/>
                  </a:schemeClr>
                </a:solidFill>
                <a:latin typeface="Rockwell" panose="02060603020205020403" pitchFamily="18" charset="0"/>
              </a:rPr>
              <a:t>Why determine reliability of attachment methods for IMU device?</a:t>
            </a:r>
          </a:p>
          <a:p>
            <a:pPr marL="285750" indent="-285750">
              <a:buFont typeface="Arial" panose="020B0604020202020204" pitchFamily="34" charset="0"/>
              <a:buChar char="•"/>
            </a:pPr>
            <a:r>
              <a:rPr lang="en-US" sz="1900" i="1" dirty="0">
                <a:solidFill>
                  <a:schemeClr val="tx2">
                    <a:lumMod val="60000"/>
                    <a:lumOff val="40000"/>
                  </a:schemeClr>
                </a:solidFill>
                <a:latin typeface="Rockwell" panose="02060603020205020403" pitchFamily="18" charset="0"/>
              </a:rPr>
              <a:t>No previous research has been conducted to determine which attachment method of the IMeasureU device is most reliable. This will allow future researchers and users to collect the most accurate data when using the IMU device.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 y="444587"/>
            <a:ext cx="3000375" cy="1647825"/>
          </a:xfrm>
          <a:prstGeom prst="rect">
            <a:avLst/>
          </a:prstGeom>
        </p:spPr>
      </p:pic>
      <p:sp>
        <p:nvSpPr>
          <p:cNvPr id="35" name="TextBox 34"/>
          <p:cNvSpPr txBox="1"/>
          <p:nvPr/>
        </p:nvSpPr>
        <p:spPr>
          <a:xfrm>
            <a:off x="6400800" y="2857500"/>
            <a:ext cx="5486400" cy="2262158"/>
          </a:xfrm>
          <a:prstGeom prst="rect">
            <a:avLst/>
          </a:prstGeom>
          <a:noFill/>
        </p:spPr>
        <p:txBody>
          <a:bodyPr wrap="square" rtlCol="0">
            <a:spAutoFit/>
          </a:bodyPr>
          <a:lstStyle/>
          <a:p>
            <a:r>
              <a:rPr lang="en-US" sz="3600" dirty="0">
                <a:solidFill>
                  <a:schemeClr val="tx2">
                    <a:lumMod val="60000"/>
                    <a:lumOff val="40000"/>
                  </a:schemeClr>
                </a:solidFill>
                <a:latin typeface="Rockwell" panose="02060603020205020403" pitchFamily="18" charset="0"/>
              </a:rPr>
              <a:t>PARTICIPANTS</a:t>
            </a:r>
          </a:p>
          <a:p>
            <a:pPr marL="228600"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16 participants free from any musculoskeletal lower extremity injuries</a:t>
            </a:r>
          </a:p>
          <a:p>
            <a:pPr marL="1325857" lvl="1"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10 female, 6 male</a:t>
            </a:r>
          </a:p>
          <a:p>
            <a:pPr marL="1325857" lvl="1"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20 ±  0.89 years old</a:t>
            </a:r>
          </a:p>
          <a:p>
            <a:pPr marL="1325857" lvl="1"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1.67 ± 0.08 m</a:t>
            </a:r>
          </a:p>
          <a:p>
            <a:pPr marL="1325857" lvl="1"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66.03 ± 8.5 kg</a:t>
            </a:r>
          </a:p>
          <a:p>
            <a:pPr marL="228600"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IRB approved study; All granted informed consent</a:t>
            </a:r>
          </a:p>
        </p:txBody>
      </p:sp>
      <p:sp>
        <p:nvSpPr>
          <p:cNvPr id="36" name="TextBox 35"/>
          <p:cNvSpPr txBox="1"/>
          <p:nvPr/>
        </p:nvSpPr>
        <p:spPr>
          <a:xfrm>
            <a:off x="6400800" y="5041880"/>
            <a:ext cx="4572000" cy="2954655"/>
          </a:xfrm>
          <a:prstGeom prst="rect">
            <a:avLst/>
          </a:prstGeom>
          <a:noFill/>
        </p:spPr>
        <p:txBody>
          <a:bodyPr wrap="square" rtlCol="0">
            <a:spAutoFit/>
          </a:bodyPr>
          <a:lstStyle/>
          <a:p>
            <a:r>
              <a:rPr lang="en-US" sz="3600" dirty="0">
                <a:solidFill>
                  <a:schemeClr val="tx2">
                    <a:lumMod val="60000"/>
                    <a:lumOff val="40000"/>
                  </a:schemeClr>
                </a:solidFill>
                <a:latin typeface="Rockwell" panose="02060603020205020403" pitchFamily="18" charset="0"/>
              </a:rPr>
              <a:t>METHODS</a:t>
            </a:r>
          </a:p>
          <a:p>
            <a:pPr marL="228600"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5-minute standardized warm-up</a:t>
            </a:r>
          </a:p>
          <a:p>
            <a:pPr marL="228600"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Vicon </a:t>
            </a:r>
            <a:r>
              <a:rPr lang="en-US" sz="1500" dirty="0" err="1">
                <a:solidFill>
                  <a:schemeClr val="tx2">
                    <a:lumMod val="60000"/>
                    <a:lumOff val="40000"/>
                  </a:schemeClr>
                </a:solidFill>
                <a:latin typeface="Rockwell" panose="02060603020205020403" pitchFamily="18" charset="0"/>
              </a:rPr>
              <a:t>Capture.U</a:t>
            </a:r>
            <a:r>
              <a:rPr lang="en-US" sz="1500" dirty="0">
                <a:solidFill>
                  <a:schemeClr val="tx2">
                    <a:lumMod val="60000"/>
                    <a:lumOff val="40000"/>
                  </a:schemeClr>
                </a:solidFill>
                <a:latin typeface="Rockwell" panose="02060603020205020403" pitchFamily="18" charset="0"/>
              </a:rPr>
              <a:t> iPhone app to collect live data</a:t>
            </a:r>
          </a:p>
          <a:p>
            <a:pPr marL="228600"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Ankle circumference (cm) measured to determine strap size</a:t>
            </a:r>
          </a:p>
          <a:p>
            <a:pPr marL="228600"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Measure 3 cm proximal to the medial malleolus and marked to determine location of the center of the IMU device placement</a:t>
            </a:r>
          </a:p>
          <a:p>
            <a:pPr marL="228600"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Distance measured with each hop (cm)</a:t>
            </a:r>
          </a:p>
          <a:p>
            <a:pPr marL="228600"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IMU attached in contralateral order for each participant</a:t>
            </a:r>
          </a:p>
        </p:txBody>
      </p:sp>
      <p:sp>
        <p:nvSpPr>
          <p:cNvPr id="37" name="TextBox 36"/>
          <p:cNvSpPr txBox="1"/>
          <p:nvPr/>
        </p:nvSpPr>
        <p:spPr>
          <a:xfrm>
            <a:off x="6357968" y="11115127"/>
            <a:ext cx="5753100" cy="646331"/>
          </a:xfrm>
          <a:prstGeom prst="rect">
            <a:avLst/>
          </a:prstGeom>
          <a:noFill/>
        </p:spPr>
        <p:txBody>
          <a:bodyPr wrap="square" rtlCol="0">
            <a:spAutoFit/>
          </a:bodyPr>
          <a:lstStyle/>
          <a:p>
            <a:r>
              <a:rPr lang="en-US" sz="3600" dirty="0">
                <a:solidFill>
                  <a:schemeClr val="tx2">
                    <a:lumMod val="60000"/>
                    <a:lumOff val="40000"/>
                  </a:schemeClr>
                </a:solidFill>
                <a:latin typeface="Rockwell" panose="02060603020205020403" pitchFamily="18" charset="0"/>
              </a:rPr>
              <a:t>RESULTS</a:t>
            </a:r>
          </a:p>
        </p:txBody>
      </p:sp>
      <p:sp>
        <p:nvSpPr>
          <p:cNvPr id="38" name="Rectangle 37"/>
          <p:cNvSpPr/>
          <p:nvPr/>
        </p:nvSpPr>
        <p:spPr>
          <a:xfrm>
            <a:off x="15777826" y="2677434"/>
            <a:ext cx="6167775" cy="132275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93" dirty="0"/>
          </a:p>
        </p:txBody>
      </p:sp>
      <p:sp>
        <p:nvSpPr>
          <p:cNvPr id="40" name="TextBox 39"/>
          <p:cNvSpPr txBox="1"/>
          <p:nvPr/>
        </p:nvSpPr>
        <p:spPr>
          <a:xfrm>
            <a:off x="15994950" y="2689038"/>
            <a:ext cx="5753100" cy="4832092"/>
          </a:xfrm>
          <a:prstGeom prst="rect">
            <a:avLst/>
          </a:prstGeom>
          <a:noFill/>
        </p:spPr>
        <p:txBody>
          <a:bodyPr wrap="square" rtlCol="0">
            <a:spAutoFit/>
          </a:bodyPr>
          <a:lstStyle/>
          <a:p>
            <a:r>
              <a:rPr lang="en-US" sz="3600" dirty="0">
                <a:solidFill>
                  <a:schemeClr val="tx2">
                    <a:lumMod val="60000"/>
                    <a:lumOff val="40000"/>
                  </a:schemeClr>
                </a:solidFill>
                <a:latin typeface="Rockwell" panose="02060603020205020403" pitchFamily="18" charset="0"/>
              </a:rPr>
              <a:t>DISCUSSION</a:t>
            </a:r>
          </a:p>
          <a:p>
            <a:pPr marL="285750" indent="-285750">
              <a:buFont typeface="Arial" panose="020B0604020202020204" pitchFamily="34" charset="0"/>
              <a:buChar char="•"/>
            </a:pPr>
            <a:r>
              <a:rPr lang="en-US" sz="1600" dirty="0">
                <a:solidFill>
                  <a:schemeClr val="accent1"/>
                </a:solidFill>
                <a:latin typeface="Rockwell" panose="02060603020205020403" pitchFamily="18" charset="77"/>
              </a:rPr>
              <a:t>No significant differences in single leg hop and hold maximal hop distance based on IMU fixation type (T=tape, S=strap) (T: 102.9 ± 24.9 cm, S: 103.8 ± 25.4 cm, </a:t>
            </a:r>
            <a:r>
              <a:rPr lang="en-US" sz="1600" i="1" dirty="0">
                <a:solidFill>
                  <a:schemeClr val="accent1"/>
                </a:solidFill>
                <a:latin typeface="Rockwell" panose="02060603020205020403" pitchFamily="18" charset="77"/>
              </a:rPr>
              <a:t>p</a:t>
            </a:r>
            <a:r>
              <a:rPr lang="en-US" sz="1600" dirty="0">
                <a:solidFill>
                  <a:schemeClr val="accent1"/>
                </a:solidFill>
                <a:latin typeface="Rockwell" panose="02060603020205020403" pitchFamily="18" charset="77"/>
              </a:rPr>
              <a:t>=0.91) were found across the 16 healthy subjects. </a:t>
            </a:r>
          </a:p>
          <a:p>
            <a:pPr marL="285750" indent="-285750">
              <a:buFont typeface="Arial" panose="020B0604020202020204" pitchFamily="34" charset="0"/>
              <a:buChar char="•"/>
            </a:pPr>
            <a:r>
              <a:rPr lang="en-US" sz="1600" dirty="0">
                <a:solidFill>
                  <a:schemeClr val="accent1"/>
                </a:solidFill>
                <a:latin typeface="Rockwell" panose="02060603020205020403" pitchFamily="18" charset="77"/>
              </a:rPr>
              <a:t>No significant differences were found with</a:t>
            </a:r>
          </a:p>
          <a:p>
            <a:pPr marL="1383007" lvl="1" indent="-285750">
              <a:buFont typeface="Arial" panose="020B0604020202020204" pitchFamily="34" charset="0"/>
              <a:buChar char="•"/>
            </a:pPr>
            <a:r>
              <a:rPr lang="en-US" sz="1600" dirty="0">
                <a:solidFill>
                  <a:schemeClr val="accent1"/>
                </a:solidFill>
                <a:latin typeface="Rockwell" panose="02060603020205020403" pitchFamily="18" charset="77"/>
              </a:rPr>
              <a:t>Peak tibial acceleration (T: 27.2 ± 7.9 g, S: 26.2 ± 10.5 g, </a:t>
            </a:r>
            <a:r>
              <a:rPr lang="en-US" sz="1600" i="1" dirty="0">
                <a:solidFill>
                  <a:schemeClr val="accent1"/>
                </a:solidFill>
                <a:latin typeface="Rockwell" panose="02060603020205020403" pitchFamily="18" charset="77"/>
              </a:rPr>
              <a:t>p</a:t>
            </a:r>
            <a:r>
              <a:rPr lang="en-US" sz="1600" dirty="0">
                <a:solidFill>
                  <a:schemeClr val="accent1"/>
                </a:solidFill>
                <a:latin typeface="Rockwell" panose="02060603020205020403" pitchFamily="18" charset="77"/>
              </a:rPr>
              <a:t>=0.76)</a:t>
            </a:r>
          </a:p>
          <a:p>
            <a:pPr marL="1383007" lvl="1" indent="-285750">
              <a:buFont typeface="Arial" panose="020B0604020202020204" pitchFamily="34" charset="0"/>
              <a:buChar char="•"/>
            </a:pPr>
            <a:r>
              <a:rPr lang="en-US" sz="1600" dirty="0">
                <a:solidFill>
                  <a:schemeClr val="accent1"/>
                </a:solidFill>
                <a:latin typeface="Rockwell" panose="02060603020205020403" pitchFamily="18" charset="77"/>
              </a:rPr>
              <a:t>Time to peak tibial acceleration (T: 9.5 ± 2.5 </a:t>
            </a:r>
            <a:r>
              <a:rPr lang="en-US" sz="1600" dirty="0" err="1">
                <a:solidFill>
                  <a:schemeClr val="accent1"/>
                </a:solidFill>
                <a:latin typeface="Rockwell" panose="02060603020205020403" pitchFamily="18" charset="77"/>
              </a:rPr>
              <a:t>ms</a:t>
            </a:r>
            <a:r>
              <a:rPr lang="en-US" sz="1600" dirty="0">
                <a:solidFill>
                  <a:schemeClr val="accent1"/>
                </a:solidFill>
                <a:latin typeface="Rockwell" panose="02060603020205020403" pitchFamily="18" charset="77"/>
              </a:rPr>
              <a:t>, S: 10.2 ± 2.5 </a:t>
            </a:r>
            <a:r>
              <a:rPr lang="en-US" sz="1600" dirty="0" err="1">
                <a:solidFill>
                  <a:schemeClr val="accent1"/>
                </a:solidFill>
                <a:latin typeface="Rockwell" panose="02060603020205020403" pitchFamily="18" charset="77"/>
              </a:rPr>
              <a:t>ms</a:t>
            </a:r>
            <a:r>
              <a:rPr lang="en-US" sz="1600" dirty="0">
                <a:solidFill>
                  <a:schemeClr val="accent1"/>
                </a:solidFill>
                <a:latin typeface="Rockwell" panose="02060603020205020403" pitchFamily="18" charset="77"/>
              </a:rPr>
              <a:t>, </a:t>
            </a:r>
            <a:r>
              <a:rPr lang="en-US" sz="1600" i="1" dirty="0">
                <a:solidFill>
                  <a:schemeClr val="accent1"/>
                </a:solidFill>
                <a:latin typeface="Rockwell" panose="02060603020205020403" pitchFamily="18" charset="77"/>
              </a:rPr>
              <a:t>p</a:t>
            </a:r>
            <a:r>
              <a:rPr lang="en-US" sz="1600" dirty="0">
                <a:solidFill>
                  <a:schemeClr val="accent1"/>
                </a:solidFill>
                <a:latin typeface="Rockwell" panose="02060603020205020403" pitchFamily="18" charset="77"/>
              </a:rPr>
              <a:t>=0.46)</a:t>
            </a:r>
          </a:p>
          <a:p>
            <a:pPr marL="1383007" lvl="1" indent="-285750">
              <a:buFont typeface="Arial" panose="020B0604020202020204" pitchFamily="34" charset="0"/>
              <a:buChar char="•"/>
            </a:pPr>
            <a:r>
              <a:rPr lang="en-US" sz="1600" dirty="0">
                <a:solidFill>
                  <a:schemeClr val="accent1"/>
                </a:solidFill>
                <a:latin typeface="Rockwell" panose="02060603020205020403" pitchFamily="18" charset="77"/>
              </a:rPr>
              <a:t>Rate of acceleration (biomechanical jerk; g/s) (T: 2846.5 ± 1132.0 g/s, S: 2505.2 ± 1585.7 g/s, </a:t>
            </a:r>
            <a:r>
              <a:rPr lang="en-US" sz="1600" i="1" dirty="0">
                <a:solidFill>
                  <a:schemeClr val="accent1"/>
                </a:solidFill>
                <a:latin typeface="Rockwell" panose="02060603020205020403" pitchFamily="18" charset="77"/>
              </a:rPr>
              <a:t>p</a:t>
            </a:r>
            <a:r>
              <a:rPr lang="en-US" sz="1600" dirty="0">
                <a:solidFill>
                  <a:schemeClr val="accent1"/>
                </a:solidFill>
                <a:latin typeface="Rockwell" panose="02060603020205020403" pitchFamily="18" charset="77"/>
              </a:rPr>
              <a:t>=0.49).  </a:t>
            </a:r>
          </a:p>
          <a:p>
            <a:pPr marL="285750" indent="-285750">
              <a:buFont typeface="Arial" panose="020B0604020202020204" pitchFamily="34" charset="0"/>
              <a:buChar char="•"/>
            </a:pPr>
            <a:r>
              <a:rPr lang="en-US" sz="1600" dirty="0">
                <a:solidFill>
                  <a:schemeClr val="accent1"/>
                </a:solidFill>
                <a:latin typeface="Rockwell" panose="02060603020205020403" pitchFamily="18" charset="77"/>
              </a:rPr>
              <a:t>Results show that fixation type (T or S) does not influence the acceleration metrics of an IMeasureU device during the single leg hop test thus,  neither fixation method is significantly better than the other with regards to the measured values. </a:t>
            </a:r>
          </a:p>
        </p:txBody>
      </p:sp>
      <p:cxnSp>
        <p:nvCxnSpPr>
          <p:cNvPr id="41" name="Straight Connector 40"/>
          <p:cNvCxnSpPr/>
          <p:nvPr/>
        </p:nvCxnSpPr>
        <p:spPr>
          <a:xfrm>
            <a:off x="15717225" y="7539775"/>
            <a:ext cx="5943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932375" y="7543800"/>
            <a:ext cx="5753100" cy="6032421"/>
          </a:xfrm>
          <a:prstGeom prst="rect">
            <a:avLst/>
          </a:prstGeom>
          <a:noFill/>
        </p:spPr>
        <p:txBody>
          <a:bodyPr wrap="square" rtlCol="0" anchor="t">
            <a:spAutoFit/>
          </a:bodyPr>
          <a:lstStyle/>
          <a:p>
            <a:r>
              <a:rPr lang="en-US" sz="3600" dirty="0">
                <a:solidFill>
                  <a:schemeClr val="tx2">
                    <a:lumMod val="60000"/>
                    <a:lumOff val="40000"/>
                  </a:schemeClr>
                </a:solidFill>
                <a:latin typeface="Rockwell" panose="02060603020205020403" pitchFamily="18" charset="0"/>
              </a:rPr>
              <a:t>CLINICAL APPLICATIONS</a:t>
            </a:r>
          </a:p>
          <a:p>
            <a:pPr marL="571500" indent="-571500">
              <a:buFont typeface="Arial" panose="020B0604020202020204" pitchFamily="34" charset="0"/>
              <a:buChar char="•"/>
            </a:pPr>
            <a:r>
              <a:rPr lang="en-US" sz="1800" dirty="0">
                <a:solidFill>
                  <a:schemeClr val="tx2">
                    <a:lumMod val="60000"/>
                    <a:lumOff val="40000"/>
                  </a:schemeClr>
                </a:solidFill>
                <a:latin typeface="Rockwell" panose="02060603020205020403" pitchFamily="18" charset="0"/>
              </a:rPr>
              <a:t>Clinicians</a:t>
            </a:r>
          </a:p>
          <a:p>
            <a:pPr marL="1668757" lvl="1" indent="-571500">
              <a:buFont typeface="Arial" panose="020B0604020202020204" pitchFamily="34" charset="0"/>
              <a:buChar char="•"/>
            </a:pPr>
            <a:r>
              <a:rPr lang="en-US" sz="1600" dirty="0">
                <a:solidFill>
                  <a:schemeClr val="tx2">
                    <a:lumMod val="60000"/>
                    <a:lumOff val="40000"/>
                  </a:schemeClr>
                </a:solidFill>
                <a:latin typeface="Rockwell" panose="02060603020205020403" pitchFamily="18" charset="0"/>
              </a:rPr>
              <a:t>Clinicians can be confident using the manufacturer silicon straps with the IMU Blue Trident device by following the ankle circumference guidelines which is more time efficient than DST.</a:t>
            </a:r>
          </a:p>
          <a:p>
            <a:pPr marL="571500" indent="-571500">
              <a:buFont typeface="Arial" panose="020B0604020202020204" pitchFamily="34" charset="0"/>
              <a:buChar char="•"/>
            </a:pPr>
            <a:r>
              <a:rPr lang="en-US" sz="1800" dirty="0">
                <a:solidFill>
                  <a:schemeClr val="tx2">
                    <a:lumMod val="60000"/>
                    <a:lumOff val="40000"/>
                  </a:schemeClr>
                </a:solidFill>
                <a:latin typeface="Rockwell" panose="02060603020205020403" pitchFamily="18" charset="0"/>
              </a:rPr>
              <a:t>Database</a:t>
            </a:r>
          </a:p>
          <a:p>
            <a:pPr marL="1668757" lvl="1" indent="-571500">
              <a:buFont typeface="Arial" panose="020B0604020202020204" pitchFamily="34" charset="0"/>
              <a:buChar char="•"/>
            </a:pPr>
            <a:r>
              <a:rPr lang="en-US" sz="1600" dirty="0">
                <a:solidFill>
                  <a:schemeClr val="tx2">
                    <a:lumMod val="60000"/>
                    <a:lumOff val="40000"/>
                  </a:schemeClr>
                </a:solidFill>
                <a:latin typeface="Rockwell" panose="02060603020205020403" pitchFamily="18" charset="0"/>
              </a:rPr>
              <a:t>Clinicians could use the IMU Blue Trident device to create a database for athletes during training seasons for return to sport ability if an injury occurred.</a:t>
            </a:r>
          </a:p>
          <a:p>
            <a:pPr marL="571500" indent="-571500">
              <a:buFont typeface="Arial" panose="020B0604020202020204" pitchFamily="34" charset="0"/>
              <a:buChar char="•"/>
            </a:pPr>
            <a:r>
              <a:rPr lang="en-US" sz="1800" dirty="0">
                <a:solidFill>
                  <a:schemeClr val="tx2">
                    <a:lumMod val="60000"/>
                    <a:lumOff val="40000"/>
                  </a:schemeClr>
                </a:solidFill>
                <a:latin typeface="Rockwell" panose="02060603020205020403" pitchFamily="18" charset="0"/>
              </a:rPr>
              <a:t>Rehabilitation</a:t>
            </a:r>
          </a:p>
          <a:p>
            <a:pPr marL="1668757" lvl="1" indent="-571500">
              <a:buFont typeface="Arial" panose="020B0604020202020204" pitchFamily="34" charset="0"/>
              <a:buChar char="•"/>
            </a:pPr>
            <a:r>
              <a:rPr lang="en-US" sz="1600" dirty="0">
                <a:solidFill>
                  <a:schemeClr val="tx2">
                    <a:lumMod val="60000"/>
                    <a:lumOff val="40000"/>
                  </a:schemeClr>
                </a:solidFill>
                <a:latin typeface="Rockwell" panose="02060603020205020403" pitchFamily="18" charset="0"/>
              </a:rPr>
              <a:t>Clinicians can collect data of athletes or patients during their first visit after an injury to track progression during treatment.</a:t>
            </a:r>
          </a:p>
          <a:p>
            <a:pPr marL="571500" indent="-571500">
              <a:buFont typeface="Arial" panose="020B0604020202020204" pitchFamily="34" charset="0"/>
              <a:buChar char="•"/>
            </a:pPr>
            <a:r>
              <a:rPr lang="en-US" sz="1800" dirty="0">
                <a:solidFill>
                  <a:schemeClr val="tx2">
                    <a:lumMod val="60000"/>
                    <a:lumOff val="40000"/>
                  </a:schemeClr>
                </a:solidFill>
                <a:latin typeface="Rockwell" panose="02060603020205020403" pitchFamily="18" charset="0"/>
              </a:rPr>
              <a:t>Research</a:t>
            </a:r>
          </a:p>
          <a:p>
            <a:pPr marL="1668757" lvl="1" indent="-571500">
              <a:buFont typeface="Arial" panose="020B0604020202020204" pitchFamily="34" charset="0"/>
              <a:buChar char="•"/>
            </a:pPr>
            <a:r>
              <a:rPr lang="en-US" sz="1600" dirty="0">
                <a:solidFill>
                  <a:schemeClr val="tx2">
                    <a:lumMod val="60000"/>
                    <a:lumOff val="40000"/>
                  </a:schemeClr>
                </a:solidFill>
                <a:latin typeface="Rockwell" panose="02060603020205020403" pitchFamily="18" charset="0"/>
              </a:rPr>
              <a:t>Researchers could use the IMU Blue Trident device to determine reliability of ACLR return to play ability, for example.</a:t>
            </a:r>
          </a:p>
          <a:p>
            <a:pPr marL="571500" indent="-571500">
              <a:buFont typeface="Arial" panose="020B0604020202020204" pitchFamily="34" charset="0"/>
              <a:buChar char="•"/>
            </a:pPr>
            <a:endParaRPr lang="en-US" sz="2000" dirty="0">
              <a:solidFill>
                <a:schemeClr val="tx2">
                  <a:lumMod val="60000"/>
                  <a:lumOff val="40000"/>
                </a:schemeClr>
              </a:solidFill>
              <a:latin typeface="Rockwell" panose="02060603020205020403" pitchFamily="18" charset="0"/>
            </a:endParaRPr>
          </a:p>
        </p:txBody>
      </p:sp>
      <p:cxnSp>
        <p:nvCxnSpPr>
          <p:cNvPr id="23" name="Straight Connector 22"/>
          <p:cNvCxnSpPr/>
          <p:nvPr/>
        </p:nvCxnSpPr>
        <p:spPr>
          <a:xfrm>
            <a:off x="150905" y="13106400"/>
            <a:ext cx="5943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3974" y="10933907"/>
            <a:ext cx="3948720" cy="2139047"/>
          </a:xfrm>
          <a:prstGeom prst="rect">
            <a:avLst/>
          </a:prstGeom>
          <a:noFill/>
        </p:spPr>
        <p:txBody>
          <a:bodyPr wrap="square" rtlCol="0">
            <a:spAutoFit/>
          </a:bodyPr>
          <a:lstStyle/>
          <a:p>
            <a:pPr marL="285750" indent="-285750">
              <a:buFont typeface="Arial" panose="020B0604020202020204" pitchFamily="34" charset="0"/>
              <a:buChar char="•"/>
            </a:pPr>
            <a:r>
              <a:rPr lang="en-US" sz="1900" i="1" dirty="0">
                <a:solidFill>
                  <a:schemeClr val="tx2">
                    <a:lumMod val="60000"/>
                    <a:lumOff val="40000"/>
                  </a:schemeClr>
                </a:solidFill>
                <a:latin typeface="Rockwell" panose="02060603020205020403" pitchFamily="18" charset="0"/>
              </a:rPr>
              <a:t>A tibial accelerometer is a small device (right) that can be attached to the tibia via skin or bone mounting to measure tibial acceleration, ground reaction forces, and time to peak tibial acceleration.</a:t>
            </a:r>
          </a:p>
        </p:txBody>
      </p:sp>
      <p:sp>
        <p:nvSpPr>
          <p:cNvPr id="26" name="TextBox 25"/>
          <p:cNvSpPr txBox="1"/>
          <p:nvPr/>
        </p:nvSpPr>
        <p:spPr>
          <a:xfrm>
            <a:off x="6413500" y="8233350"/>
            <a:ext cx="9248500" cy="2723823"/>
          </a:xfrm>
          <a:prstGeom prst="rect">
            <a:avLst/>
          </a:prstGeom>
          <a:noFill/>
        </p:spPr>
        <p:txBody>
          <a:bodyPr wrap="square" rtlCol="0">
            <a:spAutoFit/>
          </a:bodyPr>
          <a:lstStyle/>
          <a:p>
            <a:r>
              <a:rPr lang="en-US" sz="3600" dirty="0">
                <a:solidFill>
                  <a:schemeClr val="tx2">
                    <a:lumMod val="60000"/>
                    <a:lumOff val="40000"/>
                  </a:schemeClr>
                </a:solidFill>
                <a:latin typeface="Rockwell" panose="02060603020205020403" pitchFamily="18" charset="0"/>
              </a:rPr>
              <a:t>DATA PROCESSING</a:t>
            </a:r>
          </a:p>
          <a:p>
            <a:pPr marL="228600"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Tibial acceleration processed with a custom-written MATLAB script</a:t>
            </a:r>
          </a:p>
          <a:p>
            <a:pPr marL="1325857" lvl="1"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Filters data with a 4</a:t>
            </a:r>
            <a:r>
              <a:rPr lang="en-US" sz="1500" baseline="30000" dirty="0">
                <a:solidFill>
                  <a:schemeClr val="tx2">
                    <a:lumMod val="60000"/>
                    <a:lumOff val="40000"/>
                  </a:schemeClr>
                </a:solidFill>
                <a:latin typeface="Rockwell" panose="02060603020205020403" pitchFamily="18" charset="0"/>
              </a:rPr>
              <a:t>th</a:t>
            </a:r>
            <a:r>
              <a:rPr lang="en-US" sz="1500" dirty="0">
                <a:solidFill>
                  <a:schemeClr val="tx2">
                    <a:lumMod val="60000"/>
                    <a:lumOff val="40000"/>
                  </a:schemeClr>
                </a:solidFill>
                <a:latin typeface="Rockwell" panose="02060603020205020403" pitchFamily="18" charset="0"/>
              </a:rPr>
              <a:t> order dual pass Butterworth low-pass filter</a:t>
            </a:r>
          </a:p>
          <a:p>
            <a:pPr marL="1325857" lvl="1"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Determines resultant peak tibial acceleration (PTA) for each hop</a:t>
            </a:r>
          </a:p>
          <a:p>
            <a:pPr marL="1325857" lvl="1"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PTA averaged across three trials</a:t>
            </a:r>
          </a:p>
          <a:p>
            <a:pPr marL="228600"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Statistical analysis performed in SPSS software by Dr. Moran</a:t>
            </a:r>
          </a:p>
          <a:p>
            <a:pPr marL="1325857" lvl="1"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Determine if  attachment method (DST, SS) influenced PTA or hop distance during SLH</a:t>
            </a:r>
          </a:p>
          <a:p>
            <a:pPr marL="1325857" lvl="1"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Intraclass correlation coefficients (ICCs) computed to determine level of agreement within each attachment method</a:t>
            </a:r>
          </a:p>
          <a:p>
            <a:pPr marL="1325857" lvl="1" indent="-228600">
              <a:buFont typeface="Arial" panose="020B0604020202020204" pitchFamily="34" charset="0"/>
              <a:buChar char="•"/>
            </a:pPr>
            <a:r>
              <a:rPr lang="en-US" sz="1500" dirty="0">
                <a:solidFill>
                  <a:schemeClr val="tx2">
                    <a:lumMod val="60000"/>
                    <a:lumOff val="40000"/>
                  </a:schemeClr>
                </a:solidFill>
                <a:latin typeface="Rockwell" panose="02060603020205020403" pitchFamily="18" charset="0"/>
              </a:rPr>
              <a:t>ICC &gt; 0.8 is excellent outcome</a:t>
            </a:r>
          </a:p>
        </p:txBody>
      </p:sp>
      <p:sp>
        <p:nvSpPr>
          <p:cNvPr id="19" name="TextBox 18"/>
          <p:cNvSpPr txBox="1"/>
          <p:nvPr/>
        </p:nvSpPr>
        <p:spPr>
          <a:xfrm>
            <a:off x="6324560" y="14991653"/>
            <a:ext cx="3098827" cy="430887"/>
          </a:xfrm>
          <a:prstGeom prst="rect">
            <a:avLst/>
          </a:prstGeom>
          <a:noFill/>
        </p:spPr>
        <p:txBody>
          <a:bodyPr wrap="square" rtlCol="0">
            <a:spAutoFit/>
          </a:bodyPr>
          <a:lstStyle/>
          <a:p>
            <a:r>
              <a:rPr lang="en-US" sz="1100" b="1" dirty="0">
                <a:solidFill>
                  <a:srgbClr val="0070C0"/>
                </a:solidFill>
              </a:rPr>
              <a:t>Figure 2 </a:t>
            </a:r>
            <a:r>
              <a:rPr lang="en-US" sz="1100" i="1" dirty="0">
                <a:solidFill>
                  <a:srgbClr val="0070C0"/>
                </a:solidFill>
              </a:rPr>
              <a:t>– Average distance hopped during single leg maximal hop test (SLH).</a:t>
            </a:r>
          </a:p>
        </p:txBody>
      </p:sp>
      <p:sp>
        <p:nvSpPr>
          <p:cNvPr id="77" name="TextBox 76"/>
          <p:cNvSpPr txBox="1"/>
          <p:nvPr/>
        </p:nvSpPr>
        <p:spPr>
          <a:xfrm>
            <a:off x="9550408" y="14970754"/>
            <a:ext cx="3466955" cy="261610"/>
          </a:xfrm>
          <a:prstGeom prst="rect">
            <a:avLst/>
          </a:prstGeom>
          <a:noFill/>
        </p:spPr>
        <p:txBody>
          <a:bodyPr wrap="square" rtlCol="0">
            <a:spAutoFit/>
          </a:bodyPr>
          <a:lstStyle/>
          <a:p>
            <a:r>
              <a:rPr lang="en-US" sz="1100" b="1" dirty="0">
                <a:solidFill>
                  <a:srgbClr val="0070C0"/>
                </a:solidFill>
              </a:rPr>
              <a:t>Figure 3 </a:t>
            </a:r>
            <a:r>
              <a:rPr lang="en-US" sz="1100" i="1" dirty="0">
                <a:solidFill>
                  <a:srgbClr val="0070C0"/>
                </a:solidFill>
              </a:rPr>
              <a:t>– Average peak tibial acceleration (PTA).</a:t>
            </a:r>
          </a:p>
        </p:txBody>
      </p:sp>
      <p:graphicFrame>
        <p:nvGraphicFramePr>
          <p:cNvPr id="47" name="Table 46">
            <a:extLst>
              <a:ext uri="{FF2B5EF4-FFF2-40B4-BE49-F238E27FC236}">
                <a16:creationId xmlns:a16="http://schemas.microsoft.com/office/drawing/2014/main" id="{5F6E593C-B4C5-D946-A942-21D303E7929C}"/>
              </a:ext>
            </a:extLst>
          </p:cNvPr>
          <p:cNvGraphicFramePr>
            <a:graphicFrameLocks noGrp="1"/>
          </p:cNvGraphicFramePr>
          <p:nvPr>
            <p:extLst>
              <p:ext uri="{D42A27DB-BD31-4B8C-83A1-F6EECF244321}">
                <p14:modId xmlns:p14="http://schemas.microsoft.com/office/powerpoint/2010/main" val="2284008387"/>
              </p:ext>
            </p:extLst>
          </p:nvPr>
        </p:nvGraphicFramePr>
        <p:xfrm>
          <a:off x="11283886" y="2778813"/>
          <a:ext cx="4369425" cy="1645920"/>
        </p:xfrm>
        <a:graphic>
          <a:graphicData uri="http://schemas.openxmlformats.org/drawingml/2006/table">
            <a:tbl>
              <a:tblPr/>
              <a:tblGrid>
                <a:gridCol w="1686299">
                  <a:extLst>
                    <a:ext uri="{9D8B030D-6E8A-4147-A177-3AD203B41FA5}">
                      <a16:colId xmlns:a16="http://schemas.microsoft.com/office/drawing/2014/main" val="3257024376"/>
                    </a:ext>
                  </a:extLst>
                </a:gridCol>
                <a:gridCol w="897144">
                  <a:extLst>
                    <a:ext uri="{9D8B030D-6E8A-4147-A177-3AD203B41FA5}">
                      <a16:colId xmlns:a16="http://schemas.microsoft.com/office/drawing/2014/main" val="2487303179"/>
                    </a:ext>
                  </a:extLst>
                </a:gridCol>
                <a:gridCol w="1785982">
                  <a:extLst>
                    <a:ext uri="{9D8B030D-6E8A-4147-A177-3AD203B41FA5}">
                      <a16:colId xmlns:a16="http://schemas.microsoft.com/office/drawing/2014/main" val="1906678010"/>
                    </a:ext>
                  </a:extLst>
                </a:gridCol>
              </a:tblGrid>
              <a:tr h="1636486">
                <a:tc>
                  <a:txBody>
                    <a:bodyPr/>
                    <a:lstStyle/>
                    <a:p>
                      <a:pPr algn="ctr" rtl="0" fontAlgn="base"/>
                      <a:r>
                        <a:rPr lang="en-US" sz="1200" b="1" i="0" dirty="0">
                          <a:solidFill>
                            <a:srgbClr val="336699"/>
                          </a:solidFill>
                          <a:effectLst/>
                          <a:latin typeface="Rockwell" panose="02060603020205020403" pitchFamily="18" charset="77"/>
                        </a:rPr>
                        <a:t>SLH</a:t>
                      </a:r>
                      <a:r>
                        <a:rPr lang="en-US" sz="1200" b="0" i="0" dirty="0">
                          <a:solidFill>
                            <a:srgbClr val="336699"/>
                          </a:solidFill>
                          <a:effectLst/>
                          <a:latin typeface="Rockwell" panose="02060603020205020403" pitchFamily="18" charset="77"/>
                        </a:rPr>
                        <a:t> </a:t>
                      </a:r>
                      <a:endParaRPr lang="en-US" b="0" i="0" dirty="0">
                        <a:solidFill>
                          <a:srgbClr val="336699"/>
                        </a:solidFill>
                        <a:effectLst/>
                        <a:latin typeface="Rockwell" panose="02060603020205020403" pitchFamily="18" charset="77"/>
                      </a:endParaRPr>
                    </a:p>
                    <a:p>
                      <a:pPr algn="ctr" rtl="0" fontAlgn="base"/>
                      <a:r>
                        <a:rPr lang="en-US" sz="1000" b="0" i="1" dirty="0">
                          <a:solidFill>
                            <a:srgbClr val="336699"/>
                          </a:solidFill>
                          <a:effectLst/>
                          <a:latin typeface="Rockwell" panose="02060603020205020403" pitchFamily="18" charset="77"/>
                        </a:rPr>
                        <a:t>Single Leg Hop for Distance</a:t>
                      </a:r>
                      <a:r>
                        <a:rPr lang="en-US" sz="1000" b="0" i="0" dirty="0">
                          <a:solidFill>
                            <a:srgbClr val="336699"/>
                          </a:solidFill>
                          <a:effectLst/>
                          <a:latin typeface="Rockwell" panose="02060603020205020403" pitchFamily="18" charset="77"/>
                        </a:rPr>
                        <a:t> </a:t>
                      </a:r>
                      <a:endParaRPr lang="en-US" b="0" i="0" dirty="0">
                        <a:solidFill>
                          <a:srgbClr val="336699"/>
                        </a:solidFill>
                        <a:effectLst/>
                        <a:latin typeface="Rockwell" panose="02060603020205020403" pitchFamily="18" charset="77"/>
                      </a:endParaRPr>
                    </a:p>
                    <a:p>
                      <a:pPr algn="l" rtl="0" fontAlgn="base"/>
                      <a:r>
                        <a:rPr lang="en-US" sz="1000" b="0" i="0" dirty="0">
                          <a:solidFill>
                            <a:srgbClr val="336699"/>
                          </a:solidFill>
                          <a:effectLst/>
                          <a:latin typeface="Rockwell" panose="02060603020205020403" pitchFamily="18" charset="77"/>
                        </a:rPr>
                        <a:t>- Attachment method (DST or SS) </a:t>
                      </a:r>
                      <a:endParaRPr lang="en-US" b="0" i="0" dirty="0">
                        <a:solidFill>
                          <a:srgbClr val="336699"/>
                        </a:solidFill>
                        <a:effectLst/>
                        <a:latin typeface="Rockwell" panose="02060603020205020403" pitchFamily="18" charset="77"/>
                      </a:endParaRPr>
                    </a:p>
                    <a:p>
                      <a:pPr algn="l" rtl="0" fontAlgn="base"/>
                      <a:r>
                        <a:rPr lang="en-US" sz="1000" b="0" i="0" dirty="0">
                          <a:solidFill>
                            <a:srgbClr val="336699"/>
                          </a:solidFill>
                          <a:effectLst/>
                          <a:latin typeface="Rockwell" panose="02060603020205020403" pitchFamily="18" charset="77"/>
                        </a:rPr>
                        <a:t>- Dominant leg </a:t>
                      </a:r>
                      <a:endParaRPr lang="en-US" b="0" i="0" dirty="0">
                        <a:solidFill>
                          <a:srgbClr val="336699"/>
                        </a:solidFill>
                        <a:effectLst/>
                        <a:latin typeface="Rockwell" panose="02060603020205020403" pitchFamily="18" charset="77"/>
                      </a:endParaRPr>
                    </a:p>
                    <a:p>
                      <a:pPr algn="l" rtl="0" fontAlgn="base"/>
                      <a:r>
                        <a:rPr lang="en-US" sz="1000" b="0" i="0" dirty="0">
                          <a:solidFill>
                            <a:srgbClr val="336699"/>
                          </a:solidFill>
                          <a:effectLst/>
                          <a:latin typeface="Rockwell" panose="02060603020205020403" pitchFamily="18" charset="77"/>
                        </a:rPr>
                        <a:t>- 2 practice trials </a:t>
                      </a:r>
                      <a:endParaRPr lang="en-US" b="0" i="0" dirty="0">
                        <a:solidFill>
                          <a:srgbClr val="336699"/>
                        </a:solidFill>
                        <a:effectLst/>
                        <a:latin typeface="Rockwell" panose="02060603020205020403" pitchFamily="18" charset="77"/>
                      </a:endParaRPr>
                    </a:p>
                    <a:p>
                      <a:pPr algn="l" rtl="0" fontAlgn="base"/>
                      <a:r>
                        <a:rPr lang="en-US" sz="1000" b="0" i="0" dirty="0">
                          <a:solidFill>
                            <a:srgbClr val="336699"/>
                          </a:solidFill>
                          <a:effectLst/>
                          <a:latin typeface="Rockwell" panose="02060603020205020403" pitchFamily="18" charset="77"/>
                        </a:rPr>
                        <a:t>- 3 measured trials </a:t>
                      </a:r>
                      <a:endParaRPr lang="en-US" b="0" i="0" dirty="0">
                        <a:solidFill>
                          <a:srgbClr val="336699"/>
                        </a:solidFill>
                        <a:effectLst/>
                        <a:latin typeface="Rockwell" panose="02060603020205020403" pitchFamily="18" charset="77"/>
                      </a:endParaRPr>
                    </a:p>
                    <a:p>
                      <a:pPr algn="just" rtl="0" fontAlgn="base"/>
                      <a:r>
                        <a:rPr lang="en-US" sz="1000" b="0" i="0" dirty="0">
                          <a:solidFill>
                            <a:srgbClr val="336699"/>
                          </a:solidFill>
                          <a:effectLst/>
                          <a:latin typeface="Rockwell" panose="02060603020205020403" pitchFamily="18" charset="77"/>
                        </a:rPr>
                        <a:t>- 30 sec rest between trials </a:t>
                      </a:r>
                      <a:endParaRPr lang="en-US" b="0" i="0" dirty="0">
                        <a:solidFill>
                          <a:srgbClr val="336699"/>
                        </a:solidFill>
                        <a:effectLst/>
                        <a:latin typeface="Rockwell" panose="02060603020205020403" pitchFamily="18" charset="77"/>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200" b="1" i="0" dirty="0">
                          <a:solidFill>
                            <a:srgbClr val="336699"/>
                          </a:solidFill>
                          <a:effectLst/>
                          <a:latin typeface="Rockwell" panose="02060603020205020403" pitchFamily="18" charset="77"/>
                        </a:rPr>
                        <a:t>REST</a:t>
                      </a:r>
                      <a:r>
                        <a:rPr lang="en-US" sz="1200" b="0" i="0" dirty="0">
                          <a:solidFill>
                            <a:srgbClr val="336699"/>
                          </a:solidFill>
                          <a:effectLst/>
                          <a:latin typeface="Rockwell" panose="02060603020205020403" pitchFamily="18" charset="77"/>
                        </a:rPr>
                        <a:t> </a:t>
                      </a:r>
                      <a:endParaRPr lang="en-US" b="0" i="0" dirty="0">
                        <a:solidFill>
                          <a:srgbClr val="336699"/>
                        </a:solidFill>
                        <a:effectLst/>
                        <a:latin typeface="Rockwell" panose="02060603020205020403" pitchFamily="18" charset="77"/>
                      </a:endParaRPr>
                    </a:p>
                    <a:p>
                      <a:pPr algn="ctr" rtl="0" fontAlgn="base"/>
                      <a:r>
                        <a:rPr lang="en-US" sz="1000" b="0" i="0" dirty="0">
                          <a:solidFill>
                            <a:srgbClr val="336699"/>
                          </a:solidFill>
                          <a:effectLst/>
                          <a:latin typeface="Rockwell" panose="02060603020205020403" pitchFamily="18" charset="77"/>
                        </a:rPr>
                        <a:t>5 min </a:t>
                      </a:r>
                      <a:endParaRPr lang="en-US" b="0" i="0" dirty="0">
                        <a:solidFill>
                          <a:srgbClr val="336699"/>
                        </a:solidFill>
                        <a:effectLst/>
                        <a:latin typeface="Rockwell" panose="02060603020205020403" pitchFamily="18" charset="77"/>
                      </a:endParaRPr>
                    </a:p>
                    <a:p>
                      <a:pPr algn="ctr" rtl="0" fontAlgn="base"/>
                      <a:r>
                        <a:rPr lang="en-US" sz="1000" b="0" i="0" dirty="0">
                          <a:solidFill>
                            <a:srgbClr val="336699"/>
                          </a:solidFill>
                          <a:effectLst/>
                          <a:latin typeface="Rockwell" panose="02060603020205020403" pitchFamily="18" charset="77"/>
                        </a:rPr>
                        <a:t>Attachment Method changed </a:t>
                      </a:r>
                      <a:endParaRPr lang="en-US" b="0" i="0" dirty="0">
                        <a:solidFill>
                          <a:srgbClr val="336699"/>
                        </a:solidFill>
                        <a:effectLst/>
                        <a:latin typeface="Rockwell" panose="02060603020205020403" pitchFamily="18"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base"/>
                      <a:r>
                        <a:rPr lang="en-US" sz="1200" b="1" i="0" dirty="0">
                          <a:solidFill>
                            <a:srgbClr val="336699"/>
                          </a:solidFill>
                          <a:effectLst/>
                          <a:latin typeface="Rockwell" panose="02060603020205020403" pitchFamily="18" charset="77"/>
                        </a:rPr>
                        <a:t>SLH</a:t>
                      </a:r>
                      <a:r>
                        <a:rPr lang="en-US" sz="1200" b="0" i="0" dirty="0">
                          <a:solidFill>
                            <a:srgbClr val="336699"/>
                          </a:solidFill>
                          <a:effectLst/>
                          <a:latin typeface="Rockwell" panose="02060603020205020403" pitchFamily="18" charset="77"/>
                        </a:rPr>
                        <a:t> </a:t>
                      </a:r>
                      <a:endParaRPr lang="en-US" b="0" i="0" dirty="0">
                        <a:solidFill>
                          <a:srgbClr val="336699"/>
                        </a:solidFill>
                        <a:effectLst/>
                        <a:latin typeface="Rockwell" panose="02060603020205020403" pitchFamily="18" charset="77"/>
                      </a:endParaRPr>
                    </a:p>
                    <a:p>
                      <a:pPr algn="ctr" rtl="0" fontAlgn="base"/>
                      <a:r>
                        <a:rPr lang="en-US" sz="1000" b="0" i="1" dirty="0">
                          <a:solidFill>
                            <a:srgbClr val="336699"/>
                          </a:solidFill>
                          <a:effectLst/>
                          <a:latin typeface="Rockwell" panose="02060603020205020403" pitchFamily="18" charset="77"/>
                        </a:rPr>
                        <a:t>Single Leg Hop for Distance</a:t>
                      </a:r>
                      <a:r>
                        <a:rPr lang="en-US" sz="1000" b="0" i="0" dirty="0">
                          <a:solidFill>
                            <a:srgbClr val="336699"/>
                          </a:solidFill>
                          <a:effectLst/>
                          <a:latin typeface="Rockwell" panose="02060603020205020403" pitchFamily="18" charset="77"/>
                        </a:rPr>
                        <a:t> </a:t>
                      </a:r>
                      <a:endParaRPr lang="en-US" b="0" i="0" dirty="0">
                        <a:solidFill>
                          <a:srgbClr val="336699"/>
                        </a:solidFill>
                        <a:effectLst/>
                        <a:latin typeface="Rockwell" panose="02060603020205020403" pitchFamily="18" charset="77"/>
                      </a:endParaRPr>
                    </a:p>
                    <a:p>
                      <a:pPr algn="l" rtl="0" fontAlgn="base"/>
                      <a:r>
                        <a:rPr lang="en-US" sz="1000" b="0" i="0" dirty="0">
                          <a:solidFill>
                            <a:srgbClr val="336699"/>
                          </a:solidFill>
                          <a:effectLst/>
                          <a:latin typeface="Rockwell" panose="02060603020205020403" pitchFamily="18" charset="77"/>
                        </a:rPr>
                        <a:t>- Attachment method (DST or SS) </a:t>
                      </a:r>
                      <a:endParaRPr lang="en-US" b="0" i="0" dirty="0">
                        <a:solidFill>
                          <a:srgbClr val="336699"/>
                        </a:solidFill>
                        <a:effectLst/>
                        <a:latin typeface="Rockwell" panose="02060603020205020403" pitchFamily="18" charset="77"/>
                      </a:endParaRPr>
                    </a:p>
                    <a:p>
                      <a:pPr algn="l" rtl="0" fontAlgn="base"/>
                      <a:r>
                        <a:rPr lang="en-US" sz="1000" b="0" i="0" dirty="0">
                          <a:solidFill>
                            <a:srgbClr val="336699"/>
                          </a:solidFill>
                          <a:effectLst/>
                          <a:latin typeface="Rockwell" panose="02060603020205020403" pitchFamily="18" charset="77"/>
                        </a:rPr>
                        <a:t>- Dominant leg </a:t>
                      </a:r>
                      <a:endParaRPr lang="en-US" b="0" i="0" dirty="0">
                        <a:solidFill>
                          <a:srgbClr val="336699"/>
                        </a:solidFill>
                        <a:effectLst/>
                        <a:latin typeface="Rockwell" panose="02060603020205020403" pitchFamily="18" charset="77"/>
                      </a:endParaRPr>
                    </a:p>
                    <a:p>
                      <a:pPr algn="l" rtl="0" fontAlgn="base"/>
                      <a:r>
                        <a:rPr lang="en-US" sz="1000" b="0" i="0" dirty="0">
                          <a:solidFill>
                            <a:srgbClr val="336699"/>
                          </a:solidFill>
                          <a:effectLst/>
                          <a:latin typeface="Rockwell" panose="02060603020205020403" pitchFamily="18" charset="77"/>
                        </a:rPr>
                        <a:t>- 2 practice trials </a:t>
                      </a:r>
                      <a:endParaRPr lang="en-US" b="0" i="0" dirty="0">
                        <a:solidFill>
                          <a:srgbClr val="336699"/>
                        </a:solidFill>
                        <a:effectLst/>
                        <a:latin typeface="Rockwell" panose="02060603020205020403" pitchFamily="18" charset="77"/>
                      </a:endParaRPr>
                    </a:p>
                    <a:p>
                      <a:pPr algn="l" rtl="0" fontAlgn="base"/>
                      <a:r>
                        <a:rPr lang="en-US" sz="1000" b="0" i="0" dirty="0">
                          <a:solidFill>
                            <a:srgbClr val="336699"/>
                          </a:solidFill>
                          <a:effectLst/>
                          <a:latin typeface="Rockwell" panose="02060603020205020403" pitchFamily="18" charset="77"/>
                        </a:rPr>
                        <a:t>- 3 measured trials </a:t>
                      </a:r>
                      <a:endParaRPr lang="en-US" b="0" i="0" dirty="0">
                        <a:solidFill>
                          <a:srgbClr val="336699"/>
                        </a:solidFill>
                        <a:effectLst/>
                        <a:latin typeface="Rockwell" panose="02060603020205020403" pitchFamily="18" charset="77"/>
                      </a:endParaRPr>
                    </a:p>
                    <a:p>
                      <a:pPr algn="just" rtl="0" fontAlgn="base"/>
                      <a:r>
                        <a:rPr lang="en-US" sz="1000" b="0" i="0" dirty="0">
                          <a:solidFill>
                            <a:srgbClr val="336699"/>
                          </a:solidFill>
                          <a:effectLst/>
                          <a:latin typeface="Rockwell" panose="02060603020205020403" pitchFamily="18" charset="77"/>
                        </a:rPr>
                        <a:t>- 30 sec rest between trials </a:t>
                      </a:r>
                      <a:endParaRPr lang="en-US" b="0" i="0" dirty="0">
                        <a:solidFill>
                          <a:srgbClr val="336699"/>
                        </a:solidFill>
                        <a:effectLst/>
                        <a:latin typeface="Rockwell" panose="02060603020205020403" pitchFamily="18"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7120613"/>
                  </a:ext>
                </a:extLst>
              </a:tr>
            </a:tbl>
          </a:graphicData>
        </a:graphic>
      </p:graphicFrame>
      <p:sp>
        <p:nvSpPr>
          <p:cNvPr id="48" name="Rectangle 47">
            <a:extLst>
              <a:ext uri="{FF2B5EF4-FFF2-40B4-BE49-F238E27FC236}">
                <a16:creationId xmlns:a16="http://schemas.microsoft.com/office/drawing/2014/main" id="{E40170D6-E6A4-8A4D-851A-1FD94C3BCC41}"/>
              </a:ext>
            </a:extLst>
          </p:cNvPr>
          <p:cNvSpPr/>
          <p:nvPr/>
        </p:nvSpPr>
        <p:spPr>
          <a:xfrm>
            <a:off x="11270451" y="4423930"/>
            <a:ext cx="3267090" cy="400110"/>
          </a:xfrm>
          <a:prstGeom prst="rect">
            <a:avLst/>
          </a:prstGeom>
        </p:spPr>
        <p:txBody>
          <a:bodyPr wrap="square">
            <a:spAutoFit/>
          </a:bodyPr>
          <a:lstStyle/>
          <a:p>
            <a:r>
              <a:rPr lang="en-US" sz="1000" b="1" i="1" dirty="0">
                <a:solidFill>
                  <a:srgbClr val="336699"/>
                </a:solidFill>
                <a:latin typeface="Rockwell" panose="02060603020205020403" pitchFamily="18" charset="77"/>
              </a:rPr>
              <a:t>Table 1 - </a:t>
            </a:r>
            <a:r>
              <a:rPr lang="en-US" sz="1000" i="1" dirty="0">
                <a:solidFill>
                  <a:srgbClr val="336699"/>
                </a:solidFill>
                <a:latin typeface="Rockwell" panose="02060603020205020403" pitchFamily="18" charset="77"/>
              </a:rPr>
              <a:t>Testing protocol order during Part One of study.</a:t>
            </a:r>
            <a:r>
              <a:rPr lang="en-US" sz="1000" b="1" dirty="0">
                <a:solidFill>
                  <a:srgbClr val="336699"/>
                </a:solidFill>
                <a:latin typeface="Rockwell" panose="02060603020205020403" pitchFamily="18" charset="77"/>
              </a:rPr>
              <a:t> </a:t>
            </a:r>
            <a:endParaRPr lang="en-US" sz="1000" dirty="0">
              <a:solidFill>
                <a:srgbClr val="336699"/>
              </a:solidFill>
              <a:latin typeface="Rockwell" panose="02060603020205020403" pitchFamily="18" charset="77"/>
            </a:endParaRPr>
          </a:p>
        </p:txBody>
      </p:sp>
      <p:pic>
        <p:nvPicPr>
          <p:cNvPr id="90" name="Picture 89">
            <a:extLst>
              <a:ext uri="{FF2B5EF4-FFF2-40B4-BE49-F238E27FC236}">
                <a16:creationId xmlns:a16="http://schemas.microsoft.com/office/drawing/2014/main" id="{28406723-63D9-7C40-A680-FA32F7F0627A}"/>
              </a:ext>
            </a:extLst>
          </p:cNvPr>
          <p:cNvPicPr/>
          <p:nvPr/>
        </p:nvPicPr>
        <p:blipFill>
          <a:blip r:embed="rId5">
            <a:extLst>
              <a:ext uri="{28A0092B-C50C-407E-A947-70E740481C1C}">
                <a14:useLocalDpi xmlns:a14="http://schemas.microsoft.com/office/drawing/2010/main" val="0"/>
              </a:ext>
            </a:extLst>
          </a:blip>
          <a:stretch>
            <a:fillRect/>
          </a:stretch>
        </p:blipFill>
        <p:spPr>
          <a:xfrm>
            <a:off x="10896600" y="5041647"/>
            <a:ext cx="1559560" cy="1516380"/>
          </a:xfrm>
          <a:prstGeom prst="rect">
            <a:avLst/>
          </a:prstGeom>
        </p:spPr>
      </p:pic>
      <p:pic>
        <p:nvPicPr>
          <p:cNvPr id="91" name="Picture 90">
            <a:extLst>
              <a:ext uri="{FF2B5EF4-FFF2-40B4-BE49-F238E27FC236}">
                <a16:creationId xmlns:a16="http://schemas.microsoft.com/office/drawing/2014/main" id="{036E583B-6A3A-FF46-9A9A-CF9526A32528}"/>
              </a:ext>
            </a:extLst>
          </p:cNvPr>
          <p:cNvPicPr/>
          <p:nvPr/>
        </p:nvPicPr>
        <p:blipFill rotWithShape="1">
          <a:blip r:embed="rId6"/>
          <a:srcRect t="8620"/>
          <a:stretch/>
        </p:blipFill>
        <p:spPr bwMode="auto">
          <a:xfrm>
            <a:off x="12540942" y="5041647"/>
            <a:ext cx="1515745" cy="1534795"/>
          </a:xfrm>
          <a:prstGeom prst="rect">
            <a:avLst/>
          </a:prstGeom>
          <a:ln>
            <a:noFill/>
          </a:ln>
          <a:extLst>
            <a:ext uri="{53640926-AAD7-44D8-BBD7-CCE9431645EC}">
              <a14:shadowObscured xmlns:a14="http://schemas.microsoft.com/office/drawing/2010/main"/>
            </a:ext>
          </a:extLst>
        </p:spPr>
      </p:pic>
      <p:pic>
        <p:nvPicPr>
          <p:cNvPr id="92" name="Picture 91">
            <a:extLst>
              <a:ext uri="{FF2B5EF4-FFF2-40B4-BE49-F238E27FC236}">
                <a16:creationId xmlns:a16="http://schemas.microsoft.com/office/drawing/2014/main" id="{81A1D031-53D2-F345-992B-FA0C03115CFE}"/>
              </a:ext>
            </a:extLst>
          </p:cNvPr>
          <p:cNvPicPr/>
          <p:nvPr/>
        </p:nvPicPr>
        <p:blipFill>
          <a:blip r:embed="rId7">
            <a:extLst>
              <a:ext uri="{28A0092B-C50C-407E-A947-70E740481C1C}">
                <a14:useLocalDpi xmlns:a14="http://schemas.microsoft.com/office/drawing/2010/main" val="0"/>
              </a:ext>
            </a:extLst>
          </a:blip>
          <a:stretch>
            <a:fillRect/>
          </a:stretch>
        </p:blipFill>
        <p:spPr>
          <a:xfrm>
            <a:off x="14102973" y="5041647"/>
            <a:ext cx="1524000" cy="1534795"/>
          </a:xfrm>
          <a:prstGeom prst="rect">
            <a:avLst/>
          </a:prstGeom>
        </p:spPr>
      </p:pic>
      <p:graphicFrame>
        <p:nvGraphicFramePr>
          <p:cNvPr id="52" name="Table 51">
            <a:extLst>
              <a:ext uri="{FF2B5EF4-FFF2-40B4-BE49-F238E27FC236}">
                <a16:creationId xmlns:a16="http://schemas.microsoft.com/office/drawing/2014/main" id="{BAAAC4E5-A0F7-834B-8821-ACAB9F46E85C}"/>
              </a:ext>
            </a:extLst>
          </p:cNvPr>
          <p:cNvGraphicFramePr>
            <a:graphicFrameLocks noGrp="1"/>
          </p:cNvGraphicFramePr>
          <p:nvPr>
            <p:extLst>
              <p:ext uri="{D42A27DB-BD31-4B8C-83A1-F6EECF244321}">
                <p14:modId xmlns:p14="http://schemas.microsoft.com/office/powerpoint/2010/main" val="507632567"/>
              </p:ext>
            </p:extLst>
          </p:nvPr>
        </p:nvGraphicFramePr>
        <p:xfrm>
          <a:off x="10896600" y="6629400"/>
          <a:ext cx="4730375" cy="612331"/>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3909875348"/>
                    </a:ext>
                  </a:extLst>
                </a:gridCol>
                <a:gridCol w="1600200">
                  <a:extLst>
                    <a:ext uri="{9D8B030D-6E8A-4147-A177-3AD203B41FA5}">
                      <a16:colId xmlns:a16="http://schemas.microsoft.com/office/drawing/2014/main" val="164483152"/>
                    </a:ext>
                  </a:extLst>
                </a:gridCol>
                <a:gridCol w="1529975">
                  <a:extLst>
                    <a:ext uri="{9D8B030D-6E8A-4147-A177-3AD203B41FA5}">
                      <a16:colId xmlns:a16="http://schemas.microsoft.com/office/drawing/2014/main" val="3672368389"/>
                    </a:ext>
                  </a:extLst>
                </a:gridCol>
              </a:tblGrid>
              <a:tr h="0">
                <a:tc>
                  <a:txBody>
                    <a:bodyPr/>
                    <a:lstStyle/>
                    <a:p>
                      <a:pPr marL="0" marR="0" algn="ctr">
                        <a:lnSpc>
                          <a:spcPct val="107000"/>
                        </a:lnSpc>
                        <a:spcBef>
                          <a:spcPts val="0"/>
                        </a:spcBef>
                        <a:spcAft>
                          <a:spcPts val="800"/>
                        </a:spcAft>
                      </a:pPr>
                      <a:r>
                        <a:rPr lang="en-US" sz="1200" dirty="0">
                          <a:solidFill>
                            <a:srgbClr val="336699"/>
                          </a:solidFill>
                          <a:effectLst/>
                          <a:latin typeface="Rockwell" panose="02060603020205020403" pitchFamily="18" charset="77"/>
                        </a:rPr>
                        <a:t>A</a:t>
                      </a:r>
                    </a:p>
                    <a:p>
                      <a:pPr marL="0" marR="0" algn="ctr">
                        <a:lnSpc>
                          <a:spcPct val="107000"/>
                        </a:lnSpc>
                        <a:spcBef>
                          <a:spcPts val="0"/>
                        </a:spcBef>
                        <a:spcAft>
                          <a:spcPts val="800"/>
                        </a:spcAft>
                      </a:pPr>
                      <a:r>
                        <a:rPr lang="en-US" sz="1000" dirty="0">
                          <a:solidFill>
                            <a:srgbClr val="336699"/>
                          </a:solidFill>
                          <a:effectLst/>
                          <a:latin typeface="Rockwell" panose="02060603020205020403" pitchFamily="18" charset="77"/>
                        </a:rPr>
                        <a:t>Double-sided tape (DST)</a:t>
                      </a:r>
                      <a:endParaRPr lang="en-US" sz="1200" dirty="0">
                        <a:solidFill>
                          <a:srgbClr val="336699"/>
                        </a:solidFill>
                        <a:effectLst/>
                        <a:latin typeface="Rockwell" panose="02060603020205020403" pitchFamily="18" charset="77"/>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800"/>
                        </a:spcAft>
                      </a:pPr>
                      <a:r>
                        <a:rPr lang="en-US" sz="1200" dirty="0">
                          <a:solidFill>
                            <a:srgbClr val="336699"/>
                          </a:solidFill>
                          <a:effectLst/>
                          <a:latin typeface="Rockwell" panose="02060603020205020403" pitchFamily="18" charset="77"/>
                        </a:rPr>
                        <a:t>B</a:t>
                      </a:r>
                    </a:p>
                    <a:p>
                      <a:pPr marL="0" marR="0" algn="ctr">
                        <a:lnSpc>
                          <a:spcPct val="107000"/>
                        </a:lnSpc>
                        <a:spcBef>
                          <a:spcPts val="0"/>
                        </a:spcBef>
                        <a:spcAft>
                          <a:spcPts val="800"/>
                        </a:spcAft>
                      </a:pPr>
                      <a:r>
                        <a:rPr lang="en-US" sz="1000" dirty="0">
                          <a:solidFill>
                            <a:srgbClr val="336699"/>
                          </a:solidFill>
                          <a:effectLst/>
                          <a:latin typeface="Rockwell" panose="02060603020205020403" pitchFamily="18" charset="77"/>
                        </a:rPr>
                        <a:t>DST + elastic adhesive tape</a:t>
                      </a:r>
                      <a:endParaRPr lang="en-US" sz="1200" dirty="0">
                        <a:solidFill>
                          <a:srgbClr val="336699"/>
                        </a:solidFill>
                        <a:effectLst/>
                        <a:latin typeface="Rockwell" panose="02060603020205020403" pitchFamily="18" charset="77"/>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200" dirty="0">
                          <a:solidFill>
                            <a:srgbClr val="A0181B"/>
                          </a:solidFill>
                          <a:effectLst/>
                          <a:latin typeface="Rockwell" panose="02060603020205020403" pitchFamily="18" charset="77"/>
                        </a:rPr>
                        <a:t>C</a:t>
                      </a:r>
                    </a:p>
                    <a:p>
                      <a:pPr marL="0" marR="0" algn="ctr">
                        <a:lnSpc>
                          <a:spcPct val="107000"/>
                        </a:lnSpc>
                        <a:spcBef>
                          <a:spcPts val="0"/>
                        </a:spcBef>
                        <a:spcAft>
                          <a:spcPts val="800"/>
                        </a:spcAft>
                      </a:pPr>
                      <a:r>
                        <a:rPr lang="en-US" sz="1000" dirty="0">
                          <a:solidFill>
                            <a:srgbClr val="A0181B"/>
                          </a:solidFill>
                          <a:effectLst/>
                          <a:latin typeface="Rockwell" panose="02060603020205020403" pitchFamily="18" charset="77"/>
                        </a:rPr>
                        <a:t>Silicon strap (SS)</a:t>
                      </a:r>
                      <a:endParaRPr lang="en-US" sz="1200" dirty="0">
                        <a:solidFill>
                          <a:srgbClr val="A0181B"/>
                        </a:solidFill>
                        <a:effectLst/>
                        <a:latin typeface="Rockwell" panose="02060603020205020403" pitchFamily="18" charset="77"/>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7721649"/>
                  </a:ext>
                </a:extLst>
              </a:tr>
            </a:tbl>
          </a:graphicData>
        </a:graphic>
      </p:graphicFrame>
      <p:sp>
        <p:nvSpPr>
          <p:cNvPr id="67" name="Rectangle 66">
            <a:extLst>
              <a:ext uri="{FF2B5EF4-FFF2-40B4-BE49-F238E27FC236}">
                <a16:creationId xmlns:a16="http://schemas.microsoft.com/office/drawing/2014/main" id="{0E2B575E-A844-E34A-AA93-B7D2046B7E68}"/>
              </a:ext>
            </a:extLst>
          </p:cNvPr>
          <p:cNvSpPr/>
          <p:nvPr/>
        </p:nvSpPr>
        <p:spPr>
          <a:xfrm>
            <a:off x="10896600" y="7262776"/>
            <a:ext cx="4990762" cy="553998"/>
          </a:xfrm>
          <a:prstGeom prst="rect">
            <a:avLst/>
          </a:prstGeom>
        </p:spPr>
        <p:txBody>
          <a:bodyPr wrap="square">
            <a:spAutoFit/>
          </a:bodyPr>
          <a:lstStyle/>
          <a:p>
            <a:r>
              <a:rPr lang="en-US" sz="1000" b="1" dirty="0">
                <a:solidFill>
                  <a:srgbClr val="336699"/>
                </a:solidFill>
                <a:latin typeface="Rockwell" panose="02060603020205020403" pitchFamily="18" charset="77"/>
                <a:ea typeface="Times New Roman" panose="02020603050405020304" pitchFamily="18" charset="0"/>
              </a:rPr>
              <a:t>Figure 1</a:t>
            </a:r>
            <a:r>
              <a:rPr lang="en-US" sz="1000" dirty="0">
                <a:solidFill>
                  <a:srgbClr val="336699"/>
                </a:solidFill>
                <a:latin typeface="Rockwell" panose="02060603020205020403" pitchFamily="18" charset="77"/>
                <a:ea typeface="Times New Roman" panose="02020603050405020304" pitchFamily="18" charset="0"/>
              </a:rPr>
              <a:t> </a:t>
            </a:r>
            <a:r>
              <a:rPr lang="en-US" sz="1000" i="1" dirty="0">
                <a:solidFill>
                  <a:srgbClr val="336699"/>
                </a:solidFill>
                <a:latin typeface="Rockwell" panose="02060603020205020403" pitchFamily="18" charset="77"/>
                <a:ea typeface="Times New Roman" panose="02020603050405020304" pitchFamily="18" charset="0"/>
              </a:rPr>
              <a:t>– Two fixation methods of the tibial activity monitor are displayed.  One fixation method uses double-sided tape and elastic adhesive tape (A, B) and the second fixation method uses manufacturer-supplied silicon straps (C).</a:t>
            </a:r>
            <a:r>
              <a:rPr lang="en-US" sz="1000" dirty="0">
                <a:solidFill>
                  <a:srgbClr val="336699"/>
                </a:solidFill>
                <a:latin typeface="Rockwell" panose="02060603020205020403" pitchFamily="18" charset="77"/>
              </a:rPr>
              <a:t> </a:t>
            </a:r>
          </a:p>
        </p:txBody>
      </p:sp>
      <p:sp>
        <p:nvSpPr>
          <p:cNvPr id="39" name="TextBox 38">
            <a:extLst>
              <a:ext uri="{FF2B5EF4-FFF2-40B4-BE49-F238E27FC236}">
                <a16:creationId xmlns:a16="http://schemas.microsoft.com/office/drawing/2014/main" id="{4002BBDE-3142-9F4C-868A-A5C294F01CC5}"/>
              </a:ext>
            </a:extLst>
          </p:cNvPr>
          <p:cNvSpPr txBox="1"/>
          <p:nvPr/>
        </p:nvSpPr>
        <p:spPr>
          <a:xfrm>
            <a:off x="15946230" y="13211978"/>
            <a:ext cx="5753100" cy="2970044"/>
          </a:xfrm>
          <a:prstGeom prst="rect">
            <a:avLst/>
          </a:prstGeom>
          <a:noFill/>
        </p:spPr>
        <p:txBody>
          <a:bodyPr wrap="square" rtlCol="0" anchor="t">
            <a:spAutoFit/>
          </a:bodyPr>
          <a:lstStyle/>
          <a:p>
            <a:r>
              <a:rPr lang="en-US" sz="3600" dirty="0">
                <a:solidFill>
                  <a:schemeClr val="tx2">
                    <a:lumMod val="60000"/>
                    <a:lumOff val="40000"/>
                  </a:schemeClr>
                </a:solidFill>
                <a:latin typeface="Rockwell" panose="02060603020205020403" pitchFamily="18" charset="0"/>
              </a:rPr>
              <a:t>REFERENCES</a:t>
            </a:r>
          </a:p>
          <a:p>
            <a:pPr fontAlgn="base"/>
            <a:r>
              <a:rPr lang="en-US" sz="1400" dirty="0">
                <a:solidFill>
                  <a:srgbClr val="336699"/>
                </a:solidFill>
              </a:rPr>
              <a:t>1. IMeasureU. Building a university wide database. </a:t>
            </a:r>
            <a:r>
              <a:rPr lang="en-US" sz="1400" i="1" dirty="0">
                <a:solidFill>
                  <a:srgbClr val="336699"/>
                </a:solidFill>
              </a:rPr>
              <a:t>IMeasureU</a:t>
            </a:r>
            <a:r>
              <a:rPr lang="en-US" sz="1400" dirty="0">
                <a:solidFill>
                  <a:srgbClr val="336699"/>
                </a:solidFill>
              </a:rPr>
              <a:t>. September 2019. https://imeasureu.com/2019/09/12/building-a-university-wide-database-a-case-study-with-stephen-f-austin-university </a:t>
            </a:r>
          </a:p>
          <a:p>
            <a:pPr fontAlgn="base"/>
            <a:r>
              <a:rPr lang="en-US" sz="1400" dirty="0">
                <a:solidFill>
                  <a:srgbClr val="336699"/>
                </a:solidFill>
              </a:rPr>
              <a:t>2. </a:t>
            </a:r>
            <a:r>
              <a:rPr lang="en-US" sz="1400" dirty="0" err="1">
                <a:solidFill>
                  <a:srgbClr val="336699"/>
                </a:solidFill>
              </a:rPr>
              <a:t>Dingenen</a:t>
            </a:r>
            <a:r>
              <a:rPr lang="en-US" sz="1400" dirty="0">
                <a:solidFill>
                  <a:srgbClr val="336699"/>
                </a:solidFill>
              </a:rPr>
              <a:t> B, </a:t>
            </a:r>
            <a:r>
              <a:rPr lang="en-US" sz="1400" dirty="0" err="1">
                <a:solidFill>
                  <a:srgbClr val="336699"/>
                </a:solidFill>
              </a:rPr>
              <a:t>Truijen</a:t>
            </a:r>
            <a:r>
              <a:rPr lang="en-US" sz="1400" dirty="0">
                <a:solidFill>
                  <a:srgbClr val="336699"/>
                </a:solidFill>
              </a:rPr>
              <a:t> J, </a:t>
            </a:r>
            <a:r>
              <a:rPr lang="en-US" sz="1400" dirty="0" err="1">
                <a:solidFill>
                  <a:srgbClr val="336699"/>
                </a:solidFill>
              </a:rPr>
              <a:t>Bellemans</a:t>
            </a:r>
            <a:r>
              <a:rPr lang="en-US" sz="1400" dirty="0">
                <a:solidFill>
                  <a:srgbClr val="336699"/>
                </a:solidFill>
              </a:rPr>
              <a:t> J, </a:t>
            </a:r>
            <a:r>
              <a:rPr lang="en-US" sz="1400" dirty="0" err="1">
                <a:solidFill>
                  <a:srgbClr val="336699"/>
                </a:solidFill>
              </a:rPr>
              <a:t>Gokeler</a:t>
            </a:r>
            <a:r>
              <a:rPr lang="en-US" sz="1400" dirty="0">
                <a:solidFill>
                  <a:srgbClr val="336699"/>
                </a:solidFill>
              </a:rPr>
              <a:t> A. Test–retest reliability and discriminative ability of forward, medial and rotational single-leg hop tests. </a:t>
            </a:r>
            <a:r>
              <a:rPr lang="en-US" sz="1400" i="1" dirty="0">
                <a:solidFill>
                  <a:srgbClr val="336699"/>
                </a:solidFill>
              </a:rPr>
              <a:t>The Knee</a:t>
            </a:r>
            <a:r>
              <a:rPr lang="en-US" sz="1400" dirty="0">
                <a:solidFill>
                  <a:srgbClr val="336699"/>
                </a:solidFill>
              </a:rPr>
              <a:t>. August 2019.  </a:t>
            </a:r>
          </a:p>
          <a:p>
            <a:pPr fontAlgn="base"/>
            <a:r>
              <a:rPr lang="en-US" sz="1400" dirty="0">
                <a:solidFill>
                  <a:srgbClr val="336699"/>
                </a:solidFill>
              </a:rPr>
              <a:t>3. </a:t>
            </a:r>
            <a:r>
              <a:rPr lang="en-US" sz="1400" dirty="0" err="1">
                <a:solidFill>
                  <a:srgbClr val="336699"/>
                </a:solidFill>
              </a:rPr>
              <a:t>Gustavsson</a:t>
            </a:r>
            <a:r>
              <a:rPr lang="en-US" sz="1400" dirty="0">
                <a:solidFill>
                  <a:srgbClr val="336699"/>
                </a:solidFill>
              </a:rPr>
              <a:t> A, </a:t>
            </a:r>
            <a:r>
              <a:rPr lang="en-US" sz="1400" dirty="0" err="1">
                <a:solidFill>
                  <a:srgbClr val="336699"/>
                </a:solidFill>
              </a:rPr>
              <a:t>Neeter</a:t>
            </a:r>
            <a:r>
              <a:rPr lang="en-US" sz="1400" dirty="0">
                <a:solidFill>
                  <a:srgbClr val="336699"/>
                </a:solidFill>
              </a:rPr>
              <a:t> C, </a:t>
            </a:r>
            <a:r>
              <a:rPr lang="en-US" sz="1400" dirty="0" err="1">
                <a:solidFill>
                  <a:srgbClr val="336699"/>
                </a:solidFill>
              </a:rPr>
              <a:t>Thomeé</a:t>
            </a:r>
            <a:r>
              <a:rPr lang="en-US" sz="1400" dirty="0">
                <a:solidFill>
                  <a:srgbClr val="336699"/>
                </a:solidFill>
              </a:rPr>
              <a:t> P, et al. A test battery for evaluating hop performance in patients with an ACL injury and patients who have undergone ACL reconstruction. </a:t>
            </a:r>
            <a:r>
              <a:rPr lang="en-US" sz="1400" i="1" dirty="0">
                <a:solidFill>
                  <a:srgbClr val="336699"/>
                </a:solidFill>
              </a:rPr>
              <a:t>Knee Surg Sports </a:t>
            </a:r>
            <a:r>
              <a:rPr lang="en-US" sz="1400" i="1" dirty="0" err="1">
                <a:solidFill>
                  <a:srgbClr val="336699"/>
                </a:solidFill>
              </a:rPr>
              <a:t>Traumatol</a:t>
            </a:r>
            <a:r>
              <a:rPr lang="en-US" sz="1400" i="1" dirty="0">
                <a:solidFill>
                  <a:srgbClr val="336699"/>
                </a:solidFill>
              </a:rPr>
              <a:t> </a:t>
            </a:r>
            <a:r>
              <a:rPr lang="en-US" sz="1400" i="1" dirty="0" err="1">
                <a:solidFill>
                  <a:srgbClr val="336699"/>
                </a:solidFill>
              </a:rPr>
              <a:t>Arthrosc</a:t>
            </a:r>
            <a:r>
              <a:rPr lang="en-US" sz="1400" i="1" dirty="0">
                <a:solidFill>
                  <a:srgbClr val="336699"/>
                </a:solidFill>
              </a:rPr>
              <a:t> Off J ESSKA</a:t>
            </a:r>
            <a:r>
              <a:rPr lang="en-US" sz="1400" dirty="0">
                <a:solidFill>
                  <a:srgbClr val="336699"/>
                </a:solidFill>
              </a:rPr>
              <a:t>. 2006;14(8):778-788.  </a:t>
            </a:r>
          </a:p>
          <a:p>
            <a:endParaRPr lang="en-US" sz="1100" dirty="0">
              <a:solidFill>
                <a:schemeClr val="tx2">
                  <a:lumMod val="60000"/>
                  <a:lumOff val="40000"/>
                </a:schemeClr>
              </a:solidFill>
              <a:latin typeface="Rockwell" panose="02060603020205020403" pitchFamily="18" charset="0"/>
            </a:endParaRPr>
          </a:p>
        </p:txBody>
      </p:sp>
      <p:cxnSp>
        <p:nvCxnSpPr>
          <p:cNvPr id="44" name="Straight Connector 43">
            <a:extLst>
              <a:ext uri="{FF2B5EF4-FFF2-40B4-BE49-F238E27FC236}">
                <a16:creationId xmlns:a16="http://schemas.microsoft.com/office/drawing/2014/main" id="{D22E88A1-1AE5-0B4D-BF02-F50E24453AC8}"/>
              </a:ext>
            </a:extLst>
          </p:cNvPr>
          <p:cNvCxnSpPr/>
          <p:nvPr/>
        </p:nvCxnSpPr>
        <p:spPr>
          <a:xfrm>
            <a:off x="15887362" y="13252609"/>
            <a:ext cx="5943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3BDF40E-C517-A24D-914A-68AD4E380FE8}"/>
              </a:ext>
            </a:extLst>
          </p:cNvPr>
          <p:cNvPicPr>
            <a:picLocks noChangeAspect="1"/>
          </p:cNvPicPr>
          <p:nvPr/>
        </p:nvPicPr>
        <p:blipFill rotWithShape="1">
          <a:blip r:embed="rId8"/>
          <a:srcRect l="10856" t="12960" r="14860" b="19293"/>
          <a:stretch/>
        </p:blipFill>
        <p:spPr>
          <a:xfrm>
            <a:off x="4152694" y="10950331"/>
            <a:ext cx="1697788" cy="1553318"/>
          </a:xfrm>
          <a:prstGeom prst="rect">
            <a:avLst/>
          </a:prstGeom>
        </p:spPr>
      </p:pic>
      <p:sp>
        <p:nvSpPr>
          <p:cNvPr id="7" name="Rectangle 6">
            <a:extLst>
              <a:ext uri="{FF2B5EF4-FFF2-40B4-BE49-F238E27FC236}">
                <a16:creationId xmlns:a16="http://schemas.microsoft.com/office/drawing/2014/main" id="{9E38A66D-F602-9244-8DA5-97FA2EC5CA2F}"/>
              </a:ext>
            </a:extLst>
          </p:cNvPr>
          <p:cNvSpPr/>
          <p:nvPr/>
        </p:nvSpPr>
        <p:spPr>
          <a:xfrm>
            <a:off x="10896599" y="6629248"/>
            <a:ext cx="3206373" cy="61177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C01945A-AB28-2C42-9218-6A284C2D9743}"/>
              </a:ext>
            </a:extLst>
          </p:cNvPr>
          <p:cNvCxnSpPr>
            <a:cxnSpLocks/>
            <a:endCxn id="7" idx="2"/>
          </p:cNvCxnSpPr>
          <p:nvPr/>
        </p:nvCxnSpPr>
        <p:spPr>
          <a:xfrm>
            <a:off x="12496800" y="6629248"/>
            <a:ext cx="2986" cy="611773"/>
          </a:xfrm>
          <a:prstGeom prst="line">
            <a:avLst/>
          </a:prstGeom>
          <a:ln w="19050">
            <a:solidFill>
              <a:srgbClr val="33669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46A867-D7B6-7C42-BFF3-EDAA40BF10AE}"/>
              </a:ext>
            </a:extLst>
          </p:cNvPr>
          <p:cNvSpPr/>
          <p:nvPr/>
        </p:nvSpPr>
        <p:spPr>
          <a:xfrm>
            <a:off x="14102972" y="6628382"/>
            <a:ext cx="1524000" cy="611773"/>
          </a:xfrm>
          <a:prstGeom prst="rect">
            <a:avLst/>
          </a:prstGeom>
          <a:noFill/>
          <a:ln w="19050">
            <a:solidFill>
              <a:srgbClr val="A01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F24BE7-C33D-534D-8193-91356D709C30}"/>
              </a:ext>
            </a:extLst>
          </p:cNvPr>
          <p:cNvSpPr/>
          <p:nvPr/>
        </p:nvSpPr>
        <p:spPr>
          <a:xfrm>
            <a:off x="11283886" y="2773004"/>
            <a:ext cx="4369424" cy="1652595"/>
          </a:xfrm>
          <a:prstGeom prst="rect">
            <a:avLst/>
          </a:prstGeom>
          <a:noFill/>
          <a:ln w="1905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BE102D6-CD46-3F43-9606-12670E074771}"/>
              </a:ext>
            </a:extLst>
          </p:cNvPr>
          <p:cNvCxnSpPr/>
          <p:nvPr/>
        </p:nvCxnSpPr>
        <p:spPr>
          <a:xfrm>
            <a:off x="12954000" y="2766831"/>
            <a:ext cx="0" cy="1655523"/>
          </a:xfrm>
          <a:prstGeom prst="line">
            <a:avLst/>
          </a:prstGeom>
          <a:ln w="19050">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A29FBE4-C8ED-8248-8BCF-55463E916CD3}"/>
              </a:ext>
            </a:extLst>
          </p:cNvPr>
          <p:cNvCxnSpPr/>
          <p:nvPr/>
        </p:nvCxnSpPr>
        <p:spPr>
          <a:xfrm>
            <a:off x="13868400" y="2766831"/>
            <a:ext cx="0" cy="1655523"/>
          </a:xfrm>
          <a:prstGeom prst="line">
            <a:avLst/>
          </a:prstGeom>
          <a:ln w="19050">
            <a:solidFill>
              <a:srgbClr val="336699"/>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03974" y="10281319"/>
            <a:ext cx="5753100" cy="523220"/>
          </a:xfrm>
          <a:prstGeom prst="rect">
            <a:avLst/>
          </a:prstGeom>
          <a:noFill/>
        </p:spPr>
        <p:txBody>
          <a:bodyPr wrap="square" rtlCol="0">
            <a:spAutoFit/>
          </a:bodyPr>
          <a:lstStyle/>
          <a:p>
            <a:r>
              <a:rPr lang="en-US" sz="2800" dirty="0">
                <a:solidFill>
                  <a:schemeClr val="tx2">
                    <a:lumMod val="60000"/>
                    <a:lumOff val="40000"/>
                  </a:schemeClr>
                </a:solidFill>
                <a:latin typeface="Rockwell" panose="02060603020205020403" pitchFamily="18" charset="0"/>
              </a:rPr>
              <a:t>What is a tibial accelerometer?</a:t>
            </a:r>
          </a:p>
        </p:txBody>
      </p:sp>
      <p:graphicFrame>
        <p:nvGraphicFramePr>
          <p:cNvPr id="50" name="Chart 49">
            <a:extLst>
              <a:ext uri="{FF2B5EF4-FFF2-40B4-BE49-F238E27FC236}">
                <a16:creationId xmlns:a16="http://schemas.microsoft.com/office/drawing/2014/main" id="{EF46E2BF-B612-B844-9055-3ECEEB492AEA}"/>
              </a:ext>
            </a:extLst>
          </p:cNvPr>
          <p:cNvGraphicFramePr>
            <a:graphicFrameLocks/>
          </p:cNvGraphicFramePr>
          <p:nvPr>
            <p:extLst>
              <p:ext uri="{D42A27DB-BD31-4B8C-83A1-F6EECF244321}">
                <p14:modId xmlns:p14="http://schemas.microsoft.com/office/powerpoint/2010/main" val="3184746081"/>
              </p:ext>
            </p:extLst>
          </p:nvPr>
        </p:nvGraphicFramePr>
        <p:xfrm>
          <a:off x="6019800" y="12035682"/>
          <a:ext cx="3410895" cy="290437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1" name="Chart 50">
            <a:extLst>
              <a:ext uri="{FF2B5EF4-FFF2-40B4-BE49-F238E27FC236}">
                <a16:creationId xmlns:a16="http://schemas.microsoft.com/office/drawing/2014/main" id="{E9BFF1FE-9627-9F41-ABF3-9F952B72FED4}"/>
              </a:ext>
            </a:extLst>
          </p:cNvPr>
          <p:cNvGraphicFramePr>
            <a:graphicFrameLocks/>
          </p:cNvGraphicFramePr>
          <p:nvPr>
            <p:extLst>
              <p:ext uri="{D42A27DB-BD31-4B8C-83A1-F6EECF244321}">
                <p14:modId xmlns:p14="http://schemas.microsoft.com/office/powerpoint/2010/main" val="1436549999"/>
              </p:ext>
            </p:extLst>
          </p:nvPr>
        </p:nvGraphicFramePr>
        <p:xfrm>
          <a:off x="9220200" y="12035681"/>
          <a:ext cx="3466955" cy="295513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3" name="Chart 52">
            <a:extLst>
              <a:ext uri="{FF2B5EF4-FFF2-40B4-BE49-F238E27FC236}">
                <a16:creationId xmlns:a16="http://schemas.microsoft.com/office/drawing/2014/main" id="{2AF2599A-8979-3642-8801-8314C2BD50C2}"/>
              </a:ext>
            </a:extLst>
          </p:cNvPr>
          <p:cNvGraphicFramePr>
            <a:graphicFrameLocks/>
          </p:cNvGraphicFramePr>
          <p:nvPr>
            <p:extLst>
              <p:ext uri="{D42A27DB-BD31-4B8C-83A1-F6EECF244321}">
                <p14:modId xmlns:p14="http://schemas.microsoft.com/office/powerpoint/2010/main" val="2850865488"/>
              </p:ext>
            </p:extLst>
          </p:nvPr>
        </p:nvGraphicFramePr>
        <p:xfrm>
          <a:off x="12509284" y="12030567"/>
          <a:ext cx="3410895" cy="2970005"/>
        </p:xfrm>
        <a:graphic>
          <a:graphicData uri="http://schemas.openxmlformats.org/drawingml/2006/chart">
            <c:chart xmlns:c="http://schemas.openxmlformats.org/drawingml/2006/chart" xmlns:r="http://schemas.openxmlformats.org/officeDocument/2006/relationships" r:id="rId11"/>
          </a:graphicData>
        </a:graphic>
      </p:graphicFrame>
      <p:sp>
        <p:nvSpPr>
          <p:cNvPr id="54" name="TextBox 53">
            <a:extLst>
              <a:ext uri="{FF2B5EF4-FFF2-40B4-BE49-F238E27FC236}">
                <a16:creationId xmlns:a16="http://schemas.microsoft.com/office/drawing/2014/main" id="{02D60418-74AE-4342-859F-5EC524E70916}"/>
              </a:ext>
            </a:extLst>
          </p:cNvPr>
          <p:cNvSpPr txBox="1"/>
          <p:nvPr/>
        </p:nvSpPr>
        <p:spPr>
          <a:xfrm>
            <a:off x="12712471" y="14986088"/>
            <a:ext cx="3052425" cy="430887"/>
          </a:xfrm>
          <a:prstGeom prst="rect">
            <a:avLst/>
          </a:prstGeom>
          <a:noFill/>
        </p:spPr>
        <p:txBody>
          <a:bodyPr wrap="square" rtlCol="0">
            <a:spAutoFit/>
          </a:bodyPr>
          <a:lstStyle/>
          <a:p>
            <a:r>
              <a:rPr lang="en-US" sz="1100" b="1" dirty="0">
                <a:solidFill>
                  <a:srgbClr val="0070C0"/>
                </a:solidFill>
              </a:rPr>
              <a:t>Figure 4 </a:t>
            </a:r>
            <a:r>
              <a:rPr lang="en-US" sz="1100" i="1" dirty="0">
                <a:solidFill>
                  <a:srgbClr val="0070C0"/>
                </a:solidFill>
              </a:rPr>
              <a:t>– Average time to peak tibial acceleration (PTA).</a:t>
            </a:r>
          </a:p>
        </p:txBody>
      </p:sp>
    </p:spTree>
    <p:extLst>
      <p:ext uri="{BB962C8B-B14F-4D97-AF65-F5344CB8AC3E}">
        <p14:creationId xmlns:p14="http://schemas.microsoft.com/office/powerpoint/2010/main" val="1021730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5CE8F2295A45499C85BE0C7ED9EB41" ma:contentTypeVersion="0" ma:contentTypeDescription="Create a new document." ma:contentTypeScope="" ma:versionID="85d2219be8eb000d10b3304140e8b59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2CA534-F2B0-4C31-905C-7FFADA9216DC}">
  <ds:schemaRefs>
    <ds:schemaRef ds:uri="http://purl.org/dc/elements/1.1/"/>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F299B37-D4EC-4CB6-93C0-945DA68A3EAB}">
  <ds:schemaRefs>
    <ds:schemaRef ds:uri="http://schemas.microsoft.com/sharepoint/v3/contenttype/forms"/>
  </ds:schemaRefs>
</ds:datastoreItem>
</file>

<file path=customXml/itemProps3.xml><?xml version="1.0" encoding="utf-8"?>
<ds:datastoreItem xmlns:ds="http://schemas.openxmlformats.org/officeDocument/2006/customXml" ds:itemID="{804D6F85-45C1-43DE-9A51-4765A90C97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20236</TotalTime>
  <Words>1205</Words>
  <Application>Microsoft Macintosh PowerPoint</Application>
  <PresentationFormat>Custom</PresentationFormat>
  <Paragraphs>90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Rockwell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Scibek, Prof. Eric P.</dc:creator>
  <cp:lastModifiedBy>Tucker, Hannah W.</cp:lastModifiedBy>
  <cp:revision>243</cp:revision>
  <dcterms:created xsi:type="dcterms:W3CDTF">2013-06-27T21:33:01Z</dcterms:created>
  <dcterms:modified xsi:type="dcterms:W3CDTF">2020-04-08T20:56:58Z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0x0101001B5CE8F2295A45499C85BE0C7ED9EB41</vt:lpwstr>
  </property>
</Properties>
</file>