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42B"/>
    <a:srgbClr val="CE042F"/>
    <a:srgbClr val="E60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p:restoredTop sz="99800" autoAdjust="0"/>
  </p:normalViewPr>
  <p:slideViewPr>
    <p:cSldViewPr>
      <p:cViewPr>
        <p:scale>
          <a:sx n="31" d="100"/>
          <a:sy n="31" d="100"/>
        </p:scale>
        <p:origin x="768" y="-72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E4D597-200C-4F55-8A3C-6B70D05E089C}" type="datetimeFigureOut">
              <a:rPr lang="en-US" smtClean="0"/>
              <a:t>4/14/20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4D597-200C-4F55-8A3C-6B70D05E089C}" type="datetimeFigureOut">
              <a:rPr lang="en-US" smtClean="0"/>
              <a:t>4/14/20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4D597-200C-4F55-8A3C-6B70D05E089C}" type="datetimeFigureOut">
              <a:rPr lang="en-US" smtClean="0"/>
              <a:t>4/14/20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4D597-200C-4F55-8A3C-6B70D05E089C}" type="datetimeFigureOut">
              <a:rPr lang="en-US" smtClean="0"/>
              <a:t>4/14/20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E4D597-200C-4F55-8A3C-6B70D05E089C}" type="datetimeFigureOut">
              <a:rPr lang="en-US" smtClean="0"/>
              <a:t>4/14/20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E4D597-200C-4F55-8A3C-6B70D05E089C}" type="datetimeFigureOut">
              <a:rPr lang="en-US" smtClean="0"/>
              <a:t>4/14/20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E4D597-200C-4F55-8A3C-6B70D05E089C}" type="datetimeFigureOut">
              <a:rPr lang="en-US" smtClean="0"/>
              <a:t>4/14/20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E4D597-200C-4F55-8A3C-6B70D05E089C}" type="datetimeFigureOut">
              <a:rPr lang="en-US" smtClean="0"/>
              <a:t>4/14/20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4D597-200C-4F55-8A3C-6B70D05E089C}" type="datetimeFigureOut">
              <a:rPr lang="en-US" smtClean="0"/>
              <a:t>4/14/20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F3E4D597-200C-4F55-8A3C-6B70D05E089C}" type="datetimeFigureOut">
              <a:rPr lang="en-US" smtClean="0"/>
              <a:t>4/14/20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F3E4D597-200C-4F55-8A3C-6B70D05E089C}" type="datetimeFigureOut">
              <a:rPr lang="en-US" smtClean="0"/>
              <a:t>4/14/20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l="46000" t="28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F3E4D597-200C-4F55-8A3C-6B70D05E089C}" type="datetimeFigureOut">
              <a:rPr lang="en-US" smtClean="0"/>
              <a:t>4/14/20</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D782D016-76CF-4818-A7C9-AA08589C4D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l="50000" t="28000" r="1000" b="3000"/>
          </a:stretch>
        </a:blipFill>
        <a:effectLst/>
      </p:bgPr>
    </p:bg>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1541137111"/>
              </p:ext>
            </p:extLst>
          </p:nvPr>
        </p:nvGraphicFramePr>
        <p:xfrm>
          <a:off x="14630400" y="24764999"/>
          <a:ext cx="14554200" cy="8163979"/>
        </p:xfrm>
        <a:graphic>
          <a:graphicData uri="http://schemas.openxmlformats.org/drawingml/2006/table">
            <a:tbl>
              <a:tblPr firstRow="1" bandRow="1">
                <a:tableStyleId>{073A0DAA-6AF3-43AB-8588-CEC1D06C72B9}</a:tableStyleId>
              </a:tblPr>
              <a:tblGrid>
                <a:gridCol w="3638550">
                  <a:extLst>
                    <a:ext uri="{9D8B030D-6E8A-4147-A177-3AD203B41FA5}">
                      <a16:colId xmlns:a16="http://schemas.microsoft.com/office/drawing/2014/main" val="930648019"/>
                    </a:ext>
                  </a:extLst>
                </a:gridCol>
                <a:gridCol w="3638550">
                  <a:extLst>
                    <a:ext uri="{9D8B030D-6E8A-4147-A177-3AD203B41FA5}">
                      <a16:colId xmlns:a16="http://schemas.microsoft.com/office/drawing/2014/main" val="20001"/>
                    </a:ext>
                  </a:extLst>
                </a:gridCol>
                <a:gridCol w="3638550">
                  <a:extLst>
                    <a:ext uri="{9D8B030D-6E8A-4147-A177-3AD203B41FA5}">
                      <a16:colId xmlns:a16="http://schemas.microsoft.com/office/drawing/2014/main" val="20002"/>
                    </a:ext>
                  </a:extLst>
                </a:gridCol>
                <a:gridCol w="3638550">
                  <a:extLst>
                    <a:ext uri="{9D8B030D-6E8A-4147-A177-3AD203B41FA5}">
                      <a16:colId xmlns:a16="http://schemas.microsoft.com/office/drawing/2014/main" val="3337146423"/>
                    </a:ext>
                  </a:extLst>
                </a:gridCol>
              </a:tblGrid>
              <a:tr h="886110">
                <a:tc gridSpan="4">
                  <a:txBody>
                    <a:bodyPr/>
                    <a:lstStyle/>
                    <a:p>
                      <a:pPr algn="ctr">
                        <a:spcAft>
                          <a:spcPts val="800"/>
                        </a:spcAft>
                      </a:pPr>
                      <a:r>
                        <a:rPr lang="en-US" sz="4400" dirty="0">
                          <a:effectLst/>
                        </a:rPr>
                        <a:t>Table 1. Summary of Study Designs of Articles Reviewed.</a:t>
                      </a:r>
                      <a:endParaRPr lang="en-US" sz="4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148659"/>
                  </a:ext>
                </a:extLst>
              </a:tr>
              <a:tr h="1070109">
                <a:tc>
                  <a:txBody>
                    <a:bodyPr/>
                    <a:lstStyle/>
                    <a:p>
                      <a:pPr>
                        <a:spcAft>
                          <a:spcPts val="800"/>
                        </a:spcAft>
                      </a:pPr>
                      <a:r>
                        <a:rPr lang="en-US" sz="3600" dirty="0">
                          <a:effectLst/>
                        </a:rPr>
                        <a:t>Author</a:t>
                      </a:r>
                      <a:endParaRPr lang="en-US" sz="3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spcAft>
                          <a:spcPts val="800"/>
                        </a:spcAft>
                      </a:pPr>
                      <a:r>
                        <a:rPr lang="en-US" sz="3600" dirty="0">
                          <a:effectLst/>
                        </a:rPr>
                        <a:t>Study Design</a:t>
                      </a:r>
                      <a:endParaRPr lang="en-US" sz="3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spcAft>
                          <a:spcPts val="800"/>
                        </a:spcAft>
                      </a:pPr>
                      <a:r>
                        <a:rPr lang="en-US" sz="3600" dirty="0">
                          <a:effectLst/>
                        </a:rPr>
                        <a:t>Level of Evidence*</a:t>
                      </a:r>
                      <a:endParaRPr lang="en-US" sz="3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3600" dirty="0">
                          <a:effectLst/>
                        </a:rPr>
                        <a:t>STROBE Score</a:t>
                      </a:r>
                      <a:endParaRPr lang="en-US" sz="3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541058">
                <a:tc>
                  <a:txBody>
                    <a:bodyPr/>
                    <a:lstStyle/>
                    <a:p>
                      <a:pPr>
                        <a:spcAft>
                          <a:spcPts val="800"/>
                        </a:spcAft>
                      </a:pPr>
                      <a:r>
                        <a:rPr lang="en-US" sz="4000" dirty="0">
                          <a:effectLst/>
                        </a:rPr>
                        <a:t>Miller</a:t>
                      </a:r>
                      <a:r>
                        <a:rPr lang="en-US" sz="4000" baseline="0" dirty="0">
                          <a:effectLst/>
                        </a:rPr>
                        <a:t> </a:t>
                      </a:r>
                      <a:r>
                        <a:rPr lang="en-US" sz="4000" dirty="0">
                          <a:effectLst/>
                        </a:rPr>
                        <a:t>et al. 2014</a:t>
                      </a:r>
                      <a:r>
                        <a:rPr lang="en-US" sz="4000" baseline="30000" dirty="0">
                          <a:effectLst/>
                        </a:rPr>
                        <a:t>3</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spcAft>
                          <a:spcPts val="800"/>
                        </a:spcAft>
                      </a:pPr>
                      <a:r>
                        <a:rPr lang="en-US" sz="4000" dirty="0">
                          <a:effectLst/>
                        </a:rPr>
                        <a:t>Randomized Control Trial</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lgn="ctr">
                        <a:spcAft>
                          <a:spcPts val="800"/>
                        </a:spcAft>
                      </a:pPr>
                      <a:r>
                        <a:rPr lang="en-US" sz="4000" dirty="0">
                          <a:solidFill>
                            <a:schemeClr val="dk1"/>
                          </a:solidFill>
                          <a:effectLst/>
                          <a:latin typeface="+mn-lt"/>
                          <a:ea typeface="+mn-ea"/>
                          <a:cs typeface="+mn-cs"/>
                        </a:rPr>
                        <a:t>I</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4000" dirty="0">
                          <a:solidFill>
                            <a:schemeClr val="dk1"/>
                          </a:solidFill>
                          <a:effectLst/>
                          <a:latin typeface="+mn-lt"/>
                          <a:ea typeface="+mn-ea"/>
                          <a:cs typeface="+mn-cs"/>
                        </a:rPr>
                        <a:t>21/22</a:t>
                      </a:r>
                      <a:endParaRPr lang="en-US" sz="4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459842">
                <a:tc>
                  <a:txBody>
                    <a:bodyPr/>
                    <a:lstStyle/>
                    <a:p>
                      <a:pPr>
                        <a:spcAft>
                          <a:spcPts val="800"/>
                        </a:spcAft>
                      </a:pPr>
                      <a:r>
                        <a:rPr lang="en-US" sz="4000" dirty="0" err="1">
                          <a:effectLst/>
                        </a:rPr>
                        <a:t>Harch</a:t>
                      </a:r>
                      <a:r>
                        <a:rPr lang="en-US" sz="4000" dirty="0">
                          <a:effectLst/>
                        </a:rPr>
                        <a:t> et al. 2017</a:t>
                      </a:r>
                      <a:r>
                        <a:rPr lang="en-US" sz="4000" baseline="30000" dirty="0">
                          <a:effectLst/>
                        </a:rPr>
                        <a:t>4</a:t>
                      </a:r>
                      <a:endParaRPr lang="en-US" sz="4000" baseline="30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spcAft>
                          <a:spcPts val="800"/>
                        </a:spcAft>
                      </a:pPr>
                      <a:r>
                        <a:rPr lang="en-US" sz="4000" dirty="0">
                          <a:solidFill>
                            <a:schemeClr val="dk1"/>
                          </a:solidFill>
                          <a:effectLst/>
                          <a:latin typeface="+mn-lt"/>
                          <a:ea typeface="+mn-ea"/>
                          <a:cs typeface="+mn-cs"/>
                        </a:rPr>
                        <a:t>Case-Control</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lgn="ctr">
                        <a:spcAft>
                          <a:spcPts val="800"/>
                        </a:spcAft>
                      </a:pPr>
                      <a:r>
                        <a:rPr lang="en-US" sz="4000" dirty="0">
                          <a:solidFill>
                            <a:schemeClr val="dk1"/>
                          </a:solidFill>
                          <a:effectLst/>
                          <a:latin typeface="+mn-lt"/>
                          <a:ea typeface="+mn-ea"/>
                          <a:cs typeface="+mn-cs"/>
                        </a:rPr>
                        <a:t>III</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4000" dirty="0">
                          <a:solidFill>
                            <a:schemeClr val="dk1"/>
                          </a:solidFill>
                          <a:effectLst/>
                          <a:latin typeface="+mn-lt"/>
                          <a:ea typeface="+mn-ea"/>
                          <a:cs typeface="+mn-cs"/>
                        </a:rPr>
                        <a:t>22/22</a:t>
                      </a:r>
                      <a:endParaRPr lang="en-US" sz="4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783515">
                <a:tc>
                  <a:txBody>
                    <a:bodyPr/>
                    <a:lstStyle/>
                    <a:p>
                      <a:pPr>
                        <a:spcAft>
                          <a:spcPts val="800"/>
                        </a:spcAft>
                      </a:pPr>
                      <a:r>
                        <a:rPr lang="en-US" sz="4000" dirty="0" err="1">
                          <a:effectLst/>
                        </a:rPr>
                        <a:t>Boussi</a:t>
                      </a:r>
                      <a:r>
                        <a:rPr lang="en-US" sz="4000" dirty="0">
                          <a:effectLst/>
                        </a:rPr>
                        <a:t>-Gross et al. 2013</a:t>
                      </a:r>
                      <a:r>
                        <a:rPr lang="en-US" sz="4000" baseline="30000" dirty="0">
                          <a:effectLst/>
                        </a:rPr>
                        <a:t>5</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spcAft>
                          <a:spcPts val="800"/>
                        </a:spcAft>
                      </a:pPr>
                      <a:r>
                        <a:rPr lang="en-US" sz="4000" dirty="0">
                          <a:effectLst/>
                        </a:rPr>
                        <a:t>Randomized Prospective Trial</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algn="ctr">
                        <a:spcAft>
                          <a:spcPts val="800"/>
                        </a:spcAft>
                      </a:pPr>
                      <a:r>
                        <a:rPr lang="en-US" sz="4000" dirty="0">
                          <a:solidFill>
                            <a:schemeClr val="dk1"/>
                          </a:solidFill>
                          <a:effectLst/>
                          <a:latin typeface="+mn-lt"/>
                          <a:ea typeface="+mn-ea"/>
                          <a:cs typeface="+mn-cs"/>
                        </a:rPr>
                        <a:t>I</a:t>
                      </a:r>
                      <a:endParaRPr lang="en-US" sz="4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4000" dirty="0">
                          <a:solidFill>
                            <a:schemeClr val="dk1"/>
                          </a:solidFill>
                          <a:effectLst/>
                          <a:latin typeface="+mn-lt"/>
                          <a:ea typeface="+mn-ea"/>
                          <a:cs typeface="+mn-cs"/>
                        </a:rPr>
                        <a:t>22/22</a:t>
                      </a:r>
                      <a:endParaRPr lang="en-US" sz="4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1423345">
                <a:tc gridSpan="4">
                  <a:txBody>
                    <a:bodyPr/>
                    <a:lstStyle/>
                    <a:p>
                      <a:pPr>
                        <a:spcAft>
                          <a:spcPts val="800"/>
                        </a:spcAft>
                      </a:pPr>
                      <a:r>
                        <a:rPr lang="en-US" sz="3600" dirty="0">
                          <a:effectLst/>
                        </a:rPr>
                        <a:t> *Level of evidence assessed using the </a:t>
                      </a:r>
                      <a:r>
                        <a:rPr lang="en-US" sz="3600" dirty="0" err="1">
                          <a:effectLst/>
                        </a:rPr>
                        <a:t>STrengthening</a:t>
                      </a:r>
                      <a:r>
                        <a:rPr lang="en-US" sz="3600" dirty="0">
                          <a:effectLst/>
                        </a:rPr>
                        <a:t> the Reporting</a:t>
                      </a:r>
                      <a:r>
                        <a:rPr lang="en-US" sz="3600" baseline="0" dirty="0">
                          <a:effectLst/>
                        </a:rPr>
                        <a:t> of </a:t>
                      </a:r>
                      <a:r>
                        <a:rPr lang="en-US" sz="3600" baseline="0" dirty="0" err="1">
                          <a:effectLst/>
                        </a:rPr>
                        <a:t>OBservational</a:t>
                      </a:r>
                      <a:r>
                        <a:rPr lang="en-US" sz="3600" baseline="0" dirty="0">
                          <a:effectLst/>
                        </a:rPr>
                        <a:t> studies in Epidemiology statement.</a:t>
                      </a:r>
                      <a:endParaRPr lang="en-US" sz="36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5" name="Text Box 2125"/>
          <p:cNvSpPr txBox="1">
            <a:spLocks noChangeArrowheads="1"/>
          </p:cNvSpPr>
          <p:nvPr/>
        </p:nvSpPr>
        <p:spPr bwMode="auto">
          <a:xfrm>
            <a:off x="-25486" y="5638800"/>
            <a:ext cx="14557912" cy="1371600"/>
          </a:xfrm>
          <a:prstGeom prst="rect">
            <a:avLst/>
          </a:prstGeom>
          <a:solidFill>
            <a:srgbClr val="B8042B"/>
          </a:solidFill>
          <a:ln w="317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CLINICAL SCENARIO</a:t>
            </a:r>
          </a:p>
        </p:txBody>
      </p:sp>
      <p:sp>
        <p:nvSpPr>
          <p:cNvPr id="6" name="Text Box 2126"/>
          <p:cNvSpPr txBox="1">
            <a:spLocks noChangeArrowheads="1"/>
          </p:cNvSpPr>
          <p:nvPr/>
        </p:nvSpPr>
        <p:spPr bwMode="auto">
          <a:xfrm>
            <a:off x="-55425" y="19010768"/>
            <a:ext cx="14609625"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FOCUSED CLINICAL QUESTION</a:t>
            </a:r>
          </a:p>
        </p:txBody>
      </p:sp>
      <p:sp>
        <p:nvSpPr>
          <p:cNvPr id="7" name="Text Box 2126"/>
          <p:cNvSpPr txBox="1">
            <a:spLocks noChangeArrowheads="1"/>
          </p:cNvSpPr>
          <p:nvPr/>
        </p:nvSpPr>
        <p:spPr bwMode="auto">
          <a:xfrm>
            <a:off x="14630400" y="5638800"/>
            <a:ext cx="14550763"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SEARCH STRATEGY</a:t>
            </a:r>
          </a:p>
        </p:txBody>
      </p:sp>
      <p:sp>
        <p:nvSpPr>
          <p:cNvPr id="8" name="Text Box 2126"/>
          <p:cNvSpPr txBox="1">
            <a:spLocks noChangeArrowheads="1"/>
          </p:cNvSpPr>
          <p:nvPr/>
        </p:nvSpPr>
        <p:spPr bwMode="auto">
          <a:xfrm>
            <a:off x="-72838" y="22436717"/>
            <a:ext cx="14627038" cy="1509234"/>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SUMMARY OF SEARCH, “BEST EVIDENCE” APPRAISED, AND KEY FINDINGS</a:t>
            </a:r>
          </a:p>
        </p:txBody>
      </p:sp>
      <p:sp>
        <p:nvSpPr>
          <p:cNvPr id="10" name="Text Box 2126"/>
          <p:cNvSpPr txBox="1">
            <a:spLocks noChangeArrowheads="1"/>
          </p:cNvSpPr>
          <p:nvPr/>
        </p:nvSpPr>
        <p:spPr bwMode="auto">
          <a:xfrm>
            <a:off x="29257086" y="5638801"/>
            <a:ext cx="14606973" cy="1371600"/>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CLINICAL BOTTOM LINE</a:t>
            </a:r>
          </a:p>
        </p:txBody>
      </p:sp>
      <p:sp>
        <p:nvSpPr>
          <p:cNvPr id="11" name="Text Box 2126"/>
          <p:cNvSpPr txBox="1">
            <a:spLocks noChangeArrowheads="1"/>
          </p:cNvSpPr>
          <p:nvPr/>
        </p:nvSpPr>
        <p:spPr bwMode="auto">
          <a:xfrm>
            <a:off x="29336672" y="12687986"/>
            <a:ext cx="14605699" cy="1747925"/>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IMPLICATIONS FOR PRACTICE, EDUCATION, AND FUTURE RESEARCH</a:t>
            </a:r>
          </a:p>
        </p:txBody>
      </p:sp>
      <p:sp>
        <p:nvSpPr>
          <p:cNvPr id="12" name="Text Box 2126"/>
          <p:cNvSpPr txBox="1">
            <a:spLocks noChangeArrowheads="1"/>
          </p:cNvSpPr>
          <p:nvPr/>
        </p:nvSpPr>
        <p:spPr bwMode="auto">
          <a:xfrm>
            <a:off x="29255963" y="27216186"/>
            <a:ext cx="14635237" cy="746877"/>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REFERENCES</a:t>
            </a:r>
          </a:p>
        </p:txBody>
      </p:sp>
      <p:graphicFrame>
        <p:nvGraphicFramePr>
          <p:cNvPr id="13" name="Group 2421"/>
          <p:cNvGraphicFramePr>
            <a:graphicFrameLocks noGrp="1"/>
          </p:cNvGraphicFramePr>
          <p:nvPr>
            <p:extLst>
              <p:ext uri="{D42A27DB-BD31-4B8C-83A1-F6EECF244321}">
                <p14:modId xmlns:p14="http://schemas.microsoft.com/office/powerpoint/2010/main" val="1844792531"/>
              </p:ext>
            </p:extLst>
          </p:nvPr>
        </p:nvGraphicFramePr>
        <p:xfrm>
          <a:off x="6858000" y="-304800"/>
          <a:ext cx="30218381" cy="6142264"/>
        </p:xfrm>
        <a:graphic>
          <a:graphicData uri="http://schemas.openxmlformats.org/drawingml/2006/table">
            <a:tbl>
              <a:tblPr/>
              <a:tblGrid>
                <a:gridCol w="30218381">
                  <a:extLst>
                    <a:ext uri="{9D8B030D-6E8A-4147-A177-3AD203B41FA5}">
                      <a16:colId xmlns:a16="http://schemas.microsoft.com/office/drawing/2014/main" val="20000"/>
                    </a:ext>
                  </a:extLst>
                </a:gridCol>
              </a:tblGrid>
              <a:tr h="6142264">
                <a:tc>
                  <a:txBody>
                    <a:bodyPr/>
                    <a:lstStyle/>
                    <a:p>
                      <a:pPr marL="0" marR="0" lvl="0" indent="0" algn="ctr" defTabSz="2290763" rtl="0" eaLnBrk="0" fontAlgn="base" latinLnBrk="0" hangingPunct="0">
                        <a:lnSpc>
                          <a:spcPct val="100000"/>
                        </a:lnSpc>
                        <a:spcBef>
                          <a:spcPct val="20000"/>
                        </a:spcBef>
                        <a:spcAft>
                          <a:spcPct val="0"/>
                        </a:spcAft>
                        <a:buClrTx/>
                        <a:buSzTx/>
                        <a:buFontTx/>
                        <a:buNone/>
                        <a:tabLst/>
                      </a:pPr>
                      <a:endParaRPr kumimoji="0" lang="en-US" sz="2900" b="1" i="0" u="none" strike="noStrike" cap="none" normalizeH="0" baseline="0" dirty="0">
                        <a:ln>
                          <a:noFill/>
                        </a:ln>
                        <a:solidFill>
                          <a:srgbClr val="000568"/>
                        </a:solidFill>
                        <a:effectLst/>
                        <a:latin typeface="Arial" charset="0"/>
                        <a:cs typeface="Times New Roman" pitchFamily="18" charset="0"/>
                      </a:endParaRPr>
                    </a:p>
                    <a:p>
                      <a:pPr marL="0" marR="0" lvl="0" indent="0" algn="ctr" defTabSz="2290763" rtl="0" eaLnBrk="0" fontAlgn="base" latinLnBrk="0" hangingPunct="0">
                        <a:lnSpc>
                          <a:spcPct val="100000"/>
                        </a:lnSpc>
                        <a:spcBef>
                          <a:spcPct val="20000"/>
                        </a:spcBef>
                        <a:spcAft>
                          <a:spcPct val="0"/>
                        </a:spcAft>
                        <a:buClrTx/>
                        <a:buSzTx/>
                        <a:buFontTx/>
                        <a:buNone/>
                        <a:tabLst/>
                        <a:defRPr/>
                      </a:pPr>
                      <a:r>
                        <a:rPr lang="en-US" sz="8000" b="1" kern="1200" dirty="0">
                          <a:solidFill>
                            <a:schemeClr val="tx1"/>
                          </a:solidFill>
                          <a:effectLst/>
                          <a:latin typeface="+mn-lt"/>
                          <a:ea typeface="+mn-ea"/>
                          <a:cs typeface="+mn-cs"/>
                        </a:rPr>
                        <a:t>The Effect Hyperbaric Oxygen Therapy on Perceived Quality of Life in Patients with Post-Concussion Syndrome: A Critically Appraised Topic</a:t>
                      </a:r>
                      <a:endParaRPr lang="en-US" sz="8000" kern="1200" dirty="0">
                        <a:solidFill>
                          <a:schemeClr val="tx1"/>
                        </a:solidFill>
                        <a:effectLst/>
                        <a:latin typeface="+mn-lt"/>
                        <a:ea typeface="+mn-ea"/>
                        <a:cs typeface="+mn-cs"/>
                      </a:endParaRPr>
                    </a:p>
                    <a:p>
                      <a:pPr marL="0" marR="0" lvl="0" indent="0" algn="ctr" defTabSz="2290763" rtl="0" eaLnBrk="0" fontAlgn="base" latinLnBrk="0" hangingPunct="0">
                        <a:lnSpc>
                          <a:spcPct val="100000"/>
                        </a:lnSpc>
                        <a:spcBef>
                          <a:spcPct val="20000"/>
                        </a:spcBef>
                        <a:spcAft>
                          <a:spcPct val="0"/>
                        </a:spcAft>
                        <a:buClrTx/>
                        <a:buSzTx/>
                        <a:buFontTx/>
                        <a:buNone/>
                        <a:tabLst/>
                      </a:pPr>
                      <a:r>
                        <a:rPr kumimoji="0" lang="en-US" sz="5500" b="1" i="0" u="none" strike="noStrike" cap="none" normalizeH="0" baseline="0" dirty="0">
                          <a:ln>
                            <a:noFill/>
                          </a:ln>
                          <a:solidFill>
                            <a:schemeClr val="tx1"/>
                          </a:solidFill>
                          <a:effectLst/>
                          <a:latin typeface="Times New Roman" pitchFamily="18" charset="0"/>
                        </a:rPr>
                        <a:t>Kirsten J. Cunha</a:t>
                      </a:r>
                    </a:p>
                    <a:p>
                      <a:pPr marL="0" marR="0" lvl="0" indent="0" algn="ctr" defTabSz="2290763" rtl="0" eaLnBrk="0" fontAlgn="base" latinLnBrk="0" hangingPunct="0">
                        <a:lnSpc>
                          <a:spcPct val="100000"/>
                        </a:lnSpc>
                        <a:spcBef>
                          <a:spcPct val="20000"/>
                        </a:spcBef>
                        <a:spcAft>
                          <a:spcPct val="0"/>
                        </a:spcAft>
                        <a:buClrTx/>
                        <a:buSzTx/>
                        <a:buFontTx/>
                        <a:buNone/>
                        <a:tabLst/>
                      </a:pPr>
                      <a:r>
                        <a:rPr kumimoji="0" lang="en-US" sz="4500" b="1" i="0" u="none" strike="noStrike" cap="none" normalizeH="0" baseline="0" dirty="0">
                          <a:ln>
                            <a:noFill/>
                          </a:ln>
                          <a:solidFill>
                            <a:schemeClr val="tx1"/>
                          </a:solidFill>
                          <a:effectLst/>
                          <a:latin typeface="Times New Roman" pitchFamily="18" charset="0"/>
                        </a:rPr>
                        <a:t>Sacred Heart University</a:t>
                      </a:r>
                    </a:p>
                  </a:txBody>
                  <a:tcPr marL="381590" marR="381590" marT="47702" marB="47702"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8" name="TextBox 17"/>
          <p:cNvSpPr txBox="1"/>
          <p:nvPr/>
        </p:nvSpPr>
        <p:spPr>
          <a:xfrm>
            <a:off x="-25486" y="21488400"/>
            <a:ext cx="10972800" cy="523220"/>
          </a:xfrm>
          <a:prstGeom prst="rect">
            <a:avLst/>
          </a:prstGeom>
          <a:noFill/>
        </p:spPr>
        <p:txBody>
          <a:bodyPr wrap="square" rtlCol="0">
            <a:spAutoFit/>
          </a:bodyPr>
          <a:lstStyle/>
          <a:p>
            <a:endParaRPr lang="en-US" sz="2800" dirty="0"/>
          </a:p>
        </p:txBody>
      </p:sp>
      <p:sp>
        <p:nvSpPr>
          <p:cNvPr id="2" name="TextBox 1"/>
          <p:cNvSpPr txBox="1"/>
          <p:nvPr/>
        </p:nvSpPr>
        <p:spPr>
          <a:xfrm flipH="1">
            <a:off x="22098000" y="14020800"/>
            <a:ext cx="10668000" cy="523220"/>
          </a:xfrm>
          <a:prstGeom prst="rect">
            <a:avLst/>
          </a:prstGeom>
          <a:noFill/>
        </p:spPr>
        <p:txBody>
          <a:bodyPr wrap="square" rtlCol="0">
            <a:spAutoFit/>
          </a:bodyPr>
          <a:lstStyle/>
          <a:p>
            <a:endParaRPr lang="en-US" sz="2800" dirty="0"/>
          </a:p>
        </p:txBody>
      </p:sp>
      <p:cxnSp>
        <p:nvCxnSpPr>
          <p:cNvPr id="21" name="Straight Connector 20"/>
          <p:cNvCxnSpPr/>
          <p:nvPr/>
        </p:nvCxnSpPr>
        <p:spPr>
          <a:xfrm>
            <a:off x="0" y="5578702"/>
            <a:ext cx="43891200" cy="76200"/>
          </a:xfrm>
          <a:prstGeom prst="line">
            <a:avLst/>
          </a:prstGeom>
          <a:ln w="76200">
            <a:solidFill>
              <a:srgbClr val="B8042B"/>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flipH="1">
            <a:off x="21945600" y="18545235"/>
            <a:ext cx="10896600" cy="553998"/>
          </a:xfrm>
          <a:prstGeom prst="rect">
            <a:avLst/>
          </a:prstGeom>
          <a:noFill/>
        </p:spPr>
        <p:txBody>
          <a:bodyPr wrap="square" rtlCol="0">
            <a:spAutoFit/>
          </a:bodyPr>
          <a:lstStyle/>
          <a:p>
            <a:endParaRPr lang="en-US" sz="3000" dirty="0"/>
          </a:p>
        </p:txBody>
      </p:sp>
      <p:sp>
        <p:nvSpPr>
          <p:cNvPr id="31" name="TextBox 30"/>
          <p:cNvSpPr txBox="1"/>
          <p:nvPr/>
        </p:nvSpPr>
        <p:spPr>
          <a:xfrm flipH="1">
            <a:off x="32967461" y="7315200"/>
            <a:ext cx="10896600" cy="523220"/>
          </a:xfrm>
          <a:prstGeom prst="rect">
            <a:avLst/>
          </a:prstGeom>
          <a:noFill/>
        </p:spPr>
        <p:txBody>
          <a:bodyPr wrap="square" rtlCol="0">
            <a:spAutoFit/>
          </a:bodyPr>
          <a:lstStyle/>
          <a:p>
            <a:endParaRPr lang="en-US" sz="2800" dirty="0"/>
          </a:p>
        </p:txBody>
      </p:sp>
      <p:sp>
        <p:nvSpPr>
          <p:cNvPr id="32" name="TextBox 31"/>
          <p:cNvSpPr txBox="1"/>
          <p:nvPr/>
        </p:nvSpPr>
        <p:spPr>
          <a:xfrm flipH="1">
            <a:off x="32994600" y="7315200"/>
            <a:ext cx="10896600" cy="461665"/>
          </a:xfrm>
          <a:prstGeom prst="rect">
            <a:avLst/>
          </a:prstGeom>
          <a:noFill/>
        </p:spPr>
        <p:txBody>
          <a:bodyPr wrap="square" rtlCol="0">
            <a:spAutoFit/>
          </a:bodyPr>
          <a:lstStyle/>
          <a:p>
            <a:pPr marL="457200" indent="-457200">
              <a:buAutoNum type="arabicPeriod"/>
            </a:pPr>
            <a:endParaRPr lang="en-US" sz="2400" dirty="0"/>
          </a:p>
        </p:txBody>
      </p:sp>
      <p:sp>
        <p:nvSpPr>
          <p:cNvPr id="33" name="TextBox 32"/>
          <p:cNvSpPr txBox="1"/>
          <p:nvPr/>
        </p:nvSpPr>
        <p:spPr>
          <a:xfrm flipH="1">
            <a:off x="32994600" y="29413200"/>
            <a:ext cx="10896600" cy="553998"/>
          </a:xfrm>
          <a:prstGeom prst="rect">
            <a:avLst/>
          </a:prstGeom>
          <a:noFill/>
        </p:spPr>
        <p:txBody>
          <a:bodyPr wrap="square" rtlCol="0">
            <a:spAutoFit/>
          </a:bodyPr>
          <a:lstStyle/>
          <a:p>
            <a:r>
              <a:rPr lang="en-US" sz="3000" dirty="0"/>
              <a:t>. </a:t>
            </a:r>
          </a:p>
        </p:txBody>
      </p:sp>
      <p:pic>
        <p:nvPicPr>
          <p:cNvPr id="23" name="Picture 22"/>
          <p:cNvPicPr>
            <a:picLocks noChangeAspect="1"/>
          </p:cNvPicPr>
          <p:nvPr/>
        </p:nvPicPr>
        <p:blipFill>
          <a:blip r:embed="rId3"/>
          <a:stretch>
            <a:fillRect/>
          </a:stretch>
        </p:blipFill>
        <p:spPr>
          <a:xfrm>
            <a:off x="457200" y="228600"/>
            <a:ext cx="5257800" cy="5257800"/>
          </a:xfrm>
          <a:prstGeom prst="rect">
            <a:avLst/>
          </a:prstGeom>
        </p:spPr>
      </p:pic>
      <p:sp>
        <p:nvSpPr>
          <p:cNvPr id="28" name="TextBox 27"/>
          <p:cNvSpPr txBox="1"/>
          <p:nvPr/>
        </p:nvSpPr>
        <p:spPr>
          <a:xfrm>
            <a:off x="29182828" y="13758803"/>
            <a:ext cx="14526062" cy="677108"/>
          </a:xfrm>
          <a:prstGeom prst="rect">
            <a:avLst/>
          </a:prstGeom>
          <a:noFill/>
        </p:spPr>
        <p:txBody>
          <a:bodyPr wrap="square" rtlCol="0">
            <a:spAutoFit/>
          </a:bodyPr>
          <a:lstStyle/>
          <a:p>
            <a:pPr marL="571500" indent="-571500">
              <a:buFont typeface="Arial" panose="020B0604020202020204" pitchFamily="34" charset="0"/>
              <a:buChar char="•"/>
            </a:pPr>
            <a:endParaRPr lang="en-US" sz="3800" i="1" dirty="0"/>
          </a:p>
        </p:txBody>
      </p:sp>
      <p:sp>
        <p:nvSpPr>
          <p:cNvPr id="29" name="TextBox 28"/>
          <p:cNvSpPr txBox="1"/>
          <p:nvPr/>
        </p:nvSpPr>
        <p:spPr>
          <a:xfrm>
            <a:off x="29311644" y="7013912"/>
            <a:ext cx="14655756" cy="677108"/>
          </a:xfrm>
          <a:prstGeom prst="rect">
            <a:avLst/>
          </a:prstGeom>
          <a:noFill/>
        </p:spPr>
        <p:txBody>
          <a:bodyPr wrap="square" rtlCol="0">
            <a:spAutoFit/>
          </a:bodyPr>
          <a:lstStyle/>
          <a:p>
            <a:endParaRPr lang="en-US" sz="3800" dirty="0"/>
          </a:p>
        </p:txBody>
      </p:sp>
      <p:sp>
        <p:nvSpPr>
          <p:cNvPr id="17" name="Rectangle 16"/>
          <p:cNvSpPr/>
          <p:nvPr/>
        </p:nvSpPr>
        <p:spPr>
          <a:xfrm>
            <a:off x="38176043" y="220474"/>
            <a:ext cx="5257800" cy="5257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5" name="Picture 24">
            <a:extLst>
              <a:ext uri="{FF2B5EF4-FFF2-40B4-BE49-F238E27FC236}">
                <a16:creationId xmlns:a16="http://schemas.microsoft.com/office/drawing/2014/main" id="{696F44D6-A4E8-4129-9046-A8B6A2A6BAD5}"/>
              </a:ext>
            </a:extLst>
          </p:cNvPr>
          <p:cNvPicPr>
            <a:picLocks noChangeAspect="1"/>
          </p:cNvPicPr>
          <p:nvPr/>
        </p:nvPicPr>
        <p:blipFill>
          <a:blip r:embed="rId3"/>
          <a:stretch>
            <a:fillRect/>
          </a:stretch>
        </p:blipFill>
        <p:spPr>
          <a:xfrm>
            <a:off x="38325224" y="242555"/>
            <a:ext cx="5257800" cy="5257800"/>
          </a:xfrm>
          <a:prstGeom prst="rect">
            <a:avLst/>
          </a:prstGeom>
        </p:spPr>
      </p:pic>
      <p:sp>
        <p:nvSpPr>
          <p:cNvPr id="24" name="TextBox 23"/>
          <p:cNvSpPr txBox="1"/>
          <p:nvPr/>
        </p:nvSpPr>
        <p:spPr>
          <a:xfrm>
            <a:off x="14938637" y="6934200"/>
            <a:ext cx="13639800" cy="17327820"/>
          </a:xfrm>
          <a:prstGeom prst="rect">
            <a:avLst/>
          </a:prstGeom>
          <a:noFill/>
        </p:spPr>
        <p:txBody>
          <a:bodyPr wrap="square" rtlCol="0">
            <a:spAutoFit/>
          </a:bodyPr>
          <a:lstStyle/>
          <a:p>
            <a:r>
              <a:rPr lang="en-US" sz="3950" dirty="0"/>
              <a:t>T</a:t>
            </a:r>
            <a:r>
              <a:rPr lang="en-US" sz="3950" b="1" dirty="0"/>
              <a:t>erms Used to Guide Search Strategy:</a:t>
            </a:r>
          </a:p>
          <a:p>
            <a:r>
              <a:rPr lang="en-US" sz="3950" i="1" dirty="0"/>
              <a:t>• </a:t>
            </a:r>
            <a:r>
              <a:rPr lang="en-US" sz="3950" b="1" u="sng" dirty="0"/>
              <a:t>P</a:t>
            </a:r>
            <a:r>
              <a:rPr lang="en-US" sz="3950" dirty="0"/>
              <a:t>atient group</a:t>
            </a:r>
            <a:r>
              <a:rPr lang="en-US" sz="3950" i="1" dirty="0"/>
              <a:t>: patients (&gt;18 years of age) with post-concussion syndrome following mild traumatic brain injury </a:t>
            </a:r>
          </a:p>
          <a:p>
            <a:r>
              <a:rPr lang="en-US" sz="3950" i="1" dirty="0"/>
              <a:t>• </a:t>
            </a:r>
            <a:r>
              <a:rPr lang="en-US" sz="3950" b="1" u="sng" dirty="0"/>
              <a:t>I</a:t>
            </a:r>
            <a:r>
              <a:rPr lang="en-US" sz="3950" dirty="0"/>
              <a:t>ntervention</a:t>
            </a:r>
            <a:r>
              <a:rPr lang="en-US" sz="3950" i="1" dirty="0"/>
              <a:t>: hyperbaric oxygen therapy</a:t>
            </a:r>
          </a:p>
          <a:p>
            <a:r>
              <a:rPr lang="en-US" sz="3950" i="1" dirty="0"/>
              <a:t>• </a:t>
            </a:r>
            <a:r>
              <a:rPr lang="en-US" sz="3950" b="1" u="sng" dirty="0"/>
              <a:t>C</a:t>
            </a:r>
            <a:r>
              <a:rPr lang="en-US" sz="3950" dirty="0"/>
              <a:t>omparison</a:t>
            </a:r>
            <a:r>
              <a:rPr lang="en-US" sz="3950" i="1" dirty="0"/>
              <a:t>: conventional treatment   </a:t>
            </a:r>
          </a:p>
          <a:p>
            <a:r>
              <a:rPr lang="en-US" sz="3950" i="1" dirty="0"/>
              <a:t>• </a:t>
            </a:r>
            <a:r>
              <a:rPr lang="en-US" sz="3950" b="1" u="sng" dirty="0"/>
              <a:t>O</a:t>
            </a:r>
            <a:r>
              <a:rPr lang="en-US" sz="3950" dirty="0"/>
              <a:t>utcome</a:t>
            </a:r>
            <a:r>
              <a:rPr lang="en-US" sz="3950" i="1" dirty="0"/>
              <a:t>: perceived quality of life</a:t>
            </a:r>
          </a:p>
          <a:p>
            <a:endParaRPr lang="en-US" sz="3950" i="1" dirty="0"/>
          </a:p>
          <a:p>
            <a:r>
              <a:rPr lang="en-US" sz="3950" b="1" dirty="0"/>
              <a:t>Sources of Evidence Search: </a:t>
            </a:r>
          </a:p>
          <a:p>
            <a:r>
              <a:rPr lang="en-US" sz="3950" i="1" dirty="0"/>
              <a:t>• Academic Search Premier</a:t>
            </a:r>
          </a:p>
          <a:p>
            <a:r>
              <a:rPr lang="en-US" sz="3950" i="1" dirty="0"/>
              <a:t>• CINAHL Complete</a:t>
            </a:r>
          </a:p>
          <a:p>
            <a:r>
              <a:rPr lang="en-US" sz="3950" i="1" dirty="0"/>
              <a:t>• SPORTDiscus with full text</a:t>
            </a:r>
          </a:p>
          <a:p>
            <a:r>
              <a:rPr lang="en-US" sz="3950" i="1" dirty="0"/>
              <a:t>• Complementary Index</a:t>
            </a:r>
          </a:p>
          <a:p>
            <a:r>
              <a:rPr lang="en-US" sz="3950" i="1" dirty="0"/>
              <a:t>• Gale Academic OneFile</a:t>
            </a:r>
          </a:p>
          <a:p>
            <a:r>
              <a:rPr lang="en-US" sz="3950" i="1" dirty="0"/>
              <a:t>• Hand search through existing literature</a:t>
            </a:r>
          </a:p>
          <a:p>
            <a:endParaRPr lang="en-US" sz="3950" i="1" dirty="0"/>
          </a:p>
          <a:p>
            <a:r>
              <a:rPr lang="en-US" sz="3950" b="1" dirty="0"/>
              <a:t>Inclusion and Exclusion Criteria: </a:t>
            </a:r>
          </a:p>
          <a:p>
            <a:r>
              <a:rPr lang="en-US" sz="3950" i="1" dirty="0"/>
              <a:t>Inclusion Criteria</a:t>
            </a:r>
          </a:p>
          <a:p>
            <a:r>
              <a:rPr lang="en-US" sz="3950" i="1" dirty="0"/>
              <a:t>• Studies classified as level 3 evidence or higher</a:t>
            </a:r>
          </a:p>
          <a:p>
            <a:r>
              <a:rPr lang="en-US" sz="3950" i="1" dirty="0"/>
              <a:t>• Studies involving oxygen therapy</a:t>
            </a:r>
          </a:p>
          <a:p>
            <a:r>
              <a:rPr lang="en-US" sz="3950" i="1" dirty="0"/>
              <a:t>• Studies assessing quality of life</a:t>
            </a:r>
          </a:p>
          <a:p>
            <a:r>
              <a:rPr lang="en-US" sz="3950" i="1" dirty="0"/>
              <a:t>• Studies utilizing human subjects.</a:t>
            </a:r>
          </a:p>
          <a:p>
            <a:r>
              <a:rPr lang="en-US" sz="3950" i="1" dirty="0"/>
              <a:t>• Studies published within the last 10 years.</a:t>
            </a:r>
          </a:p>
          <a:p>
            <a:endParaRPr lang="en-US" sz="3950" i="1" dirty="0"/>
          </a:p>
          <a:p>
            <a:r>
              <a:rPr lang="en-US" sz="3950" b="1" i="1" dirty="0"/>
              <a:t>Exclusion Criteria:</a:t>
            </a:r>
          </a:p>
          <a:p>
            <a:r>
              <a:rPr lang="en-US" sz="3950" i="1" dirty="0"/>
              <a:t>• Studies performed on animals.</a:t>
            </a:r>
          </a:p>
          <a:p>
            <a:r>
              <a:rPr lang="en-US" sz="3950" i="1" dirty="0"/>
              <a:t>• Studies published in a language other than English.</a:t>
            </a:r>
          </a:p>
          <a:p>
            <a:r>
              <a:rPr lang="en-US" sz="3950" i="1" dirty="0"/>
              <a:t>• Studies examining moderate to severe traumatic brain injuries</a:t>
            </a:r>
          </a:p>
          <a:p>
            <a:endParaRPr lang="en-US" sz="3950" i="1" dirty="0"/>
          </a:p>
        </p:txBody>
      </p:sp>
      <p:sp>
        <p:nvSpPr>
          <p:cNvPr id="3" name="TextBox 2"/>
          <p:cNvSpPr txBox="1"/>
          <p:nvPr/>
        </p:nvSpPr>
        <p:spPr>
          <a:xfrm>
            <a:off x="0" y="20295479"/>
            <a:ext cx="14782800" cy="2769989"/>
          </a:xfrm>
          <a:prstGeom prst="rect">
            <a:avLst/>
          </a:prstGeom>
          <a:noFill/>
        </p:spPr>
        <p:txBody>
          <a:bodyPr wrap="square" rtlCol="0">
            <a:spAutoFit/>
          </a:bodyPr>
          <a:lstStyle/>
          <a:p>
            <a:r>
              <a:rPr lang="en-US" sz="4400" dirty="0"/>
              <a:t>Is hyperbaric oxygen therapy an effective means of improving perceived quality of life in patients suffering from post-concussion syndrome following a mild traumatic brain injury?</a:t>
            </a:r>
          </a:p>
          <a:p>
            <a:endParaRPr lang="en-US" sz="4200" dirty="0"/>
          </a:p>
        </p:txBody>
      </p:sp>
      <p:sp>
        <p:nvSpPr>
          <p:cNvPr id="26" name="TextBox 25"/>
          <p:cNvSpPr txBox="1"/>
          <p:nvPr/>
        </p:nvSpPr>
        <p:spPr>
          <a:xfrm>
            <a:off x="29413200" y="6934200"/>
            <a:ext cx="14478000" cy="1384995"/>
          </a:xfrm>
          <a:prstGeom prst="rect">
            <a:avLst/>
          </a:prstGeom>
          <a:noFill/>
        </p:spPr>
        <p:txBody>
          <a:bodyPr wrap="square" rtlCol="0">
            <a:spAutoFit/>
          </a:bodyPr>
          <a:lstStyle/>
          <a:p>
            <a:r>
              <a:rPr lang="en-US" sz="4200" dirty="0"/>
              <a:t>I</a:t>
            </a:r>
          </a:p>
          <a:p>
            <a:endParaRPr lang="en-US" sz="4200" dirty="0"/>
          </a:p>
        </p:txBody>
      </p:sp>
      <p:sp>
        <p:nvSpPr>
          <p:cNvPr id="4" name="Rectangle 3"/>
          <p:cNvSpPr/>
          <p:nvPr/>
        </p:nvSpPr>
        <p:spPr>
          <a:xfrm>
            <a:off x="29337000" y="7010400"/>
            <a:ext cx="14529807" cy="5632311"/>
          </a:xfrm>
          <a:prstGeom prst="rect">
            <a:avLst/>
          </a:prstGeom>
        </p:spPr>
        <p:txBody>
          <a:bodyPr wrap="square">
            <a:spAutoFit/>
          </a:bodyPr>
          <a:lstStyle/>
          <a:p>
            <a:r>
              <a:rPr lang="en-US" sz="4000" dirty="0"/>
              <a:t>The literature indicates that there is consistent evidence on patient-reported outcomes supporting the utilization of hyperbaric oxygen therapy as an effective means of improving the perceived quality of life in patients with PCS secondary to mTBI.</a:t>
            </a:r>
            <a:r>
              <a:rPr lang="en-US" sz="4000" baseline="30000" dirty="0"/>
              <a:t>3-5</a:t>
            </a:r>
            <a:endParaRPr lang="en-US" sz="4000" dirty="0"/>
          </a:p>
          <a:p>
            <a:endParaRPr lang="en-US" sz="4000" dirty="0"/>
          </a:p>
          <a:p>
            <a:r>
              <a:rPr lang="en-US" sz="4000" b="1" i="1" dirty="0"/>
              <a:t>Strength of Recommendation</a:t>
            </a:r>
            <a:endParaRPr lang="en-US" sz="4000" dirty="0"/>
          </a:p>
          <a:p>
            <a:r>
              <a:rPr lang="en-US" sz="4000" dirty="0"/>
              <a:t>As there consistent, good-quality, patient-oriented evidence answering the question of this CAT, a grade of B is recommended by the Strength of Recommendation Taxonomy. </a:t>
            </a:r>
          </a:p>
        </p:txBody>
      </p:sp>
      <p:sp>
        <p:nvSpPr>
          <p:cNvPr id="34" name="TextBox 33"/>
          <p:cNvSpPr txBox="1"/>
          <p:nvPr/>
        </p:nvSpPr>
        <p:spPr>
          <a:xfrm>
            <a:off x="75276" y="23945951"/>
            <a:ext cx="14517024" cy="9325630"/>
          </a:xfrm>
          <a:prstGeom prst="rect">
            <a:avLst/>
          </a:prstGeom>
          <a:noFill/>
        </p:spPr>
        <p:txBody>
          <a:bodyPr wrap="square" rtlCol="0">
            <a:spAutoFit/>
          </a:bodyPr>
          <a:lstStyle/>
          <a:p>
            <a:r>
              <a:rPr lang="en-US" sz="4000" dirty="0"/>
              <a:t>• A literature search was conducted in October 2019, to investigate the effectiveness of hyperbaric oxygenation on improving the quality of life in patients with post-concussion symptoms following a mTBI.</a:t>
            </a:r>
          </a:p>
          <a:p>
            <a:r>
              <a:rPr lang="en-US" sz="4000" dirty="0"/>
              <a:t>• The literature search produced twelve possible studies for utilization.</a:t>
            </a:r>
          </a:p>
          <a:p>
            <a:r>
              <a:rPr lang="en-US" sz="4000" dirty="0"/>
              <a:t>• Three studies</a:t>
            </a:r>
            <a:r>
              <a:rPr lang="en-US" sz="4000" baseline="30000" dirty="0"/>
              <a:t>3-5</a:t>
            </a:r>
            <a:r>
              <a:rPr lang="en-US" sz="4000" dirty="0"/>
              <a:t> met the inclusion criteria and were critically appraised using the STROBE scale.</a:t>
            </a:r>
          </a:p>
          <a:p>
            <a:r>
              <a:rPr lang="en-US" sz="4000" dirty="0"/>
              <a:t>• All three studies</a:t>
            </a:r>
            <a:r>
              <a:rPr lang="en-US" sz="4000" baseline="30000" dirty="0"/>
              <a:t>3-5</a:t>
            </a:r>
            <a:r>
              <a:rPr lang="en-US" sz="4000" dirty="0"/>
              <a:t> examined the ability of HBOT to improve perceived quality of life scores by utilizing patient-oriented measures, such as the </a:t>
            </a:r>
            <a:r>
              <a:rPr lang="en-US" sz="4000" dirty="0" err="1"/>
              <a:t>Rivermead</a:t>
            </a:r>
            <a:r>
              <a:rPr lang="en-US" sz="4000" dirty="0"/>
              <a:t> Post-Concussion Symptoms Questionnaire, Automated Neuropsychological Assessment Metrics version 4, 36-Item Short Form Health Survey [SF-36] and the EQ-5D Questionnaire. </a:t>
            </a:r>
          </a:p>
          <a:p>
            <a:r>
              <a:rPr lang="en-US" sz="4000" dirty="0"/>
              <a:t>• Significant differences were found in perceived quality of life in those who received ritual HBOT in comparison to a control group.</a:t>
            </a:r>
            <a:r>
              <a:rPr lang="en-US" sz="4000" baseline="30000" dirty="0"/>
              <a:t>3-5</a:t>
            </a:r>
            <a:endParaRPr lang="en-US" sz="4000" dirty="0"/>
          </a:p>
          <a:p>
            <a:r>
              <a:rPr lang="en-US" sz="4000" dirty="0"/>
              <a:t> </a:t>
            </a:r>
          </a:p>
        </p:txBody>
      </p:sp>
      <p:sp>
        <p:nvSpPr>
          <p:cNvPr id="16" name="TextBox 15"/>
          <p:cNvSpPr txBox="1"/>
          <p:nvPr/>
        </p:nvSpPr>
        <p:spPr>
          <a:xfrm>
            <a:off x="-1224712" y="28983614"/>
            <a:ext cx="184666" cy="1415772"/>
          </a:xfrm>
          <a:prstGeom prst="rect">
            <a:avLst/>
          </a:prstGeom>
          <a:noFill/>
        </p:spPr>
        <p:txBody>
          <a:bodyPr wrap="none" rtlCol="0">
            <a:spAutoFit/>
          </a:bodyPr>
          <a:lstStyle/>
          <a:p>
            <a:endParaRPr lang="en-US" dirty="0"/>
          </a:p>
        </p:txBody>
      </p:sp>
      <p:sp>
        <p:nvSpPr>
          <p:cNvPr id="20" name="Rectangle 19"/>
          <p:cNvSpPr/>
          <p:nvPr/>
        </p:nvSpPr>
        <p:spPr>
          <a:xfrm>
            <a:off x="35378" y="7010400"/>
            <a:ext cx="14442622" cy="12095619"/>
          </a:xfrm>
          <a:prstGeom prst="rect">
            <a:avLst/>
          </a:prstGeom>
        </p:spPr>
        <p:txBody>
          <a:bodyPr wrap="square">
            <a:spAutoFit/>
          </a:bodyPr>
          <a:lstStyle/>
          <a:p>
            <a:r>
              <a:rPr lang="en-US" sz="3900" dirty="0"/>
              <a:t>• Mild traumatic brain injury (mTBI) is defined as brain damage, secondary to impact or rapid acceleration/deceleration which produces a violent, mechanical, neural shearing on the cranial tissue, resulting in an altered neuronal state.</a:t>
            </a:r>
            <a:r>
              <a:rPr lang="en-US" sz="3900" baseline="30000" dirty="0"/>
              <a:t>1,2</a:t>
            </a:r>
            <a:endParaRPr lang="en-US" sz="3900" dirty="0"/>
          </a:p>
          <a:p>
            <a:r>
              <a:rPr lang="en-US" sz="3900" dirty="0"/>
              <a:t>• While most symptoms are transient, there is potential for the structural and functional integrity of the brain to experience long-term repercussions. </a:t>
            </a:r>
          </a:p>
          <a:p>
            <a:r>
              <a:rPr lang="en-US" sz="3900" dirty="0"/>
              <a:t>• Symptoms persisting for more than 4 months post-injury, are characterized as post-concussion symptoms (PCS).</a:t>
            </a:r>
            <a:r>
              <a:rPr lang="en-US" sz="3900" baseline="30000" dirty="0"/>
              <a:t>1-5</a:t>
            </a:r>
            <a:endParaRPr lang="en-US" sz="3900" dirty="0"/>
          </a:p>
          <a:p>
            <a:r>
              <a:rPr lang="en-US" sz="3900" dirty="0"/>
              <a:t>• Recurrent symptomatology can limit a patient's capacity to live a full life long after he/she is cleared to return to activities of daily living. </a:t>
            </a:r>
          </a:p>
          <a:p>
            <a:r>
              <a:rPr lang="en-US" sz="3900" dirty="0"/>
              <a:t>• Hyperbaric Oxygen Therapy (HBOT) is a modality designed to induce the patient in an environment where 100% medical grade oxygen is delivered at 1.5x-3.0x that of normal atmospheric pressure.</a:t>
            </a:r>
            <a:r>
              <a:rPr lang="en-US" sz="3900" baseline="30000" dirty="0"/>
              <a:t>3-5</a:t>
            </a:r>
            <a:r>
              <a:rPr lang="en-US" sz="3900" dirty="0"/>
              <a:t> </a:t>
            </a:r>
          </a:p>
          <a:p>
            <a:r>
              <a:rPr lang="en-US" sz="3900" dirty="0"/>
              <a:t>• While systematic reviews</a:t>
            </a:r>
            <a:r>
              <a:rPr lang="en-US" sz="3900" baseline="30000" dirty="0"/>
              <a:t>8-11</a:t>
            </a:r>
            <a:r>
              <a:rPr lang="en-US" sz="3900" dirty="0"/>
              <a:t> have analyzed the significant physiological effects of HBOT on PCS, a consensus has not been reached on the clinical significance of the patient-perceived effects of the treatment. Therefore, the purpose of this critically appraised topic is to identify the clinical significance of HBOT on the improvement of perceived quality of life in patients with PCS secondary to mTBI. </a:t>
            </a:r>
          </a:p>
        </p:txBody>
      </p:sp>
      <p:sp>
        <p:nvSpPr>
          <p:cNvPr id="36" name="Text Box 2126"/>
          <p:cNvSpPr txBox="1">
            <a:spLocks noChangeArrowheads="1"/>
          </p:cNvSpPr>
          <p:nvPr/>
        </p:nvSpPr>
        <p:spPr bwMode="auto">
          <a:xfrm>
            <a:off x="14630400" y="23317200"/>
            <a:ext cx="14550763"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RESULTS OF SEARCH</a:t>
            </a:r>
          </a:p>
        </p:txBody>
      </p:sp>
      <p:sp>
        <p:nvSpPr>
          <p:cNvPr id="9" name="TextBox 8"/>
          <p:cNvSpPr txBox="1"/>
          <p:nvPr/>
        </p:nvSpPr>
        <p:spPr>
          <a:xfrm>
            <a:off x="29260800" y="14357540"/>
            <a:ext cx="14782800" cy="13634502"/>
          </a:xfrm>
          <a:prstGeom prst="rect">
            <a:avLst/>
          </a:prstGeom>
          <a:noFill/>
        </p:spPr>
        <p:txBody>
          <a:bodyPr wrap="square" rtlCol="0">
            <a:spAutoFit/>
          </a:bodyPr>
          <a:lstStyle/>
          <a:p>
            <a:r>
              <a:rPr lang="en-US" sz="4000" dirty="0"/>
              <a:t>• In addition to identifying strong, valid, and replicable evidence regarding the physiological implications of HBOT, it is vital to address the clinical relevance and subjective experience of the patient in order to identify if HBOT is the most appropriate treatment measure for patients with PCS. </a:t>
            </a:r>
          </a:p>
          <a:p>
            <a:r>
              <a:rPr lang="en-US" sz="4000" dirty="0"/>
              <a:t>• While it is important to explore the potential of a placebo effect, if the findings support successful patient outcomes and positive attitudes associated with the treatment, then the modality may still serve its purpose. </a:t>
            </a:r>
          </a:p>
          <a:p>
            <a:r>
              <a:rPr lang="en-US" sz="4000" dirty="0"/>
              <a:t>• Evidence-based medicine includes the consideration of evidence, clinical outcomes, and patient-reported outcomes.</a:t>
            </a:r>
            <a:r>
              <a:rPr lang="en-US" sz="4000" baseline="30000" dirty="0"/>
              <a:t>6</a:t>
            </a:r>
          </a:p>
          <a:p>
            <a:r>
              <a:rPr lang="en-US" sz="4000" dirty="0"/>
              <a:t>• Long-term complications and potential adverse effects of HBOT have not been documented. </a:t>
            </a:r>
          </a:p>
          <a:p>
            <a:r>
              <a:rPr lang="en-US" sz="4000" dirty="0"/>
              <a:t>• The costly nature and inaccessibility of the modality may indicate that other cognitive behavioral therapy and biopsychosocial interventions are more practical.</a:t>
            </a:r>
            <a:r>
              <a:rPr lang="en-US" sz="4000" baseline="30000" dirty="0"/>
              <a:t>5</a:t>
            </a:r>
            <a:r>
              <a:rPr lang="en-US" sz="4000" dirty="0"/>
              <a:t> </a:t>
            </a:r>
          </a:p>
          <a:p>
            <a:r>
              <a:rPr lang="en-US" sz="4000" dirty="0"/>
              <a:t>• Further research should involve the implementation of long-term cohort studies, in order to effectively identify the methodology standards on the administration of HBOT, the appropriate outcome measures for this treatment protocol, as well as any adverse effects of long term hyperoxia.</a:t>
            </a:r>
          </a:p>
          <a:p>
            <a:endParaRPr lang="en-US" sz="4000" dirty="0"/>
          </a:p>
        </p:txBody>
      </p:sp>
      <p:sp>
        <p:nvSpPr>
          <p:cNvPr id="15" name="TextBox 14">
            <a:extLst>
              <a:ext uri="{FF2B5EF4-FFF2-40B4-BE49-F238E27FC236}">
                <a16:creationId xmlns:a16="http://schemas.microsoft.com/office/drawing/2014/main" id="{00FADA5C-239B-C24C-8474-1B033DBF3E25}"/>
              </a:ext>
            </a:extLst>
          </p:cNvPr>
          <p:cNvSpPr txBox="1"/>
          <p:nvPr/>
        </p:nvSpPr>
        <p:spPr>
          <a:xfrm>
            <a:off x="29244240" y="27948879"/>
            <a:ext cx="14450859" cy="5386090"/>
          </a:xfrm>
          <a:prstGeom prst="rect">
            <a:avLst/>
          </a:prstGeom>
          <a:noFill/>
        </p:spPr>
        <p:txBody>
          <a:bodyPr wrap="square" rtlCol="0">
            <a:spAutoFit/>
          </a:bodyPr>
          <a:lstStyle/>
          <a:p>
            <a:r>
              <a:rPr lang="en-US" sz="2000" dirty="0"/>
              <a:t>1. </a:t>
            </a:r>
            <a:r>
              <a:rPr lang="en-US" sz="2000" dirty="0" err="1"/>
              <a:t>Mozayeni</a:t>
            </a:r>
            <a:r>
              <a:rPr lang="en-US" sz="2000" dirty="0"/>
              <a:t> B, Duncan W, </a:t>
            </a:r>
            <a:r>
              <a:rPr lang="en-US" sz="2000" dirty="0" err="1"/>
              <a:t>Zant</a:t>
            </a:r>
            <a:r>
              <a:rPr lang="en-US" sz="2000" dirty="0"/>
              <a:t> E, Love T, Beckman R, Stoller K. The national brain injury rescue and rehabilitation study - a multicenter observational study of hyperbaric oxygen for mild traumatic brain injury with post-concussive symptoms. </a:t>
            </a:r>
            <a:r>
              <a:rPr lang="en-US" sz="2000" i="1" dirty="0"/>
              <a:t>Medical Gas Research</a:t>
            </a:r>
            <a:r>
              <a:rPr lang="en-US" sz="2000" dirty="0"/>
              <a:t>. 2019;9(1):1-12. doi:10.4103/2045-9912.254636.</a:t>
            </a:r>
          </a:p>
          <a:p>
            <a:r>
              <a:rPr lang="en-US" sz="2000" dirty="0"/>
              <a:t>2. </a:t>
            </a:r>
            <a:r>
              <a:rPr lang="en-US" sz="2000" dirty="0" err="1"/>
              <a:t>Cifu</a:t>
            </a:r>
            <a:r>
              <a:rPr lang="en-US" sz="2000" dirty="0"/>
              <a:t> DX, Hart BB, West SL, Walker W, Carne W. The effect of hyperbaric oxygen on persistent </a:t>
            </a:r>
            <a:r>
              <a:rPr lang="en-US" sz="2000" dirty="0" err="1"/>
              <a:t>postconcussion</a:t>
            </a:r>
            <a:r>
              <a:rPr lang="en-US" sz="2000" dirty="0"/>
              <a:t> symptoms. </a:t>
            </a:r>
            <a:r>
              <a:rPr lang="en-US" sz="2000" i="1" dirty="0"/>
              <a:t>Journal of Head Trauma Rehabilitation</a:t>
            </a:r>
            <a:r>
              <a:rPr lang="en-US" sz="2000" dirty="0"/>
              <a:t>. 2014;29(1):11-20. doi:10.1097/htr.0b013e3182a6aaf0.</a:t>
            </a:r>
          </a:p>
          <a:p>
            <a:r>
              <a:rPr lang="en-US" sz="2000" dirty="0"/>
              <a:t>3.  Miller RS, Weaver LK, Bahraini N, Churchill S, Price RC, Skiba V, </a:t>
            </a:r>
            <a:r>
              <a:rPr lang="en-US" sz="2000" dirty="0" err="1"/>
              <a:t>Caviness</a:t>
            </a:r>
            <a:r>
              <a:rPr lang="en-US" sz="2000" dirty="0"/>
              <a:t> J, Mooney S, </a:t>
            </a:r>
            <a:r>
              <a:rPr lang="en-US" sz="2000" dirty="0" err="1"/>
              <a:t>Hetzell</a:t>
            </a:r>
            <a:r>
              <a:rPr lang="en-US" sz="2000" dirty="0"/>
              <a:t> B, Liu J, </a:t>
            </a:r>
            <a:r>
              <a:rPr lang="en-US" sz="2000" dirty="0" err="1"/>
              <a:t>Deru</a:t>
            </a:r>
            <a:r>
              <a:rPr lang="en-US" sz="2000" dirty="0"/>
              <a:t> K, Ricciardi R, </a:t>
            </a:r>
            <a:r>
              <a:rPr lang="en-US" sz="2000" dirty="0" err="1"/>
              <a:t>Fracisco</a:t>
            </a:r>
            <a:r>
              <a:rPr lang="en-US" sz="2000" dirty="0"/>
              <a:t> S, Close NC, </a:t>
            </a:r>
            <a:r>
              <a:rPr lang="en-US" sz="2000" dirty="0" err="1"/>
              <a:t>Surrett</a:t>
            </a:r>
            <a:r>
              <a:rPr lang="en-US" sz="2000" dirty="0"/>
              <a:t> GW, </a:t>
            </a:r>
            <a:r>
              <a:rPr lang="en-US" sz="2000" dirty="0" err="1"/>
              <a:t>Bartos</a:t>
            </a:r>
            <a:r>
              <a:rPr lang="en-US" sz="2000" dirty="0"/>
              <a:t> C, Ryan M, Brenner LA. Effects of hyperbaric oxygen on symptoms and quality of life among service members with persistent </a:t>
            </a:r>
            <a:r>
              <a:rPr lang="en-US" sz="2000" dirty="0" err="1"/>
              <a:t>postconcussion</a:t>
            </a:r>
            <a:r>
              <a:rPr lang="en-US" sz="2000" dirty="0"/>
              <a:t> symptoms. </a:t>
            </a:r>
            <a:r>
              <a:rPr lang="en-US" sz="2000" i="1" dirty="0"/>
              <a:t>JAMA Internal Medicine</a:t>
            </a:r>
            <a:r>
              <a:rPr lang="en-US" sz="2000" dirty="0"/>
              <a:t>. 2015;175(1). doi:10.1001/jamainternmed.2014.5479.</a:t>
            </a:r>
          </a:p>
          <a:p>
            <a:r>
              <a:rPr lang="en-US" sz="2000" dirty="0"/>
              <a:t>4.  </a:t>
            </a:r>
            <a:r>
              <a:rPr lang="en-US" sz="2000" dirty="0" err="1"/>
              <a:t>Harch</a:t>
            </a:r>
            <a:r>
              <a:rPr lang="en-US" sz="2000" dirty="0"/>
              <a:t> PG, Andrews SR, Fogarty EF, Lucarini J, Van Meter KW. Case control study: hyperbaric oxygen treatment of mild traumatic brain injury persistent post-concussion syndrome and post-traumatic stress disorder. </a:t>
            </a:r>
            <a:r>
              <a:rPr lang="en-US" sz="2000" i="1" dirty="0"/>
              <a:t>Med Gas Res</a:t>
            </a:r>
            <a:r>
              <a:rPr lang="en-US" sz="2000" dirty="0"/>
              <a:t>. 2017;7(3):156–174. doi:10.4103/2045-9912.215745.</a:t>
            </a:r>
          </a:p>
          <a:p>
            <a:r>
              <a:rPr lang="en-US" sz="2000" dirty="0"/>
              <a:t>5.  </a:t>
            </a:r>
            <a:r>
              <a:rPr lang="en-US" sz="2000" dirty="0" err="1"/>
              <a:t>Boussi</a:t>
            </a:r>
            <a:r>
              <a:rPr lang="en-US" sz="2000" dirty="0"/>
              <a:t>-Gross R, Golan H, </a:t>
            </a:r>
            <a:r>
              <a:rPr lang="en-US" sz="2000" dirty="0" err="1"/>
              <a:t>Fishlev</a:t>
            </a:r>
            <a:r>
              <a:rPr lang="en-US" sz="2000" dirty="0"/>
              <a:t> G, </a:t>
            </a:r>
            <a:r>
              <a:rPr lang="en-US" sz="2000" dirty="0" err="1"/>
              <a:t>Bechor</a:t>
            </a:r>
            <a:r>
              <a:rPr lang="en-US" sz="2000" dirty="0"/>
              <a:t> Y, Volkov O, Bergan J, Friedman M, </a:t>
            </a:r>
            <a:r>
              <a:rPr lang="en-US" sz="2000" dirty="0" err="1"/>
              <a:t>Hoofien</a:t>
            </a:r>
            <a:r>
              <a:rPr lang="en-US" sz="2000" dirty="0"/>
              <a:t> D, </a:t>
            </a:r>
            <a:r>
              <a:rPr lang="en-US" sz="2000" dirty="0" err="1"/>
              <a:t>Shlamkovitch</a:t>
            </a:r>
            <a:r>
              <a:rPr lang="en-US" sz="2000" dirty="0"/>
              <a:t> N, Ben-Jacob E, Efrati S. Hyperbaric oxygen therapy can improve post concussion syndrome years after mild traumatic brain injury - randomized prospective trial. </a:t>
            </a:r>
            <a:r>
              <a:rPr lang="en-US" sz="2000" i="1" dirty="0" err="1"/>
              <a:t>PLoS</a:t>
            </a:r>
            <a:r>
              <a:rPr lang="en-US" sz="2000" i="1" dirty="0"/>
              <a:t> ONE</a:t>
            </a:r>
            <a:r>
              <a:rPr lang="en-US" sz="2000" dirty="0"/>
              <a:t>. 2013;8(11). doi:10.1371/journal.pone.0079995.</a:t>
            </a:r>
          </a:p>
          <a:p>
            <a:r>
              <a:rPr lang="en-US" sz="2000" dirty="0"/>
              <a:t>6.  </a:t>
            </a:r>
            <a:r>
              <a:rPr lang="en-US" sz="2000" dirty="0" err="1"/>
              <a:t>Steves</a:t>
            </a:r>
            <a:r>
              <a:rPr lang="en-US" sz="2000" dirty="0"/>
              <a:t> R, </a:t>
            </a:r>
            <a:r>
              <a:rPr lang="en-US" sz="2000" dirty="0" err="1"/>
              <a:t>Hootman</a:t>
            </a:r>
            <a:r>
              <a:rPr lang="en-US" sz="2000" dirty="0"/>
              <a:t> J. Evidence-based medicine: what is it and how does it apply to athletic training? </a:t>
            </a:r>
            <a:r>
              <a:rPr lang="en-US" sz="2000" i="1" dirty="0"/>
              <a:t>Journal of Athletic Training. </a:t>
            </a:r>
            <a:r>
              <a:rPr lang="en-US" sz="2000" dirty="0"/>
              <a:t>2004;39(1):83-87.</a:t>
            </a:r>
          </a:p>
          <a:p>
            <a:br>
              <a:rPr lang="en-US" sz="1200" dirty="0"/>
            </a:br>
            <a:endParaRPr lang="en-US" sz="1200" dirty="0"/>
          </a:p>
        </p:txBody>
      </p:sp>
    </p:spTree>
    <p:extLst>
      <p:ext uri="{BB962C8B-B14F-4D97-AF65-F5344CB8AC3E}">
        <p14:creationId xmlns:p14="http://schemas.microsoft.com/office/powerpoint/2010/main" val="1955315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3416</TotalTime>
  <Words>1250</Words>
  <Application>Microsoft Macintosh PowerPoint</Application>
  <PresentationFormat>Custom</PresentationFormat>
  <Paragraphs>88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Times New Roman</vt:lpstr>
      <vt:lpstr>Office Theme</vt:lpstr>
      <vt:lpstr>PowerPoint Presentation</vt:lpstr>
    </vt:vector>
  </TitlesOfParts>
  <Company>Sacred Heart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SHU</dc:creator>
  <cp:lastModifiedBy>Cunha, Kirsten J.</cp:lastModifiedBy>
  <cp:revision>77</cp:revision>
  <dcterms:created xsi:type="dcterms:W3CDTF">2009-04-20T02:13:45Z</dcterms:created>
  <dcterms:modified xsi:type="dcterms:W3CDTF">2020-04-14T16:48:24Z</dcterms:modified>
</cp:coreProperties>
</file>