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6">
          <p15:clr>
            <a:srgbClr val="A4A3A4"/>
          </p15:clr>
        </p15:guide>
        <p15:guide id="2" orient="horz" pos="20196">
          <p15:clr>
            <a:srgbClr val="A4A3A4"/>
          </p15:clr>
        </p15:guide>
        <p15:guide id="3" orient="horz" pos="2148">
          <p15:clr>
            <a:srgbClr val="A4A3A4"/>
          </p15:clr>
        </p15:guide>
        <p15:guide id="4" pos="6912">
          <p15:clr>
            <a:srgbClr val="A4A3A4"/>
          </p15:clr>
        </p15:guide>
        <p15:guide id="5" pos="20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ebowski, Prof. Angela" initials="CPA" lastIdx="2" clrIdx="0">
    <p:extLst>
      <p:ext uri="{19B8F6BF-5375-455C-9EA6-DF929625EA0E}">
        <p15:presenceInfo xmlns:p15="http://schemas.microsoft.com/office/powerpoint/2012/main" userId="S-1-5-21-1275210071-1336601894-1801674531-1932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AEA"/>
    <a:srgbClr val="C0C0C0"/>
    <a:srgbClr val="CC66FF"/>
    <a:srgbClr val="A7C4FF"/>
    <a:srgbClr val="BC2D00"/>
    <a:srgbClr val="A50021"/>
    <a:srgbClr val="008000"/>
    <a:srgbClr val="0046D2"/>
    <a:srgbClr val="69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2784" y="-7128"/>
      </p:cViewPr>
      <p:guideLst>
        <p:guide orient="horz" pos="4836"/>
        <p:guide orient="horz" pos="20196"/>
        <p:guide orient="horz" pos="2148"/>
        <p:guide pos="6912"/>
        <p:guide pos="20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4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15" y="0"/>
            <a:ext cx="3026834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10556"/>
            <a:ext cx="5588000" cy="417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20"/>
            <a:ext cx="3026834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15" y="8817920"/>
            <a:ext cx="3026834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F43D00-9215-4D61-8FB8-4C30B5785D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69DF1-7A70-4E5D-8A7C-6436346665B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5811743" y="32383849"/>
            <a:ext cx="4141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 userDrawn="1"/>
        </p:nvSpPr>
        <p:spPr>
          <a:xfrm>
            <a:off x="39953530" y="32299394"/>
            <a:ext cx="238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tiff"/><Relationship Id="rId5" Type="http://schemas.openxmlformats.org/officeDocument/2006/relationships/image" Target="../media/image3.tiff"/><Relationship Id="rId10" Type="http://schemas.openxmlformats.org/officeDocument/2006/relationships/image" Target="../media/image7.tiff"/><Relationship Id="rId4" Type="http://schemas.openxmlformats.org/officeDocument/2006/relationships/image" Target="cid:image001.png@01D18DC4.83125C20" TargetMode="External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0">
          <a:gsLst>
            <a:gs pos="15000">
              <a:srgbClr val="FF0000"/>
            </a:gs>
            <a:gs pos="62000">
              <a:srgbClr val="EAEAEA"/>
            </a:gs>
            <a:gs pos="60000">
              <a:srgbClr val="F1C8C8"/>
            </a:gs>
            <a:gs pos="82000">
              <a:schemeClr val="bg1"/>
            </a:gs>
            <a:gs pos="29000">
              <a:srgbClr val="C00000"/>
            </a:gs>
            <a:gs pos="84000">
              <a:schemeClr val="bg1"/>
            </a:gs>
            <a:gs pos="83000">
              <a:srgbClr val="EAEAEA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22518038" y="20980389"/>
            <a:ext cx="12251110" cy="1109981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11353800" y="6096000"/>
            <a:ext cx="10363200" cy="259842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22518038" y="6096000"/>
            <a:ext cx="20574315" cy="1440439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902449" y="6168192"/>
            <a:ext cx="9883775" cy="259842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3137003" y="6387927"/>
            <a:ext cx="1096989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Project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685800" y="381000"/>
            <a:ext cx="42519600" cy="5257800"/>
          </a:xfrm>
          <a:prstGeom prst="roundRect">
            <a:avLst>
              <a:gd name="adj" fmla="val 10870"/>
            </a:avLst>
          </a:prstGeom>
          <a:gradFill rotWithShape="1">
            <a:gsLst>
              <a:gs pos="89000">
                <a:schemeClr val="bg1"/>
              </a:gs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694911" y="6267809"/>
            <a:ext cx="100492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3440349" y="21252207"/>
            <a:ext cx="1036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81738" y="23724115"/>
            <a:ext cx="987563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421606" y="467485"/>
            <a:ext cx="41849481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1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Nurse’s Role in Laparoscopic Surgery Education</a:t>
            </a:r>
          </a:p>
          <a:p>
            <a:pPr defTabSz="4389438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Nicole M. Langlais, SN</a:t>
            </a:r>
          </a:p>
          <a:p>
            <a:pPr defTabSz="4389438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Sacred Heart University </a:t>
            </a:r>
          </a:p>
          <a:p>
            <a:pPr defTabSz="4389438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Mentor: Professor Angela Chlebowski MSN, RN</a:t>
            </a:r>
          </a:p>
          <a:p>
            <a:pPr defTabSz="4389438"/>
            <a:endParaRPr lang="en-US" sz="5500" b="1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1A52D-9F91-7349-AC5A-FD2E8025A71A}"/>
              </a:ext>
            </a:extLst>
          </p:cNvPr>
          <p:cNvSpPr txBox="1"/>
          <p:nvPr/>
        </p:nvSpPr>
        <p:spPr>
          <a:xfrm>
            <a:off x="1239441" y="7689381"/>
            <a:ext cx="913826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Surgery is a minimally invasive surgery that requires minor incisions, which differs from “open” surgery that requires long incisions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(Mirani, Kumar, &amp; Khan, 2019)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concept evolved in the 1930’s and 1940’s, notably by John Ruddock from Los Angeles and Heinz Kalk from Berlin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(Nakayama, 2017).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last 30 years one of the biggest advancements in medicine has been the occurrence of minimally invasive surgical options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(Leeds &amp; Makary, 2019).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benefits of laparoscopic surgery in comparison to open surgery: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pain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accuracy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scaring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Safer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recovery time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injury to tissue 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3F2FB701-674C-DC4F-B293-D96E07FBA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0453" y="19429751"/>
            <a:ext cx="1001978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to Nursing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FD81E-EBA9-A14C-80A1-E95010474444}"/>
              </a:ext>
            </a:extLst>
          </p:cNvPr>
          <p:cNvSpPr txBox="1"/>
          <p:nvPr/>
        </p:nvSpPr>
        <p:spPr>
          <a:xfrm>
            <a:off x="23172865" y="8066994"/>
            <a:ext cx="979429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was developed through observation in the post-anesthesia care unit at Saint Vincent’s Medical Center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educational strategy was employed: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evidence-based educational resource was developed for use with patients after careful review of available sources.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will be given the educational resource about “Laparoscopic Surgery” to review either; pre-operation and post-operation to enhance their basic knowledge.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surgical suite at Saint Vincent’s Medical Center will be implementing the project.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handout will be given to the patient by the nurse during the pre-operative nursing assessment using a self-study strategy.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1051BE-829D-1B44-8BFE-C9603CB7BDF8}"/>
              </a:ext>
            </a:extLst>
          </p:cNvPr>
          <p:cNvSpPr txBox="1"/>
          <p:nvPr/>
        </p:nvSpPr>
        <p:spPr>
          <a:xfrm>
            <a:off x="1239441" y="25148951"/>
            <a:ext cx="93311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project is to provide patients with the proper education for understanding Laparoscopic Surgery in the Surgical Suite at Saint Vincent’s Medical Center.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education before the procedure and after can prevent surgical complications, decrease hospital readmissions, promotes high-quality patient outcomes and satisfaction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(“Appendix D: Eight Dimensions of Patient-Centered Care”, 2015).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2D38E-4744-2F47-8265-9269951E5578}"/>
              </a:ext>
            </a:extLst>
          </p:cNvPr>
          <p:cNvSpPr txBox="1"/>
          <p:nvPr/>
        </p:nvSpPr>
        <p:spPr>
          <a:xfrm>
            <a:off x="1" y="32330733"/>
            <a:ext cx="438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Thank you to all who have been part of this project:  staff participants, the WDH NERI team, especially Kelly Grady PhD, RN-BC, Anne-Marie Hardman ACNS-BC, APRN, ONC, Anne Cogan MSN, RN, ONC &amp; Kate Collopy PhD, RN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35613474" y="21041554"/>
            <a:ext cx="7591926" cy="1109981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570186" y="21539953"/>
            <a:ext cx="7591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4800" b="1" dirty="0">
                <a:latin typeface="Calibri" panose="020F0502020204030204" pitchFamily="34" charset="0"/>
              </a:rPr>
              <a:t>References</a:t>
            </a:r>
          </a:p>
        </p:txBody>
      </p:sp>
      <p:pic>
        <p:nvPicPr>
          <p:cNvPr id="41" name="Picture 40" descr="cid:image001.png@01D18DC4.83125C20">
            <a:extLst>
              <a:ext uri="{FF2B5EF4-FFF2-40B4-BE49-F238E27FC236}">
                <a16:creationId xmlns:a16="http://schemas.microsoft.com/office/drawing/2014/main" id="{03DE2E83-E281-6243-BE43-5164B902042A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8" y="2571749"/>
            <a:ext cx="8355852" cy="277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1DF0B-41C6-D74B-ABD5-89D03D83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7274" y="1537670"/>
            <a:ext cx="3712320" cy="3383554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2F7FD-1246-374F-AA3F-CE2D50E4AC46}"/>
              </a:ext>
            </a:extLst>
          </p:cNvPr>
          <p:cNvSpPr txBox="1"/>
          <p:nvPr/>
        </p:nvSpPr>
        <p:spPr>
          <a:xfrm>
            <a:off x="35711027" y="22575646"/>
            <a:ext cx="7398435" cy="1523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" pitchFamily="2" charset="0"/>
              </a:rPr>
              <a:t>Appendix d: eight dimensions of patient-centered care.	 (2015). </a:t>
            </a:r>
            <a:r>
              <a:rPr lang="en-US" sz="2400" i="1" dirty="0">
                <a:latin typeface="Times" pitchFamily="2" charset="0"/>
              </a:rPr>
              <a:t>National Research Corporation Canada.	 </a:t>
            </a:r>
            <a:r>
              <a:rPr lang="en-US" sz="2400" dirty="0">
                <a:latin typeface="Times" pitchFamily="2" charset="0"/>
              </a:rPr>
              <a:t>Retrieved April 2, 2020, from			 http://bpgmobile.rnao.ca/sites/default/files/appendi	x%20D%208%20dimensions.pdf		    </a:t>
            </a:r>
          </a:p>
          <a:p>
            <a:pPr algn="l"/>
            <a:r>
              <a:rPr lang="en-US" sz="2400" dirty="0">
                <a:latin typeface="Times" pitchFamily="2" charset="0"/>
              </a:rPr>
              <a:t>Leeds, I., &amp; Makary, M. (2019, July 30). </a:t>
            </a:r>
            <a:r>
              <a:rPr lang="en-US" sz="2400" i="1" dirty="0">
                <a:latin typeface="Times" pitchFamily="2" charset="0"/>
              </a:rPr>
              <a:t>Commentary: we	 need to measure hospital rates of minimally		 invasive surgery. </a:t>
            </a:r>
            <a:r>
              <a:rPr lang="en-US" sz="2400" dirty="0">
                <a:latin typeface="Times" pitchFamily="2" charset="0"/>
              </a:rPr>
              <a:t>U.S New World Report.		 http://www.usnews.com/news/healthcare-of-	tomorrow/articles/2019-07-30/commentary-		we-need-to-measure-hospital-rates-of-minimally-	invasive-surgery</a:t>
            </a:r>
          </a:p>
          <a:p>
            <a:pPr algn="l"/>
            <a:r>
              <a:rPr lang="en-US" sz="2400" dirty="0">
                <a:latin typeface="Times" pitchFamily="2" charset="0"/>
              </a:rPr>
              <a:t>Mirani, S. H., Kumar, D., &amp; Khan, A.W. (2019).		 Colorectal Comparative Study of Treatment		 Patients of Colorectal Carcinoma with Open and	 Laparoscopic Surgical Techniques. </a:t>
            </a:r>
            <a:r>
              <a:rPr lang="en-US" sz="2400" i="1" dirty="0">
                <a:latin typeface="Times" pitchFamily="2" charset="0"/>
              </a:rPr>
              <a:t>Professional	 Medical Journal, 26</a:t>
            </a:r>
            <a:r>
              <a:rPr lang="en-US" sz="2400" dirty="0">
                <a:latin typeface="Times" pitchFamily="2" charset="0"/>
              </a:rPr>
              <a:t>(4), 628-631. https://doi-org	.sacredheart.idm.oclc.org/10.29309/TPMJ/2019	.26.04.3366</a:t>
            </a:r>
          </a:p>
          <a:p>
            <a:pPr algn="l"/>
            <a:r>
              <a:rPr lang="en-US" sz="2400" dirty="0">
                <a:latin typeface="Times" pitchFamily="2" charset="0"/>
              </a:rPr>
              <a:t> Nakayama, D. (2017). </a:t>
            </a:r>
            <a:r>
              <a:rPr lang="en-US" sz="2400" i="1" dirty="0">
                <a:latin typeface="Times" pitchFamily="2" charset="0"/>
              </a:rPr>
              <a:t>The minimally invasive operations	 that transformed surgery. </a:t>
            </a:r>
            <a:r>
              <a:rPr lang="en-US" sz="2400" dirty="0">
                <a:latin typeface="Times" pitchFamily="2" charset="0"/>
              </a:rPr>
              <a:t>American College of	 Surgeons. http://www.facs.org/-/mediafiles/arch	ives/shg-poster/2017/10_minimally_invasive.	ashx?la=en</a:t>
            </a:r>
          </a:p>
          <a:p>
            <a:pPr algn="l"/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  <a:p>
            <a:endParaRPr lang="en-US" sz="2400" dirty="0">
              <a:latin typeface="Times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100851-839C-4443-B16D-F34D62ABE0AC}"/>
              </a:ext>
            </a:extLst>
          </p:cNvPr>
          <p:cNvSpPr/>
          <p:nvPr/>
        </p:nvSpPr>
        <p:spPr>
          <a:xfrm>
            <a:off x="6111535" y="20707024"/>
            <a:ext cx="3992878" cy="207524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01FD20-2CD2-D54B-8CD8-4523D4B0A623}"/>
              </a:ext>
            </a:extLst>
          </p:cNvPr>
          <p:cNvSpPr/>
          <p:nvPr/>
        </p:nvSpPr>
        <p:spPr>
          <a:xfrm>
            <a:off x="1726678" y="20707024"/>
            <a:ext cx="3992878" cy="2496857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1214" b="-1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0AAE-9447-8E46-9BAA-92AF5F046C34}"/>
              </a:ext>
            </a:extLst>
          </p:cNvPr>
          <p:cNvSpPr txBox="1"/>
          <p:nvPr/>
        </p:nvSpPr>
        <p:spPr>
          <a:xfrm>
            <a:off x="11686477" y="20885365"/>
            <a:ext cx="961127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education is a significant part of the nurse’s role empowering the patient to have all the necessary resources to have the best optimal outcome.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 a patient in their care with an educational resource makes them more likely to be engaged in the interventions that would provide a positive outcome.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Informing patients about what to expect during a procedure and after the procedure enhances the quality of patient care and patient satisfaction. 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795A5574-F2BE-254A-9975-561A9AE5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1739" y="6364674"/>
            <a:ext cx="1096989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8869F-8CFE-EC42-986A-308D9CA50F98}"/>
              </a:ext>
            </a:extLst>
          </p:cNvPr>
          <p:cNvSpPr txBox="1"/>
          <p:nvPr/>
        </p:nvSpPr>
        <p:spPr>
          <a:xfrm>
            <a:off x="11565264" y="7587002"/>
            <a:ext cx="9894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an education resource that informs patients about laparoscopic surgery.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nurses and members of the surgical team to improve education to patients undergoing a laparoscopic surgery. 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 patients on the laparoscopic surgery and proper guidelines they should be implementing after surgery to have the best possible outcome.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EFE36F-373C-914B-8C88-7822C492130B}"/>
              </a:ext>
            </a:extLst>
          </p:cNvPr>
          <p:cNvSpPr txBox="1"/>
          <p:nvPr/>
        </p:nvSpPr>
        <p:spPr>
          <a:xfrm>
            <a:off x="22979748" y="22575646"/>
            <a:ext cx="11284403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resource aimed to improve patient safety and overall surgical outcomes.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teaching tool provided nurses, surgeons, anesthesiologist, operating room technicians and other staff in the surgical suite evidence-based research about laparoscopic surgery benefits and post-procedural guidelines that should be followed.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Having optimal patient-centered care, safety, and interpersonal communication will lead to increased patient satisfaction and improved patient outcomes.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enhanced understanding in the importance of patient education in the surgical setting, communication and teamwork among healthcare providers.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A678B-99AD-724F-A653-5D9A116927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74724" y="11286467"/>
            <a:ext cx="9710061" cy="8383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25073-96D9-8E46-AE19-E41A7391E7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92433" y="14087613"/>
            <a:ext cx="8885934" cy="441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C5F568-192C-8144-9976-A7B9D8D0F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53153">
            <a:off x="36172809" y="6855025"/>
            <a:ext cx="3717921" cy="3974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0B6276E-BAFC-9146-A48E-6087312174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25012" y="28640745"/>
            <a:ext cx="6934200" cy="25287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9E39F2-2B9D-5741-9113-5CEB2A1EDF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8100" y="16698166"/>
            <a:ext cx="1600200" cy="185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567CC-D555-BF48-B75D-873B841118CC}"/>
              </a:ext>
            </a:extLst>
          </p:cNvPr>
          <p:cNvSpPr txBox="1"/>
          <p:nvPr/>
        </p:nvSpPr>
        <p:spPr>
          <a:xfrm>
            <a:off x="4569296" y="32285956"/>
            <a:ext cx="34704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Thank you to all who have been apart of this project: Saint Vincent’s Surgical Suite Staff, especially Marlene Martins BSN-RN &amp; Molly Crehan, SN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13879</TotalTime>
  <Words>862</Words>
  <Application>Microsoft Macintosh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</vt:lpstr>
      <vt:lpstr>Times New Roman</vt:lpstr>
      <vt:lpstr>Wingdings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Tri-Fold Template</dc:title>
  <dc:creator>Ethan Shulda</dc:creator>
  <dc:description>©MegaPrint Inc. 2009</dc:description>
  <cp:lastModifiedBy>Langlais, Nicole M.</cp:lastModifiedBy>
  <cp:revision>261</cp:revision>
  <cp:lastPrinted>2019-07-19T12:26:43Z</cp:lastPrinted>
  <dcterms:created xsi:type="dcterms:W3CDTF">2008-12-04T00:20:37Z</dcterms:created>
  <dcterms:modified xsi:type="dcterms:W3CDTF">2020-04-15T14:45:31Z</dcterms:modified>
  <cp:category>Research Poster</cp:category>
</cp:coreProperties>
</file>