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9120" userDrawn="1">
          <p15:clr>
            <a:srgbClr val="A4A3A4"/>
          </p15:clr>
        </p15:guide>
        <p15:guide id="3" pos="18552" userDrawn="1">
          <p15:clr>
            <a:srgbClr val="A4A3A4"/>
          </p15:clr>
        </p15:guide>
        <p15:guide id="4" pos="9696" userDrawn="1">
          <p15:clr>
            <a:srgbClr val="A4A3A4"/>
          </p15:clr>
        </p15:guide>
        <p15:guide id="5" pos="1795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107" autoAdjust="0"/>
  </p:normalViewPr>
  <p:slideViewPr>
    <p:cSldViewPr snapToGrid="0" snapToObjects="1">
      <p:cViewPr>
        <p:scale>
          <a:sx n="10" d="100"/>
          <a:sy n="10" d="100"/>
        </p:scale>
        <p:origin x="1712" y="452"/>
      </p:cViewPr>
      <p:guideLst>
        <p:guide orient="horz" pos="10368"/>
        <p:guide pos="9120"/>
        <p:guide pos="18552"/>
        <p:guide pos="9696"/>
        <p:guide pos="17952"/>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518353-6001-0F4E-8C22-C3A20F1182F6}" type="datetimeFigureOut">
              <a:rPr lang="en-US" smtClean="0"/>
              <a:t>4/16/2020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0DDA48-7092-C04F-9C50-C776F68E1E5C}" type="slidenum">
              <a:rPr lang="en-US" smtClean="0"/>
              <a:t>‹#›</a:t>
            </a:fld>
            <a:endParaRPr lang="en-US"/>
          </a:p>
        </p:txBody>
      </p:sp>
    </p:spTree>
    <p:extLst>
      <p:ext uri="{BB962C8B-B14F-4D97-AF65-F5344CB8AC3E}">
        <p14:creationId xmlns:p14="http://schemas.microsoft.com/office/powerpoint/2010/main" val="1952624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955280" y="21427334"/>
            <a:ext cx="32918400" cy="5734320"/>
          </a:xfrm>
        </p:spPr>
        <p:txBody>
          <a:bodyPr wrap="none" anchor="t">
            <a:normAutofit/>
          </a:bodyPr>
          <a:lstStyle>
            <a:lvl1pPr algn="r">
              <a:defRPr sz="34560" b="0" spc="-1080">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7955275" y="18383417"/>
            <a:ext cx="32918400" cy="2968910"/>
          </a:xfrm>
        </p:spPr>
        <p:txBody>
          <a:bodyPr anchor="b">
            <a:normAutofit/>
          </a:bodyPr>
          <a:lstStyle>
            <a:lvl1pPr marL="0" indent="0" algn="r">
              <a:buNone/>
              <a:defRPr sz="1152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smtClean="0"/>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639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0962375"/>
            <a:ext cx="37856160" cy="3932904"/>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023237" y="4739647"/>
            <a:ext cx="37856160" cy="16222728"/>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3023239" y="24895277"/>
            <a:ext cx="37850443" cy="3275866"/>
          </a:xfrm>
        </p:spPr>
        <p:txBody>
          <a:bodyPr/>
          <a:lstStyle>
            <a:lvl1pPr marL="0" indent="0">
              <a:buNone/>
              <a:defRPr sz="576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fld id="{1B80C674-7DFC-42FE-B9CD-82963CDB1557}"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2176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0"/>
            <a:ext cx="37856160" cy="16964851"/>
          </a:xfrm>
        </p:spPr>
        <p:txBody>
          <a:bodyPr anchor="ctr"/>
          <a:lstStyle>
            <a:lvl1pPr>
              <a:defRPr sz="11520"/>
            </a:lvl1pPr>
          </a:lstStyle>
          <a:p>
            <a:r>
              <a:rPr lang="en-US"/>
              <a:t>Click to edit Master title style</a:t>
            </a:r>
            <a:endParaRPr lang="en-US" dirty="0"/>
          </a:p>
        </p:txBody>
      </p:sp>
      <p:sp>
        <p:nvSpPr>
          <p:cNvPr id="4" name="Text Placeholder 3"/>
          <p:cNvSpPr>
            <a:spLocks noGrp="1"/>
          </p:cNvSpPr>
          <p:nvPr>
            <p:ph type="body" sz="half" idx="2"/>
          </p:nvPr>
        </p:nvSpPr>
        <p:spPr>
          <a:xfrm>
            <a:off x="3023239" y="21549115"/>
            <a:ext cx="37850443" cy="7208765"/>
          </a:xfrm>
        </p:spPr>
        <p:txBody>
          <a:bodyPr anchor="ct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fld id="{2076456F-F47D-4F25-8053-2A695DA0CA7D}"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4349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6363" y="1752600"/>
            <a:ext cx="33489907" cy="14365939"/>
          </a:xfrm>
        </p:spPr>
        <p:txBody>
          <a:bodyPr anchor="ctr"/>
          <a:lstStyle>
            <a:lvl1pPr>
              <a:defRPr sz="15840"/>
            </a:lvl1pPr>
          </a:lstStyle>
          <a:p>
            <a:r>
              <a:rPr lang="en-US"/>
              <a:t>Click to edit Master title style</a:t>
            </a:r>
            <a:endParaRPr lang="en-US" dirty="0"/>
          </a:p>
        </p:txBody>
      </p:sp>
      <p:sp>
        <p:nvSpPr>
          <p:cNvPr id="12" name="Text Placeholder 3"/>
          <p:cNvSpPr>
            <a:spLocks noGrp="1"/>
          </p:cNvSpPr>
          <p:nvPr>
            <p:ph type="body" sz="half" idx="13"/>
          </p:nvPr>
        </p:nvSpPr>
        <p:spPr>
          <a:xfrm>
            <a:off x="6194323" y="16154674"/>
            <a:ext cx="31508275" cy="2635046"/>
          </a:xfrm>
        </p:spPr>
        <p:txBody>
          <a:bodyPr anchor="t">
            <a:normAutofit/>
          </a:bodyPr>
          <a:lstStyle>
            <a:lvl1pPr marL="0" indent="0">
              <a:buNone/>
              <a:defRPr sz="504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4" name="Text Placeholder 3"/>
          <p:cNvSpPr>
            <a:spLocks noGrp="1"/>
          </p:cNvSpPr>
          <p:nvPr>
            <p:ph type="body" sz="half" idx="2"/>
          </p:nvPr>
        </p:nvSpPr>
        <p:spPr>
          <a:xfrm>
            <a:off x="3017520" y="21608299"/>
            <a:ext cx="37844726" cy="7149581"/>
          </a:xfrm>
        </p:spPr>
        <p:txBody>
          <a:bodyPr anchor="ctr">
            <a:normAutofit/>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fld id="{5D6C7379-69CC-4837-9905-BEBA22830C8A}"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9" name="TextBox 8"/>
          <p:cNvSpPr txBox="1"/>
          <p:nvPr/>
        </p:nvSpPr>
        <p:spPr>
          <a:xfrm>
            <a:off x="3999758" y="3776755"/>
            <a:ext cx="2194560" cy="2806925"/>
          </a:xfrm>
          <a:prstGeom prst="rect">
            <a:avLst/>
          </a:prstGeom>
        </p:spPr>
        <p:txBody>
          <a:bodyPr vert="horz" lIns="329184" tIns="164592" rIns="329184" bIns="16459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8800" dirty="0">
                <a:solidFill>
                  <a:schemeClr val="tx1"/>
                </a:solidFill>
                <a:effectLst/>
              </a:rPr>
              <a:t>“</a:t>
            </a:r>
          </a:p>
        </p:txBody>
      </p:sp>
      <p:sp>
        <p:nvSpPr>
          <p:cNvPr id="10" name="TextBox 9"/>
          <p:cNvSpPr txBox="1"/>
          <p:nvPr/>
        </p:nvSpPr>
        <p:spPr>
          <a:xfrm>
            <a:off x="37576123" y="13167360"/>
            <a:ext cx="2194560" cy="2806925"/>
          </a:xfrm>
          <a:prstGeom prst="rect">
            <a:avLst/>
          </a:prstGeom>
        </p:spPr>
        <p:txBody>
          <a:bodyPr vert="horz" lIns="329184" tIns="164592" rIns="329184" bIns="16459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8800" dirty="0">
                <a:solidFill>
                  <a:schemeClr val="tx1"/>
                </a:solidFill>
                <a:effectLst/>
              </a:rPr>
              <a:t>”</a:t>
            </a:r>
          </a:p>
        </p:txBody>
      </p:sp>
    </p:spTree>
    <p:extLst>
      <p:ext uri="{BB962C8B-B14F-4D97-AF65-F5344CB8AC3E}">
        <p14:creationId xmlns:p14="http://schemas.microsoft.com/office/powerpoint/2010/main" val="2144352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3023237" y="11169449"/>
            <a:ext cx="37856160" cy="12056808"/>
          </a:xfrm>
        </p:spPr>
        <p:txBody>
          <a:bodyPr anchor="b">
            <a:normAutofit/>
          </a:bodyPr>
          <a:lstStyle>
            <a:lvl1pPr>
              <a:defRPr sz="19440"/>
            </a:lvl1pPr>
          </a:lstStyle>
          <a:p>
            <a:r>
              <a:rPr lang="en-US"/>
              <a:t>Click to edit Master title style</a:t>
            </a:r>
            <a:endParaRPr lang="en-US" dirty="0"/>
          </a:p>
        </p:txBody>
      </p:sp>
      <p:sp>
        <p:nvSpPr>
          <p:cNvPr id="4" name="Text Placeholder 3"/>
          <p:cNvSpPr>
            <a:spLocks noGrp="1"/>
          </p:cNvSpPr>
          <p:nvPr>
            <p:ph type="body" sz="half" idx="2"/>
          </p:nvPr>
        </p:nvSpPr>
        <p:spPr>
          <a:xfrm>
            <a:off x="3023239" y="23282789"/>
            <a:ext cx="37850443" cy="5475091"/>
          </a:xfrm>
        </p:spPr>
        <p:txBody>
          <a:bodyPr anchor="t"/>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fld id="{49EB8B7E-8AEE-4F10-BFEE-C999AD004D36}"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0878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3017520" y="1752607"/>
            <a:ext cx="37856160" cy="6362702"/>
          </a:xfrm>
        </p:spPr>
        <p:txBody>
          <a:bodyPr/>
          <a:lstStyle/>
          <a:p>
            <a:r>
              <a:rPr lang="en-US"/>
              <a:t>Click to edit Master title style</a:t>
            </a:r>
            <a:endParaRPr lang="en-US" dirty="0"/>
          </a:p>
        </p:txBody>
      </p:sp>
      <p:sp>
        <p:nvSpPr>
          <p:cNvPr id="7" name="Text Placeholder 2"/>
          <p:cNvSpPr>
            <a:spLocks noGrp="1"/>
          </p:cNvSpPr>
          <p:nvPr>
            <p:ph type="body" idx="1"/>
          </p:nvPr>
        </p:nvSpPr>
        <p:spPr>
          <a:xfrm>
            <a:off x="4814213" y="9052560"/>
            <a:ext cx="10608720" cy="2766058"/>
          </a:xfrm>
        </p:spPr>
        <p:txBody>
          <a:bodyPr anchor="b">
            <a:noAutofit/>
          </a:bodyPr>
          <a:lstStyle>
            <a:lvl1pPr marL="0" indent="0">
              <a:buNone/>
              <a:defRPr sz="864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Edit Master text styles</a:t>
            </a:r>
          </a:p>
        </p:txBody>
      </p:sp>
      <p:sp>
        <p:nvSpPr>
          <p:cNvPr id="8" name="Text Placeholder 3"/>
          <p:cNvSpPr>
            <a:spLocks noGrp="1"/>
          </p:cNvSpPr>
          <p:nvPr>
            <p:ph type="body" sz="half" idx="15"/>
          </p:nvPr>
        </p:nvSpPr>
        <p:spPr>
          <a:xfrm>
            <a:off x="4884473" y="12344400"/>
            <a:ext cx="10538462" cy="17228822"/>
          </a:xfrm>
        </p:spPr>
        <p:txBody>
          <a:bodyPr anchor="t">
            <a:normAutofit/>
          </a:bodyPr>
          <a:lstStyle>
            <a:lvl1pPr marL="0" indent="0">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Edit Master text styles</a:t>
            </a:r>
          </a:p>
        </p:txBody>
      </p:sp>
      <p:sp>
        <p:nvSpPr>
          <p:cNvPr id="9" name="Text Placeholder 4"/>
          <p:cNvSpPr>
            <a:spLocks noGrp="1"/>
          </p:cNvSpPr>
          <p:nvPr>
            <p:ph type="body" sz="quarter" idx="3"/>
          </p:nvPr>
        </p:nvSpPr>
        <p:spPr>
          <a:xfrm>
            <a:off x="16516783" y="9052560"/>
            <a:ext cx="10570469" cy="2766058"/>
          </a:xfrm>
        </p:spPr>
        <p:txBody>
          <a:bodyPr vert="horz" lIns="91440" tIns="45720" rIns="91440" bIns="45720" rtlCol="0" anchor="b">
            <a:noAutofit/>
          </a:bodyPr>
          <a:lstStyle>
            <a:lvl1pPr>
              <a:buNone/>
              <a:defRPr lang="en-US" sz="864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16478789" y="12344400"/>
            <a:ext cx="10608461" cy="17228822"/>
          </a:xfrm>
        </p:spPr>
        <p:txBody>
          <a:bodyPr anchor="t">
            <a:normAutofit/>
          </a:bodyPr>
          <a:lstStyle>
            <a:lvl1pPr marL="0" indent="0">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Edit Master text styles</a:t>
            </a:r>
          </a:p>
        </p:txBody>
      </p:sp>
      <p:sp>
        <p:nvSpPr>
          <p:cNvPr id="11" name="Text Placeholder 4"/>
          <p:cNvSpPr>
            <a:spLocks noGrp="1"/>
          </p:cNvSpPr>
          <p:nvPr>
            <p:ph type="body" sz="quarter" idx="13"/>
          </p:nvPr>
        </p:nvSpPr>
        <p:spPr>
          <a:xfrm>
            <a:off x="28184532" y="9052560"/>
            <a:ext cx="10555608" cy="2766058"/>
          </a:xfrm>
        </p:spPr>
        <p:txBody>
          <a:bodyPr vert="horz" lIns="91440" tIns="45720" rIns="91440" bIns="45720" rtlCol="0" anchor="b">
            <a:noAutofit/>
          </a:bodyPr>
          <a:lstStyle>
            <a:lvl1pPr>
              <a:buNone/>
              <a:defRPr lang="en-US" sz="864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28184532" y="12344400"/>
            <a:ext cx="10555608" cy="17228822"/>
          </a:xfrm>
        </p:spPr>
        <p:txBody>
          <a:bodyPr anchor="t">
            <a:normAutofit/>
          </a:bodyPr>
          <a:lstStyle>
            <a:lvl1pPr marL="0" indent="0">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Edit Master text styles</a:t>
            </a:r>
          </a:p>
        </p:txBody>
      </p:sp>
      <p:sp>
        <p:nvSpPr>
          <p:cNvPr id="3" name="Date Placeholder 2"/>
          <p:cNvSpPr>
            <a:spLocks noGrp="1"/>
          </p:cNvSpPr>
          <p:nvPr>
            <p:ph type="dt" sz="half" idx="10"/>
          </p:nvPr>
        </p:nvSpPr>
        <p:spPr/>
        <p:txBody>
          <a:bodyPr/>
          <a:lstStyle/>
          <a:p>
            <a:fld id="{8668F3F9-58BC-440B-B37B-805B9055EF92}" type="datetimeFigureOut">
              <a:rPr lang="en-US" smtClean="0"/>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91665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3017520" y="1752607"/>
            <a:ext cx="37856160" cy="636270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4795507" y="20628014"/>
            <a:ext cx="10584182" cy="2766058"/>
          </a:xfrm>
        </p:spPr>
        <p:txBody>
          <a:bodyPr anchor="b">
            <a:noAutofit/>
          </a:bodyPr>
          <a:lstStyle>
            <a:lvl1pPr marL="0" indent="0">
              <a:buNone/>
              <a:defRPr sz="864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Edit Master text styles</a:t>
            </a:r>
          </a:p>
        </p:txBody>
      </p:sp>
      <p:sp>
        <p:nvSpPr>
          <p:cNvPr id="20" name="Picture Placeholder 2"/>
          <p:cNvSpPr>
            <a:spLocks noGrp="1" noChangeAspect="1"/>
          </p:cNvSpPr>
          <p:nvPr>
            <p:ph type="pic" idx="15"/>
          </p:nvPr>
        </p:nvSpPr>
        <p:spPr>
          <a:xfrm>
            <a:off x="4795507" y="10830499"/>
            <a:ext cx="10584182" cy="73152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5760"/>
            </a:lvl1pPr>
            <a:lvl2pPr marL="1645920" indent="0">
              <a:buNone/>
              <a:defRPr sz="5760"/>
            </a:lvl2pPr>
            <a:lvl3pPr marL="3291840" indent="0">
              <a:buNone/>
              <a:defRPr sz="5760"/>
            </a:lvl3pPr>
            <a:lvl4pPr marL="4937760" indent="0">
              <a:buNone/>
              <a:defRPr sz="5760"/>
            </a:lvl4pPr>
            <a:lvl5pPr marL="6583680" indent="0">
              <a:buNone/>
              <a:defRPr sz="5760"/>
            </a:lvl5pPr>
            <a:lvl6pPr marL="8229600" indent="0">
              <a:buNone/>
              <a:defRPr sz="5760"/>
            </a:lvl6pPr>
            <a:lvl7pPr marL="9875520" indent="0">
              <a:buNone/>
              <a:defRPr sz="5760"/>
            </a:lvl7pPr>
            <a:lvl8pPr marL="11521440" indent="0">
              <a:buNone/>
              <a:defRPr sz="5760"/>
            </a:lvl8pPr>
            <a:lvl9pPr marL="13167360" indent="0">
              <a:buNone/>
              <a:defRPr sz="5760"/>
            </a:lvl9pPr>
          </a:lstStyle>
          <a:p>
            <a:r>
              <a:rPr lang="en-US"/>
              <a:t>Click icon to add picture</a:t>
            </a:r>
            <a:endParaRPr lang="en-US" dirty="0"/>
          </a:p>
        </p:txBody>
      </p:sp>
      <p:sp>
        <p:nvSpPr>
          <p:cNvPr id="21" name="Text Placeholder 3"/>
          <p:cNvSpPr>
            <a:spLocks noGrp="1"/>
          </p:cNvSpPr>
          <p:nvPr>
            <p:ph type="body" sz="half" idx="18"/>
          </p:nvPr>
        </p:nvSpPr>
        <p:spPr>
          <a:xfrm>
            <a:off x="4795507" y="23394079"/>
            <a:ext cx="10584182" cy="3164107"/>
          </a:xfrm>
        </p:spPr>
        <p:txBody>
          <a:bodyPr anchor="t">
            <a:normAutofit/>
          </a:bodyPr>
          <a:lstStyle>
            <a:lvl1pPr marL="0" indent="0">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Edit Master text styles</a:t>
            </a:r>
          </a:p>
        </p:txBody>
      </p:sp>
      <p:sp>
        <p:nvSpPr>
          <p:cNvPr id="22" name="Text Placeholder 4"/>
          <p:cNvSpPr>
            <a:spLocks noGrp="1"/>
          </p:cNvSpPr>
          <p:nvPr>
            <p:ph type="body" sz="quarter" idx="3"/>
          </p:nvPr>
        </p:nvSpPr>
        <p:spPr>
          <a:xfrm>
            <a:off x="16448391" y="20628014"/>
            <a:ext cx="10549891" cy="2766058"/>
          </a:xfrm>
        </p:spPr>
        <p:txBody>
          <a:bodyPr anchor="b">
            <a:noAutofit/>
          </a:bodyPr>
          <a:lstStyle>
            <a:lvl1pPr marL="0" indent="0">
              <a:buNone/>
              <a:defRPr sz="864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Edit Master text styles</a:t>
            </a:r>
          </a:p>
        </p:txBody>
      </p:sp>
      <p:sp>
        <p:nvSpPr>
          <p:cNvPr id="23" name="Picture Placeholder 2"/>
          <p:cNvSpPr>
            <a:spLocks noGrp="1" noChangeAspect="1"/>
          </p:cNvSpPr>
          <p:nvPr>
            <p:ph type="pic" idx="21"/>
          </p:nvPr>
        </p:nvSpPr>
        <p:spPr>
          <a:xfrm>
            <a:off x="16448386" y="10830499"/>
            <a:ext cx="10549891" cy="73152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5760"/>
            </a:lvl1pPr>
            <a:lvl2pPr marL="1645920" indent="0">
              <a:buNone/>
              <a:defRPr sz="5760"/>
            </a:lvl2pPr>
            <a:lvl3pPr marL="3291840" indent="0">
              <a:buNone/>
              <a:defRPr sz="5760"/>
            </a:lvl3pPr>
            <a:lvl4pPr marL="4937760" indent="0">
              <a:buNone/>
              <a:defRPr sz="5760"/>
            </a:lvl4pPr>
            <a:lvl5pPr marL="6583680" indent="0">
              <a:buNone/>
              <a:defRPr sz="5760"/>
            </a:lvl5pPr>
            <a:lvl6pPr marL="8229600" indent="0">
              <a:buNone/>
              <a:defRPr sz="5760"/>
            </a:lvl6pPr>
            <a:lvl7pPr marL="9875520" indent="0">
              <a:buNone/>
              <a:defRPr sz="5760"/>
            </a:lvl7pPr>
            <a:lvl8pPr marL="11521440" indent="0">
              <a:buNone/>
              <a:defRPr sz="5760"/>
            </a:lvl8pPr>
            <a:lvl9pPr marL="13167360" indent="0">
              <a:buNone/>
              <a:defRPr sz="5760"/>
            </a:lvl9pPr>
          </a:lstStyle>
          <a:p>
            <a:r>
              <a:rPr lang="en-US"/>
              <a:t>Click icon to add picture</a:t>
            </a:r>
            <a:endParaRPr lang="en-US" dirty="0"/>
          </a:p>
        </p:txBody>
      </p:sp>
      <p:sp>
        <p:nvSpPr>
          <p:cNvPr id="24" name="Text Placeholder 3"/>
          <p:cNvSpPr>
            <a:spLocks noGrp="1"/>
          </p:cNvSpPr>
          <p:nvPr>
            <p:ph type="body" sz="half" idx="19"/>
          </p:nvPr>
        </p:nvSpPr>
        <p:spPr>
          <a:xfrm>
            <a:off x="16443521" y="23394075"/>
            <a:ext cx="10563864" cy="3164107"/>
          </a:xfrm>
        </p:spPr>
        <p:txBody>
          <a:bodyPr anchor="t">
            <a:normAutofit/>
          </a:bodyPr>
          <a:lstStyle>
            <a:lvl1pPr marL="0" indent="0">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Edit Master text styles</a:t>
            </a:r>
          </a:p>
        </p:txBody>
      </p:sp>
      <p:sp>
        <p:nvSpPr>
          <p:cNvPr id="25" name="Text Placeholder 4"/>
          <p:cNvSpPr>
            <a:spLocks noGrp="1"/>
          </p:cNvSpPr>
          <p:nvPr>
            <p:ph type="body" sz="quarter" idx="13"/>
          </p:nvPr>
        </p:nvSpPr>
        <p:spPr>
          <a:xfrm>
            <a:off x="28095564" y="20628014"/>
            <a:ext cx="10555608" cy="2766058"/>
          </a:xfrm>
        </p:spPr>
        <p:txBody>
          <a:bodyPr anchor="b">
            <a:noAutofit/>
          </a:bodyPr>
          <a:lstStyle>
            <a:lvl1pPr marL="0" indent="0">
              <a:buNone/>
              <a:defRPr sz="864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Edit Master text styles</a:t>
            </a:r>
          </a:p>
        </p:txBody>
      </p:sp>
      <p:sp>
        <p:nvSpPr>
          <p:cNvPr id="26" name="Picture Placeholder 2"/>
          <p:cNvSpPr>
            <a:spLocks noGrp="1" noChangeAspect="1"/>
          </p:cNvSpPr>
          <p:nvPr>
            <p:ph type="pic" idx="22"/>
          </p:nvPr>
        </p:nvSpPr>
        <p:spPr>
          <a:xfrm>
            <a:off x="28095559" y="10830499"/>
            <a:ext cx="10555608" cy="73152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5760"/>
            </a:lvl1pPr>
            <a:lvl2pPr marL="1645920" indent="0">
              <a:buNone/>
              <a:defRPr sz="5760"/>
            </a:lvl2pPr>
            <a:lvl3pPr marL="3291840" indent="0">
              <a:buNone/>
              <a:defRPr sz="5760"/>
            </a:lvl3pPr>
            <a:lvl4pPr marL="4937760" indent="0">
              <a:buNone/>
              <a:defRPr sz="5760"/>
            </a:lvl4pPr>
            <a:lvl5pPr marL="6583680" indent="0">
              <a:buNone/>
              <a:defRPr sz="5760"/>
            </a:lvl5pPr>
            <a:lvl6pPr marL="8229600" indent="0">
              <a:buNone/>
              <a:defRPr sz="5760"/>
            </a:lvl6pPr>
            <a:lvl7pPr marL="9875520" indent="0">
              <a:buNone/>
              <a:defRPr sz="5760"/>
            </a:lvl7pPr>
            <a:lvl8pPr marL="11521440" indent="0">
              <a:buNone/>
              <a:defRPr sz="5760"/>
            </a:lvl8pPr>
            <a:lvl9pPr marL="13167360" indent="0">
              <a:buNone/>
              <a:defRPr sz="5760"/>
            </a:lvl9pPr>
          </a:lstStyle>
          <a:p>
            <a:r>
              <a:rPr lang="en-US"/>
              <a:t>Click icon to add picture</a:t>
            </a:r>
            <a:endParaRPr lang="en-US" dirty="0"/>
          </a:p>
        </p:txBody>
      </p:sp>
      <p:sp>
        <p:nvSpPr>
          <p:cNvPr id="27" name="Text Placeholder 3"/>
          <p:cNvSpPr>
            <a:spLocks noGrp="1"/>
          </p:cNvSpPr>
          <p:nvPr>
            <p:ph type="body" sz="half" idx="20"/>
          </p:nvPr>
        </p:nvSpPr>
        <p:spPr>
          <a:xfrm>
            <a:off x="28095111" y="23394065"/>
            <a:ext cx="10569590" cy="3164107"/>
          </a:xfrm>
        </p:spPr>
        <p:txBody>
          <a:bodyPr anchor="t">
            <a:normAutofit/>
          </a:bodyPr>
          <a:lstStyle>
            <a:lvl1pPr marL="0" indent="0">
              <a:buNone/>
              <a:defRPr sz="504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Edit Master text styles</a:t>
            </a:r>
          </a:p>
        </p:txBody>
      </p:sp>
      <p:sp>
        <p:nvSpPr>
          <p:cNvPr id="3" name="Date Placeholder 2"/>
          <p:cNvSpPr>
            <a:spLocks noGrp="1"/>
          </p:cNvSpPr>
          <p:nvPr>
            <p:ph type="dt" sz="half" idx="10"/>
          </p:nvPr>
        </p:nvSpPr>
        <p:spPr/>
        <p:txBody>
          <a:bodyPr/>
          <a:lstStyle/>
          <a:p>
            <a:fld id="{0D5A53AF-48EA-489D-8260-9DCAB666386A}" type="datetimeFigureOut">
              <a:rPr lang="en-US" smtClean="0"/>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5391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380147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3298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3844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3076315" y="21427334"/>
            <a:ext cx="32918400" cy="5734320"/>
          </a:xfrm>
        </p:spPr>
        <p:txBody>
          <a:bodyPr wrap="none" anchor="t">
            <a:normAutofit/>
          </a:bodyPr>
          <a:lstStyle>
            <a:lvl1pPr algn="l">
              <a:defRPr sz="34560" b="0" spc="-108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3076315" y="18383414"/>
            <a:ext cx="32918400" cy="2965546"/>
          </a:xfrm>
        </p:spPr>
        <p:txBody>
          <a:bodyPr anchor="b">
            <a:normAutofit/>
          </a:bodyPr>
          <a:lstStyle>
            <a:lvl1pPr marL="0" indent="0" algn="l">
              <a:buNone/>
              <a:defRPr sz="1152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9517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032000" y="8763000"/>
            <a:ext cx="18090778"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751424" y="8763000"/>
            <a:ext cx="18122256"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6081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032000" y="8069582"/>
            <a:ext cx="18090778" cy="3954778"/>
          </a:xfrm>
        </p:spPr>
        <p:txBody>
          <a:bodyPr anchor="b">
            <a:normAutofit/>
          </a:bodyPr>
          <a:lstStyle>
            <a:lvl1pPr marL="0" indent="0">
              <a:buNone/>
              <a:defRPr sz="96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Edit Master text styles</a:t>
            </a:r>
          </a:p>
        </p:txBody>
      </p:sp>
      <p:sp>
        <p:nvSpPr>
          <p:cNvPr id="4" name="Content Placeholder 3"/>
          <p:cNvSpPr>
            <a:spLocks noGrp="1"/>
          </p:cNvSpPr>
          <p:nvPr>
            <p:ph sz="half" idx="2"/>
          </p:nvPr>
        </p:nvSpPr>
        <p:spPr>
          <a:xfrm>
            <a:off x="4032000" y="12024360"/>
            <a:ext cx="18090778"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751426" y="8069582"/>
            <a:ext cx="18127973" cy="3954778"/>
          </a:xfrm>
        </p:spPr>
        <p:txBody>
          <a:bodyPr vert="horz" lIns="91440" tIns="45720" rIns="91440" bIns="45720" rtlCol="0" anchor="b">
            <a:normAutofit/>
          </a:bodyPr>
          <a:lstStyle>
            <a:lvl1pPr>
              <a:buNone/>
              <a:defRPr lang="en-US" sz="96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22751426" y="12024360"/>
            <a:ext cx="18127973"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1887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943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t>4/16/2020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6876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032003" y="9875520"/>
            <a:ext cx="13147291" cy="18295622"/>
          </a:xfrm>
        </p:spPr>
        <p:txBody>
          <a:bodyPr>
            <a:normAutofit/>
          </a:bodyPr>
          <a:lstStyle>
            <a:lvl1pPr marL="0" indent="0">
              <a:buNone/>
              <a:defRPr sz="672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50511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4032003" y="9875520"/>
            <a:ext cx="13147291" cy="18295622"/>
          </a:xfrm>
        </p:spPr>
        <p:txBody>
          <a:bodyPr>
            <a:normAutofit/>
          </a:bodyPr>
          <a:lstStyle>
            <a:lvl1pPr marL="0" indent="0">
              <a:buNone/>
              <a:defRPr sz="672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33870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032000" y="8763000"/>
            <a:ext cx="3684168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432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smtClean="0"/>
              <a:t>4/16/2020</a:t>
            </a:fld>
            <a:endParaRPr lang="en-US" dirty="0"/>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432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432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70171444"/>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3291840" rtl="0" eaLnBrk="1" latinLnBrk="0" hangingPunct="1">
        <a:lnSpc>
          <a:spcPct val="90000"/>
        </a:lnSpc>
        <a:spcBef>
          <a:spcPct val="0"/>
        </a:spcBef>
        <a:buNone/>
        <a:defRPr sz="2112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152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9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68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72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72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87294" y="152400"/>
            <a:ext cx="40116612" cy="4031873"/>
          </a:xfrm>
          <a:prstGeom prst="rect">
            <a:avLst/>
          </a:prstGeom>
          <a:noFill/>
        </p:spPr>
        <p:txBody>
          <a:bodyPr wrap="square" rtlCol="0">
            <a:spAutoFit/>
          </a:bodyPr>
          <a:lstStyle/>
          <a:p>
            <a:pPr algn="ctr"/>
            <a:r>
              <a:rPr lang="en-US" sz="7800" b="1" dirty="0">
                <a:latin typeface="Arial" panose="020B0604020202020204" pitchFamily="34" charset="0"/>
                <a:ea typeface="Times New Roman" charset="0"/>
                <a:cs typeface="Arial" panose="020B0604020202020204" pitchFamily="34" charset="0"/>
              </a:rPr>
              <a:t>Social and Socio-sexual Interactions in Belugas </a:t>
            </a:r>
          </a:p>
          <a:p>
            <a:pPr algn="ctr"/>
            <a:r>
              <a:rPr lang="en-US" sz="7800" b="1" dirty="0">
                <a:latin typeface="Arial" panose="020B0604020202020204" pitchFamily="34" charset="0"/>
                <a:ea typeface="Times New Roman" charset="0"/>
                <a:cs typeface="Arial" panose="020B0604020202020204" pitchFamily="34" charset="0"/>
              </a:rPr>
              <a:t>(</a:t>
            </a:r>
            <a:r>
              <a:rPr lang="en-US" sz="7800" b="1" i="1" dirty="0">
                <a:latin typeface="Arial" panose="020B0604020202020204" pitchFamily="34" charset="0"/>
                <a:ea typeface="Times New Roman" charset="0"/>
                <a:cs typeface="Arial" panose="020B0604020202020204" pitchFamily="34" charset="0"/>
              </a:rPr>
              <a:t>Delphinapterus leucas</a:t>
            </a:r>
            <a:r>
              <a:rPr lang="en-US" sz="7800" b="1" dirty="0">
                <a:latin typeface="Arial" panose="020B0604020202020204" pitchFamily="34" charset="0"/>
                <a:ea typeface="Times New Roman" charset="0"/>
                <a:cs typeface="Arial" panose="020B0604020202020204" pitchFamily="34" charset="0"/>
              </a:rPr>
              <a:t>)</a:t>
            </a:r>
          </a:p>
          <a:p>
            <a:pPr algn="ctr"/>
            <a:r>
              <a:rPr lang="en-US" sz="5400" b="1" dirty="0">
                <a:latin typeface="Arial" panose="020B0604020202020204" pitchFamily="34" charset="0"/>
                <a:ea typeface="Times New Roman" charset="0"/>
                <a:cs typeface="Arial" panose="020B0604020202020204" pitchFamily="34" charset="0"/>
              </a:rPr>
              <a:t>Ashley Penczynzyn &amp; Kelly Rosenbaum</a:t>
            </a:r>
          </a:p>
          <a:p>
            <a:pPr algn="ctr"/>
            <a:r>
              <a:rPr lang="en-US" sz="3600" b="1" dirty="0">
                <a:latin typeface="Arial" panose="020B0604020202020204" pitchFamily="34" charset="0"/>
                <a:ea typeface="Times New Roman" charset="0"/>
                <a:cs typeface="Arial" panose="020B0604020202020204" pitchFamily="34" charset="0"/>
              </a:rPr>
              <a:t>Mentor: Dr. Deirdre </a:t>
            </a:r>
            <a:r>
              <a:rPr lang="en-US" sz="3600" b="1" dirty="0" err="1">
                <a:latin typeface="Arial" panose="020B0604020202020204" pitchFamily="34" charset="0"/>
                <a:ea typeface="Times New Roman" charset="0"/>
                <a:cs typeface="Arial" panose="020B0604020202020204" pitchFamily="34" charset="0"/>
              </a:rPr>
              <a:t>Yeater</a:t>
            </a:r>
            <a:r>
              <a:rPr lang="en-US" sz="3600" b="1" dirty="0">
                <a:latin typeface="Arial" panose="020B0604020202020204" pitchFamily="34" charset="0"/>
                <a:ea typeface="Times New Roman" charset="0"/>
                <a:cs typeface="Arial" panose="020B0604020202020204" pitchFamily="34" charset="0"/>
              </a:rPr>
              <a:t> </a:t>
            </a:r>
          </a:p>
        </p:txBody>
      </p:sp>
      <p:sp>
        <p:nvSpPr>
          <p:cNvPr id="6" name="TextBox 5"/>
          <p:cNvSpPr txBox="1"/>
          <p:nvPr/>
        </p:nvSpPr>
        <p:spPr>
          <a:xfrm>
            <a:off x="886821" y="3884204"/>
            <a:ext cx="12337048" cy="8771632"/>
          </a:xfrm>
          <a:prstGeom prst="rect">
            <a:avLst/>
          </a:prstGeom>
          <a:noFill/>
        </p:spPr>
        <p:txBody>
          <a:bodyPr wrap="square" rtlCol="0">
            <a:spAutoFit/>
          </a:bodyPr>
          <a:lstStyle/>
          <a:p>
            <a:r>
              <a:rPr lang="en-US" sz="5400" b="1" dirty="0">
                <a:latin typeface="Arial" panose="020B0604020202020204" pitchFamily="34" charset="0"/>
                <a:ea typeface="Times New Roman" charset="0"/>
                <a:cs typeface="Arial" panose="020B0604020202020204" pitchFamily="34" charset="0"/>
              </a:rPr>
              <a:t>Abstract</a:t>
            </a:r>
          </a:p>
          <a:p>
            <a:r>
              <a:rPr lang="en-US" sz="3000" dirty="0">
                <a:latin typeface="Arial" panose="020B0604020202020204" pitchFamily="34" charset="0"/>
                <a:ea typeface="Times New Roman" charset="0"/>
                <a:cs typeface="Arial" panose="020B0604020202020204" pitchFamily="34" charset="0"/>
              </a:rPr>
              <a:t>There have been relatively few studies examining the social interactions among belugas (</a:t>
            </a:r>
            <a:r>
              <a:rPr lang="en-US" sz="3000" i="1" dirty="0">
                <a:latin typeface="Arial" panose="020B0604020202020204" pitchFamily="34" charset="0"/>
                <a:ea typeface="Times New Roman" charset="0"/>
                <a:cs typeface="Arial" panose="020B0604020202020204" pitchFamily="34" charset="0"/>
              </a:rPr>
              <a:t>Delphinapterus leucas</a:t>
            </a:r>
            <a:r>
              <a:rPr lang="en-US" sz="3000" dirty="0">
                <a:latin typeface="Arial" panose="020B0604020202020204" pitchFamily="34" charset="0"/>
                <a:ea typeface="Times New Roman" charset="0"/>
                <a:cs typeface="Arial" panose="020B0604020202020204" pitchFamily="34" charset="0"/>
              </a:rPr>
              <a:t>). The current study investigated the social behaviors and interactions, including socio-sexual behaviors, between five individual belugas housed in a managed care facility. The longitudinal study spanned over five years. The social groupings varied over the years, with two to four belugas living together at a time. This study aims to gain a better understanding of beluga social interactions under human care. The data were recorded at Mystic Aquarium then coded for social interactions. Results indicated that one male (sub-adult developing to an adult male over the course of the study) initiated the majority of the interactions. In addition, the individual social behavior acts observed at this facility corroborate with the findings of belugas in managed care at other facilities, as well as, with the growing body of knowledge about wild beluga behavior. Results of longitudinal studies on beluga social behaviors are important to inform researchers on what is needed for reproduction, which has been a threat to endangered wild beluga populations.</a:t>
            </a:r>
          </a:p>
        </p:txBody>
      </p:sp>
      <p:sp>
        <p:nvSpPr>
          <p:cNvPr id="7" name="TextBox 6"/>
          <p:cNvSpPr txBox="1"/>
          <p:nvPr/>
        </p:nvSpPr>
        <p:spPr>
          <a:xfrm>
            <a:off x="14910956" y="6001476"/>
            <a:ext cx="13318168" cy="769441"/>
          </a:xfrm>
          <a:prstGeom prst="rect">
            <a:avLst/>
          </a:prstGeom>
          <a:noFill/>
        </p:spPr>
        <p:txBody>
          <a:bodyPr wrap="square" rtlCol="0">
            <a:spAutoFit/>
          </a:bodyPr>
          <a:lstStyle/>
          <a:p>
            <a:endParaRPr lang="en-US" sz="4400" b="1" dirty="0">
              <a:latin typeface="Arial" panose="020B0604020202020204" pitchFamily="34" charset="0"/>
              <a:ea typeface="Times New Roman" charset="0"/>
              <a:cs typeface="Arial" panose="020B0604020202020204" pitchFamily="34" charset="0"/>
            </a:endParaRPr>
          </a:p>
        </p:txBody>
      </p:sp>
      <p:sp>
        <p:nvSpPr>
          <p:cNvPr id="8" name="TextBox 7"/>
          <p:cNvSpPr txBox="1"/>
          <p:nvPr/>
        </p:nvSpPr>
        <p:spPr>
          <a:xfrm>
            <a:off x="921113" y="22193070"/>
            <a:ext cx="12337048" cy="8434833"/>
          </a:xfrm>
          <a:prstGeom prst="rect">
            <a:avLst/>
          </a:prstGeom>
          <a:noFill/>
        </p:spPr>
        <p:txBody>
          <a:bodyPr wrap="square" rtlCol="0">
            <a:spAutoFit/>
          </a:bodyPr>
          <a:lstStyle/>
          <a:p>
            <a:r>
              <a:rPr lang="en-US" sz="5400" b="1" dirty="0">
                <a:latin typeface="Arial" panose="020B0604020202020204" pitchFamily="34" charset="0"/>
                <a:ea typeface="Times New Roman" charset="0"/>
                <a:cs typeface="Arial" panose="020B0604020202020204" pitchFamily="34" charset="0"/>
              </a:rPr>
              <a:t>Methods</a:t>
            </a:r>
          </a:p>
          <a:p>
            <a:pPr marL="685800" indent="-685800">
              <a:buFont typeface="Arial" charset="0"/>
              <a:buChar char="•"/>
            </a:pPr>
            <a:r>
              <a:rPr lang="en-US" sz="3200" dirty="0">
                <a:latin typeface="Arial" panose="020B0604020202020204" pitchFamily="34" charset="0"/>
                <a:ea typeface="Times New Roman" charset="0"/>
                <a:cs typeface="Arial" panose="020B0604020202020204" pitchFamily="34" charset="0"/>
              </a:rPr>
              <a:t>Subjects: Five Belugas housed at Mystic Aquarium in Mystic, Connecticut.</a:t>
            </a:r>
          </a:p>
          <a:p>
            <a:pPr marL="1143000" lvl="1" indent="-685800">
              <a:buFont typeface="Arial" charset="0"/>
              <a:buChar char="•"/>
            </a:pPr>
            <a:r>
              <a:rPr lang="en-US" sz="3200" dirty="0">
                <a:latin typeface="Arial" panose="020B0604020202020204" pitchFamily="34" charset="0"/>
                <a:ea typeface="Times New Roman" charset="0"/>
                <a:cs typeface="Arial" panose="020B0604020202020204" pitchFamily="34" charset="0"/>
              </a:rPr>
              <a:t>2 adult females</a:t>
            </a:r>
          </a:p>
          <a:p>
            <a:pPr marL="1600200" lvl="2" indent="-685800">
              <a:buFont typeface="Arial" charset="0"/>
              <a:buChar char="•"/>
            </a:pPr>
            <a:r>
              <a:rPr lang="en-US" sz="3200" dirty="0">
                <a:latin typeface="Arial" panose="020B0604020202020204" pitchFamily="34" charset="0"/>
                <a:ea typeface="Times New Roman" charset="0"/>
                <a:cs typeface="Arial" panose="020B0604020202020204" pitchFamily="34" charset="0"/>
              </a:rPr>
              <a:t>Female A (November 2014-current)</a:t>
            </a:r>
          </a:p>
          <a:p>
            <a:pPr marL="1600200" lvl="2" indent="-685800">
              <a:buFont typeface="Arial" charset="0"/>
              <a:buChar char="•"/>
            </a:pPr>
            <a:r>
              <a:rPr lang="en-US" sz="3200" dirty="0">
                <a:latin typeface="Arial" panose="020B0604020202020204" pitchFamily="34" charset="0"/>
                <a:ea typeface="Times New Roman" charset="0"/>
                <a:cs typeface="Arial" panose="020B0604020202020204" pitchFamily="34" charset="0"/>
              </a:rPr>
              <a:t>Female B (February 2019-current)</a:t>
            </a:r>
          </a:p>
          <a:p>
            <a:pPr marL="914400" lvl="1" indent="-457200">
              <a:buFont typeface="Arial" charset="0"/>
              <a:buChar char="•"/>
            </a:pPr>
            <a:r>
              <a:rPr lang="en-US" sz="3200" dirty="0">
                <a:latin typeface="Arial" panose="020B0604020202020204" pitchFamily="34" charset="0"/>
                <a:ea typeface="Times New Roman" charset="0"/>
                <a:cs typeface="Arial" panose="020B0604020202020204" pitchFamily="34" charset="0"/>
              </a:rPr>
              <a:t>3 adult males</a:t>
            </a:r>
          </a:p>
          <a:p>
            <a:pPr marL="1371600" lvl="2" indent="-457200">
              <a:buFont typeface="Arial" charset="0"/>
              <a:buChar char="•"/>
            </a:pPr>
            <a:r>
              <a:rPr lang="en-US" sz="3200" dirty="0">
                <a:latin typeface="Arial" panose="020B0604020202020204" pitchFamily="34" charset="0"/>
                <a:ea typeface="Times New Roman" charset="0"/>
                <a:cs typeface="Arial" panose="020B0604020202020204" pitchFamily="34" charset="0"/>
              </a:rPr>
              <a:t>Male A (November 2014-February 2016)</a:t>
            </a:r>
          </a:p>
          <a:p>
            <a:pPr marL="1371600" lvl="2" indent="-457200">
              <a:buFont typeface="Arial" charset="0"/>
              <a:buChar char="•"/>
            </a:pPr>
            <a:r>
              <a:rPr lang="en-US" sz="3200" dirty="0">
                <a:latin typeface="Arial" panose="020B0604020202020204" pitchFamily="34" charset="0"/>
                <a:ea typeface="Times New Roman" charset="0"/>
                <a:cs typeface="Arial" panose="020B0604020202020204" pitchFamily="34" charset="0"/>
              </a:rPr>
              <a:t>Male B (June 2016-August 2016)</a:t>
            </a:r>
          </a:p>
          <a:p>
            <a:pPr marL="1371600" lvl="2" indent="-457200">
              <a:buFont typeface="Arial" charset="0"/>
              <a:buChar char="•"/>
            </a:pPr>
            <a:r>
              <a:rPr lang="en-US" sz="3200" dirty="0">
                <a:latin typeface="Arial" panose="020B0604020202020204" pitchFamily="34" charset="0"/>
                <a:ea typeface="Times New Roman" charset="0"/>
                <a:cs typeface="Arial" panose="020B0604020202020204" pitchFamily="34" charset="0"/>
              </a:rPr>
              <a:t>Male C (November 2014-current)</a:t>
            </a:r>
          </a:p>
          <a:p>
            <a:pPr marL="685800" indent="-685800">
              <a:buFont typeface="Arial" charset="0"/>
              <a:buChar char="•"/>
            </a:pPr>
            <a:r>
              <a:rPr lang="en-US" sz="3200" dirty="0" smtClean="0">
                <a:latin typeface="Arial" panose="020B0604020202020204" pitchFamily="34" charset="0"/>
                <a:ea typeface="Times New Roman" charset="0"/>
                <a:cs typeface="Arial" panose="020B0604020202020204" pitchFamily="34" charset="0"/>
              </a:rPr>
              <a:t>Videos were recorded from </a:t>
            </a:r>
            <a:r>
              <a:rPr lang="en-US" sz="3200" dirty="0">
                <a:latin typeface="Arial" panose="020B0604020202020204" pitchFamily="34" charset="0"/>
                <a:ea typeface="Times New Roman" charset="0"/>
                <a:cs typeface="Arial" panose="020B0604020202020204" pitchFamily="34" charset="0"/>
              </a:rPr>
              <a:t>November 2014 to </a:t>
            </a:r>
            <a:r>
              <a:rPr lang="en-US" sz="3200" dirty="0" smtClean="0">
                <a:latin typeface="Arial" panose="020B0604020202020204" pitchFamily="34" charset="0"/>
                <a:ea typeface="Times New Roman" charset="0"/>
                <a:cs typeface="Arial" panose="020B0604020202020204" pitchFamily="34" charset="0"/>
              </a:rPr>
              <a:t>present </a:t>
            </a:r>
            <a:r>
              <a:rPr lang="en-US" sz="3200" dirty="0">
                <a:latin typeface="Arial" panose="020B0604020202020204" pitchFamily="34" charset="0"/>
                <a:ea typeface="Times New Roman" charset="0"/>
                <a:cs typeface="Arial" panose="020B0604020202020204" pitchFamily="34" charset="0"/>
              </a:rPr>
              <a:t>at various times of the </a:t>
            </a:r>
            <a:r>
              <a:rPr lang="en-US" sz="3200" dirty="0" smtClean="0">
                <a:latin typeface="Arial" panose="020B0604020202020204" pitchFamily="34" charset="0"/>
                <a:ea typeface="Times New Roman" charset="0"/>
                <a:cs typeface="Arial" panose="020B0604020202020204" pitchFamily="34" charset="0"/>
              </a:rPr>
              <a:t>day.</a:t>
            </a:r>
            <a:endParaRPr lang="en-US" sz="3200" dirty="0">
              <a:latin typeface="Arial" panose="020B0604020202020204" pitchFamily="34" charset="0"/>
              <a:ea typeface="Times New Roman" charset="0"/>
              <a:cs typeface="Arial" panose="020B0604020202020204" pitchFamily="34" charset="0"/>
            </a:endParaRPr>
          </a:p>
          <a:p>
            <a:pPr marL="685800" indent="-685800">
              <a:buFont typeface="Arial" charset="0"/>
              <a:buChar char="•"/>
            </a:pPr>
            <a:r>
              <a:rPr lang="en-US" sz="3200" dirty="0">
                <a:latin typeface="Arial" panose="020B0604020202020204" pitchFamily="34" charset="0"/>
                <a:ea typeface="Times New Roman" charset="0"/>
                <a:cs typeface="Arial" panose="020B0604020202020204" pitchFamily="34" charset="0"/>
              </a:rPr>
              <a:t>Videos </a:t>
            </a:r>
            <a:r>
              <a:rPr lang="en-US" sz="3200" dirty="0" smtClean="0">
                <a:latin typeface="Arial" panose="020B0604020202020204" pitchFamily="34" charset="0"/>
                <a:ea typeface="Times New Roman" charset="0"/>
                <a:cs typeface="Arial" panose="020B0604020202020204" pitchFamily="34" charset="0"/>
              </a:rPr>
              <a:t>sampled in continuous </a:t>
            </a:r>
            <a:r>
              <a:rPr lang="en-US" sz="3200" dirty="0">
                <a:latin typeface="Arial" panose="020B0604020202020204" pitchFamily="34" charset="0"/>
                <a:ea typeface="Times New Roman" charset="0"/>
                <a:cs typeface="Arial" panose="020B0604020202020204" pitchFamily="34" charset="0"/>
              </a:rPr>
              <a:t>15-20 minute segments, scanning the tank and following any activity.</a:t>
            </a:r>
          </a:p>
          <a:p>
            <a:pPr marL="685800" indent="-685800">
              <a:buFont typeface="Arial" charset="0"/>
              <a:buChar char="•"/>
            </a:pPr>
            <a:r>
              <a:rPr lang="en-US" sz="3200" dirty="0">
                <a:latin typeface="Arial" panose="020B0604020202020204" pitchFamily="34" charset="0"/>
                <a:ea typeface="Times New Roman" charset="0"/>
                <a:cs typeface="Arial" panose="020B0604020202020204" pitchFamily="34" charset="0"/>
              </a:rPr>
              <a:t>Data points coded to include action, initiator, receiver, and duration.</a:t>
            </a: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66526" y="415138"/>
            <a:ext cx="2399724" cy="2642278"/>
          </a:xfrm>
          <a:prstGeom prst="rect">
            <a:avLst/>
          </a:prstGeom>
        </p:spPr>
      </p:pic>
      <p:sp>
        <p:nvSpPr>
          <p:cNvPr id="2" name="TextBox 1"/>
          <p:cNvSpPr txBox="1"/>
          <p:nvPr/>
        </p:nvSpPr>
        <p:spPr>
          <a:xfrm>
            <a:off x="30636279" y="3928635"/>
            <a:ext cx="12339668" cy="6832640"/>
          </a:xfrm>
          <a:prstGeom prst="rect">
            <a:avLst/>
          </a:prstGeom>
          <a:noFill/>
        </p:spPr>
        <p:txBody>
          <a:bodyPr wrap="square" rtlCol="0">
            <a:spAutoFit/>
          </a:bodyPr>
          <a:lstStyle/>
          <a:p>
            <a:r>
              <a:rPr lang="en-US" sz="5400" b="1" dirty="0">
                <a:latin typeface="Arial" panose="020B0604020202020204" pitchFamily="34" charset="0"/>
                <a:ea typeface="Times New Roman" charset="0"/>
                <a:cs typeface="Arial" panose="020B0604020202020204" pitchFamily="34" charset="0"/>
              </a:rPr>
              <a:t>Results</a:t>
            </a:r>
          </a:p>
          <a:p>
            <a:pPr marL="571500" indent="-571500">
              <a:buFont typeface="Arial" panose="020B0604020202020204" pitchFamily="34" charset="0"/>
              <a:buChar char="•"/>
            </a:pPr>
            <a:r>
              <a:rPr lang="en-US" sz="3200" dirty="0">
                <a:latin typeface="Arial" panose="020B0604020202020204" pitchFamily="34" charset="0"/>
                <a:ea typeface="Times New Roman" charset="0"/>
                <a:cs typeface="Arial" panose="020B0604020202020204" pitchFamily="34" charset="0"/>
              </a:rPr>
              <a:t>The most frequent interactions are shown in Table 1. </a:t>
            </a:r>
          </a:p>
          <a:p>
            <a:pPr marL="571500" indent="-571500">
              <a:buFont typeface="Arial" panose="020B0604020202020204" pitchFamily="34" charset="0"/>
              <a:buChar char="•"/>
            </a:pPr>
            <a:r>
              <a:rPr lang="en-US" sz="3200" dirty="0">
                <a:latin typeface="Arial" panose="020B0604020202020204" pitchFamily="34" charset="0"/>
                <a:ea typeface="Times New Roman" charset="0"/>
                <a:cs typeface="Arial" panose="020B0604020202020204" pitchFamily="34" charset="0"/>
              </a:rPr>
              <a:t>Orienting to people/window, 25.23%, and open mouth made up the largest percentage of social behaviors observed (21.16%).</a:t>
            </a:r>
          </a:p>
          <a:p>
            <a:pPr marL="571500" indent="-571500">
              <a:buFont typeface="Arial" panose="020B0604020202020204" pitchFamily="34" charset="0"/>
              <a:buChar char="•"/>
            </a:pPr>
            <a:r>
              <a:rPr lang="en-US" sz="3200" dirty="0">
                <a:latin typeface="Arial" panose="020B0604020202020204" pitchFamily="34" charset="0"/>
                <a:ea typeface="Times New Roman" charset="0"/>
                <a:cs typeface="Arial" panose="020B0604020202020204" pitchFamily="34" charset="0"/>
              </a:rPr>
              <a:t>The total number of social interactions between belugas from 2014 to 2019 is shown in Table 2. </a:t>
            </a:r>
          </a:p>
          <a:p>
            <a:pPr marL="571500" indent="-571500">
              <a:buFont typeface="Arial" panose="020B0604020202020204" pitchFamily="34" charset="0"/>
              <a:buChar char="•"/>
            </a:pPr>
            <a:r>
              <a:rPr lang="en-US" sz="3200" dirty="0">
                <a:latin typeface="Arial" panose="020B0604020202020204" pitchFamily="34" charset="0"/>
                <a:ea typeface="Times New Roman" charset="0"/>
                <a:cs typeface="Arial" panose="020B0604020202020204" pitchFamily="34" charset="0"/>
              </a:rPr>
              <a:t>In the five years of data, Male C was most often the initiator of interactions, and most often with Female A and Male A.  </a:t>
            </a:r>
          </a:p>
          <a:p>
            <a:pPr marL="571500" indent="-571500">
              <a:buFont typeface="Arial" panose="020B0604020202020204" pitchFamily="34" charset="0"/>
              <a:buChar char="•"/>
            </a:pPr>
            <a:r>
              <a:rPr lang="en-US" sz="3200" dirty="0">
                <a:latin typeface="Arial" panose="020B0604020202020204" pitchFamily="34" charset="0"/>
                <a:ea typeface="Times New Roman" charset="0"/>
                <a:cs typeface="Arial" panose="020B0604020202020204" pitchFamily="34" charset="0"/>
              </a:rPr>
              <a:t>The highest percentage (33.5%) of the total social interactions were observed between Male C and Female A. </a:t>
            </a:r>
          </a:p>
          <a:p>
            <a:pPr marL="571500" indent="-571500">
              <a:buFont typeface="Arial" panose="020B0604020202020204" pitchFamily="34" charset="0"/>
              <a:buChar char="•"/>
            </a:pPr>
            <a:r>
              <a:rPr lang="en-US" sz="3200" dirty="0">
                <a:latin typeface="Arial" panose="020B0604020202020204" pitchFamily="34" charset="0"/>
                <a:ea typeface="Times New Roman" charset="0"/>
                <a:cs typeface="Arial" panose="020B0604020202020204" pitchFamily="34" charset="0"/>
              </a:rPr>
              <a:t>The highest percentage of social interactions were between male and female (54.2%), followed by between males  (46.8%). There was only .0053% of interaction between females</a:t>
            </a:r>
          </a:p>
        </p:txBody>
      </p:sp>
      <p:sp>
        <p:nvSpPr>
          <p:cNvPr id="3" name="TextBox 2"/>
          <p:cNvSpPr txBox="1"/>
          <p:nvPr/>
        </p:nvSpPr>
        <p:spPr>
          <a:xfrm>
            <a:off x="789211" y="12491375"/>
            <a:ext cx="12337048" cy="9787295"/>
          </a:xfrm>
          <a:prstGeom prst="rect">
            <a:avLst/>
          </a:prstGeom>
          <a:noFill/>
        </p:spPr>
        <p:txBody>
          <a:bodyPr wrap="square" rtlCol="0">
            <a:spAutoFit/>
          </a:bodyPr>
          <a:lstStyle/>
          <a:p>
            <a:r>
              <a:rPr lang="en-US" sz="5400" b="1" dirty="0">
                <a:latin typeface="Arial" panose="020B0604020202020204" pitchFamily="34" charset="0"/>
                <a:ea typeface="Times New Roman" charset="0"/>
                <a:cs typeface="Arial" panose="020B0604020202020204" pitchFamily="34" charset="0"/>
              </a:rPr>
              <a:t>Introduction</a:t>
            </a:r>
          </a:p>
          <a:p>
            <a:pPr marL="685800" indent="-685800">
              <a:buFont typeface="Arial" charset="0"/>
              <a:buChar char="•"/>
            </a:pPr>
            <a:r>
              <a:rPr lang="en-US" sz="3200" dirty="0">
                <a:latin typeface="Arial" panose="020B0604020202020204" pitchFamily="34" charset="0"/>
                <a:ea typeface="Times New Roman" charset="0"/>
                <a:cs typeface="Arial" panose="020B0604020202020204" pitchFamily="34" charset="0"/>
              </a:rPr>
              <a:t>Although belugas are considered to be highly affiliative in nature, juvenile females showed fewer social affiliations overall compared to the juvenile males. These results similarly appear to foreshadow future social patterns, since adult female belugas are also reported to have weaker social bonds than males both in the wild (reviewed in Michaud, 2005) and in managed care (Hill et. al., 2016, 2018).</a:t>
            </a:r>
          </a:p>
          <a:p>
            <a:pPr marL="685800" indent="-685800">
              <a:buFont typeface="Arial" charset="0"/>
              <a:buChar char="•"/>
            </a:pPr>
            <a:r>
              <a:rPr lang="en-US" sz="3200" dirty="0">
                <a:latin typeface="Arial" panose="020B0604020202020204" pitchFamily="34" charset="0"/>
                <a:ea typeface="Times New Roman" charset="0"/>
                <a:cs typeface="Arial" panose="020B0604020202020204" pitchFamily="34" charset="0"/>
              </a:rPr>
              <a:t>Animals in controlled settings that produce spontaneous behavior </a:t>
            </a:r>
            <a:r>
              <a:rPr lang="en-US" sz="3200" dirty="0" smtClean="0">
                <a:latin typeface="Arial" panose="020B0604020202020204" pitchFamily="34" charset="0"/>
                <a:ea typeface="Times New Roman" charset="0"/>
                <a:cs typeface="Arial" panose="020B0604020202020204" pitchFamily="34" charset="0"/>
              </a:rPr>
              <a:t>similar </a:t>
            </a:r>
            <a:r>
              <a:rPr lang="en-US" sz="3200" dirty="0">
                <a:latin typeface="Arial" panose="020B0604020202020204" pitchFamily="34" charset="0"/>
                <a:ea typeface="Times New Roman" charset="0"/>
                <a:cs typeface="Arial" panose="020B0604020202020204" pitchFamily="34" charset="0"/>
              </a:rPr>
              <a:t>to their free-ranging conspecifics, may be evidence that the controlled environment is </a:t>
            </a:r>
            <a:r>
              <a:rPr lang="en-US" sz="3200" dirty="0" smtClean="0">
                <a:latin typeface="Arial" panose="020B0604020202020204" pitchFamily="34" charset="0"/>
                <a:ea typeface="Times New Roman" charset="0"/>
                <a:cs typeface="Arial" panose="020B0604020202020204" pitchFamily="34" charset="0"/>
              </a:rPr>
              <a:t>appropriately supportive </a:t>
            </a:r>
            <a:r>
              <a:rPr lang="en-US" sz="3200" dirty="0">
                <a:latin typeface="Arial" panose="020B0604020202020204" pitchFamily="34" charset="0"/>
                <a:ea typeface="Times New Roman" charset="0"/>
                <a:cs typeface="Arial" panose="020B0604020202020204" pitchFamily="34" charset="0"/>
              </a:rPr>
              <a:t>of their welfare.</a:t>
            </a:r>
          </a:p>
          <a:p>
            <a:pPr marL="685800" indent="-685800">
              <a:buFont typeface="Arial" charset="0"/>
              <a:buChar char="•"/>
            </a:pPr>
            <a:r>
              <a:rPr lang="en-US" sz="3200" dirty="0">
                <a:latin typeface="Arial" panose="020B0604020202020204" pitchFamily="34" charset="0"/>
                <a:ea typeface="Times New Roman" charset="0"/>
                <a:cs typeface="Arial" panose="020B0604020202020204" pitchFamily="34" charset="0"/>
              </a:rPr>
              <a:t>The purpose of this study was to longitudinally assess social and socio-sexual interactions and behaviors among adult belugas. This may allow for a better understanding of behaviors universal to the species and behaviors which may be learned within </a:t>
            </a:r>
            <a:r>
              <a:rPr lang="en-US" sz="3200" dirty="0" smtClean="0">
                <a:latin typeface="Arial" panose="020B0604020202020204" pitchFamily="34" charset="0"/>
                <a:ea typeface="Times New Roman" charset="0"/>
                <a:cs typeface="Arial" panose="020B0604020202020204" pitchFamily="34" charset="0"/>
              </a:rPr>
              <a:t>managed. </a:t>
            </a:r>
            <a:r>
              <a:rPr lang="en-US" sz="3200" dirty="0">
                <a:latin typeface="Arial" panose="020B0604020202020204" pitchFamily="34" charset="0"/>
                <a:ea typeface="Times New Roman" charset="0"/>
                <a:cs typeface="Arial" panose="020B0604020202020204" pitchFamily="34" charset="0"/>
              </a:rPr>
              <a:t>This </a:t>
            </a:r>
            <a:r>
              <a:rPr lang="en-US" sz="3200" dirty="0" smtClean="0">
                <a:latin typeface="Arial" panose="020B0604020202020204" pitchFamily="34" charset="0"/>
                <a:ea typeface="Times New Roman" charset="0"/>
                <a:cs typeface="Arial" panose="020B0604020202020204" pitchFamily="34" charset="0"/>
              </a:rPr>
              <a:t>may </a:t>
            </a:r>
            <a:r>
              <a:rPr lang="en-US" sz="3200" dirty="0">
                <a:latin typeface="Arial" panose="020B0604020202020204" pitchFamily="34" charset="0"/>
                <a:ea typeface="Times New Roman" charset="0"/>
                <a:cs typeface="Arial" panose="020B0604020202020204" pitchFamily="34" charset="0"/>
              </a:rPr>
              <a:t>aid in encouraging and increasing mating and social behaviors both in the wild and in managed care. </a:t>
            </a:r>
          </a:p>
        </p:txBody>
      </p:sp>
      <p:sp>
        <p:nvSpPr>
          <p:cNvPr id="4" name="TextBox 3"/>
          <p:cNvSpPr txBox="1"/>
          <p:nvPr/>
        </p:nvSpPr>
        <p:spPr>
          <a:xfrm>
            <a:off x="30636279" y="23666701"/>
            <a:ext cx="12525357" cy="8525411"/>
          </a:xfrm>
          <a:prstGeom prst="rect">
            <a:avLst/>
          </a:prstGeom>
          <a:noFill/>
        </p:spPr>
        <p:txBody>
          <a:bodyPr wrap="square" rtlCol="0">
            <a:spAutoFit/>
          </a:bodyPr>
          <a:lstStyle/>
          <a:p>
            <a:r>
              <a:rPr lang="en-US" sz="4400" dirty="0">
                <a:latin typeface="Arial" panose="020B0604020202020204" pitchFamily="34" charset="0"/>
                <a:ea typeface="Times New Roman" charset="0"/>
                <a:cs typeface="Arial" panose="020B0604020202020204" pitchFamily="34" charset="0"/>
              </a:rPr>
              <a:t>References:</a:t>
            </a:r>
          </a:p>
          <a:p>
            <a:pPr marL="571500" indent="-571500">
              <a:buFont typeface="Arial" charset="0"/>
              <a:buChar char="•"/>
            </a:pPr>
            <a:r>
              <a:rPr lang="en-US" sz="2800" dirty="0">
                <a:latin typeface="Arial" panose="020B0604020202020204" pitchFamily="34" charset="0"/>
                <a:ea typeface="Times New Roman" charset="0"/>
                <a:cs typeface="Arial" panose="020B0604020202020204" pitchFamily="34" charset="0"/>
              </a:rPr>
              <a:t>Hill, H., Dietrich, S., </a:t>
            </a:r>
            <a:r>
              <a:rPr lang="en-US" sz="2800" dirty="0" err="1">
                <a:latin typeface="Arial" panose="020B0604020202020204" pitchFamily="34" charset="0"/>
                <a:ea typeface="Times New Roman" charset="0"/>
                <a:cs typeface="Arial" panose="020B0604020202020204" pitchFamily="34" charset="0"/>
              </a:rPr>
              <a:t>Yeater</a:t>
            </a:r>
            <a:r>
              <a:rPr lang="en-US" sz="2800" dirty="0">
                <a:latin typeface="Arial" panose="020B0604020202020204" pitchFamily="34" charset="0"/>
                <a:ea typeface="Times New Roman" charset="0"/>
                <a:cs typeface="Arial" panose="020B0604020202020204" pitchFamily="34" charset="0"/>
              </a:rPr>
              <a:t>, D., McKinnon, M., Miller, M., </a:t>
            </a:r>
            <a:r>
              <a:rPr lang="en-US" sz="2800" dirty="0" err="1">
                <a:latin typeface="Arial" panose="020B0604020202020204" pitchFamily="34" charset="0"/>
                <a:ea typeface="Times New Roman" charset="0"/>
                <a:cs typeface="Arial" panose="020B0604020202020204" pitchFamily="34" charset="0"/>
              </a:rPr>
              <a:t>Aibel</a:t>
            </a:r>
            <a:r>
              <a:rPr lang="en-US" sz="2800" dirty="0">
                <a:latin typeface="Arial" panose="020B0604020202020204" pitchFamily="34" charset="0"/>
                <a:ea typeface="Times New Roman" charset="0"/>
                <a:cs typeface="Arial" panose="020B0604020202020204" pitchFamily="34" charset="0"/>
              </a:rPr>
              <a:t>, S., &amp; Dove, A. (2015). Developing a Catalog of Socio-Sexual Behaviors of Beluga Whales (</a:t>
            </a:r>
            <a:r>
              <a:rPr lang="en-US" sz="2800" i="1" dirty="0">
                <a:latin typeface="Arial" panose="020B0604020202020204" pitchFamily="34" charset="0"/>
                <a:ea typeface="Times New Roman" charset="0"/>
                <a:cs typeface="Arial" panose="020B0604020202020204" pitchFamily="34" charset="0"/>
              </a:rPr>
              <a:t>Delphinapterus leucas</a:t>
            </a:r>
            <a:r>
              <a:rPr lang="en-US" sz="2800" dirty="0">
                <a:latin typeface="Arial" panose="020B0604020202020204" pitchFamily="34" charset="0"/>
                <a:ea typeface="Times New Roman" charset="0"/>
                <a:cs typeface="Arial" panose="020B0604020202020204" pitchFamily="34" charset="0"/>
              </a:rPr>
              <a:t>) in the Care of Humans. </a:t>
            </a:r>
            <a:r>
              <a:rPr lang="en-US" sz="2800" i="1" dirty="0">
                <a:latin typeface="Arial" panose="020B0604020202020204" pitchFamily="34" charset="0"/>
                <a:ea typeface="Times New Roman" charset="0"/>
                <a:cs typeface="Arial" panose="020B0604020202020204" pitchFamily="34" charset="0"/>
              </a:rPr>
              <a:t>Animal Behavior and Cognition, 2 </a:t>
            </a:r>
            <a:r>
              <a:rPr lang="en-US" sz="2800" dirty="0">
                <a:latin typeface="Arial" panose="020B0604020202020204" pitchFamily="34" charset="0"/>
                <a:ea typeface="Times New Roman" charset="0"/>
                <a:cs typeface="Arial" panose="020B0604020202020204" pitchFamily="34" charset="0"/>
              </a:rPr>
              <a:t>(2), 105-123.                                </a:t>
            </a:r>
          </a:p>
          <a:p>
            <a:pPr marL="571500" indent="-571500">
              <a:buFont typeface="Arial" charset="0"/>
              <a:buChar char="•"/>
            </a:pPr>
            <a:r>
              <a:rPr lang="en-US" sz="2800" dirty="0">
                <a:latin typeface="Arial" panose="020B0604020202020204" pitchFamily="34" charset="0"/>
                <a:ea typeface="Times New Roman" charset="0"/>
                <a:cs typeface="Arial" panose="020B0604020202020204" pitchFamily="34" charset="0"/>
              </a:rPr>
              <a:t>Hill </a:t>
            </a:r>
            <a:r>
              <a:rPr lang="en-US" sz="2800" dirty="0">
                <a:latin typeface="Arial" panose="020B0604020202020204" pitchFamily="34" charset="0"/>
                <a:cs typeface="Arial" panose="020B0604020202020204" pitchFamily="34" charset="0"/>
              </a:rPr>
              <a:t>H. M., de Oliveira Silva-Gruber, D. G., &amp; Noonan, M. (2018). Sex-Specific Social Affiliation in Captive Beluga Whales (</a:t>
            </a:r>
            <a:r>
              <a:rPr lang="en-US" sz="2800" i="1" dirty="0">
                <a:latin typeface="Arial" panose="020B0604020202020204" pitchFamily="34" charset="0"/>
                <a:cs typeface="Arial" panose="020B0604020202020204" pitchFamily="34" charset="0"/>
              </a:rPr>
              <a:t>Delphinapterus </a:t>
            </a:r>
            <a:r>
              <a:rPr lang="en-US" sz="2800" i="1" dirty="0" err="1">
                <a:latin typeface="Arial" panose="020B0604020202020204" pitchFamily="34" charset="0"/>
                <a:cs typeface="Arial" panose="020B0604020202020204" pitchFamily="34" charset="0"/>
              </a:rPr>
              <a:t>leucas</a:t>
            </a:r>
            <a:r>
              <a:rPr lang="en-US" sz="2800"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Aquatic Mammals, </a:t>
            </a:r>
            <a:r>
              <a:rPr lang="en-US" sz="2800" dirty="0">
                <a:latin typeface="Arial" panose="020B0604020202020204" pitchFamily="34" charset="0"/>
                <a:cs typeface="Arial" panose="020B0604020202020204" pitchFamily="34" charset="0"/>
              </a:rPr>
              <a:t>44, 250-255. </a:t>
            </a:r>
            <a:endParaRPr lang="en-US" sz="2800" dirty="0">
              <a:latin typeface="Arial" panose="020B0604020202020204" pitchFamily="34" charset="0"/>
              <a:ea typeface="Times New Roman" charset="0"/>
              <a:cs typeface="Arial" panose="020B0604020202020204" pitchFamily="34" charset="0"/>
            </a:endParaRPr>
          </a:p>
          <a:p>
            <a:pPr marL="571500" indent="-571500">
              <a:buFont typeface="Arial" charset="0"/>
              <a:buChar char="•"/>
            </a:pPr>
            <a:r>
              <a:rPr lang="en-US" sz="2800" dirty="0" err="1">
                <a:solidFill>
                  <a:prstClr val="white"/>
                </a:solidFill>
                <a:latin typeface="Arial" panose="020B0604020202020204" pitchFamily="34" charset="0"/>
                <a:ea typeface="Times New Roman" charset="0"/>
                <a:cs typeface="Arial" panose="020B0604020202020204" pitchFamily="34" charset="0"/>
              </a:rPr>
              <a:t>Krasnova</a:t>
            </a:r>
            <a:r>
              <a:rPr lang="en-US" sz="2800" dirty="0">
                <a:solidFill>
                  <a:prstClr val="white"/>
                </a:solidFill>
                <a:latin typeface="Arial" panose="020B0604020202020204" pitchFamily="34" charset="0"/>
                <a:ea typeface="Times New Roman" charset="0"/>
                <a:cs typeface="Arial" panose="020B0604020202020204" pitchFamily="34" charset="0"/>
              </a:rPr>
              <a:t>, V., </a:t>
            </a:r>
            <a:r>
              <a:rPr lang="en-US" sz="2800" dirty="0" err="1">
                <a:solidFill>
                  <a:prstClr val="white"/>
                </a:solidFill>
                <a:latin typeface="Arial" panose="020B0604020202020204" pitchFamily="34" charset="0"/>
                <a:ea typeface="Times New Roman" charset="0"/>
                <a:cs typeface="Arial" panose="020B0604020202020204" pitchFamily="34" charset="0"/>
              </a:rPr>
              <a:t>Chernetsky</a:t>
            </a:r>
            <a:r>
              <a:rPr lang="en-US" sz="2800" dirty="0">
                <a:solidFill>
                  <a:prstClr val="white"/>
                </a:solidFill>
                <a:latin typeface="Arial" panose="020B0604020202020204" pitchFamily="34" charset="0"/>
                <a:ea typeface="Times New Roman" charset="0"/>
                <a:cs typeface="Arial" panose="020B0604020202020204" pitchFamily="34" charset="0"/>
              </a:rPr>
              <a:t>, A., </a:t>
            </a:r>
            <a:r>
              <a:rPr lang="en-US" sz="2800" dirty="0" err="1">
                <a:solidFill>
                  <a:prstClr val="white"/>
                </a:solidFill>
                <a:latin typeface="Arial" panose="020B0604020202020204" pitchFamily="34" charset="0"/>
                <a:ea typeface="Times New Roman" charset="0"/>
                <a:cs typeface="Arial" panose="020B0604020202020204" pitchFamily="34" charset="0"/>
              </a:rPr>
              <a:t>Kirillova</a:t>
            </a:r>
            <a:r>
              <a:rPr lang="en-US" sz="2800" dirty="0">
                <a:solidFill>
                  <a:prstClr val="white"/>
                </a:solidFill>
                <a:latin typeface="Arial" panose="020B0604020202020204" pitchFamily="34" charset="0"/>
                <a:ea typeface="Times New Roman" charset="0"/>
                <a:cs typeface="Arial" panose="020B0604020202020204" pitchFamily="34" charset="0"/>
              </a:rPr>
              <a:t>, O., &amp; </a:t>
            </a:r>
            <a:r>
              <a:rPr lang="en-US" sz="2800" dirty="0" err="1">
                <a:solidFill>
                  <a:prstClr val="white"/>
                </a:solidFill>
                <a:latin typeface="Arial" panose="020B0604020202020204" pitchFamily="34" charset="0"/>
                <a:ea typeface="Times New Roman" charset="0"/>
                <a:cs typeface="Arial" panose="020B0604020202020204" pitchFamily="34" charset="0"/>
              </a:rPr>
              <a:t>Bel’kovich</a:t>
            </a:r>
            <a:r>
              <a:rPr lang="en-US" sz="2800" dirty="0">
                <a:solidFill>
                  <a:prstClr val="white"/>
                </a:solidFill>
                <a:latin typeface="Arial" panose="020B0604020202020204" pitchFamily="34" charset="0"/>
                <a:ea typeface="Times New Roman" charset="0"/>
                <a:cs typeface="Arial" panose="020B0604020202020204" pitchFamily="34" charset="0"/>
              </a:rPr>
              <a:t>, V. (2012). The dynamics of the abundance, age, and sex structure of the </a:t>
            </a:r>
            <a:r>
              <a:rPr lang="en-US" sz="2800" dirty="0" err="1">
                <a:solidFill>
                  <a:prstClr val="white"/>
                </a:solidFill>
                <a:latin typeface="Arial" panose="020B0604020202020204" pitchFamily="34" charset="0"/>
                <a:ea typeface="Times New Roman" charset="0"/>
                <a:cs typeface="Arial" panose="020B0604020202020204" pitchFamily="34" charset="0"/>
              </a:rPr>
              <a:t>Solovetsky</a:t>
            </a:r>
            <a:r>
              <a:rPr lang="en-US" sz="2800" dirty="0">
                <a:solidFill>
                  <a:prstClr val="white"/>
                </a:solidFill>
                <a:latin typeface="Arial" panose="020B0604020202020204" pitchFamily="34" charset="0"/>
                <a:ea typeface="Times New Roman" charset="0"/>
                <a:cs typeface="Arial" panose="020B0604020202020204" pitchFamily="34" charset="0"/>
              </a:rPr>
              <a:t> reproductive gathering of the Beluga whale </a:t>
            </a:r>
            <a:r>
              <a:rPr lang="en-US" sz="2800" i="1" dirty="0">
                <a:solidFill>
                  <a:prstClr val="white"/>
                </a:solidFill>
                <a:latin typeface="Arial" panose="020B0604020202020204" pitchFamily="34" charset="0"/>
                <a:ea typeface="Times New Roman" charset="0"/>
                <a:cs typeface="Arial" panose="020B0604020202020204" pitchFamily="34" charset="0"/>
              </a:rPr>
              <a:t>Delphinapterus </a:t>
            </a:r>
            <a:r>
              <a:rPr lang="en-US" sz="2800" i="1" dirty="0" err="1">
                <a:solidFill>
                  <a:prstClr val="white"/>
                </a:solidFill>
                <a:latin typeface="Arial" panose="020B0604020202020204" pitchFamily="34" charset="0"/>
                <a:ea typeface="Times New Roman" charset="0"/>
                <a:cs typeface="Arial" panose="020B0604020202020204" pitchFamily="34" charset="0"/>
              </a:rPr>
              <a:t>leucas</a:t>
            </a:r>
            <a:r>
              <a:rPr lang="en-US" sz="2800" dirty="0">
                <a:solidFill>
                  <a:prstClr val="white"/>
                </a:solidFill>
                <a:latin typeface="Arial" panose="020B0604020202020204" pitchFamily="34" charset="0"/>
                <a:ea typeface="Times New Roman" charset="0"/>
                <a:cs typeface="Arial" panose="020B0604020202020204" pitchFamily="34" charset="0"/>
              </a:rPr>
              <a:t> (Onega Bay, White Sea). </a:t>
            </a:r>
            <a:r>
              <a:rPr lang="en-US" sz="2800" i="1" dirty="0">
                <a:solidFill>
                  <a:prstClr val="white"/>
                </a:solidFill>
                <a:latin typeface="Arial" panose="020B0604020202020204" pitchFamily="34" charset="0"/>
                <a:ea typeface="Times New Roman" charset="0"/>
                <a:cs typeface="Arial" panose="020B0604020202020204" pitchFamily="34" charset="0"/>
              </a:rPr>
              <a:t>Russian Journal of Marine Biology,</a:t>
            </a:r>
            <a:r>
              <a:rPr lang="en-US" sz="2800" dirty="0">
                <a:solidFill>
                  <a:prstClr val="white"/>
                </a:solidFill>
                <a:latin typeface="Arial" panose="020B0604020202020204" pitchFamily="34" charset="0"/>
                <a:ea typeface="Times New Roman" charset="0"/>
                <a:cs typeface="Arial" panose="020B0604020202020204" pitchFamily="34" charset="0"/>
              </a:rPr>
              <a:t> 38, 218-225. </a:t>
            </a:r>
            <a:endParaRPr lang="en-US" sz="2800" dirty="0">
              <a:latin typeface="Arial" panose="020B0604020202020204" pitchFamily="34" charset="0"/>
              <a:ea typeface="Times New Roman" charset="0"/>
              <a:cs typeface="Arial" panose="020B0604020202020204" pitchFamily="34" charset="0"/>
            </a:endParaRPr>
          </a:p>
          <a:p>
            <a:pPr marL="571500" indent="-571500">
              <a:buFont typeface="Arial" charset="0"/>
              <a:buChar char="•"/>
            </a:pPr>
            <a:r>
              <a:rPr lang="en-US" sz="2800" dirty="0">
                <a:latin typeface="Arial" panose="020B0604020202020204" pitchFamily="34" charset="0"/>
                <a:ea typeface="Times New Roman" charset="0"/>
                <a:cs typeface="Arial" panose="020B0604020202020204" pitchFamily="34" charset="0"/>
              </a:rPr>
              <a:t>Michaud, R. 2005. Sociality and ecology of the </a:t>
            </a:r>
            <a:r>
              <a:rPr lang="en-US" sz="2800" dirty="0" err="1">
                <a:latin typeface="Arial" panose="020B0604020202020204" pitchFamily="34" charset="0"/>
                <a:ea typeface="Times New Roman" charset="0"/>
                <a:cs typeface="Arial" panose="020B0604020202020204" pitchFamily="34" charset="0"/>
              </a:rPr>
              <a:t>odontocetes</a:t>
            </a:r>
            <a:r>
              <a:rPr lang="en-US" sz="2800" dirty="0">
                <a:latin typeface="Arial" panose="020B0604020202020204" pitchFamily="34" charset="0"/>
                <a:ea typeface="Times New Roman" charset="0"/>
                <a:cs typeface="Arial" panose="020B0604020202020204" pitchFamily="34" charset="0"/>
              </a:rPr>
              <a:t>. Pages 303–326 in K. E. </a:t>
            </a:r>
            <a:r>
              <a:rPr lang="en-US" sz="2800" dirty="0" err="1">
                <a:latin typeface="Arial" panose="020B0604020202020204" pitchFamily="34" charset="0"/>
                <a:ea typeface="Times New Roman" charset="0"/>
                <a:cs typeface="Arial" panose="020B0604020202020204" pitchFamily="34" charset="0"/>
              </a:rPr>
              <a:t>Ruckstuhl</a:t>
            </a:r>
            <a:r>
              <a:rPr lang="en-US" sz="2800" dirty="0">
                <a:latin typeface="Arial" panose="020B0604020202020204" pitchFamily="34" charset="0"/>
                <a:ea typeface="Times New Roman" charset="0"/>
                <a:cs typeface="Arial" panose="020B0604020202020204" pitchFamily="34" charset="0"/>
              </a:rPr>
              <a:t> and P. </a:t>
            </a:r>
            <a:r>
              <a:rPr lang="en-US" sz="2800" dirty="0" err="1">
                <a:latin typeface="Arial" panose="020B0604020202020204" pitchFamily="34" charset="0"/>
                <a:ea typeface="Times New Roman" charset="0"/>
                <a:cs typeface="Arial" panose="020B0604020202020204" pitchFamily="34" charset="0"/>
              </a:rPr>
              <a:t>Neuhaus</a:t>
            </a:r>
            <a:r>
              <a:rPr lang="en-US" sz="2800" dirty="0">
                <a:latin typeface="Arial" panose="020B0604020202020204" pitchFamily="34" charset="0"/>
                <a:ea typeface="Times New Roman" charset="0"/>
                <a:cs typeface="Arial" panose="020B0604020202020204" pitchFamily="34" charset="0"/>
              </a:rPr>
              <a:t>, eds. </a:t>
            </a:r>
            <a:r>
              <a:rPr lang="en-US" sz="2800" i="1" dirty="0">
                <a:latin typeface="Arial" panose="020B0604020202020204" pitchFamily="34" charset="0"/>
                <a:ea typeface="Times New Roman" charset="0"/>
                <a:cs typeface="Arial" panose="020B0604020202020204" pitchFamily="34" charset="0"/>
              </a:rPr>
              <a:t>Sexual segregation in vertebrates: Ecology of the two sexes. </a:t>
            </a:r>
            <a:r>
              <a:rPr lang="en-US" sz="2800" dirty="0">
                <a:latin typeface="Arial" panose="020B0604020202020204" pitchFamily="34" charset="0"/>
                <a:ea typeface="Times New Roman" charset="0"/>
                <a:cs typeface="Arial" panose="020B0604020202020204" pitchFamily="34" charset="0"/>
              </a:rPr>
              <a:t>Cambridge University Press, Cambridge, U.K.</a:t>
            </a:r>
          </a:p>
          <a:p>
            <a:pPr marL="571500" indent="-571500">
              <a:buFont typeface="Arial" charset="0"/>
              <a:buChar char="•"/>
            </a:pPr>
            <a:r>
              <a:rPr lang="en-US" sz="2800" dirty="0" err="1">
                <a:latin typeface="Arial" panose="020B0604020202020204" pitchFamily="34" charset="0"/>
                <a:ea typeface="Times New Roman" charset="0"/>
                <a:cs typeface="Arial" panose="020B0604020202020204" pitchFamily="34" charset="0"/>
              </a:rPr>
              <a:t>Mazikowski</a:t>
            </a:r>
            <a:r>
              <a:rPr lang="en-US" sz="2800" dirty="0">
                <a:latin typeface="Arial" panose="020B0604020202020204" pitchFamily="34" charset="0"/>
                <a:ea typeface="Times New Roman" charset="0"/>
                <a:cs typeface="Arial" panose="020B0604020202020204" pitchFamily="34" charset="0"/>
              </a:rPr>
              <a:t>, L., Hill, H. M., &amp; Noonan, M. (2018). Young Belugas (Delphinapterus leucas) Exhibit Sex-Specific Social Affiliations. </a:t>
            </a:r>
            <a:r>
              <a:rPr lang="en-US" sz="2800" i="1" dirty="0">
                <a:latin typeface="Arial" panose="020B0604020202020204" pitchFamily="34" charset="0"/>
                <a:ea typeface="Times New Roman" charset="0"/>
                <a:cs typeface="Arial" panose="020B0604020202020204" pitchFamily="34" charset="0"/>
              </a:rPr>
              <a:t>Aquatic Mammals, 43</a:t>
            </a:r>
            <a:r>
              <a:rPr lang="en-US" sz="2800" dirty="0">
                <a:latin typeface="Arial" panose="020B0604020202020204" pitchFamily="34" charset="0"/>
                <a:ea typeface="Times New Roman" charset="0"/>
                <a:cs typeface="Arial" panose="020B0604020202020204" pitchFamily="34" charset="0"/>
              </a:rPr>
              <a:t> (5), 500-505. doi: 10.1578/am.44.5.2018.500</a:t>
            </a:r>
          </a:p>
        </p:txBody>
      </p:sp>
      <p:sp>
        <p:nvSpPr>
          <p:cNvPr id="13" name="TextBox 12"/>
          <p:cNvSpPr txBox="1"/>
          <p:nvPr/>
        </p:nvSpPr>
        <p:spPr>
          <a:xfrm>
            <a:off x="14956235" y="3747698"/>
            <a:ext cx="14715252" cy="1323439"/>
          </a:xfrm>
          <a:prstGeom prst="rect">
            <a:avLst/>
          </a:prstGeom>
          <a:noFill/>
        </p:spPr>
        <p:txBody>
          <a:bodyPr wrap="square" rtlCol="0">
            <a:spAutoFit/>
          </a:bodyPr>
          <a:lstStyle/>
          <a:p>
            <a:r>
              <a:rPr lang="en-US" sz="4800" b="1" dirty="0">
                <a:latin typeface="Arial" panose="020B0604020202020204" pitchFamily="34" charset="0"/>
                <a:ea typeface="Times New Roman" charset="0"/>
                <a:cs typeface="Arial" panose="020B0604020202020204" pitchFamily="34" charset="0"/>
              </a:rPr>
              <a:t>Table 1. </a:t>
            </a:r>
            <a:r>
              <a:rPr lang="en-US" sz="3200" dirty="0">
                <a:latin typeface="Arial" panose="020B0604020202020204" pitchFamily="34" charset="0"/>
                <a:ea typeface="Times New Roman" charset="0"/>
                <a:cs typeface="Arial" panose="020B0604020202020204" pitchFamily="34" charset="0"/>
              </a:rPr>
              <a:t>Definitions for most seen behaviors and frequency of the behaviors. As well as percentages per total interactions</a:t>
            </a:r>
            <a:endParaRPr lang="en-US" sz="4800" b="1" dirty="0">
              <a:latin typeface="Arial" panose="020B0604020202020204" pitchFamily="34" charset="0"/>
              <a:ea typeface="Times New Roman" charset="0"/>
              <a:cs typeface="Arial" panose="020B0604020202020204" pitchFamily="34" charset="0"/>
            </a:endParaRPr>
          </a:p>
        </p:txBody>
      </p:sp>
      <p:pic>
        <p:nvPicPr>
          <p:cNvPr id="15" name="Picture 54" descr="C:\Users\Katie\AppData\Local\Microsoft\Windows\Temporary Internet Files\Content.Outlook\4YW3XL44\MA_Web_NoPro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8800" y="556206"/>
            <a:ext cx="5226545" cy="15316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9" name="Table 18">
            <a:extLst>
              <a:ext uri="{FF2B5EF4-FFF2-40B4-BE49-F238E27FC236}">
                <a16:creationId xmlns:a16="http://schemas.microsoft.com/office/drawing/2014/main" id="{5C0DBDD2-106C-4DFA-A95E-0B3145718CC8}"/>
              </a:ext>
            </a:extLst>
          </p:cNvPr>
          <p:cNvGraphicFramePr>
            <a:graphicFrameLocks noGrp="1"/>
          </p:cNvGraphicFramePr>
          <p:nvPr>
            <p:extLst>
              <p:ext uri="{D42A27DB-BD31-4B8C-83A1-F6EECF244321}">
                <p14:modId xmlns:p14="http://schemas.microsoft.com/office/powerpoint/2010/main" val="252653500"/>
              </p:ext>
            </p:extLst>
          </p:nvPr>
        </p:nvGraphicFramePr>
        <p:xfrm>
          <a:off x="22718730" y="23814903"/>
          <a:ext cx="7402479" cy="8115550"/>
        </p:xfrm>
        <a:graphic>
          <a:graphicData uri="http://schemas.openxmlformats.org/drawingml/2006/table">
            <a:tbl>
              <a:tblPr firstRow="1" bandRow="1">
                <a:tableStyleId>{5940675A-B579-460E-94D1-54222C63F5DA}</a:tableStyleId>
              </a:tblPr>
              <a:tblGrid>
                <a:gridCol w="4587786">
                  <a:extLst>
                    <a:ext uri="{9D8B030D-6E8A-4147-A177-3AD203B41FA5}">
                      <a16:colId xmlns:a16="http://schemas.microsoft.com/office/drawing/2014/main" val="2367712666"/>
                    </a:ext>
                  </a:extLst>
                </a:gridCol>
                <a:gridCol w="2814693">
                  <a:extLst>
                    <a:ext uri="{9D8B030D-6E8A-4147-A177-3AD203B41FA5}">
                      <a16:colId xmlns:a16="http://schemas.microsoft.com/office/drawing/2014/main" val="3015829299"/>
                    </a:ext>
                  </a:extLst>
                </a:gridCol>
              </a:tblGrid>
              <a:tr h="1558053">
                <a:tc>
                  <a:txBody>
                    <a:bodyPr/>
                    <a:lstStyle/>
                    <a:p>
                      <a:r>
                        <a:rPr lang="en-US" sz="3300" b="1" dirty="0">
                          <a:latin typeface="Arial" panose="020B0604020202020204" pitchFamily="34" charset="0"/>
                          <a:cs typeface="Arial" panose="020B0604020202020204" pitchFamily="34" charset="0"/>
                        </a:rPr>
                        <a:t>Belugas</a:t>
                      </a:r>
                    </a:p>
                    <a:p>
                      <a:r>
                        <a:rPr lang="en-US" sz="3300" b="1" dirty="0">
                          <a:latin typeface="Arial" panose="020B0604020202020204" pitchFamily="34" charset="0"/>
                          <a:cs typeface="Arial" panose="020B0604020202020204" pitchFamily="34" charset="0"/>
                        </a:rPr>
                        <a:t>(Initiator </a:t>
                      </a:r>
                      <a:r>
                        <a:rPr lang="en-US" sz="3600" dirty="0">
                          <a:latin typeface="Arial" panose="020B0604020202020204" pitchFamily="34" charset="0"/>
                          <a:cs typeface="Arial" panose="020B0604020202020204" pitchFamily="34" charset="0"/>
                          <a:sym typeface="Wingdings" panose="05000000000000000000" pitchFamily="2" charset="2"/>
                        </a:rPr>
                        <a:t> </a:t>
                      </a:r>
                      <a:r>
                        <a:rPr lang="en-US" sz="3300" b="1" dirty="0">
                          <a:latin typeface="Arial" panose="020B0604020202020204" pitchFamily="34" charset="0"/>
                          <a:cs typeface="Arial" panose="020B0604020202020204" pitchFamily="34" charset="0"/>
                        </a:rPr>
                        <a:t>receiver)</a:t>
                      </a:r>
                    </a:p>
                  </a:txBody>
                  <a:tcPr/>
                </a:tc>
                <a:tc>
                  <a:txBody>
                    <a:bodyPr/>
                    <a:lstStyle/>
                    <a:p>
                      <a:r>
                        <a:rPr lang="en-US" sz="3300" b="1" dirty="0">
                          <a:latin typeface="Arial" panose="020B0604020202020204" pitchFamily="34" charset="0"/>
                          <a:cs typeface="Arial" panose="020B0604020202020204" pitchFamily="34" charset="0"/>
                        </a:rPr>
                        <a:t>Total Number of Interactions</a:t>
                      </a:r>
                    </a:p>
                  </a:txBody>
                  <a:tcPr/>
                </a:tc>
                <a:extLst>
                  <a:ext uri="{0D108BD9-81ED-4DB2-BD59-A6C34878D82A}">
                    <a16:rowId xmlns:a16="http://schemas.microsoft.com/office/drawing/2014/main" val="1970399719"/>
                  </a:ext>
                </a:extLst>
              </a:tr>
              <a:tr h="593623">
                <a:tc>
                  <a:txBody>
                    <a:bodyPr/>
                    <a:lstStyle/>
                    <a:p>
                      <a:r>
                        <a:rPr lang="en-US" sz="3200" dirty="0">
                          <a:latin typeface="Arial" panose="020B0604020202020204" pitchFamily="34" charset="0"/>
                          <a:cs typeface="Arial" panose="020B0604020202020204" pitchFamily="34" charset="0"/>
                        </a:rPr>
                        <a:t>Male A </a:t>
                      </a:r>
                      <a:r>
                        <a:rPr lang="en-US" sz="3200" dirty="0">
                          <a:latin typeface="Arial" panose="020B0604020202020204" pitchFamily="34" charset="0"/>
                          <a:cs typeface="Arial" panose="020B0604020202020204" pitchFamily="34" charset="0"/>
                          <a:sym typeface="Wingdings" panose="05000000000000000000" pitchFamily="2" charset="2"/>
                        </a:rPr>
                        <a:t> Male C</a:t>
                      </a:r>
                      <a:endParaRPr lang="en-US" sz="3200" dirty="0">
                        <a:latin typeface="Arial" panose="020B0604020202020204" pitchFamily="34" charset="0"/>
                        <a:cs typeface="Arial" panose="020B0604020202020204" pitchFamily="34" charset="0"/>
                      </a:endParaRPr>
                    </a:p>
                  </a:txBody>
                  <a:tcPr/>
                </a:tc>
                <a:tc>
                  <a:txBody>
                    <a:bodyPr/>
                    <a:lstStyle/>
                    <a:p>
                      <a:pPr algn="ctr"/>
                      <a:r>
                        <a:rPr lang="en-US" sz="3200" dirty="0">
                          <a:latin typeface="Arial" panose="020B0604020202020204" pitchFamily="34" charset="0"/>
                          <a:cs typeface="Arial" panose="020B0604020202020204" pitchFamily="34" charset="0"/>
                        </a:rPr>
                        <a:t>34</a:t>
                      </a:r>
                    </a:p>
                  </a:txBody>
                  <a:tcPr/>
                </a:tc>
                <a:extLst>
                  <a:ext uri="{0D108BD9-81ED-4DB2-BD59-A6C34878D82A}">
                    <a16:rowId xmlns:a16="http://schemas.microsoft.com/office/drawing/2014/main" val="2748234810"/>
                  </a:ext>
                </a:extLst>
              </a:tr>
              <a:tr h="593623">
                <a:tc>
                  <a:txBody>
                    <a:bodyPr/>
                    <a:lstStyle/>
                    <a:p>
                      <a:r>
                        <a:rPr lang="en-US" sz="3200" dirty="0">
                          <a:latin typeface="Arial" panose="020B0604020202020204" pitchFamily="34" charset="0"/>
                          <a:cs typeface="Arial" panose="020B0604020202020204" pitchFamily="34" charset="0"/>
                        </a:rPr>
                        <a:t>Male C </a:t>
                      </a:r>
                      <a:r>
                        <a:rPr lang="en-US" sz="3200" dirty="0">
                          <a:latin typeface="Arial" panose="020B0604020202020204" pitchFamily="34" charset="0"/>
                          <a:cs typeface="Arial" panose="020B0604020202020204" pitchFamily="34" charset="0"/>
                          <a:sym typeface="Wingdings" panose="05000000000000000000" pitchFamily="2" charset="2"/>
                        </a:rPr>
                        <a:t> Male A</a:t>
                      </a:r>
                      <a:endParaRPr lang="en-US" sz="3200" dirty="0">
                        <a:latin typeface="Arial" panose="020B0604020202020204" pitchFamily="34" charset="0"/>
                        <a:cs typeface="Arial" panose="020B0604020202020204" pitchFamily="34" charset="0"/>
                      </a:endParaRPr>
                    </a:p>
                  </a:txBody>
                  <a:tcPr/>
                </a:tc>
                <a:tc>
                  <a:txBody>
                    <a:bodyPr/>
                    <a:lstStyle/>
                    <a:p>
                      <a:pPr algn="ctr"/>
                      <a:r>
                        <a:rPr lang="en-US" sz="3200" dirty="0">
                          <a:latin typeface="Arial" panose="020B0604020202020204" pitchFamily="34" charset="0"/>
                          <a:cs typeface="Arial" panose="020B0604020202020204" pitchFamily="34" charset="0"/>
                        </a:rPr>
                        <a:t>42</a:t>
                      </a:r>
                    </a:p>
                  </a:txBody>
                  <a:tcPr/>
                </a:tc>
                <a:extLst>
                  <a:ext uri="{0D108BD9-81ED-4DB2-BD59-A6C34878D82A}">
                    <a16:rowId xmlns:a16="http://schemas.microsoft.com/office/drawing/2014/main" val="2113374731"/>
                  </a:ext>
                </a:extLst>
              </a:tr>
              <a:tr h="593623">
                <a:tc>
                  <a:txBody>
                    <a:bodyPr/>
                    <a:lstStyle/>
                    <a:p>
                      <a:r>
                        <a:rPr lang="en-US" sz="3200" dirty="0">
                          <a:latin typeface="Arial" panose="020B0604020202020204" pitchFamily="34" charset="0"/>
                          <a:cs typeface="Arial" panose="020B0604020202020204" pitchFamily="34" charset="0"/>
                        </a:rPr>
                        <a:t>Female A </a:t>
                      </a:r>
                      <a:r>
                        <a:rPr lang="en-US" sz="3200" dirty="0">
                          <a:latin typeface="Arial" panose="020B0604020202020204" pitchFamily="34" charset="0"/>
                          <a:cs typeface="Arial" panose="020B0604020202020204" pitchFamily="34" charset="0"/>
                          <a:sym typeface="Wingdings" panose="05000000000000000000" pitchFamily="2" charset="2"/>
                        </a:rPr>
                        <a:t> Male C</a:t>
                      </a:r>
                      <a:endParaRPr lang="en-US" sz="3200" dirty="0">
                        <a:latin typeface="Arial" panose="020B0604020202020204" pitchFamily="34" charset="0"/>
                        <a:cs typeface="Arial" panose="020B0604020202020204" pitchFamily="34" charset="0"/>
                      </a:endParaRPr>
                    </a:p>
                  </a:txBody>
                  <a:tcPr/>
                </a:tc>
                <a:tc>
                  <a:txBody>
                    <a:bodyPr/>
                    <a:lstStyle/>
                    <a:p>
                      <a:pPr algn="ctr"/>
                      <a:r>
                        <a:rPr lang="en-US" sz="3200" dirty="0">
                          <a:latin typeface="Arial" panose="020B0604020202020204" pitchFamily="34" charset="0"/>
                          <a:cs typeface="Arial" panose="020B0604020202020204" pitchFamily="34" charset="0"/>
                        </a:rPr>
                        <a:t>8</a:t>
                      </a:r>
                    </a:p>
                  </a:txBody>
                  <a:tcPr/>
                </a:tc>
                <a:extLst>
                  <a:ext uri="{0D108BD9-81ED-4DB2-BD59-A6C34878D82A}">
                    <a16:rowId xmlns:a16="http://schemas.microsoft.com/office/drawing/2014/main" val="1382037783"/>
                  </a:ext>
                </a:extLst>
              </a:tr>
              <a:tr h="593623">
                <a:tc>
                  <a:txBody>
                    <a:bodyPr/>
                    <a:lstStyle/>
                    <a:p>
                      <a:r>
                        <a:rPr lang="en-US" sz="3200" dirty="0">
                          <a:latin typeface="Arial" panose="020B0604020202020204" pitchFamily="34" charset="0"/>
                          <a:cs typeface="Arial" panose="020B0604020202020204" pitchFamily="34" charset="0"/>
                        </a:rPr>
                        <a:t>Male C </a:t>
                      </a:r>
                      <a:r>
                        <a:rPr lang="en-US" sz="3200" dirty="0">
                          <a:latin typeface="Arial" panose="020B0604020202020204" pitchFamily="34" charset="0"/>
                          <a:cs typeface="Arial" panose="020B0604020202020204" pitchFamily="34" charset="0"/>
                          <a:sym typeface="Wingdings" panose="05000000000000000000" pitchFamily="2" charset="2"/>
                        </a:rPr>
                        <a:t> Female A</a:t>
                      </a:r>
                      <a:endParaRPr lang="en-US" sz="3200" dirty="0">
                        <a:latin typeface="Arial" panose="020B0604020202020204" pitchFamily="34" charset="0"/>
                        <a:cs typeface="Arial" panose="020B0604020202020204" pitchFamily="34" charset="0"/>
                      </a:endParaRPr>
                    </a:p>
                  </a:txBody>
                  <a:tcPr/>
                </a:tc>
                <a:tc>
                  <a:txBody>
                    <a:bodyPr/>
                    <a:lstStyle/>
                    <a:p>
                      <a:pPr algn="ctr"/>
                      <a:r>
                        <a:rPr lang="en-US" sz="3200" dirty="0">
                          <a:latin typeface="Arial" panose="020B0604020202020204" pitchFamily="34" charset="0"/>
                          <a:cs typeface="Arial" panose="020B0604020202020204" pitchFamily="34" charset="0"/>
                        </a:rPr>
                        <a:t>63</a:t>
                      </a:r>
                    </a:p>
                  </a:txBody>
                  <a:tcPr/>
                </a:tc>
                <a:extLst>
                  <a:ext uri="{0D108BD9-81ED-4DB2-BD59-A6C34878D82A}">
                    <a16:rowId xmlns:a16="http://schemas.microsoft.com/office/drawing/2014/main" val="2441765127"/>
                  </a:ext>
                </a:extLst>
              </a:tr>
              <a:tr h="593623">
                <a:tc>
                  <a:txBody>
                    <a:bodyPr/>
                    <a:lstStyle/>
                    <a:p>
                      <a:r>
                        <a:rPr lang="en-US" sz="3200" dirty="0">
                          <a:latin typeface="Arial" panose="020B0604020202020204" pitchFamily="34" charset="0"/>
                          <a:cs typeface="Arial" panose="020B0604020202020204" pitchFamily="34" charset="0"/>
                        </a:rPr>
                        <a:t>Female A </a:t>
                      </a:r>
                      <a:r>
                        <a:rPr lang="en-US" sz="3200" dirty="0">
                          <a:latin typeface="Arial" panose="020B0604020202020204" pitchFamily="34" charset="0"/>
                          <a:cs typeface="Arial" panose="020B0604020202020204" pitchFamily="34" charset="0"/>
                          <a:sym typeface="Wingdings" panose="05000000000000000000" pitchFamily="2" charset="2"/>
                        </a:rPr>
                        <a:t> Male B</a:t>
                      </a:r>
                      <a:endParaRPr lang="en-US" sz="3200" dirty="0">
                        <a:latin typeface="Arial" panose="020B0604020202020204" pitchFamily="34" charset="0"/>
                        <a:cs typeface="Arial" panose="020B0604020202020204" pitchFamily="34" charset="0"/>
                      </a:endParaRPr>
                    </a:p>
                  </a:txBody>
                  <a:tcPr/>
                </a:tc>
                <a:tc>
                  <a:txBody>
                    <a:bodyPr/>
                    <a:lstStyle/>
                    <a:p>
                      <a:pPr algn="ctr"/>
                      <a:r>
                        <a:rPr lang="en-US" sz="3200" dirty="0">
                          <a:solidFill>
                            <a:schemeClr val="tx1"/>
                          </a:solidFill>
                          <a:latin typeface="Arial" panose="020B0604020202020204" pitchFamily="34" charset="0"/>
                          <a:cs typeface="Arial" panose="020B0604020202020204" pitchFamily="34" charset="0"/>
                        </a:rPr>
                        <a:t>3</a:t>
                      </a:r>
                    </a:p>
                  </a:txBody>
                  <a:tcPr/>
                </a:tc>
                <a:extLst>
                  <a:ext uri="{0D108BD9-81ED-4DB2-BD59-A6C34878D82A}">
                    <a16:rowId xmlns:a16="http://schemas.microsoft.com/office/drawing/2014/main" val="4106541793"/>
                  </a:ext>
                </a:extLst>
              </a:tr>
              <a:tr h="593623">
                <a:tc>
                  <a:txBody>
                    <a:bodyPr/>
                    <a:lstStyle/>
                    <a:p>
                      <a:r>
                        <a:rPr lang="en-US" sz="3200" dirty="0">
                          <a:latin typeface="Arial" panose="020B0604020202020204" pitchFamily="34" charset="0"/>
                          <a:cs typeface="Arial" panose="020B0604020202020204" pitchFamily="34" charset="0"/>
                        </a:rPr>
                        <a:t>Male B </a:t>
                      </a:r>
                      <a:r>
                        <a:rPr lang="en-US" sz="3200" dirty="0">
                          <a:latin typeface="Arial" panose="020B0604020202020204" pitchFamily="34" charset="0"/>
                          <a:cs typeface="Arial" panose="020B0604020202020204" pitchFamily="34" charset="0"/>
                          <a:sym typeface="Wingdings" panose="05000000000000000000" pitchFamily="2" charset="2"/>
                        </a:rPr>
                        <a:t> Male C</a:t>
                      </a:r>
                      <a:endParaRPr lang="en-US" sz="3200" dirty="0">
                        <a:latin typeface="Arial" panose="020B0604020202020204" pitchFamily="34" charset="0"/>
                        <a:cs typeface="Arial" panose="020B0604020202020204" pitchFamily="34" charset="0"/>
                      </a:endParaRPr>
                    </a:p>
                  </a:txBody>
                  <a:tcPr/>
                </a:tc>
                <a:tc>
                  <a:txBody>
                    <a:bodyPr/>
                    <a:lstStyle/>
                    <a:p>
                      <a:pPr algn="ctr"/>
                      <a:r>
                        <a:rPr lang="en-US" sz="3200" dirty="0">
                          <a:latin typeface="Arial" panose="020B0604020202020204" pitchFamily="34" charset="0"/>
                          <a:cs typeface="Arial" panose="020B0604020202020204" pitchFamily="34" charset="0"/>
                        </a:rPr>
                        <a:t>4  </a:t>
                      </a:r>
                    </a:p>
                  </a:txBody>
                  <a:tcPr/>
                </a:tc>
                <a:extLst>
                  <a:ext uri="{0D108BD9-81ED-4DB2-BD59-A6C34878D82A}">
                    <a16:rowId xmlns:a16="http://schemas.microsoft.com/office/drawing/2014/main" val="426743498"/>
                  </a:ext>
                </a:extLst>
              </a:tr>
              <a:tr h="593623">
                <a:tc>
                  <a:txBody>
                    <a:bodyPr/>
                    <a:lstStyle/>
                    <a:p>
                      <a:r>
                        <a:rPr lang="en-US" sz="3200" dirty="0">
                          <a:latin typeface="Arial" panose="020B0604020202020204" pitchFamily="34" charset="0"/>
                          <a:cs typeface="Arial" panose="020B0604020202020204" pitchFamily="34" charset="0"/>
                        </a:rPr>
                        <a:t>Male C </a:t>
                      </a:r>
                      <a:r>
                        <a:rPr lang="en-US" sz="3200" dirty="0">
                          <a:latin typeface="Arial" panose="020B0604020202020204" pitchFamily="34" charset="0"/>
                          <a:cs typeface="Arial" panose="020B0604020202020204" pitchFamily="34" charset="0"/>
                          <a:sym typeface="Wingdings" panose="05000000000000000000" pitchFamily="2" charset="2"/>
                        </a:rPr>
                        <a:t> Male B</a:t>
                      </a:r>
                      <a:endParaRPr lang="en-US" sz="3200" dirty="0">
                        <a:latin typeface="Arial" panose="020B0604020202020204" pitchFamily="34" charset="0"/>
                        <a:cs typeface="Arial" panose="020B0604020202020204" pitchFamily="34" charset="0"/>
                      </a:endParaRPr>
                    </a:p>
                  </a:txBody>
                  <a:tcPr/>
                </a:tc>
                <a:tc>
                  <a:txBody>
                    <a:bodyPr/>
                    <a:lstStyle/>
                    <a:p>
                      <a:pPr algn="ctr"/>
                      <a:r>
                        <a:rPr lang="en-US" sz="3200" dirty="0">
                          <a:latin typeface="Arial" panose="020B0604020202020204" pitchFamily="34" charset="0"/>
                          <a:cs typeface="Arial" panose="020B0604020202020204" pitchFamily="34" charset="0"/>
                        </a:rPr>
                        <a:t>8</a:t>
                      </a:r>
                    </a:p>
                  </a:txBody>
                  <a:tcPr/>
                </a:tc>
                <a:extLst>
                  <a:ext uri="{0D108BD9-81ED-4DB2-BD59-A6C34878D82A}">
                    <a16:rowId xmlns:a16="http://schemas.microsoft.com/office/drawing/2014/main" val="3706689273"/>
                  </a:ext>
                </a:extLst>
              </a:tr>
              <a:tr h="593623">
                <a:tc>
                  <a:txBody>
                    <a:bodyPr/>
                    <a:lstStyle/>
                    <a:p>
                      <a:r>
                        <a:rPr lang="en-US" sz="3200" dirty="0">
                          <a:latin typeface="Arial" panose="020B0604020202020204" pitchFamily="34" charset="0"/>
                          <a:cs typeface="Arial" panose="020B0604020202020204" pitchFamily="34" charset="0"/>
                        </a:rPr>
                        <a:t>Female A </a:t>
                      </a:r>
                      <a:r>
                        <a:rPr lang="en-US" sz="3200" dirty="0">
                          <a:latin typeface="Arial" panose="020B0604020202020204" pitchFamily="34" charset="0"/>
                          <a:cs typeface="Arial" panose="020B0604020202020204" pitchFamily="34" charset="0"/>
                          <a:sym typeface="Wingdings" panose="05000000000000000000" pitchFamily="2" charset="2"/>
                        </a:rPr>
                        <a:t> Male A</a:t>
                      </a:r>
                    </a:p>
                  </a:txBody>
                  <a:tcPr/>
                </a:tc>
                <a:tc>
                  <a:txBody>
                    <a:bodyPr/>
                    <a:lstStyle/>
                    <a:p>
                      <a:pPr algn="ctr"/>
                      <a:r>
                        <a:rPr lang="en-US" sz="3200" dirty="0">
                          <a:latin typeface="Arial" panose="020B0604020202020204" pitchFamily="34" charset="0"/>
                          <a:cs typeface="Arial" panose="020B0604020202020204" pitchFamily="34" charset="0"/>
                        </a:rPr>
                        <a:t>7</a:t>
                      </a:r>
                    </a:p>
                  </a:txBody>
                  <a:tcPr/>
                </a:tc>
                <a:extLst>
                  <a:ext uri="{0D108BD9-81ED-4DB2-BD59-A6C34878D82A}">
                    <a16:rowId xmlns:a16="http://schemas.microsoft.com/office/drawing/2014/main" val="3364029050"/>
                  </a:ext>
                </a:extLst>
              </a:tr>
              <a:tr h="593623">
                <a:tc>
                  <a:txBody>
                    <a:bodyPr/>
                    <a:lstStyle/>
                    <a:p>
                      <a:r>
                        <a:rPr lang="en-US" sz="3200" dirty="0">
                          <a:latin typeface="Arial" panose="020B0604020202020204" pitchFamily="34" charset="0"/>
                          <a:cs typeface="Arial" panose="020B0604020202020204" pitchFamily="34" charset="0"/>
                        </a:rPr>
                        <a:t>Male A </a:t>
                      </a:r>
                      <a:r>
                        <a:rPr lang="en-US" sz="3200" dirty="0">
                          <a:latin typeface="Arial" panose="020B0604020202020204" pitchFamily="34" charset="0"/>
                          <a:cs typeface="Arial" panose="020B0604020202020204" pitchFamily="34" charset="0"/>
                          <a:sym typeface="Wingdings" panose="05000000000000000000" pitchFamily="2" charset="2"/>
                        </a:rPr>
                        <a:t> Female A</a:t>
                      </a:r>
                      <a:endParaRPr lang="en-US" sz="3200" dirty="0">
                        <a:latin typeface="Arial" panose="020B0604020202020204" pitchFamily="34" charset="0"/>
                        <a:cs typeface="Arial" panose="020B0604020202020204" pitchFamily="34" charset="0"/>
                      </a:endParaRPr>
                    </a:p>
                  </a:txBody>
                  <a:tcPr/>
                </a:tc>
                <a:tc>
                  <a:txBody>
                    <a:bodyPr/>
                    <a:lstStyle/>
                    <a:p>
                      <a:pPr algn="ctr"/>
                      <a:r>
                        <a:rPr lang="en-US" sz="3200" dirty="0">
                          <a:latin typeface="Arial" panose="020B0604020202020204" pitchFamily="34" charset="0"/>
                          <a:cs typeface="Arial" panose="020B0604020202020204" pitchFamily="34" charset="0"/>
                        </a:rPr>
                        <a:t>10</a:t>
                      </a:r>
                    </a:p>
                  </a:txBody>
                  <a:tcPr/>
                </a:tc>
                <a:extLst>
                  <a:ext uri="{0D108BD9-81ED-4DB2-BD59-A6C34878D82A}">
                    <a16:rowId xmlns:a16="http://schemas.microsoft.com/office/drawing/2014/main" val="1667688051"/>
                  </a:ext>
                </a:extLst>
              </a:tr>
              <a:tr h="593623">
                <a:tc>
                  <a:txBody>
                    <a:bodyPr/>
                    <a:lstStyle/>
                    <a:p>
                      <a:r>
                        <a:rPr lang="en-US" sz="3200" dirty="0">
                          <a:latin typeface="Arial" panose="020B0604020202020204" pitchFamily="34" charset="0"/>
                          <a:cs typeface="Arial" panose="020B0604020202020204" pitchFamily="34" charset="0"/>
                        </a:rPr>
                        <a:t>Female B </a:t>
                      </a:r>
                      <a:r>
                        <a:rPr lang="en-US" sz="3200" dirty="0">
                          <a:latin typeface="Arial" panose="020B0604020202020204" pitchFamily="34" charset="0"/>
                          <a:cs typeface="Arial" panose="020B0604020202020204" pitchFamily="34" charset="0"/>
                          <a:sym typeface="Wingdings" panose="05000000000000000000" pitchFamily="2" charset="2"/>
                        </a:rPr>
                        <a:t> Female A</a:t>
                      </a:r>
                      <a:endParaRPr lang="en-US" sz="3200" dirty="0">
                        <a:latin typeface="Arial" panose="020B0604020202020204" pitchFamily="34" charset="0"/>
                        <a:cs typeface="Arial" panose="020B0604020202020204" pitchFamily="34" charset="0"/>
                      </a:endParaRPr>
                    </a:p>
                  </a:txBody>
                  <a:tcPr/>
                </a:tc>
                <a:tc>
                  <a:txBody>
                    <a:bodyPr/>
                    <a:lstStyle/>
                    <a:p>
                      <a:pPr algn="ctr"/>
                      <a:r>
                        <a:rPr lang="en-US" sz="3200" dirty="0">
                          <a:latin typeface="Arial" panose="020B0604020202020204" pitchFamily="34" charset="0"/>
                          <a:cs typeface="Arial" panose="020B0604020202020204" pitchFamily="34" charset="0"/>
                        </a:rPr>
                        <a:t>1</a:t>
                      </a:r>
                    </a:p>
                  </a:txBody>
                  <a:tcPr/>
                </a:tc>
                <a:extLst>
                  <a:ext uri="{0D108BD9-81ED-4DB2-BD59-A6C34878D82A}">
                    <a16:rowId xmlns:a16="http://schemas.microsoft.com/office/drawing/2014/main" val="10012"/>
                  </a:ext>
                </a:extLst>
              </a:tr>
              <a:tr h="495601">
                <a:tc>
                  <a:txBody>
                    <a:bodyPr/>
                    <a:lstStyle/>
                    <a:p>
                      <a:r>
                        <a:rPr lang="en-US" sz="3200" dirty="0">
                          <a:latin typeface="Arial" panose="020B0604020202020204" pitchFamily="34" charset="0"/>
                          <a:cs typeface="Arial" panose="020B0604020202020204" pitchFamily="34" charset="0"/>
                        </a:rPr>
                        <a:t>Male</a:t>
                      </a:r>
                      <a:r>
                        <a:rPr lang="en-US" sz="3200" baseline="0" dirty="0">
                          <a:latin typeface="Arial" panose="020B0604020202020204" pitchFamily="34" charset="0"/>
                          <a:cs typeface="Arial" panose="020B0604020202020204" pitchFamily="34" charset="0"/>
                        </a:rPr>
                        <a:t> C </a:t>
                      </a:r>
                      <a:r>
                        <a:rPr lang="en-US" sz="3200" dirty="0">
                          <a:latin typeface="Arial" panose="020B0604020202020204" pitchFamily="34" charset="0"/>
                          <a:cs typeface="Arial" panose="020B0604020202020204" pitchFamily="34" charset="0"/>
                          <a:sym typeface="Wingdings" panose="05000000000000000000" pitchFamily="2" charset="2"/>
                        </a:rPr>
                        <a:t> Female B</a:t>
                      </a:r>
                      <a:endParaRPr lang="en-US" sz="3200" dirty="0">
                        <a:latin typeface="Arial" panose="020B0604020202020204" pitchFamily="34" charset="0"/>
                        <a:cs typeface="Arial" panose="020B0604020202020204" pitchFamily="34" charset="0"/>
                      </a:endParaRPr>
                    </a:p>
                  </a:txBody>
                  <a:tcPr/>
                </a:tc>
                <a:tc>
                  <a:txBody>
                    <a:bodyPr/>
                    <a:lstStyle/>
                    <a:p>
                      <a:pPr algn="ctr"/>
                      <a:r>
                        <a:rPr lang="en-US" sz="3200" dirty="0">
                          <a:latin typeface="Arial" panose="020B0604020202020204" pitchFamily="34" charset="0"/>
                          <a:cs typeface="Arial" panose="020B0604020202020204" pitchFamily="34" charset="0"/>
                        </a:rPr>
                        <a:t>8</a:t>
                      </a:r>
                    </a:p>
                  </a:txBody>
                  <a:tcPr/>
                </a:tc>
                <a:extLst>
                  <a:ext uri="{0D108BD9-81ED-4DB2-BD59-A6C34878D82A}">
                    <a16:rowId xmlns:a16="http://schemas.microsoft.com/office/drawing/2014/main" val="10014"/>
                  </a:ext>
                </a:extLst>
              </a:tr>
            </a:tbl>
          </a:graphicData>
        </a:graphic>
      </p:graphicFrame>
      <p:sp>
        <p:nvSpPr>
          <p:cNvPr id="20" name="TextBox 19">
            <a:extLst>
              <a:ext uri="{FF2B5EF4-FFF2-40B4-BE49-F238E27FC236}">
                <a16:creationId xmlns:a16="http://schemas.microsoft.com/office/drawing/2014/main" id="{539AEA8D-2913-473F-92B9-1FA6A53927E7}"/>
              </a:ext>
            </a:extLst>
          </p:cNvPr>
          <p:cNvSpPr txBox="1"/>
          <p:nvPr/>
        </p:nvSpPr>
        <p:spPr>
          <a:xfrm>
            <a:off x="15315714" y="22131825"/>
            <a:ext cx="15141921" cy="1323439"/>
          </a:xfrm>
          <a:prstGeom prst="rect">
            <a:avLst/>
          </a:prstGeom>
          <a:noFill/>
        </p:spPr>
        <p:txBody>
          <a:bodyPr wrap="square" rtlCol="0">
            <a:spAutoFit/>
          </a:bodyPr>
          <a:lstStyle/>
          <a:p>
            <a:r>
              <a:rPr lang="en-US" sz="4800" b="1" dirty="0">
                <a:latin typeface="Arial" panose="020B0604020202020204" pitchFamily="34" charset="0"/>
                <a:ea typeface="Times New Roman" charset="0"/>
                <a:cs typeface="Arial" panose="020B0604020202020204" pitchFamily="34" charset="0"/>
              </a:rPr>
              <a:t>Table 2.</a:t>
            </a:r>
            <a:r>
              <a:rPr lang="en-US" sz="3200" b="1" dirty="0">
                <a:latin typeface="Arial" panose="020B0604020202020204" pitchFamily="34" charset="0"/>
                <a:ea typeface="Times New Roman" charset="0"/>
                <a:cs typeface="Arial" panose="020B0604020202020204" pitchFamily="34" charset="0"/>
              </a:rPr>
              <a:t> </a:t>
            </a:r>
            <a:r>
              <a:rPr lang="en-US" sz="3200" dirty="0">
                <a:latin typeface="Arial" panose="020B0604020202020204" pitchFamily="34" charset="0"/>
                <a:ea typeface="Times New Roman" charset="0"/>
                <a:cs typeface="Arial" panose="020B0604020202020204" pitchFamily="34" charset="0"/>
              </a:rPr>
              <a:t>The number of interactions between social partners. Arrow indicates initiator to receiver. Interactions are listed in most interactions together to least.</a:t>
            </a:r>
            <a:endParaRPr lang="en-US" sz="4800" dirty="0">
              <a:latin typeface="Arial" panose="020B0604020202020204" pitchFamily="34" charset="0"/>
              <a:ea typeface="Times New Roman" charset="0"/>
              <a:cs typeface="Arial" panose="020B0604020202020204" pitchFamily="34" charset="0"/>
            </a:endParaRPr>
          </a:p>
        </p:txBody>
      </p:sp>
      <p:sp>
        <p:nvSpPr>
          <p:cNvPr id="12" name="TextBox 11"/>
          <p:cNvSpPr txBox="1"/>
          <p:nvPr/>
        </p:nvSpPr>
        <p:spPr>
          <a:xfrm>
            <a:off x="30636279" y="16522552"/>
            <a:ext cx="12525357" cy="6832640"/>
          </a:xfrm>
          <a:prstGeom prst="rect">
            <a:avLst/>
          </a:prstGeom>
          <a:noFill/>
        </p:spPr>
        <p:txBody>
          <a:bodyPr wrap="square" rtlCol="0">
            <a:spAutoFit/>
          </a:bodyPr>
          <a:lstStyle/>
          <a:p>
            <a:pPr lvl="0"/>
            <a:r>
              <a:rPr lang="en-US" sz="5400" b="1" dirty="0">
                <a:solidFill>
                  <a:prstClr val="white"/>
                </a:solidFill>
                <a:latin typeface="Arial" panose="020B0604020202020204" pitchFamily="34" charset="0"/>
                <a:ea typeface="Times New Roman" charset="0"/>
                <a:cs typeface="Arial" panose="020B0604020202020204" pitchFamily="34" charset="0"/>
              </a:rPr>
              <a:t>Discussion</a:t>
            </a:r>
          </a:p>
          <a:p>
            <a:pPr marL="457200" lvl="0" indent="-457200">
              <a:buFont typeface="Arial" charset="0"/>
              <a:buChar char="•"/>
            </a:pPr>
            <a:r>
              <a:rPr lang="en-US" sz="3200" dirty="0">
                <a:solidFill>
                  <a:prstClr val="white"/>
                </a:solidFill>
                <a:latin typeface="Arial" panose="020B0604020202020204" pitchFamily="34" charset="0"/>
                <a:ea typeface="Times New Roman" charset="0"/>
                <a:cs typeface="Arial" panose="020B0604020202020204" pitchFamily="34" charset="0"/>
              </a:rPr>
              <a:t>The </a:t>
            </a:r>
            <a:r>
              <a:rPr lang="en-US" sz="3200" dirty="0" smtClean="0">
                <a:solidFill>
                  <a:prstClr val="white"/>
                </a:solidFill>
                <a:latin typeface="Arial" panose="020B0604020202020204" pitchFamily="34" charset="0"/>
                <a:ea typeface="Times New Roman" charset="0"/>
                <a:cs typeface="Arial" panose="020B0604020202020204" pitchFamily="34" charset="0"/>
              </a:rPr>
              <a:t>composition </a:t>
            </a:r>
            <a:r>
              <a:rPr lang="en-US" sz="3200" dirty="0">
                <a:solidFill>
                  <a:prstClr val="white"/>
                </a:solidFill>
                <a:latin typeface="Arial" panose="020B0604020202020204" pitchFamily="34" charset="0"/>
                <a:ea typeface="Times New Roman" charset="0"/>
                <a:cs typeface="Arial" panose="020B0604020202020204" pitchFamily="34" charset="0"/>
              </a:rPr>
              <a:t>of the social group has changed over the past five years.  Most recently Female B joined the social group in February 2019.</a:t>
            </a:r>
          </a:p>
          <a:p>
            <a:pPr marL="457200" lvl="0" indent="-457200">
              <a:buFont typeface="Arial" charset="0"/>
              <a:buChar char="•"/>
            </a:pPr>
            <a:r>
              <a:rPr lang="en-US" sz="3200" dirty="0">
                <a:solidFill>
                  <a:prstClr val="white"/>
                </a:solidFill>
                <a:latin typeface="Arial" panose="020B0604020202020204" pitchFamily="34" charset="0"/>
                <a:ea typeface="Times New Roman" charset="0"/>
                <a:cs typeface="Arial" panose="020B0604020202020204" pitchFamily="34" charset="0"/>
              </a:rPr>
              <a:t>The pattern of social behaviors recorded were similar across the years even with the changes in individuals.  </a:t>
            </a:r>
          </a:p>
          <a:p>
            <a:pPr marL="457200" indent="-457200">
              <a:buFont typeface="Arial" charset="0"/>
              <a:buChar char="•"/>
            </a:pPr>
            <a:r>
              <a:rPr lang="en-US" sz="3200" dirty="0">
                <a:solidFill>
                  <a:prstClr val="white"/>
                </a:solidFill>
                <a:latin typeface="Arial" panose="020B0604020202020204" pitchFamily="34" charset="0"/>
                <a:ea typeface="Times New Roman" charset="0"/>
                <a:cs typeface="Arial" panose="020B0604020202020204" pitchFamily="34" charset="0"/>
              </a:rPr>
              <a:t>Similar to studies of other belugas in managed care (</a:t>
            </a:r>
            <a:r>
              <a:rPr lang="en-US" sz="3200" dirty="0" err="1">
                <a:latin typeface="Arial" panose="020B0604020202020204" pitchFamily="34" charset="0"/>
                <a:ea typeface="Times New Roman" charset="0"/>
                <a:cs typeface="Arial" panose="020B0604020202020204" pitchFamily="34" charset="0"/>
              </a:rPr>
              <a:t>Mazikowski</a:t>
            </a:r>
            <a:r>
              <a:rPr lang="en-US" sz="3200" dirty="0">
                <a:latin typeface="Arial" panose="020B0604020202020204" pitchFamily="34" charset="0"/>
                <a:ea typeface="Times New Roman" charset="0"/>
                <a:cs typeface="Arial" panose="020B0604020202020204" pitchFamily="34" charset="0"/>
              </a:rPr>
              <a:t>, et al., 2018) and</a:t>
            </a:r>
            <a:r>
              <a:rPr lang="en-US" sz="3200" dirty="0">
                <a:solidFill>
                  <a:prstClr val="white"/>
                </a:solidFill>
                <a:latin typeface="Arial" panose="020B0604020202020204" pitchFamily="34" charset="0"/>
                <a:ea typeface="Times New Roman" charset="0"/>
                <a:cs typeface="Arial" panose="020B0604020202020204" pitchFamily="34" charset="0"/>
              </a:rPr>
              <a:t> in the wild, (i.e., </a:t>
            </a:r>
            <a:r>
              <a:rPr lang="en-US" sz="3200" dirty="0" err="1">
                <a:solidFill>
                  <a:prstClr val="white"/>
                </a:solidFill>
                <a:latin typeface="Arial" panose="020B0604020202020204" pitchFamily="34" charset="0"/>
                <a:ea typeface="Times New Roman" charset="0"/>
                <a:cs typeface="Arial" panose="020B0604020202020204" pitchFamily="34" charset="0"/>
              </a:rPr>
              <a:t>Krasnova</a:t>
            </a:r>
            <a:r>
              <a:rPr lang="en-US" sz="3200" dirty="0">
                <a:solidFill>
                  <a:prstClr val="white"/>
                </a:solidFill>
                <a:latin typeface="Arial" panose="020B0604020202020204" pitchFamily="34" charset="0"/>
                <a:ea typeface="Times New Roman" charset="0"/>
                <a:cs typeface="Arial" panose="020B0604020202020204" pitchFamily="34" charset="0"/>
              </a:rPr>
              <a:t>, et al., 2012) our observations indicted more interactions among males. </a:t>
            </a:r>
          </a:p>
          <a:p>
            <a:pPr marL="457200" indent="-457200">
              <a:buFont typeface="Arial" charset="0"/>
              <a:buChar char="•"/>
            </a:pPr>
            <a:r>
              <a:rPr lang="en-US" sz="3200" dirty="0" smtClean="0">
                <a:solidFill>
                  <a:prstClr val="white"/>
                </a:solidFill>
                <a:latin typeface="Arial" panose="020B0604020202020204" pitchFamily="34" charset="0"/>
                <a:ea typeface="Times New Roman" charset="0"/>
                <a:cs typeface="Arial" panose="020B0604020202020204" pitchFamily="34" charset="0"/>
              </a:rPr>
              <a:t>The </a:t>
            </a:r>
            <a:r>
              <a:rPr lang="en-US" sz="3200" dirty="0">
                <a:solidFill>
                  <a:prstClr val="white"/>
                </a:solidFill>
                <a:latin typeface="Arial" panose="020B0604020202020204" pitchFamily="34" charset="0"/>
                <a:ea typeface="Times New Roman" charset="0"/>
                <a:cs typeface="Arial" panose="020B0604020202020204" pitchFamily="34" charset="0"/>
              </a:rPr>
              <a:t>study of social behaviors in belugas </a:t>
            </a:r>
            <a:r>
              <a:rPr lang="en-US" sz="3200" dirty="0" smtClean="0">
                <a:solidFill>
                  <a:prstClr val="white"/>
                </a:solidFill>
                <a:latin typeface="Arial" panose="020B0604020202020204" pitchFamily="34" charset="0"/>
                <a:ea typeface="Times New Roman" charset="0"/>
                <a:cs typeface="Arial" panose="020B0604020202020204" pitchFamily="34" charset="0"/>
              </a:rPr>
              <a:t>in managed care provides </a:t>
            </a:r>
            <a:r>
              <a:rPr lang="en-US" sz="3200" dirty="0">
                <a:solidFill>
                  <a:prstClr val="white"/>
                </a:solidFill>
                <a:latin typeface="Arial" panose="020B0604020202020204" pitchFamily="34" charset="0"/>
                <a:ea typeface="Times New Roman" charset="0"/>
                <a:cs typeface="Arial" panose="020B0604020202020204" pitchFamily="34" charset="0"/>
              </a:rPr>
              <a:t>information on what is needed for reproduction, which has been a recurring conservation issue that belugas face in the wild.</a:t>
            </a:r>
          </a:p>
        </p:txBody>
      </p:sp>
      <p:sp>
        <p:nvSpPr>
          <p:cNvPr id="16" name="TextBox 15"/>
          <p:cNvSpPr txBox="1"/>
          <p:nvPr/>
        </p:nvSpPr>
        <p:spPr>
          <a:xfrm>
            <a:off x="921113" y="30504168"/>
            <a:ext cx="11742091" cy="1631216"/>
          </a:xfrm>
          <a:prstGeom prst="rect">
            <a:avLst/>
          </a:prstGeom>
          <a:noFill/>
        </p:spPr>
        <p:txBody>
          <a:bodyPr wrap="square" rtlCol="0">
            <a:spAutoFit/>
          </a:bodyPr>
          <a:lstStyle/>
          <a:p>
            <a:r>
              <a:rPr lang="en-US" sz="3600" b="1" cap="all" dirty="0">
                <a:latin typeface="Arial" panose="020B0604020202020204" pitchFamily="34" charset="0"/>
                <a:cs typeface="Arial" panose="020B0604020202020204" pitchFamily="34" charset="0"/>
              </a:rPr>
              <a:t>acknowledgements: </a:t>
            </a:r>
            <a:r>
              <a:rPr lang="en-US" sz="3200" dirty="0">
                <a:latin typeface="Arial" panose="020B0604020202020204" pitchFamily="34" charset="0"/>
                <a:cs typeface="Arial" panose="020B0604020202020204" pitchFamily="34" charset="0"/>
              </a:rPr>
              <a:t>Thank you to </a:t>
            </a:r>
            <a:r>
              <a:rPr lang="en-US" sz="3200" dirty="0" smtClean="0">
                <a:latin typeface="Arial" panose="020B0604020202020204" pitchFamily="34" charset="0"/>
                <a:cs typeface="Arial" panose="020B0604020202020204" pitchFamily="34" charset="0"/>
              </a:rPr>
              <a:t>Gayle Sirpenski</a:t>
            </a:r>
            <a:r>
              <a:rPr lang="en-US" sz="3200" dirty="0" smtClean="0">
                <a:latin typeface="Arial" panose="020B0604020202020204" pitchFamily="34" charset="0"/>
                <a:cs typeface="Arial" panose="020B0604020202020204" pitchFamily="34" charset="0"/>
              </a:rPr>
              <a:t>, Carey Richard, and </a:t>
            </a:r>
            <a:r>
              <a:rPr lang="en-US" sz="3200" dirty="0" smtClean="0">
                <a:latin typeface="Arial" panose="020B0604020202020204" pitchFamily="34" charset="0"/>
                <a:cs typeface="Arial" panose="020B0604020202020204" pitchFamily="34" charset="0"/>
              </a:rPr>
              <a:t>Mystic </a:t>
            </a:r>
            <a:r>
              <a:rPr lang="en-US" sz="3200" dirty="0">
                <a:latin typeface="Arial" panose="020B0604020202020204" pitchFamily="34" charset="0"/>
                <a:cs typeface="Arial" panose="020B0604020202020204" pitchFamily="34" charset="0"/>
              </a:rPr>
              <a:t>Aquarium for allowing us access to the belugas.</a:t>
            </a:r>
          </a:p>
        </p:txBody>
      </p:sp>
      <p:graphicFrame>
        <p:nvGraphicFramePr>
          <p:cNvPr id="9" name="Table 8">
            <a:extLst>
              <a:ext uri="{FF2B5EF4-FFF2-40B4-BE49-F238E27FC236}">
                <a16:creationId xmlns:a16="http://schemas.microsoft.com/office/drawing/2014/main" id="{4B204F76-0DB0-41E6-A243-EE0BF1148CCE}"/>
              </a:ext>
            </a:extLst>
          </p:cNvPr>
          <p:cNvGraphicFramePr>
            <a:graphicFrameLocks noGrp="1"/>
          </p:cNvGraphicFramePr>
          <p:nvPr>
            <p:extLst>
              <p:ext uri="{D42A27DB-BD31-4B8C-83A1-F6EECF244321}">
                <p14:modId xmlns:p14="http://schemas.microsoft.com/office/powerpoint/2010/main" val="896172670"/>
              </p:ext>
            </p:extLst>
          </p:nvPr>
        </p:nvGraphicFramePr>
        <p:xfrm>
          <a:off x="14098300" y="5153808"/>
          <a:ext cx="16022909" cy="16504920"/>
        </p:xfrm>
        <a:graphic>
          <a:graphicData uri="http://schemas.openxmlformats.org/drawingml/2006/table">
            <a:tbl>
              <a:tblPr firstRow="1" bandRow="1">
                <a:tableStyleId>{5940675A-B579-460E-94D1-54222C63F5DA}</a:tableStyleId>
              </a:tblPr>
              <a:tblGrid>
                <a:gridCol w="2717200">
                  <a:extLst>
                    <a:ext uri="{9D8B030D-6E8A-4147-A177-3AD203B41FA5}">
                      <a16:colId xmlns:a16="http://schemas.microsoft.com/office/drawing/2014/main" val="3674166850"/>
                    </a:ext>
                  </a:extLst>
                </a:gridCol>
                <a:gridCol w="10454752">
                  <a:extLst>
                    <a:ext uri="{9D8B030D-6E8A-4147-A177-3AD203B41FA5}">
                      <a16:colId xmlns:a16="http://schemas.microsoft.com/office/drawing/2014/main" val="3896226499"/>
                    </a:ext>
                  </a:extLst>
                </a:gridCol>
                <a:gridCol w="2850957">
                  <a:extLst>
                    <a:ext uri="{9D8B030D-6E8A-4147-A177-3AD203B41FA5}">
                      <a16:colId xmlns:a16="http://schemas.microsoft.com/office/drawing/2014/main" val="3401362841"/>
                    </a:ext>
                  </a:extLst>
                </a:gridCol>
              </a:tblGrid>
              <a:tr h="1456542">
                <a:tc>
                  <a:txBody>
                    <a:bodyPr/>
                    <a:lstStyle/>
                    <a:p>
                      <a:r>
                        <a:rPr lang="en-US" sz="3600" b="1" dirty="0">
                          <a:latin typeface="Arial" panose="020B0604020202020204" pitchFamily="34" charset="0"/>
                          <a:cs typeface="Arial" panose="020B0604020202020204" pitchFamily="34" charset="0"/>
                        </a:rPr>
                        <a:t>Behavior</a:t>
                      </a:r>
                    </a:p>
                  </a:txBody>
                  <a:tcPr/>
                </a:tc>
                <a:tc>
                  <a:txBody>
                    <a:bodyPr/>
                    <a:lstStyle/>
                    <a:p>
                      <a:r>
                        <a:rPr lang="en-US" sz="3600" b="1" dirty="0">
                          <a:latin typeface="Arial" panose="020B0604020202020204" pitchFamily="34" charset="0"/>
                          <a:cs typeface="Arial" panose="020B0604020202020204" pitchFamily="34" charset="0"/>
                        </a:rPr>
                        <a:t>Definition</a:t>
                      </a:r>
                    </a:p>
                  </a:txBody>
                  <a:tcPr/>
                </a:tc>
                <a:tc>
                  <a:txBody>
                    <a:bodyPr/>
                    <a:lstStyle/>
                    <a:p>
                      <a:r>
                        <a:rPr lang="en-US" sz="3100" b="1" dirty="0">
                          <a:latin typeface="Arial" panose="020B0604020202020204" pitchFamily="34" charset="0"/>
                          <a:cs typeface="Arial" panose="020B0604020202020204" pitchFamily="34" charset="0"/>
                        </a:rPr>
                        <a:t>Number of Interactions</a:t>
                      </a:r>
                    </a:p>
                    <a:p>
                      <a:r>
                        <a:rPr lang="en-US" sz="3100" b="1" dirty="0">
                          <a:latin typeface="Arial" panose="020B0604020202020204" pitchFamily="34" charset="0"/>
                          <a:cs typeface="Arial" panose="020B0604020202020204" pitchFamily="34" charset="0"/>
                        </a:rPr>
                        <a:t>(Percentage)</a:t>
                      </a:r>
                      <a:endParaRPr lang="en-US" sz="3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27106079"/>
                  </a:ext>
                </a:extLst>
              </a:tr>
              <a:tr h="1104423">
                <a:tc>
                  <a:txBody>
                    <a:bodyPr/>
                    <a:lstStyle/>
                    <a:p>
                      <a:r>
                        <a:rPr lang="en-US" sz="2800" dirty="0">
                          <a:latin typeface="Arial" panose="020B0604020202020204" pitchFamily="34" charset="0"/>
                          <a:cs typeface="Arial" panose="020B0604020202020204" pitchFamily="34" charset="0"/>
                        </a:rPr>
                        <a:t>Orient to People/ Window</a:t>
                      </a:r>
                    </a:p>
                  </a:txBody>
                  <a:tcPr/>
                </a:tc>
                <a:tc>
                  <a:txBody>
                    <a:bodyPr/>
                    <a:lstStyle/>
                    <a:p>
                      <a:pPr algn="l"/>
                      <a:r>
                        <a:rPr lang="en-US" sz="2400" dirty="0">
                          <a:latin typeface="Arial" panose="020B0604020202020204" pitchFamily="34" charset="0"/>
                          <a:cs typeface="Arial" panose="020B0604020202020204" pitchFamily="34" charset="0"/>
                        </a:rPr>
                        <a:t>The whale appears to be “looking” at a person (trainer or other person). This must be done for a duration of two seconds and not in conjunction with other activities such as play.</a:t>
                      </a:r>
                    </a:p>
                  </a:txBody>
                  <a:tcPr/>
                </a:tc>
                <a:tc>
                  <a:txBody>
                    <a:bodyPr/>
                    <a:lstStyle/>
                    <a:p>
                      <a:pPr algn="ctr"/>
                      <a:r>
                        <a:rPr lang="en-US" sz="3100" dirty="0">
                          <a:latin typeface="Arial" panose="020B0604020202020204" pitchFamily="34" charset="0"/>
                          <a:cs typeface="Arial" panose="020B0604020202020204" pitchFamily="34" charset="0"/>
                        </a:rPr>
                        <a:t>416</a:t>
                      </a:r>
                    </a:p>
                    <a:p>
                      <a:pPr algn="ctr"/>
                      <a:r>
                        <a:rPr lang="en-US" sz="3100" dirty="0">
                          <a:latin typeface="Arial" panose="020B0604020202020204" pitchFamily="34" charset="0"/>
                          <a:cs typeface="Arial" panose="020B0604020202020204" pitchFamily="34" charset="0"/>
                        </a:rPr>
                        <a:t>(25.23%)</a:t>
                      </a:r>
                    </a:p>
                  </a:txBody>
                  <a:tcPr/>
                </a:tc>
                <a:extLst>
                  <a:ext uri="{0D108BD9-81ED-4DB2-BD59-A6C34878D82A}">
                    <a16:rowId xmlns:a16="http://schemas.microsoft.com/office/drawing/2014/main" val="728569410"/>
                  </a:ext>
                </a:extLst>
              </a:tr>
              <a:tr h="1066323">
                <a:tc>
                  <a:txBody>
                    <a:bodyPr/>
                    <a:lstStyle/>
                    <a:p>
                      <a:pPr marL="0" marR="0" lvl="0" indent="0" algn="l" defTabSz="3291840" rtl="0" eaLnBrk="1" fontAlgn="auto" latinLnBrk="0" hangingPunct="1">
                        <a:lnSpc>
                          <a:spcPct val="100000"/>
                        </a:lnSpc>
                        <a:spcBef>
                          <a:spcPts val="0"/>
                        </a:spcBef>
                        <a:spcAft>
                          <a:spcPts val="0"/>
                        </a:spcAft>
                        <a:buClrTx/>
                        <a:buSzTx/>
                        <a:buFontTx/>
                        <a:buNone/>
                        <a:tabLst/>
                        <a:defRPr/>
                      </a:pPr>
                      <a:r>
                        <a:rPr lang="en-US" sz="2800" dirty="0">
                          <a:latin typeface="Arial" panose="020B0604020202020204" pitchFamily="34" charset="0"/>
                          <a:cs typeface="Arial" panose="020B0604020202020204" pitchFamily="34" charset="0"/>
                        </a:rPr>
                        <a:t>Orient to Other </a:t>
                      </a:r>
                      <a:r>
                        <a:rPr lang="en-US" sz="2800" baseline="0" dirty="0">
                          <a:latin typeface="Arial" panose="020B0604020202020204" pitchFamily="34" charset="0"/>
                          <a:cs typeface="Arial" panose="020B0604020202020204" pitchFamily="34" charset="0"/>
                        </a:rPr>
                        <a:t>Whale</a:t>
                      </a:r>
                      <a:endParaRPr lang="en-US" sz="2800" dirty="0">
                        <a:latin typeface="Arial" panose="020B0604020202020204" pitchFamily="34" charset="0"/>
                        <a:cs typeface="Arial" panose="020B0604020202020204" pitchFamily="34" charset="0"/>
                      </a:endParaRPr>
                    </a:p>
                  </a:txBody>
                  <a:tcPr/>
                </a:tc>
                <a:tc>
                  <a:txBody>
                    <a:bodyPr/>
                    <a:lstStyle/>
                    <a:p>
                      <a:pPr marL="0" marR="0" lvl="0" indent="0" algn="l" defTabSz="3291840"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The whale appears to be “looking” at another whale. This must be done for a duration of two seconds and not in conjunction with other activities such as play.</a:t>
                      </a:r>
                    </a:p>
                  </a:txBody>
                  <a:tcPr/>
                </a:tc>
                <a:tc>
                  <a:txBody>
                    <a:bodyPr/>
                    <a:lstStyle/>
                    <a:p>
                      <a:pPr algn="ctr"/>
                      <a:r>
                        <a:rPr lang="en-US" sz="3100" dirty="0">
                          <a:latin typeface="Arial" panose="020B0604020202020204" pitchFamily="34" charset="0"/>
                          <a:cs typeface="Arial" panose="020B0604020202020204" pitchFamily="34" charset="0"/>
                        </a:rPr>
                        <a:t>93</a:t>
                      </a:r>
                    </a:p>
                    <a:p>
                      <a:pPr algn="ctr"/>
                      <a:r>
                        <a:rPr lang="en-US" sz="3100" dirty="0">
                          <a:latin typeface="Arial" panose="020B0604020202020204" pitchFamily="34" charset="0"/>
                          <a:cs typeface="Arial" panose="020B0604020202020204" pitchFamily="34" charset="0"/>
                        </a:rPr>
                        <a:t>(5.64%)</a:t>
                      </a:r>
                    </a:p>
                  </a:txBody>
                  <a:tcPr/>
                </a:tc>
                <a:extLst>
                  <a:ext uri="{0D108BD9-81ED-4DB2-BD59-A6C34878D82A}">
                    <a16:rowId xmlns:a16="http://schemas.microsoft.com/office/drawing/2014/main" val="123886146"/>
                  </a:ext>
                </a:extLst>
              </a:tr>
              <a:tr h="944880">
                <a:tc>
                  <a:txBody>
                    <a:bodyPr/>
                    <a:lstStyle/>
                    <a:p>
                      <a:r>
                        <a:rPr lang="en-US" sz="2800" dirty="0">
                          <a:latin typeface="Arial" panose="020B0604020202020204" pitchFamily="34" charset="0"/>
                          <a:cs typeface="Arial" panose="020B0604020202020204" pitchFamily="34" charset="0"/>
                        </a:rPr>
                        <a:t>Open Mouth </a:t>
                      </a:r>
                    </a:p>
                  </a:txBody>
                  <a:tcPr/>
                </a:tc>
                <a:tc>
                  <a:txBody>
                    <a:bodyPr/>
                    <a:lstStyle/>
                    <a:p>
                      <a:pPr algn="l"/>
                      <a:r>
                        <a:rPr lang="en-US" sz="2400" dirty="0">
                          <a:latin typeface="Arial" panose="020B0604020202020204" pitchFamily="34" charset="0"/>
                          <a:cs typeface="Arial" panose="020B0604020202020204" pitchFamily="34" charset="0"/>
                        </a:rPr>
                        <a:t>The actor, while facing another animal, rapidly opens its mouth fully and holds it open for at least 1 second.</a:t>
                      </a:r>
                    </a:p>
                  </a:txBody>
                  <a:tcPr/>
                </a:tc>
                <a:tc>
                  <a:txBody>
                    <a:bodyPr/>
                    <a:lstStyle/>
                    <a:p>
                      <a:pPr algn="ctr"/>
                      <a:r>
                        <a:rPr lang="en-US" sz="3100" dirty="0">
                          <a:latin typeface="Arial" panose="020B0604020202020204" pitchFamily="34" charset="0"/>
                          <a:cs typeface="Arial" panose="020B0604020202020204" pitchFamily="34" charset="0"/>
                        </a:rPr>
                        <a:t>349</a:t>
                      </a:r>
                    </a:p>
                    <a:p>
                      <a:pPr algn="ctr"/>
                      <a:r>
                        <a:rPr lang="en-US" sz="3100" dirty="0">
                          <a:latin typeface="Arial" panose="020B0604020202020204" pitchFamily="34" charset="0"/>
                          <a:cs typeface="Arial" panose="020B0604020202020204" pitchFamily="34" charset="0"/>
                        </a:rPr>
                        <a:t>(21.16%)</a:t>
                      </a:r>
                    </a:p>
                  </a:txBody>
                  <a:tcPr/>
                </a:tc>
                <a:extLst>
                  <a:ext uri="{0D108BD9-81ED-4DB2-BD59-A6C34878D82A}">
                    <a16:rowId xmlns:a16="http://schemas.microsoft.com/office/drawing/2014/main" val="3910645829"/>
                  </a:ext>
                </a:extLst>
              </a:tr>
              <a:tr h="838200">
                <a:tc>
                  <a:txBody>
                    <a:bodyPr/>
                    <a:lstStyle/>
                    <a:p>
                      <a:r>
                        <a:rPr lang="en-US" sz="2800" dirty="0">
                          <a:latin typeface="Arial" panose="020B0604020202020204" pitchFamily="34" charset="0"/>
                          <a:cs typeface="Arial" panose="020B0604020202020204" pitchFamily="34" charset="0"/>
                        </a:rPr>
                        <a:t>Melon Press</a:t>
                      </a:r>
                    </a:p>
                  </a:txBody>
                  <a:tcPr/>
                </a:tc>
                <a:tc>
                  <a:txBody>
                    <a:bodyPr/>
                    <a:lstStyle/>
                    <a:p>
                      <a:pPr algn="l"/>
                      <a:r>
                        <a:rPr lang="en-US" sz="2800" dirty="0">
                          <a:latin typeface="Arial" panose="020B0604020202020204" pitchFamily="34" charset="0"/>
                          <a:cs typeface="Arial" panose="020B0604020202020204" pitchFamily="34" charset="0"/>
                        </a:rPr>
                        <a:t>Animal presses the melon or mouth against the glass of the underwater viewing window in a curious manner towards human.</a:t>
                      </a:r>
                      <a:r>
                        <a:rPr lang="en-US" sz="2800" baseline="0"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txBody>
                  <a:tcPr/>
                </a:tc>
                <a:tc>
                  <a:txBody>
                    <a:bodyPr/>
                    <a:lstStyle/>
                    <a:p>
                      <a:pPr algn="ctr"/>
                      <a:r>
                        <a:rPr lang="en-US" sz="3100" dirty="0">
                          <a:latin typeface="Arial" panose="020B0604020202020204" pitchFamily="34" charset="0"/>
                          <a:cs typeface="Arial" panose="020B0604020202020204" pitchFamily="34" charset="0"/>
                        </a:rPr>
                        <a:t>294</a:t>
                      </a:r>
                    </a:p>
                    <a:p>
                      <a:pPr algn="ctr"/>
                      <a:r>
                        <a:rPr lang="en-US" sz="3100" dirty="0">
                          <a:latin typeface="Arial" panose="020B0604020202020204" pitchFamily="34" charset="0"/>
                          <a:cs typeface="Arial" panose="020B0604020202020204" pitchFamily="34" charset="0"/>
                        </a:rPr>
                        <a:t>(17.83%)</a:t>
                      </a:r>
                    </a:p>
                  </a:txBody>
                  <a:tcPr/>
                </a:tc>
                <a:extLst>
                  <a:ext uri="{0D108BD9-81ED-4DB2-BD59-A6C34878D82A}">
                    <a16:rowId xmlns:a16="http://schemas.microsoft.com/office/drawing/2014/main" val="742847562"/>
                  </a:ext>
                </a:extLst>
              </a:tr>
              <a:tr h="960567">
                <a:tc>
                  <a:txBody>
                    <a:bodyPr/>
                    <a:lstStyle/>
                    <a:p>
                      <a:r>
                        <a:rPr lang="en-US" sz="2800" dirty="0">
                          <a:latin typeface="Arial" panose="020B0604020202020204" pitchFamily="34" charset="0"/>
                          <a:cs typeface="Arial" panose="020B0604020202020204" pitchFamily="34" charset="0"/>
                        </a:rPr>
                        <a:t>Head Thrust</a:t>
                      </a:r>
                    </a:p>
                  </a:txBody>
                  <a:tcPr/>
                </a:tc>
                <a:tc>
                  <a:txBody>
                    <a:bodyPr/>
                    <a:lstStyle/>
                    <a:p>
                      <a:pPr algn="l"/>
                      <a:r>
                        <a:rPr lang="en-US" sz="2800" dirty="0">
                          <a:latin typeface="Arial" panose="020B0604020202020204" pitchFamily="34" charset="0"/>
                          <a:cs typeface="Arial" panose="020B0604020202020204" pitchFamily="34" charset="0"/>
                        </a:rPr>
                        <a:t>A purposeful forward jerk of the head aimed at either another whale or a human.</a:t>
                      </a:r>
                    </a:p>
                  </a:txBody>
                  <a:tcPr/>
                </a:tc>
                <a:tc>
                  <a:txBody>
                    <a:bodyPr/>
                    <a:lstStyle/>
                    <a:p>
                      <a:pPr algn="ctr"/>
                      <a:r>
                        <a:rPr lang="en-US" sz="3100" dirty="0">
                          <a:latin typeface="Arial" panose="020B0604020202020204" pitchFamily="34" charset="0"/>
                          <a:cs typeface="Arial" panose="020B0604020202020204" pitchFamily="34" charset="0"/>
                        </a:rPr>
                        <a:t>190</a:t>
                      </a:r>
                    </a:p>
                    <a:p>
                      <a:pPr algn="ctr"/>
                      <a:r>
                        <a:rPr lang="en-US" sz="3100" dirty="0">
                          <a:latin typeface="Arial" panose="020B0604020202020204" pitchFamily="34" charset="0"/>
                          <a:cs typeface="Arial" panose="020B0604020202020204" pitchFamily="34" charset="0"/>
                        </a:rPr>
                        <a:t>(11.52%)</a:t>
                      </a:r>
                    </a:p>
                  </a:txBody>
                  <a:tcPr/>
                </a:tc>
                <a:extLst>
                  <a:ext uri="{0D108BD9-81ED-4DB2-BD59-A6C34878D82A}">
                    <a16:rowId xmlns:a16="http://schemas.microsoft.com/office/drawing/2014/main" val="10004"/>
                  </a:ext>
                </a:extLst>
              </a:tr>
              <a:tr h="990153">
                <a:tc>
                  <a:txBody>
                    <a:bodyPr/>
                    <a:lstStyle/>
                    <a:p>
                      <a:r>
                        <a:rPr lang="en-US" sz="2800" dirty="0">
                          <a:latin typeface="Arial" panose="020B0604020202020204" pitchFamily="34" charset="0"/>
                          <a:cs typeface="Arial" panose="020B0604020202020204" pitchFamily="34" charset="0"/>
                        </a:rPr>
                        <a:t>Play with Object</a:t>
                      </a:r>
                    </a:p>
                  </a:txBody>
                  <a:tcPr/>
                </a:tc>
                <a:tc>
                  <a:txBody>
                    <a:bodyPr/>
                    <a:lstStyle/>
                    <a:p>
                      <a:pPr algn="l"/>
                      <a:r>
                        <a:rPr lang="en-US" sz="2800" dirty="0">
                          <a:latin typeface="Arial" panose="020B0604020202020204" pitchFamily="34" charset="0"/>
                          <a:cs typeface="Arial" panose="020B0604020202020204" pitchFamily="34" charset="0"/>
                        </a:rPr>
                        <a:t>Any other interaction with an object within the tank. Can be mouth contact,</a:t>
                      </a:r>
                      <a:r>
                        <a:rPr lang="en-US" sz="2800" baseline="0" dirty="0">
                          <a:latin typeface="Arial" panose="020B0604020202020204" pitchFamily="34" charset="0"/>
                          <a:cs typeface="Arial" panose="020B0604020202020204" pitchFamily="34" charset="0"/>
                        </a:rPr>
                        <a:t> head contact, or pushing the object around.</a:t>
                      </a:r>
                      <a:endParaRPr lang="en-US" sz="2800" dirty="0">
                        <a:latin typeface="Arial" panose="020B0604020202020204" pitchFamily="34" charset="0"/>
                        <a:cs typeface="Arial" panose="020B0604020202020204" pitchFamily="34" charset="0"/>
                      </a:endParaRPr>
                    </a:p>
                  </a:txBody>
                  <a:tcPr/>
                </a:tc>
                <a:tc>
                  <a:txBody>
                    <a:bodyPr/>
                    <a:lstStyle/>
                    <a:p>
                      <a:pPr algn="ctr"/>
                      <a:r>
                        <a:rPr lang="en-US" sz="3100" dirty="0">
                          <a:latin typeface="Arial" panose="020B0604020202020204" pitchFamily="34" charset="0"/>
                          <a:cs typeface="Arial" panose="020B0604020202020204" pitchFamily="34" charset="0"/>
                        </a:rPr>
                        <a:t>92</a:t>
                      </a:r>
                    </a:p>
                    <a:p>
                      <a:pPr algn="ctr"/>
                      <a:r>
                        <a:rPr lang="en-US" sz="3100" dirty="0">
                          <a:latin typeface="Arial" panose="020B0604020202020204" pitchFamily="34" charset="0"/>
                          <a:cs typeface="Arial" panose="020B0604020202020204" pitchFamily="34" charset="0"/>
                        </a:rPr>
                        <a:t>(5.58%)</a:t>
                      </a:r>
                    </a:p>
                  </a:txBody>
                  <a:tcPr/>
                </a:tc>
                <a:extLst>
                  <a:ext uri="{0D108BD9-81ED-4DB2-BD59-A6C34878D82A}">
                    <a16:rowId xmlns:a16="http://schemas.microsoft.com/office/drawing/2014/main" val="10005"/>
                  </a:ext>
                </a:extLst>
              </a:tr>
              <a:tr h="960567">
                <a:tc>
                  <a:txBody>
                    <a:bodyPr/>
                    <a:lstStyle/>
                    <a:p>
                      <a:r>
                        <a:rPr lang="en-US" sz="2800" dirty="0">
                          <a:latin typeface="Arial" panose="020B0604020202020204" pitchFamily="34" charset="0"/>
                          <a:cs typeface="Arial" panose="020B0604020202020204" pitchFamily="34" charset="0"/>
                        </a:rPr>
                        <a:t>Presenting</a:t>
                      </a:r>
                    </a:p>
                  </a:txBody>
                  <a:tcPr/>
                </a:tc>
                <a:tc>
                  <a:txBody>
                    <a:bodyPr/>
                    <a:lstStyle/>
                    <a:p>
                      <a:pPr algn="l"/>
                      <a:r>
                        <a:rPr lang="en-US" sz="2800" dirty="0">
                          <a:latin typeface="Arial" panose="020B0604020202020204" pitchFamily="34" charset="0"/>
                          <a:cs typeface="Arial" panose="020B0604020202020204" pitchFamily="34" charset="0"/>
                        </a:rPr>
                        <a:t>An animal turns on its side and presents its ventral side to another animal. It may be reciprocal.</a:t>
                      </a:r>
                    </a:p>
                  </a:txBody>
                  <a:tcPr/>
                </a:tc>
                <a:tc>
                  <a:txBody>
                    <a:bodyPr/>
                    <a:lstStyle/>
                    <a:p>
                      <a:pPr algn="ctr"/>
                      <a:r>
                        <a:rPr lang="en-US" sz="3100" dirty="0">
                          <a:latin typeface="Arial" panose="020B0604020202020204" pitchFamily="34" charset="0"/>
                          <a:cs typeface="Arial" panose="020B0604020202020204" pitchFamily="34" charset="0"/>
                        </a:rPr>
                        <a:t>60</a:t>
                      </a:r>
                    </a:p>
                    <a:p>
                      <a:pPr algn="ctr"/>
                      <a:r>
                        <a:rPr lang="en-US" sz="3100" dirty="0">
                          <a:latin typeface="Arial" panose="020B0604020202020204" pitchFamily="34" charset="0"/>
                          <a:cs typeface="Arial" panose="020B0604020202020204" pitchFamily="34" charset="0"/>
                        </a:rPr>
                        <a:t>(3.64%)</a:t>
                      </a:r>
                    </a:p>
                  </a:txBody>
                  <a:tcPr/>
                </a:tc>
                <a:extLst>
                  <a:ext uri="{0D108BD9-81ED-4DB2-BD59-A6C34878D82A}">
                    <a16:rowId xmlns:a16="http://schemas.microsoft.com/office/drawing/2014/main" val="1423790024"/>
                  </a:ext>
                </a:extLst>
              </a:tr>
              <a:tr h="963483">
                <a:tc>
                  <a:txBody>
                    <a:bodyPr/>
                    <a:lstStyle/>
                    <a:p>
                      <a:r>
                        <a:rPr lang="en-US" sz="2800" dirty="0">
                          <a:latin typeface="Arial" panose="020B0604020202020204" pitchFamily="34" charset="0"/>
                          <a:cs typeface="Arial" panose="020B0604020202020204" pitchFamily="34" charset="0"/>
                        </a:rPr>
                        <a:t>Bubble Burst</a:t>
                      </a:r>
                    </a:p>
                  </a:txBody>
                  <a:tcPr/>
                </a:tc>
                <a:tc>
                  <a:txBody>
                    <a:bodyPr/>
                    <a:lstStyle/>
                    <a:p>
                      <a:pPr algn="l"/>
                      <a:r>
                        <a:rPr lang="en-US" sz="2800" dirty="0">
                          <a:latin typeface="Arial" panose="020B0604020202020204" pitchFamily="34" charset="0"/>
                          <a:cs typeface="Arial" panose="020B0604020202020204" pitchFamily="34" charset="0"/>
                        </a:rPr>
                        <a:t>Large purposeful release of air below the surface of the water that creates a visible ripple effect on the surface of the water</a:t>
                      </a:r>
                    </a:p>
                  </a:txBody>
                  <a:tcPr/>
                </a:tc>
                <a:tc>
                  <a:txBody>
                    <a:bodyPr/>
                    <a:lstStyle/>
                    <a:p>
                      <a:pPr algn="ctr"/>
                      <a:r>
                        <a:rPr lang="en-US" sz="3100" dirty="0">
                          <a:latin typeface="Arial" panose="020B0604020202020204" pitchFamily="34" charset="0"/>
                          <a:cs typeface="Arial" panose="020B0604020202020204" pitchFamily="34" charset="0"/>
                        </a:rPr>
                        <a:t>88</a:t>
                      </a:r>
                    </a:p>
                    <a:p>
                      <a:pPr algn="ctr"/>
                      <a:r>
                        <a:rPr lang="en-US" sz="3100" dirty="0">
                          <a:latin typeface="Arial" panose="020B0604020202020204" pitchFamily="34" charset="0"/>
                          <a:cs typeface="Arial" panose="020B0604020202020204" pitchFamily="34" charset="0"/>
                        </a:rPr>
                        <a:t>(5.34%)</a:t>
                      </a:r>
                    </a:p>
                  </a:txBody>
                  <a:tcPr/>
                </a:tc>
                <a:extLst>
                  <a:ext uri="{0D108BD9-81ED-4DB2-BD59-A6C34878D82A}">
                    <a16:rowId xmlns:a16="http://schemas.microsoft.com/office/drawing/2014/main" val="548099379"/>
                  </a:ext>
                </a:extLst>
              </a:tr>
              <a:tr h="687452">
                <a:tc>
                  <a:txBody>
                    <a:bodyPr/>
                    <a:lstStyle/>
                    <a:p>
                      <a:r>
                        <a:rPr lang="en-US" sz="2800" dirty="0">
                          <a:latin typeface="Arial" panose="020B0604020202020204" pitchFamily="34" charset="0"/>
                          <a:cs typeface="Arial" panose="020B0604020202020204" pitchFamily="34" charset="0"/>
                        </a:rPr>
                        <a:t>Pair Swim</a:t>
                      </a:r>
                    </a:p>
                  </a:txBody>
                  <a:tcPr/>
                </a:tc>
                <a:tc>
                  <a:txBody>
                    <a:bodyPr/>
                    <a:lstStyle/>
                    <a:p>
                      <a:pPr algn="l"/>
                      <a:r>
                        <a:rPr lang="en-US" sz="2800" dirty="0">
                          <a:latin typeface="Arial" panose="020B0604020202020204" pitchFamily="34" charset="0"/>
                          <a:cs typeface="Arial" panose="020B0604020202020204" pitchFamily="34" charset="0"/>
                        </a:rPr>
                        <a:t>Animal</a:t>
                      </a:r>
                      <a:r>
                        <a:rPr lang="en-US" sz="2800" baseline="0" dirty="0">
                          <a:latin typeface="Arial" panose="020B0604020202020204" pitchFamily="34" charset="0"/>
                          <a:cs typeface="Arial" panose="020B0604020202020204" pitchFamily="34" charset="0"/>
                        </a:rPr>
                        <a:t> swims with another whale.</a:t>
                      </a:r>
                      <a:endParaRPr lang="en-US" sz="2800" dirty="0">
                        <a:latin typeface="Arial" panose="020B0604020202020204" pitchFamily="34" charset="0"/>
                        <a:cs typeface="Arial" panose="020B0604020202020204" pitchFamily="34" charset="0"/>
                      </a:endParaRPr>
                    </a:p>
                  </a:txBody>
                  <a:tcPr/>
                </a:tc>
                <a:tc>
                  <a:txBody>
                    <a:bodyPr/>
                    <a:lstStyle/>
                    <a:p>
                      <a:pPr algn="ctr"/>
                      <a:r>
                        <a:rPr lang="en-US" sz="3100" dirty="0">
                          <a:latin typeface="Arial" panose="020B0604020202020204" pitchFamily="34" charset="0"/>
                          <a:cs typeface="Arial" panose="020B0604020202020204" pitchFamily="34" charset="0"/>
                        </a:rPr>
                        <a:t>37</a:t>
                      </a:r>
                    </a:p>
                    <a:p>
                      <a:pPr algn="ctr"/>
                      <a:r>
                        <a:rPr lang="en-US" sz="3100" dirty="0">
                          <a:latin typeface="Arial" panose="020B0604020202020204" pitchFamily="34" charset="0"/>
                          <a:cs typeface="Arial" panose="020B0604020202020204" pitchFamily="34" charset="0"/>
                        </a:rPr>
                        <a:t>(2.24%)</a:t>
                      </a:r>
                    </a:p>
                  </a:txBody>
                  <a:tcPr/>
                </a:tc>
                <a:extLst>
                  <a:ext uri="{0D108BD9-81ED-4DB2-BD59-A6C34878D82A}">
                    <a16:rowId xmlns:a16="http://schemas.microsoft.com/office/drawing/2014/main" val="10008"/>
                  </a:ext>
                </a:extLst>
              </a:tr>
              <a:tr h="1014810">
                <a:tc>
                  <a:txBody>
                    <a:bodyPr/>
                    <a:lstStyle/>
                    <a:p>
                      <a:r>
                        <a:rPr lang="en-US" sz="2800" dirty="0">
                          <a:latin typeface="Arial" panose="020B0604020202020204" pitchFamily="34" charset="0"/>
                          <a:cs typeface="Arial" panose="020B0604020202020204" pitchFamily="34" charset="0"/>
                        </a:rPr>
                        <a:t>Chasing</a:t>
                      </a:r>
                    </a:p>
                  </a:txBody>
                  <a:tcPr/>
                </a:tc>
                <a:tc>
                  <a:txBody>
                    <a:bodyPr/>
                    <a:lstStyle/>
                    <a:p>
                      <a:pPr algn="l"/>
                      <a:r>
                        <a:rPr lang="en-US" sz="2800" dirty="0">
                          <a:latin typeface="Arial" panose="020B0604020202020204" pitchFamily="34" charset="0"/>
                          <a:cs typeface="Arial" panose="020B0604020202020204" pitchFamily="34" charset="0"/>
                        </a:rPr>
                        <a:t>An animal deliberately follows another animal, either another whale</a:t>
                      </a:r>
                      <a:r>
                        <a:rPr lang="en-US" sz="2800" baseline="0" dirty="0">
                          <a:latin typeface="Arial" panose="020B0604020202020204" pitchFamily="34" charset="0"/>
                          <a:cs typeface="Arial" panose="020B0604020202020204" pitchFamily="34" charset="0"/>
                        </a:rPr>
                        <a:t> or a seal.</a:t>
                      </a:r>
                      <a:endParaRPr lang="en-US" sz="2800" dirty="0">
                        <a:latin typeface="Arial" panose="020B0604020202020204" pitchFamily="34" charset="0"/>
                        <a:cs typeface="Arial" panose="020B0604020202020204" pitchFamily="34" charset="0"/>
                      </a:endParaRPr>
                    </a:p>
                  </a:txBody>
                  <a:tcPr/>
                </a:tc>
                <a:tc>
                  <a:txBody>
                    <a:bodyPr/>
                    <a:lstStyle/>
                    <a:p>
                      <a:pPr algn="ctr"/>
                      <a:r>
                        <a:rPr lang="en-US" sz="3100" dirty="0">
                          <a:latin typeface="Arial" panose="020B0604020202020204" pitchFamily="34" charset="0"/>
                          <a:cs typeface="Arial" panose="020B0604020202020204" pitchFamily="34" charset="0"/>
                        </a:rPr>
                        <a:t>4</a:t>
                      </a:r>
                    </a:p>
                    <a:p>
                      <a:pPr algn="ctr"/>
                      <a:r>
                        <a:rPr lang="en-US" sz="3100" dirty="0">
                          <a:latin typeface="Arial" panose="020B0604020202020204" pitchFamily="34" charset="0"/>
                          <a:cs typeface="Arial" panose="020B0604020202020204" pitchFamily="34" charset="0"/>
                        </a:rPr>
                        <a:t>(0.24%)</a:t>
                      </a:r>
                    </a:p>
                  </a:txBody>
                  <a:tcPr/>
                </a:tc>
                <a:extLst>
                  <a:ext uri="{0D108BD9-81ED-4DB2-BD59-A6C34878D82A}">
                    <a16:rowId xmlns:a16="http://schemas.microsoft.com/office/drawing/2014/main" val="10009"/>
                  </a:ext>
                </a:extLst>
              </a:tr>
              <a:tr h="897810">
                <a:tc>
                  <a:txBody>
                    <a:bodyPr/>
                    <a:lstStyle/>
                    <a:p>
                      <a:r>
                        <a:rPr lang="en-US" sz="2800" dirty="0">
                          <a:latin typeface="Arial" panose="020B0604020202020204" pitchFamily="34" charset="0"/>
                          <a:cs typeface="Arial" panose="020B0604020202020204" pitchFamily="34" charset="0"/>
                        </a:rPr>
                        <a:t>Biting</a:t>
                      </a:r>
                    </a:p>
                  </a:txBody>
                  <a:tcPr/>
                </a:tc>
                <a:tc>
                  <a:txBody>
                    <a:bodyPr/>
                    <a:lstStyle/>
                    <a:p>
                      <a:pPr algn="l"/>
                      <a:r>
                        <a:rPr lang="en-US" sz="2400" dirty="0">
                          <a:latin typeface="Arial" panose="020B0604020202020204" pitchFamily="34" charset="0"/>
                          <a:cs typeface="Arial" panose="020B0604020202020204" pitchFamily="34" charset="0"/>
                        </a:rPr>
                        <a:t>A particular type of contact in which the actor opens its mouth fully and closes its mouth on the recipient</a:t>
                      </a:r>
                    </a:p>
                  </a:txBody>
                  <a:tcPr/>
                </a:tc>
                <a:tc>
                  <a:txBody>
                    <a:bodyPr/>
                    <a:lstStyle/>
                    <a:p>
                      <a:pPr algn="ctr"/>
                      <a:r>
                        <a:rPr lang="en-US" sz="3100" dirty="0">
                          <a:latin typeface="Arial" panose="020B0604020202020204" pitchFamily="34" charset="0"/>
                          <a:cs typeface="Arial" panose="020B0604020202020204" pitchFamily="34" charset="0"/>
                        </a:rPr>
                        <a:t>6</a:t>
                      </a:r>
                    </a:p>
                    <a:p>
                      <a:pPr algn="ctr"/>
                      <a:r>
                        <a:rPr lang="en-US" sz="3100" dirty="0">
                          <a:latin typeface="Arial" panose="020B0604020202020204" pitchFamily="34" charset="0"/>
                          <a:cs typeface="Arial" panose="020B0604020202020204" pitchFamily="34" charset="0"/>
                        </a:rPr>
                        <a:t>(0.36%)</a:t>
                      </a:r>
                    </a:p>
                  </a:txBody>
                  <a:tcPr/>
                </a:tc>
                <a:extLst>
                  <a:ext uri="{0D108BD9-81ED-4DB2-BD59-A6C34878D82A}">
                    <a16:rowId xmlns:a16="http://schemas.microsoft.com/office/drawing/2014/main" val="3166154093"/>
                  </a:ext>
                </a:extLst>
              </a:tr>
              <a:tr h="960567">
                <a:tc>
                  <a:txBody>
                    <a:bodyPr/>
                    <a:lstStyle/>
                    <a:p>
                      <a:r>
                        <a:rPr lang="en-US" sz="2800" dirty="0">
                          <a:latin typeface="Arial" panose="020B0604020202020204" pitchFamily="34" charset="0"/>
                          <a:cs typeface="Arial" panose="020B0604020202020204" pitchFamily="34" charset="0"/>
                        </a:rPr>
                        <a:t>Head out of Water</a:t>
                      </a:r>
                    </a:p>
                  </a:txBody>
                  <a:tcPr/>
                </a:tc>
                <a:tc>
                  <a:txBody>
                    <a:bodyPr/>
                    <a:lstStyle/>
                    <a:p>
                      <a:pPr algn="l"/>
                      <a:r>
                        <a:rPr lang="en-US" sz="2800" dirty="0">
                          <a:latin typeface="Arial" panose="020B0604020202020204" pitchFamily="34" charset="0"/>
                          <a:cs typeface="Arial" panose="020B0604020202020204" pitchFamily="34" charset="0"/>
                        </a:rPr>
                        <a:t>Animal keeps it’s head out of water for a duration longer than 2 seconds not in a </a:t>
                      </a:r>
                      <a:r>
                        <a:rPr lang="en-US" sz="2800" dirty="0" err="1">
                          <a:latin typeface="Arial" panose="020B0604020202020204" pitchFamily="34" charset="0"/>
                          <a:cs typeface="Arial" panose="020B0604020202020204" pitchFamily="34" charset="0"/>
                        </a:rPr>
                        <a:t>spyhop</a:t>
                      </a:r>
                      <a:endParaRPr lang="en-US" sz="2800" dirty="0">
                        <a:latin typeface="Arial" panose="020B0604020202020204" pitchFamily="34" charset="0"/>
                        <a:cs typeface="Arial" panose="020B0604020202020204" pitchFamily="34" charset="0"/>
                      </a:endParaRPr>
                    </a:p>
                  </a:txBody>
                  <a:tcPr/>
                </a:tc>
                <a:tc>
                  <a:txBody>
                    <a:bodyPr/>
                    <a:lstStyle/>
                    <a:p>
                      <a:pPr algn="ctr"/>
                      <a:r>
                        <a:rPr lang="en-US" sz="3100" dirty="0">
                          <a:latin typeface="Arial" panose="020B0604020202020204" pitchFamily="34" charset="0"/>
                          <a:cs typeface="Arial" panose="020B0604020202020204" pitchFamily="34" charset="0"/>
                        </a:rPr>
                        <a:t>7</a:t>
                      </a:r>
                    </a:p>
                    <a:p>
                      <a:pPr algn="ctr"/>
                      <a:r>
                        <a:rPr lang="en-US" sz="3100" dirty="0">
                          <a:latin typeface="Arial" panose="020B0604020202020204" pitchFamily="34" charset="0"/>
                          <a:cs typeface="Arial" panose="020B0604020202020204" pitchFamily="34" charset="0"/>
                        </a:rPr>
                        <a:t>(0.42%)</a:t>
                      </a:r>
                    </a:p>
                  </a:txBody>
                  <a:tcPr/>
                </a:tc>
                <a:extLst>
                  <a:ext uri="{0D108BD9-81ED-4DB2-BD59-A6C34878D82A}">
                    <a16:rowId xmlns:a16="http://schemas.microsoft.com/office/drawing/2014/main" val="1226872867"/>
                  </a:ext>
                </a:extLst>
              </a:tr>
              <a:tr h="687452">
                <a:tc>
                  <a:txBody>
                    <a:bodyPr/>
                    <a:lstStyle/>
                    <a:p>
                      <a:r>
                        <a:rPr lang="en-US" sz="2800" dirty="0">
                          <a:latin typeface="Arial" panose="020B0604020202020204" pitchFamily="34" charset="0"/>
                          <a:cs typeface="Arial" panose="020B0604020202020204" pitchFamily="34" charset="0"/>
                        </a:rPr>
                        <a:t>Splash</a:t>
                      </a:r>
                    </a:p>
                  </a:txBody>
                  <a:tcPr/>
                </a:tc>
                <a:tc>
                  <a:txBody>
                    <a:bodyPr/>
                    <a:lstStyle/>
                    <a:p>
                      <a:pPr algn="l"/>
                      <a:r>
                        <a:rPr lang="en-US" sz="2800" dirty="0">
                          <a:latin typeface="Arial" panose="020B0604020202020204" pitchFamily="34" charset="0"/>
                          <a:cs typeface="Arial" panose="020B0604020202020204" pitchFamily="34" charset="0"/>
                        </a:rPr>
                        <a:t>Animal purposely throws water out of the tank on a person</a:t>
                      </a:r>
                    </a:p>
                  </a:txBody>
                  <a:tcPr/>
                </a:tc>
                <a:tc>
                  <a:txBody>
                    <a:bodyPr/>
                    <a:lstStyle/>
                    <a:p>
                      <a:pPr algn="ctr"/>
                      <a:r>
                        <a:rPr lang="en-US" sz="3100" dirty="0">
                          <a:latin typeface="Arial" panose="020B0604020202020204" pitchFamily="34" charset="0"/>
                          <a:cs typeface="Arial" panose="020B0604020202020204" pitchFamily="34" charset="0"/>
                        </a:rPr>
                        <a:t>3</a:t>
                      </a:r>
                    </a:p>
                    <a:p>
                      <a:pPr algn="ctr"/>
                      <a:r>
                        <a:rPr lang="en-US" sz="3100" dirty="0">
                          <a:latin typeface="Arial" panose="020B0604020202020204" pitchFamily="34" charset="0"/>
                          <a:cs typeface="Arial" panose="020B0604020202020204" pitchFamily="34" charset="0"/>
                        </a:rPr>
                        <a:t>(0.18%)</a:t>
                      </a:r>
                    </a:p>
                  </a:txBody>
                  <a:tcPr/>
                </a:tc>
                <a:extLst>
                  <a:ext uri="{0D108BD9-81ED-4DB2-BD59-A6C34878D82A}">
                    <a16:rowId xmlns:a16="http://schemas.microsoft.com/office/drawing/2014/main" val="2526807436"/>
                  </a:ext>
                </a:extLst>
              </a:tr>
              <a:tr h="687452">
                <a:tc>
                  <a:txBody>
                    <a:bodyPr/>
                    <a:lstStyle/>
                    <a:p>
                      <a:r>
                        <a:rPr lang="en-US" sz="2800" dirty="0">
                          <a:latin typeface="Arial" panose="020B0604020202020204" pitchFamily="34" charset="0"/>
                          <a:cs typeface="Arial" panose="020B0604020202020204" pitchFamily="34" charset="0"/>
                        </a:rPr>
                        <a:t>Rub back</a:t>
                      </a:r>
                    </a:p>
                  </a:txBody>
                  <a:tcPr/>
                </a:tc>
                <a:tc>
                  <a:txBody>
                    <a:bodyPr/>
                    <a:lstStyle/>
                    <a:p>
                      <a:pPr algn="l"/>
                      <a:r>
                        <a:rPr lang="en-US" sz="2800" dirty="0">
                          <a:latin typeface="Arial" panose="020B0604020202020204" pitchFamily="34" charset="0"/>
                          <a:cs typeface="Arial" panose="020B0604020202020204" pitchFamily="34" charset="0"/>
                        </a:rPr>
                        <a:t>A whale uses it’s mouth to rub another whales back</a:t>
                      </a:r>
                    </a:p>
                  </a:txBody>
                  <a:tcPr/>
                </a:tc>
                <a:tc>
                  <a:txBody>
                    <a:bodyPr/>
                    <a:lstStyle/>
                    <a:p>
                      <a:pPr algn="ctr"/>
                      <a:r>
                        <a:rPr lang="en-US" sz="3100" dirty="0">
                          <a:latin typeface="Arial" panose="020B0604020202020204" pitchFamily="34" charset="0"/>
                          <a:cs typeface="Arial" panose="020B0604020202020204" pitchFamily="34" charset="0"/>
                        </a:rPr>
                        <a:t>10</a:t>
                      </a:r>
                    </a:p>
                    <a:p>
                      <a:pPr algn="ctr"/>
                      <a:r>
                        <a:rPr lang="en-US" sz="3100" dirty="0">
                          <a:latin typeface="Arial" panose="020B0604020202020204" pitchFamily="34" charset="0"/>
                          <a:cs typeface="Arial" panose="020B0604020202020204" pitchFamily="34" charset="0"/>
                        </a:rPr>
                        <a:t>(0.61%)</a:t>
                      </a:r>
                    </a:p>
                  </a:txBody>
                  <a:tcPr/>
                </a:tc>
                <a:extLst>
                  <a:ext uri="{0D108BD9-81ED-4DB2-BD59-A6C34878D82A}">
                    <a16:rowId xmlns:a16="http://schemas.microsoft.com/office/drawing/2014/main" val="1564656811"/>
                  </a:ext>
                </a:extLst>
              </a:tr>
            </a:tbl>
          </a:graphicData>
        </a:graphic>
      </p:graphicFrame>
      <p:sp>
        <p:nvSpPr>
          <p:cNvPr id="17" name="AutoShape 2" descr="https://lh4.googleusercontent.com/_SIFsI2JU5lyi7Kwn2EuJShu7MZonMDQxIFDkNUugmBGpI4HI80NDKYI1jmY1woiLLsvkaGAQso5PXre0AmyUQYwxPg1hqjn1eaJdtK50EB1_rRVgZDMQ8tqGvI6a16eJmiLhKqgwUE"/>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AutoShape 4" descr="https://lh4.googleusercontent.com/_SIFsI2JU5lyi7Kwn2EuJShu7MZonMDQxIFDkNUugmBGpI4HI80NDKYI1jmY1woiLLsvkaGAQso5PXre0AmyUQYwxPg1hqjn1eaJdtK50EB1_rRVgZDMQ8tqGvI6a16eJmiLhKqgwUE"/>
          <p:cNvSpPr>
            <a:spLocks noChangeAspect="1" noChangeArrowheads="1"/>
          </p:cNvSpPr>
          <p:nvPr/>
        </p:nvSpPr>
        <p:spPr bwMode="auto">
          <a:xfrm>
            <a:off x="152400" y="152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AutoShape 8" descr="https://lh4.googleusercontent.com/_SIFsI2JU5lyi7Kwn2EuJShu7MZonMDQxIFDkNUugmBGpI4HI80NDKYI1jmY1woiLLsvkaGAQso5PXre0AmyUQYwxPg1hqjn1eaJdtK50EB1_rRVgZDMQ8tqGvI6a16eJmiLhKqgwUE"/>
          <p:cNvSpPr>
            <a:spLocks noChangeAspect="1" noChangeArrowheads="1"/>
          </p:cNvSpPr>
          <p:nvPr/>
        </p:nvSpPr>
        <p:spPr bwMode="auto">
          <a:xfrm>
            <a:off x="304800" y="304800"/>
            <a:ext cx="8046720" cy="804672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6" name="Picture 2">
            <a:extLst>
              <a:ext uri="{FF2B5EF4-FFF2-40B4-BE49-F238E27FC236}">
                <a16:creationId xmlns:a16="http://schemas.microsoft.com/office/drawing/2014/main" id="{31FDA750-D195-45ED-9E94-B8D1954308E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3120" t="32560" r="31007" b="44976"/>
          <a:stretch/>
        </p:blipFill>
        <p:spPr bwMode="auto">
          <a:xfrm>
            <a:off x="33341002" y="11039682"/>
            <a:ext cx="5978198" cy="5204463"/>
          </a:xfrm>
          <a:prstGeom prst="rect">
            <a:avLst/>
          </a:prstGeom>
          <a:noFill/>
          <a:ln>
            <a:solidFill>
              <a:srgbClr val="00B0F0"/>
            </a:solidFill>
          </a:ln>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3CE8722B-E6D7-4B19-9755-98BB12905FB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602" t="17164" b="32398"/>
          <a:stretch/>
        </p:blipFill>
        <p:spPr bwMode="auto">
          <a:xfrm>
            <a:off x="13417669" y="23928361"/>
            <a:ext cx="8518735" cy="8002092"/>
          </a:xfrm>
          <a:prstGeom prst="rect">
            <a:avLst/>
          </a:prstGeom>
          <a:noFill/>
          <a:ln>
            <a:solidFill>
              <a:srgbClr val="00B0F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7163565"/>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42164</TotalTime>
  <Words>1491</Words>
  <Application>Microsoft Office PowerPoint</Application>
  <PresentationFormat>Custom</PresentationFormat>
  <Paragraphs>128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Corbel</vt:lpstr>
      <vt:lpstr>Times New Roman</vt:lpstr>
      <vt:lpstr>Wingdings</vt:lpstr>
      <vt:lpstr>Depth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Courtemanche, Allison N.</dc:creator>
  <cp:lastModifiedBy>Yeater, Prof. Deirdre M.</cp:lastModifiedBy>
  <cp:revision>171</cp:revision>
  <dcterms:created xsi:type="dcterms:W3CDTF">2017-03-27T14:20:15Z</dcterms:created>
  <dcterms:modified xsi:type="dcterms:W3CDTF">2020-04-17T00:39:27Z</dcterms:modified>
</cp:coreProperties>
</file>