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4"/>
  </p:sldMasterIdLst>
  <p:notesMasterIdLst>
    <p:notesMasterId r:id="rId6"/>
  </p:notesMasterIdLst>
  <p:sldIdLst>
    <p:sldId id="256" r:id="rId5"/>
  </p:sldIdLst>
  <p:sldSz cx="43891200" cy="32918400"/>
  <p:notesSz cx="9144000" cy="6858000"/>
  <p:defaultTextStyle>
    <a:defPPr>
      <a:defRPr lang="en-US"/>
    </a:defPPr>
    <a:lvl1pPr algn="l" defTabSz="4022725" rtl="0" fontAlgn="base">
      <a:spcBef>
        <a:spcPct val="0"/>
      </a:spcBef>
      <a:spcAft>
        <a:spcPct val="0"/>
      </a:spcAft>
      <a:defRPr sz="8000" kern="1200">
        <a:solidFill>
          <a:schemeClr val="tx1"/>
        </a:solidFill>
        <a:latin typeface="Arial" charset="0"/>
        <a:ea typeface="+mn-ea"/>
        <a:cs typeface="Arial" charset="0"/>
      </a:defRPr>
    </a:lvl1pPr>
    <a:lvl2pPr marL="2011363" indent="-1554163" algn="l" defTabSz="4022725" rtl="0" fontAlgn="base">
      <a:spcBef>
        <a:spcPct val="0"/>
      </a:spcBef>
      <a:spcAft>
        <a:spcPct val="0"/>
      </a:spcAft>
      <a:defRPr sz="8000" kern="1200">
        <a:solidFill>
          <a:schemeClr val="tx1"/>
        </a:solidFill>
        <a:latin typeface="Arial" charset="0"/>
        <a:ea typeface="+mn-ea"/>
        <a:cs typeface="Arial" charset="0"/>
      </a:defRPr>
    </a:lvl2pPr>
    <a:lvl3pPr marL="4022725" indent="-3108325" algn="l" defTabSz="4022725" rtl="0" fontAlgn="base">
      <a:spcBef>
        <a:spcPct val="0"/>
      </a:spcBef>
      <a:spcAft>
        <a:spcPct val="0"/>
      </a:spcAft>
      <a:defRPr sz="8000" kern="1200">
        <a:solidFill>
          <a:schemeClr val="tx1"/>
        </a:solidFill>
        <a:latin typeface="Arial" charset="0"/>
        <a:ea typeface="+mn-ea"/>
        <a:cs typeface="Arial" charset="0"/>
      </a:defRPr>
    </a:lvl3pPr>
    <a:lvl4pPr marL="6034088" indent="-4662488" algn="l" defTabSz="4022725" rtl="0" fontAlgn="base">
      <a:spcBef>
        <a:spcPct val="0"/>
      </a:spcBef>
      <a:spcAft>
        <a:spcPct val="0"/>
      </a:spcAft>
      <a:defRPr sz="8000" kern="1200">
        <a:solidFill>
          <a:schemeClr val="tx1"/>
        </a:solidFill>
        <a:latin typeface="Arial" charset="0"/>
        <a:ea typeface="+mn-ea"/>
        <a:cs typeface="Arial" charset="0"/>
      </a:defRPr>
    </a:lvl4pPr>
    <a:lvl5pPr marL="8045450" indent="-6216650" algn="l" defTabSz="4022725" rtl="0" fontAlgn="base">
      <a:spcBef>
        <a:spcPct val="0"/>
      </a:spcBef>
      <a:spcAft>
        <a:spcPct val="0"/>
      </a:spcAft>
      <a:defRPr sz="8000" kern="1200">
        <a:solidFill>
          <a:schemeClr val="tx1"/>
        </a:solidFill>
        <a:latin typeface="Arial" charset="0"/>
        <a:ea typeface="+mn-ea"/>
        <a:cs typeface="Arial" charset="0"/>
      </a:defRPr>
    </a:lvl5pPr>
    <a:lvl6pPr marL="2286000" algn="l" defTabSz="914400" rtl="0" eaLnBrk="1" latinLnBrk="0" hangingPunct="1">
      <a:defRPr sz="8000" kern="1200">
        <a:solidFill>
          <a:schemeClr val="tx1"/>
        </a:solidFill>
        <a:latin typeface="Arial" charset="0"/>
        <a:ea typeface="+mn-ea"/>
        <a:cs typeface="Arial" charset="0"/>
      </a:defRPr>
    </a:lvl6pPr>
    <a:lvl7pPr marL="2743200" algn="l" defTabSz="914400" rtl="0" eaLnBrk="1" latinLnBrk="0" hangingPunct="1">
      <a:defRPr sz="8000" kern="1200">
        <a:solidFill>
          <a:schemeClr val="tx1"/>
        </a:solidFill>
        <a:latin typeface="Arial" charset="0"/>
        <a:ea typeface="+mn-ea"/>
        <a:cs typeface="Arial" charset="0"/>
      </a:defRPr>
    </a:lvl7pPr>
    <a:lvl8pPr marL="3200400" algn="l" defTabSz="914400" rtl="0" eaLnBrk="1" latinLnBrk="0" hangingPunct="1">
      <a:defRPr sz="8000" kern="1200">
        <a:solidFill>
          <a:schemeClr val="tx1"/>
        </a:solidFill>
        <a:latin typeface="Arial" charset="0"/>
        <a:ea typeface="+mn-ea"/>
        <a:cs typeface="Arial" charset="0"/>
      </a:defRPr>
    </a:lvl8pPr>
    <a:lvl9pPr marL="3657600" algn="l" defTabSz="914400" rtl="0" eaLnBrk="1" latinLnBrk="0" hangingPunct="1">
      <a:defRPr sz="80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51D"/>
    <a:srgbClr val="001F2B"/>
    <a:srgbClr val="78FD35"/>
    <a:srgbClr val="FFFF99"/>
    <a:srgbClr val="F1F559"/>
    <a:srgbClr val="E0E36B"/>
    <a:srgbClr val="BFCC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50000" autoAdjust="0"/>
  </p:normalViewPr>
  <p:slideViewPr>
    <p:cSldViewPr snapToObjects="1">
      <p:cViewPr varScale="1">
        <p:scale>
          <a:sx n="18" d="100"/>
          <a:sy n="18" d="100"/>
        </p:scale>
        <p:origin x="1036" y="88"/>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defTabSz="4023454"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defTabSz="4023454" fontAlgn="auto">
              <a:spcBef>
                <a:spcPts val="0"/>
              </a:spcBef>
              <a:spcAft>
                <a:spcPts val="0"/>
              </a:spcAft>
              <a:defRPr sz="1200" smtClean="0">
                <a:latin typeface="+mn-lt"/>
                <a:cs typeface="+mn-cs"/>
              </a:defRPr>
            </a:lvl1pPr>
          </a:lstStyle>
          <a:p>
            <a:pPr>
              <a:defRPr/>
            </a:pPr>
            <a:fld id="{42ACC949-6B6A-4492-B52A-64B03C22686F}" type="datetimeFigureOut">
              <a:rPr lang="en-US"/>
              <a:pPr>
                <a:defRPr/>
              </a:pPr>
              <a:t>4/14/2020</a:t>
            </a:fld>
            <a:endParaRPr lang="en-US" dirty="0"/>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defTabSz="4023454"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defTabSz="4023454" fontAlgn="auto">
              <a:spcBef>
                <a:spcPts val="0"/>
              </a:spcBef>
              <a:spcAft>
                <a:spcPts val="0"/>
              </a:spcAft>
              <a:defRPr sz="1200" smtClean="0">
                <a:latin typeface="+mn-lt"/>
                <a:cs typeface="+mn-cs"/>
              </a:defRPr>
            </a:lvl1pPr>
          </a:lstStyle>
          <a:p>
            <a:pPr>
              <a:defRPr/>
            </a:pPr>
            <a:fld id="{EC92D813-A7EC-465F-9737-422A5FBC134C}" type="slidenum">
              <a:rPr lang="en-US"/>
              <a:pPr>
                <a:defRPr/>
              </a:pPr>
              <a:t>‹#›</a:t>
            </a:fld>
            <a:endParaRPr lang="en-US" dirty="0"/>
          </a:p>
        </p:txBody>
      </p:sp>
    </p:spTree>
    <p:extLst>
      <p:ext uri="{BB962C8B-B14F-4D97-AF65-F5344CB8AC3E}">
        <p14:creationId xmlns:p14="http://schemas.microsoft.com/office/powerpoint/2010/main" val="942083560"/>
      </p:ext>
    </p:extLst>
  </p:cSld>
  <p:clrMap bg1="lt1" tx1="dk1" bg2="lt2" tx2="dk2" accent1="accent1" accent2="accent2" accent3="accent3" accent4="accent4" accent5="accent5" accent6="accent6" hlink="hlink" folHlink="folHlink"/>
  <p:notesStyle>
    <a:lvl1pPr algn="l" defTabSz="765175" rtl="0" fontAlgn="base">
      <a:spcBef>
        <a:spcPct val="30000"/>
      </a:spcBef>
      <a:spcAft>
        <a:spcPct val="0"/>
      </a:spcAft>
      <a:defRPr sz="800" kern="1200">
        <a:solidFill>
          <a:schemeClr val="tx1"/>
        </a:solidFill>
        <a:latin typeface="+mn-lt"/>
        <a:ea typeface="+mn-ea"/>
        <a:cs typeface="+mn-cs"/>
      </a:defRPr>
    </a:lvl1pPr>
    <a:lvl2pPr marL="382588" algn="l" defTabSz="765175" rtl="0" fontAlgn="base">
      <a:spcBef>
        <a:spcPct val="30000"/>
      </a:spcBef>
      <a:spcAft>
        <a:spcPct val="0"/>
      </a:spcAft>
      <a:defRPr sz="800" kern="1200">
        <a:solidFill>
          <a:schemeClr val="tx1"/>
        </a:solidFill>
        <a:latin typeface="+mn-lt"/>
        <a:ea typeface="+mn-ea"/>
        <a:cs typeface="+mn-cs"/>
      </a:defRPr>
    </a:lvl2pPr>
    <a:lvl3pPr marL="765175" algn="l" defTabSz="765175" rtl="0" fontAlgn="base">
      <a:spcBef>
        <a:spcPct val="30000"/>
      </a:spcBef>
      <a:spcAft>
        <a:spcPct val="0"/>
      </a:spcAft>
      <a:defRPr sz="800" kern="1200">
        <a:solidFill>
          <a:schemeClr val="tx1"/>
        </a:solidFill>
        <a:latin typeface="+mn-lt"/>
        <a:ea typeface="+mn-ea"/>
        <a:cs typeface="+mn-cs"/>
      </a:defRPr>
    </a:lvl3pPr>
    <a:lvl4pPr marL="1147763" algn="l" defTabSz="765175" rtl="0" fontAlgn="base">
      <a:spcBef>
        <a:spcPct val="30000"/>
      </a:spcBef>
      <a:spcAft>
        <a:spcPct val="0"/>
      </a:spcAft>
      <a:defRPr sz="800" kern="1200">
        <a:solidFill>
          <a:schemeClr val="tx1"/>
        </a:solidFill>
        <a:latin typeface="+mn-lt"/>
        <a:ea typeface="+mn-ea"/>
        <a:cs typeface="+mn-cs"/>
      </a:defRPr>
    </a:lvl4pPr>
    <a:lvl5pPr marL="1530350" algn="l" defTabSz="765175" rtl="0" fontAlgn="base">
      <a:spcBef>
        <a:spcPct val="30000"/>
      </a:spcBef>
      <a:spcAft>
        <a:spcPct val="0"/>
      </a:spcAft>
      <a:defRPr sz="800" kern="1200">
        <a:solidFill>
          <a:schemeClr val="tx1"/>
        </a:solidFill>
        <a:latin typeface="+mn-lt"/>
        <a:ea typeface="+mn-ea"/>
        <a:cs typeface="+mn-cs"/>
      </a:defRPr>
    </a:lvl5pPr>
    <a:lvl6pPr marL="1913534" algn="l" defTabSz="765415" rtl="0" eaLnBrk="1" latinLnBrk="0" hangingPunct="1">
      <a:defRPr sz="800" kern="1200">
        <a:solidFill>
          <a:schemeClr val="tx1"/>
        </a:solidFill>
        <a:latin typeface="+mn-lt"/>
        <a:ea typeface="+mn-ea"/>
        <a:cs typeface="+mn-cs"/>
      </a:defRPr>
    </a:lvl6pPr>
    <a:lvl7pPr marL="2296241" algn="l" defTabSz="765415" rtl="0" eaLnBrk="1" latinLnBrk="0" hangingPunct="1">
      <a:defRPr sz="800" kern="1200">
        <a:solidFill>
          <a:schemeClr val="tx1"/>
        </a:solidFill>
        <a:latin typeface="+mn-lt"/>
        <a:ea typeface="+mn-ea"/>
        <a:cs typeface="+mn-cs"/>
      </a:defRPr>
    </a:lvl7pPr>
    <a:lvl8pPr marL="2678945" algn="l" defTabSz="765415" rtl="0" eaLnBrk="1" latinLnBrk="0" hangingPunct="1">
      <a:defRPr sz="800" kern="1200">
        <a:solidFill>
          <a:schemeClr val="tx1"/>
        </a:solidFill>
        <a:latin typeface="+mn-lt"/>
        <a:ea typeface="+mn-ea"/>
        <a:cs typeface="+mn-cs"/>
      </a:defRPr>
    </a:lvl8pPr>
    <a:lvl9pPr marL="3061652" algn="l" defTabSz="765415" rtl="0" eaLnBrk="1" latinLnBrk="0" hangingPunct="1">
      <a:defRPr sz="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7" y="22387906"/>
            <a:ext cx="4392522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438912" tIns="219456" rIns="438912" bIns="219456" anchor="ctr"/>
          <a:lstStyle/>
          <a:p>
            <a:pPr algn="ctr" eaLnBrk="1" latinLnBrk="0" hangingPunct="1"/>
            <a:endParaRPr kumimoji="0" lang="en-US"/>
          </a:p>
        </p:txBody>
      </p:sp>
      <p:sp>
        <p:nvSpPr>
          <p:cNvPr id="9" name="Title 8"/>
          <p:cNvSpPr>
            <a:spLocks noGrp="1"/>
          </p:cNvSpPr>
          <p:nvPr>
            <p:ph type="ctrTitle"/>
          </p:nvPr>
        </p:nvSpPr>
        <p:spPr>
          <a:xfrm>
            <a:off x="3291840" y="8412487"/>
            <a:ext cx="37307520" cy="8782853"/>
          </a:xfrm>
        </p:spPr>
        <p:txBody>
          <a:bodyPr vert="horz" anchor="b">
            <a:normAutofit/>
            <a:scene3d>
              <a:camera prst="orthographicFront"/>
              <a:lightRig rig="soft" dir="t"/>
            </a:scene3d>
            <a:sp3d prstMaterial="softEdge">
              <a:bevelT w="25400" h="25400"/>
            </a:sp3d>
          </a:bodyPr>
          <a:lstStyle>
            <a:lvl1pPr algn="r">
              <a:defRPr sz="230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3291840" y="17335714"/>
            <a:ext cx="37307520" cy="5758579"/>
          </a:xfrm>
        </p:spPr>
        <p:txBody>
          <a:bodyPr lIns="219456" rIns="219456"/>
          <a:lstStyle>
            <a:lvl1pPr marL="0" marR="307238" indent="0" algn="r">
              <a:buNone/>
              <a:defRPr>
                <a:solidFill>
                  <a:schemeClr val="tx2"/>
                </a:solidFill>
              </a:defRPr>
            </a:lvl1pPr>
            <a:lvl2pPr marL="2194560" indent="0" algn="ctr">
              <a:buNone/>
            </a:lvl2pPr>
            <a:lvl3pPr marL="4389120" indent="0" algn="ctr">
              <a:buNone/>
            </a:lvl3pPr>
            <a:lvl4pPr marL="6583680" indent="0" algn="ctr">
              <a:buNone/>
            </a:lvl4pPr>
            <a:lvl5pPr marL="8778240" indent="0" algn="ctr">
              <a:buNone/>
            </a:lvl5pPr>
            <a:lvl6pPr marL="10972800" indent="0" algn="ctr">
              <a:buNone/>
            </a:lvl6pPr>
            <a:lvl7pPr marL="13167360" indent="0" algn="ctr">
              <a:buNone/>
            </a:lvl7pPr>
            <a:lvl8pPr marL="15361920" indent="0" algn="ctr">
              <a:buNone/>
            </a:lvl8pPr>
            <a:lvl9pPr marL="17556480" indent="0" algn="ctr">
              <a:buNone/>
            </a:lvl9pPr>
            <a:extLst/>
          </a:lstStyle>
          <a:p>
            <a:r>
              <a:rPr kumimoji="0" lang="en-US"/>
              <a:t>Click to edit Master subtitle style</a:t>
            </a:r>
          </a:p>
        </p:txBody>
      </p:sp>
      <p:grpSp>
        <p:nvGrpSpPr>
          <p:cNvPr id="2" name="Group 1"/>
          <p:cNvGrpSpPr/>
          <p:nvPr/>
        </p:nvGrpSpPr>
        <p:grpSpPr>
          <a:xfrm>
            <a:off x="-18070" y="23774400"/>
            <a:ext cx="43909272" cy="9178022"/>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fld id="{9C94C277-F609-47CB-8C0E-6F8968C06528}" type="datetimeFigureOut">
              <a:rPr lang="en-US" smtClean="0"/>
              <a:pPr>
                <a:defRPr/>
              </a:pPr>
              <a:t>4/14/2020</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77F5A4B5-9144-432F-851D-1177948D6512}" type="slidenum">
              <a:rPr lang="en-US" smtClean="0"/>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2194560" y="7110382"/>
            <a:ext cx="39502080" cy="21053141"/>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00BCCF72-CA42-46C4-9C39-B55AFD314DCE}" type="datetimeFigureOut">
              <a:rPr lang="en-US" smtClean="0"/>
              <a:pPr>
                <a:defRPr/>
              </a:pPr>
              <a:t>4/14/2020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CD483EB-4E71-4A5F-A19C-598C72299B17}"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851262" y="1318274"/>
            <a:ext cx="8531856" cy="2684525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2194560" y="1318277"/>
            <a:ext cx="30358080" cy="2684524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67537F3F-976B-49D6-92B8-59DC7549B751}" type="datetimeFigureOut">
              <a:rPr lang="en-US" smtClean="0"/>
              <a:pPr>
                <a:defRPr/>
              </a:pPr>
              <a:t>4/14/2020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A5DBC58-E479-4AE6-8D58-8ECCEB8E5355}"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B3091FAE-7E44-46D8-85D1-28BD2541A54C}" type="datetimeFigureOut">
              <a:rPr lang="en-US" smtClean="0"/>
              <a:pPr>
                <a:defRPr/>
              </a:pPr>
              <a:t>4/14/2020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33D3A5F-C207-4C70-8A57-ED6C59B9CA81}" type="slidenum">
              <a:rPr lang="en-US" smtClean="0"/>
              <a:pPr>
                <a:defRPr/>
              </a:pPr>
              <a:t>‹#›</a:t>
            </a:fld>
            <a:endParaRPr lang="en-US" dirty="0"/>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467405" y="5086618"/>
            <a:ext cx="37307520" cy="8778240"/>
          </a:xfrm>
        </p:spPr>
        <p:txBody>
          <a:bodyPr vert="horz" anchor="b">
            <a:normAutofit/>
            <a:scene3d>
              <a:camera prst="orthographicFront"/>
              <a:lightRig rig="soft" dir="t"/>
            </a:scene3d>
            <a:sp3d prstMaterial="softEdge">
              <a:bevelT w="25400" h="25400"/>
            </a:sp3d>
          </a:bodyPr>
          <a:lstStyle>
            <a:lvl1pPr algn="r">
              <a:buNone/>
              <a:defRPr sz="230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18829022" y="14072218"/>
            <a:ext cx="21945600" cy="6983462"/>
          </a:xfrm>
        </p:spPr>
        <p:txBody>
          <a:bodyPr lIns="438912" rIns="438912" anchor="t"/>
          <a:lstStyle>
            <a:lvl1pPr marL="0" indent="0" algn="l">
              <a:buNone/>
              <a:defRPr sz="11000">
                <a:solidFill>
                  <a:schemeClr val="tx1"/>
                </a:solidFill>
              </a:defRPr>
            </a:lvl1pPr>
            <a:lvl2pPr>
              <a:buNone/>
              <a:defRPr sz="8600">
                <a:solidFill>
                  <a:schemeClr val="tx1">
                    <a:tint val="75000"/>
                  </a:schemeClr>
                </a:solidFill>
              </a:defRPr>
            </a:lvl2pPr>
            <a:lvl3pPr>
              <a:buNone/>
              <a:defRPr sz="7700">
                <a:solidFill>
                  <a:schemeClr val="tx1">
                    <a:tint val="75000"/>
                  </a:schemeClr>
                </a:solidFill>
              </a:defRPr>
            </a:lvl3pPr>
            <a:lvl4pPr>
              <a:buNone/>
              <a:defRPr sz="6700">
                <a:solidFill>
                  <a:schemeClr val="tx1">
                    <a:tint val="75000"/>
                  </a:schemeClr>
                </a:solidFill>
              </a:defRPr>
            </a:lvl4pPr>
            <a:lvl5pPr>
              <a:buNone/>
              <a:defRPr sz="67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5D08FD24-E223-4452-A69A-2C354D241EFF}" type="datetimeFigureOut">
              <a:rPr lang="en-US" smtClean="0"/>
              <a:pPr>
                <a:defRPr/>
              </a:pPr>
              <a:t>4/14/2020</a:t>
            </a:fld>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64A7FFB-F264-451D-A0F4-402D46CA3E7F}" type="slidenum">
              <a:rPr lang="en-US" smtClean="0"/>
              <a:pPr>
                <a:defRPr/>
              </a:pPr>
              <a:t>‹#›</a:t>
            </a:fld>
            <a:endParaRPr lang="en-US" dirty="0"/>
          </a:p>
        </p:txBody>
      </p:sp>
      <p:sp>
        <p:nvSpPr>
          <p:cNvPr id="7" name="Chevron 6"/>
          <p:cNvSpPr/>
          <p:nvPr/>
        </p:nvSpPr>
        <p:spPr>
          <a:xfrm>
            <a:off x="17456064" y="14426266"/>
            <a:ext cx="877824" cy="10972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38912" tIns="219456" rIns="438912" bIns="219456" anchor="ctr"/>
          <a:lstStyle/>
          <a:p>
            <a:pPr algn="l" eaLnBrk="1" latinLnBrk="0" hangingPunct="1"/>
            <a:endParaRPr kumimoji="0" lang="en-US"/>
          </a:p>
        </p:txBody>
      </p:sp>
      <p:sp>
        <p:nvSpPr>
          <p:cNvPr id="8" name="Chevron 7"/>
          <p:cNvSpPr/>
          <p:nvPr/>
        </p:nvSpPr>
        <p:spPr>
          <a:xfrm>
            <a:off x="16561267" y="14426266"/>
            <a:ext cx="877824" cy="10972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38912" tIns="219456" rIns="438912" bIns="219456"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194560" y="7110377"/>
            <a:ext cx="19385280" cy="21724622"/>
          </a:xfrm>
        </p:spPr>
        <p:txBody>
          <a:bodyPr/>
          <a:lstStyle>
            <a:lvl1pPr>
              <a:defRPr sz="13400"/>
            </a:lvl1pPr>
            <a:lvl2pPr>
              <a:defRPr sz="11500"/>
            </a:lvl2pPr>
            <a:lvl3pPr>
              <a:defRPr sz="9600"/>
            </a:lvl3pPr>
            <a:lvl4pPr>
              <a:defRPr sz="8600"/>
            </a:lvl4pPr>
            <a:lvl5pPr>
              <a:defRPr sz="8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22311360" y="7110377"/>
            <a:ext cx="19385280" cy="21724622"/>
          </a:xfrm>
        </p:spPr>
        <p:txBody>
          <a:bodyPr/>
          <a:lstStyle>
            <a:lvl1pPr>
              <a:defRPr sz="13400"/>
            </a:lvl1pPr>
            <a:lvl2pPr>
              <a:defRPr sz="11500"/>
            </a:lvl2pPr>
            <a:lvl3pPr>
              <a:defRPr sz="9600"/>
            </a:lvl3pPr>
            <a:lvl4pPr>
              <a:defRPr sz="8600"/>
            </a:lvl4pPr>
            <a:lvl5pPr>
              <a:defRPr sz="8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8227D40F-266D-4131-B32D-BDF5B6FBE175}" type="datetimeFigureOut">
              <a:rPr lang="en-US" smtClean="0"/>
              <a:pPr>
                <a:defRPr/>
              </a:pPr>
              <a:t>4/14/2020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F83709C-BEB2-44A5-AEDD-01A45D3BF543}" type="slidenum">
              <a:rPr lang="en-US" smtClean="0"/>
              <a:pPr>
                <a:defRPr/>
              </a:pPr>
              <a:t>‹#›</a:t>
            </a:fld>
            <a:endParaRPr lang="en-US" dirty="0"/>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0640"/>
            <a:ext cx="39502080" cy="548640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2194560" y="25968960"/>
            <a:ext cx="19392902" cy="3657600"/>
          </a:xfrm>
          <a:solidFill>
            <a:schemeClr val="accent1"/>
          </a:solidFill>
          <a:ln w="9652">
            <a:solidFill>
              <a:schemeClr val="accent1"/>
            </a:solidFill>
            <a:miter lim="800000"/>
          </a:ln>
        </p:spPr>
        <p:txBody>
          <a:bodyPr lIns="877824" anchor="ctr"/>
          <a:lstStyle>
            <a:lvl1pPr marL="0" indent="0">
              <a:buNone/>
              <a:defRPr sz="11500" b="0">
                <a:solidFill>
                  <a:schemeClr val="bg1"/>
                </a:solidFill>
              </a:defRPr>
            </a:lvl1pPr>
            <a:lvl2pPr>
              <a:buNone/>
              <a:defRPr sz="9600" b="1"/>
            </a:lvl2pPr>
            <a:lvl3pPr>
              <a:buNone/>
              <a:defRPr sz="8600" b="1"/>
            </a:lvl3pPr>
            <a:lvl4pPr>
              <a:buNone/>
              <a:defRPr sz="7700" b="1"/>
            </a:lvl4pPr>
            <a:lvl5pPr>
              <a:buNone/>
              <a:defRPr sz="77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22296127" y="25968960"/>
            <a:ext cx="19400520" cy="3657600"/>
          </a:xfrm>
          <a:solidFill>
            <a:schemeClr val="accent1"/>
          </a:solidFill>
          <a:ln w="9652">
            <a:solidFill>
              <a:schemeClr val="accent1"/>
            </a:solidFill>
            <a:miter lim="800000"/>
          </a:ln>
        </p:spPr>
        <p:txBody>
          <a:bodyPr lIns="877824" anchor="ctr"/>
          <a:lstStyle>
            <a:lvl1pPr marL="0" indent="0">
              <a:buNone/>
              <a:defRPr sz="11500" b="0">
                <a:solidFill>
                  <a:schemeClr val="bg1"/>
                </a:solidFill>
              </a:defRPr>
            </a:lvl1pPr>
            <a:lvl2pPr>
              <a:buNone/>
              <a:defRPr sz="9600" b="1"/>
            </a:lvl2pPr>
            <a:lvl3pPr>
              <a:buNone/>
              <a:defRPr sz="8600" b="1"/>
            </a:lvl3pPr>
            <a:lvl4pPr>
              <a:buNone/>
              <a:defRPr sz="7700" b="1"/>
            </a:lvl4pPr>
            <a:lvl5pPr>
              <a:buNone/>
              <a:defRPr sz="77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194560" y="6932614"/>
            <a:ext cx="19392902" cy="18920462"/>
          </a:xfrm>
          <a:ln>
            <a:noFill/>
            <a:prstDash val="sysDash"/>
            <a:miter lim="800000"/>
          </a:ln>
        </p:spPr>
        <p:txBody>
          <a:bodyPr/>
          <a:lstStyle>
            <a:lvl1pPr>
              <a:defRPr sz="11500"/>
            </a:lvl1pPr>
            <a:lvl2pPr>
              <a:defRPr sz="9600"/>
            </a:lvl2pPr>
            <a:lvl3pPr>
              <a:defRPr sz="8600"/>
            </a:lvl3pPr>
            <a:lvl4pPr>
              <a:defRPr sz="7700"/>
            </a:lvl4pPr>
            <a:lvl5pPr>
              <a:defRPr sz="7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2296122" y="6932614"/>
            <a:ext cx="19400520" cy="18920462"/>
          </a:xfrm>
          <a:ln>
            <a:noFill/>
            <a:prstDash val="sysDash"/>
            <a:miter lim="800000"/>
          </a:ln>
        </p:spPr>
        <p:txBody>
          <a:bodyPr/>
          <a:lstStyle>
            <a:lvl1pPr>
              <a:spcBef>
                <a:spcPts val="0"/>
              </a:spcBef>
              <a:defRPr sz="11500"/>
            </a:lvl1pPr>
            <a:lvl2pPr>
              <a:defRPr sz="9600"/>
            </a:lvl2pPr>
            <a:lvl3pPr>
              <a:defRPr sz="8600"/>
            </a:lvl3pPr>
            <a:lvl4pPr>
              <a:defRPr sz="7700"/>
            </a:lvl4pPr>
            <a:lvl5pPr>
              <a:defRPr sz="77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767E678B-3B32-45AB-B955-4B39F9035F9D}" type="datetimeFigureOut">
              <a:rPr lang="en-US" smtClean="0"/>
              <a:pPr>
                <a:defRPr/>
              </a:pPr>
              <a:t>4/14/2020</a:t>
            </a:fld>
            <a:endParaRPr lang="en-US" dirty="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20DF774-E6ED-40FD-9400-1BFBB425A822}"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99F982F-E6D9-4D61-8C7E-A4363ADCDB16}" type="datetimeFigureOut">
              <a:rPr lang="en-US" smtClean="0"/>
              <a:pPr>
                <a:defRPr/>
              </a:pPr>
              <a:t>4/14/2020</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22E1C73-F547-4DDD-873E-7BED371C45BF}" type="slidenum">
              <a:rPr lang="en-US" smtClean="0"/>
              <a:pPr>
                <a:defRPr/>
              </a:pPr>
              <a:t>‹#›</a:t>
            </a:fld>
            <a:endParaRPr lang="en-US" dirty="0"/>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C39DC577-9B51-4835-89E3-984991EC8697}" type="datetimeFigureOut">
              <a:rPr lang="en-US" smtClean="0"/>
              <a:pPr>
                <a:defRPr/>
              </a:pPr>
              <a:t>4/14/2020</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BD1178F-A397-491F-A1CF-9926312D018C}"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389120" y="23408640"/>
            <a:ext cx="35912525" cy="2194560"/>
          </a:xfrm>
        </p:spPr>
        <p:txBody>
          <a:bodyPr vert="horz" anchor="t">
            <a:noAutofit/>
            <a:sp3d prstMaterial="softEdge">
              <a:bevelT w="0" h="0"/>
            </a:sp3d>
          </a:bodyPr>
          <a:lstStyle>
            <a:lvl1pPr algn="r">
              <a:buNone/>
              <a:defRPr sz="120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21214080" y="25704490"/>
            <a:ext cx="19078042" cy="4389120"/>
          </a:xfrm>
        </p:spPr>
        <p:txBody>
          <a:bodyPr/>
          <a:lstStyle>
            <a:lvl1pPr marL="0" indent="0" algn="r">
              <a:buNone/>
              <a:defRPr sz="7700"/>
            </a:lvl1pPr>
            <a:lvl2pPr>
              <a:buNone/>
              <a:defRPr sz="5800"/>
            </a:lvl2pPr>
            <a:lvl3pPr>
              <a:buNone/>
              <a:defRPr sz="4800"/>
            </a:lvl3pPr>
            <a:lvl4pPr>
              <a:buNone/>
              <a:defRPr sz="4300"/>
            </a:lvl4pPr>
            <a:lvl5pPr>
              <a:buNone/>
              <a:defRPr sz="43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389120" y="1316736"/>
            <a:ext cx="35903002" cy="21945600"/>
          </a:xfrm>
        </p:spPr>
        <p:txBody>
          <a:bodyPr/>
          <a:lstStyle>
            <a:lvl1pPr>
              <a:defRPr sz="15400"/>
            </a:lvl1pPr>
            <a:lvl2pPr>
              <a:defRPr sz="13400"/>
            </a:lvl2pPr>
            <a:lvl3pPr>
              <a:defRPr sz="11500"/>
            </a:lvl3pPr>
            <a:lvl4pPr>
              <a:defRPr sz="9600"/>
            </a:lvl4pPr>
            <a:lvl5pPr>
              <a:defRPr sz="9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32289754" y="30758131"/>
            <a:ext cx="9217152" cy="1755648"/>
          </a:xfrm>
        </p:spPr>
        <p:txBody>
          <a:bodyPr/>
          <a:lstStyle/>
          <a:p>
            <a:pPr>
              <a:defRPr/>
            </a:pPr>
            <a:fld id="{0B398600-2E4B-490B-A90B-E5D468D5C167}" type="datetimeFigureOut">
              <a:rPr lang="en-US" smtClean="0"/>
              <a:pPr>
                <a:defRPr/>
              </a:pPr>
              <a:t>4/14/2020</a:t>
            </a:fld>
            <a:endParaRPr lang="en-US" dirty="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AE7B5C1-8522-4C25-B2D0-B57E12436130}"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477914" y="26128329"/>
            <a:ext cx="34381440" cy="3111514"/>
          </a:xfrm>
          <a:noFill/>
        </p:spPr>
        <p:txBody>
          <a:bodyPr lIns="438912" tIns="0" rIns="438912" anchor="t"/>
          <a:lstStyle>
            <a:lvl1pPr marL="0" marR="87782" indent="0" algn="r">
              <a:buNone/>
              <a:defRPr sz="6700"/>
            </a:lvl1pPr>
            <a:lvl2pPr>
              <a:defRPr sz="5800"/>
            </a:lvl2pPr>
            <a:lvl3pPr>
              <a:defRPr sz="4800"/>
            </a:lvl3pPr>
            <a:lvl4pPr>
              <a:defRPr sz="4300"/>
            </a:lvl4pPr>
            <a:lvl5pPr>
              <a:defRPr sz="43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1097280" y="911846"/>
            <a:ext cx="41696640" cy="21067776"/>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154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a:defRPr/>
            </a:pPr>
            <a:fld id="{49B31C34-B82D-4C54-9CD4-A2D387F6FE72}" type="datetimeFigureOut">
              <a:rPr lang="en-US" smtClean="0"/>
              <a:pPr>
                <a:defRPr/>
              </a:pPr>
              <a:t>4/14/2020</a:t>
            </a:fld>
            <a:endParaRPr lang="en-US" dirty="0"/>
          </a:p>
        </p:txBody>
      </p:sp>
      <p:sp>
        <p:nvSpPr>
          <p:cNvPr id="6" name="Footer Placeholder 5"/>
          <p:cNvSpPr>
            <a:spLocks noGrp="1"/>
          </p:cNvSpPr>
          <p:nvPr>
            <p:ph type="ftr" sz="quarter" idx="11"/>
          </p:nvPr>
        </p:nvSpPr>
        <p:spPr>
          <a:xfrm>
            <a:off x="21024348" y="30758134"/>
            <a:ext cx="11283269" cy="1752600"/>
          </a:xfrm>
        </p:spPr>
        <p:txBody>
          <a:bodyPr/>
          <a:lstStyle>
            <a:lvl1pPr>
              <a:defRPr>
                <a:solidFill>
                  <a:schemeClr val="tx1"/>
                </a:solidFill>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a:defRPr/>
            </a:pPr>
            <a:fld id="{BE243BE6-A72E-45F1-A775-CF118D3D8CA9}" type="slidenum">
              <a:rPr lang="en-US" smtClean="0"/>
              <a:pPr>
                <a:defRPr/>
              </a:pPr>
              <a:t>‹#›</a:t>
            </a:fld>
            <a:endParaRPr lang="en-US" dirty="0"/>
          </a:p>
        </p:txBody>
      </p:sp>
      <p:sp>
        <p:nvSpPr>
          <p:cNvPr id="2" name="Title 1"/>
          <p:cNvSpPr>
            <a:spLocks noGrp="1"/>
          </p:cNvSpPr>
          <p:nvPr>
            <p:ph type="title"/>
          </p:nvPr>
        </p:nvSpPr>
        <p:spPr>
          <a:xfrm>
            <a:off x="1097280" y="23352585"/>
            <a:ext cx="38762074" cy="2700826"/>
          </a:xfrm>
          <a:noFill/>
        </p:spPr>
        <p:txBody>
          <a:bodyPr anchor="t">
            <a:sp3d prstMaterial="softEdge"/>
          </a:bodyPr>
          <a:lstStyle>
            <a:lvl1pPr marR="0" algn="r">
              <a:buNone/>
              <a:defRPr sz="144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2396511" y="28535693"/>
            <a:ext cx="23714995" cy="442116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438912" tIns="219456" rIns="438912" bIns="219456" anchor="t" compatLnSpc="1"/>
          <a:lstStyle/>
          <a:p>
            <a:endParaRPr kumimoji="0" lang="en-US"/>
          </a:p>
        </p:txBody>
      </p:sp>
      <p:sp>
        <p:nvSpPr>
          <p:cNvPr id="9" name="Freeform 8"/>
          <p:cNvSpPr>
            <a:spLocks/>
          </p:cNvSpPr>
          <p:nvPr/>
        </p:nvSpPr>
        <p:spPr bwMode="auto">
          <a:xfrm>
            <a:off x="2331444" y="28507253"/>
            <a:ext cx="17714165" cy="44805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438912" tIns="219456" rIns="438912" bIns="219456" anchor="t" compatLnSpc="1"/>
          <a:lstStyle/>
          <a:p>
            <a:endParaRPr kumimoji="0" lang="en-US"/>
          </a:p>
        </p:txBody>
      </p:sp>
      <p:sp>
        <p:nvSpPr>
          <p:cNvPr id="10" name="Right Triangle 9"/>
          <p:cNvSpPr>
            <a:spLocks/>
          </p:cNvSpPr>
          <p:nvPr/>
        </p:nvSpPr>
        <p:spPr bwMode="auto">
          <a:xfrm>
            <a:off x="-29001" y="27798015"/>
            <a:ext cx="16331107" cy="5188166"/>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438912" tIns="219456" rIns="438912" bIns="219456" anchor="ctr" compatLnSpc="1"/>
          <a:lstStyle/>
          <a:p>
            <a:pPr algn="ctr" eaLnBrk="1" latinLnBrk="0" hangingPunct="1"/>
            <a:endParaRPr kumimoji="0" lang="en-US"/>
          </a:p>
        </p:txBody>
      </p:sp>
      <p:cxnSp>
        <p:nvCxnSpPr>
          <p:cNvPr id="11" name="Straight Connector 10"/>
          <p:cNvCxnSpPr/>
          <p:nvPr/>
        </p:nvCxnSpPr>
        <p:spPr>
          <a:xfrm>
            <a:off x="-44335" y="27781145"/>
            <a:ext cx="16346443" cy="5205038"/>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41587738" y="23944512"/>
            <a:ext cx="877824" cy="10972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38912" tIns="219456" rIns="438912" bIns="219456" anchor="ctr"/>
          <a:lstStyle/>
          <a:p>
            <a:pPr algn="l" eaLnBrk="1" latinLnBrk="0" hangingPunct="1"/>
            <a:endParaRPr kumimoji="0" lang="en-US"/>
          </a:p>
        </p:txBody>
      </p:sp>
      <p:sp>
        <p:nvSpPr>
          <p:cNvPr id="13" name="Chevron 12"/>
          <p:cNvSpPr/>
          <p:nvPr/>
        </p:nvSpPr>
        <p:spPr>
          <a:xfrm>
            <a:off x="40692941" y="23944512"/>
            <a:ext cx="877824" cy="109728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438912" tIns="219456" rIns="438912" bIns="219456"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2396511" y="28535693"/>
            <a:ext cx="23714995" cy="4421165"/>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438912" tIns="219456" rIns="438912" bIns="219456" anchor="t" compatLnSpc="1"/>
          <a:lstStyle/>
          <a:p>
            <a:endParaRPr kumimoji="0" lang="en-US"/>
          </a:p>
        </p:txBody>
      </p:sp>
      <p:sp>
        <p:nvSpPr>
          <p:cNvPr id="12" name="Freeform 11"/>
          <p:cNvSpPr>
            <a:spLocks/>
          </p:cNvSpPr>
          <p:nvPr/>
        </p:nvSpPr>
        <p:spPr bwMode="auto">
          <a:xfrm>
            <a:off x="2331444" y="28507253"/>
            <a:ext cx="17714165" cy="448056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438912" tIns="219456" rIns="438912" bIns="219456" anchor="t" compatLnSpc="1"/>
          <a:lstStyle/>
          <a:p>
            <a:endParaRPr kumimoji="0" lang="en-US"/>
          </a:p>
        </p:txBody>
      </p:sp>
      <p:sp>
        <p:nvSpPr>
          <p:cNvPr id="14" name="Right Triangle 13"/>
          <p:cNvSpPr>
            <a:spLocks/>
          </p:cNvSpPr>
          <p:nvPr/>
        </p:nvSpPr>
        <p:spPr bwMode="auto">
          <a:xfrm>
            <a:off x="-29001" y="27798015"/>
            <a:ext cx="16331107" cy="5188166"/>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438912" tIns="219456" rIns="438912" bIns="219456" anchor="ctr" compatLnSpc="1"/>
          <a:lstStyle/>
          <a:p>
            <a:pPr algn="ctr" eaLnBrk="1" latinLnBrk="0" hangingPunct="1"/>
            <a:endParaRPr kumimoji="0" lang="en-US"/>
          </a:p>
        </p:txBody>
      </p:sp>
      <p:cxnSp>
        <p:nvCxnSpPr>
          <p:cNvPr id="15" name="Straight Connector 14"/>
          <p:cNvCxnSpPr/>
          <p:nvPr/>
        </p:nvCxnSpPr>
        <p:spPr>
          <a:xfrm>
            <a:off x="-44335" y="27781145"/>
            <a:ext cx="16346443" cy="5205038"/>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2194560" y="1318262"/>
            <a:ext cx="39502080" cy="5486400"/>
          </a:xfrm>
          <a:prstGeom prst="rect">
            <a:avLst/>
          </a:prstGeom>
        </p:spPr>
        <p:txBody>
          <a:bodyPr vert="horz" lIns="438912" tIns="219456" rIns="438912" bIns="219456"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2194560" y="7110377"/>
            <a:ext cx="39502080" cy="21724622"/>
          </a:xfrm>
          <a:prstGeom prst="rect">
            <a:avLst/>
          </a:prstGeom>
        </p:spPr>
        <p:txBody>
          <a:bodyPr vert="horz" lIns="438912" tIns="219456" rIns="438912" bIns="219456">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32289754" y="30758131"/>
            <a:ext cx="9217152" cy="1755648"/>
          </a:xfrm>
          <a:prstGeom prst="rect">
            <a:avLst/>
          </a:prstGeom>
        </p:spPr>
        <p:txBody>
          <a:bodyPr vert="horz" lIns="438912" tIns="219456" rIns="438912" bIns="219456" anchor="b"/>
          <a:lstStyle>
            <a:lvl1pPr algn="l" eaLnBrk="1" latinLnBrk="0" hangingPunct="1">
              <a:defRPr kumimoji="0" sz="4800">
                <a:solidFill>
                  <a:schemeClr val="tx1"/>
                </a:solidFill>
              </a:defRPr>
            </a:lvl1pPr>
            <a:extLst/>
          </a:lstStyle>
          <a:p>
            <a:pPr>
              <a:defRPr/>
            </a:pPr>
            <a:fld id="{9CA47575-1309-45FB-92A1-6D3C2EB1419A}" type="datetimeFigureOut">
              <a:rPr lang="en-US" smtClean="0"/>
              <a:pPr>
                <a:defRPr/>
              </a:pPr>
              <a:t>4/14/2020</a:t>
            </a:fld>
            <a:endParaRPr lang="en-US" dirty="0"/>
          </a:p>
        </p:txBody>
      </p:sp>
      <p:sp>
        <p:nvSpPr>
          <p:cNvPr id="22" name="Footer Placeholder 21"/>
          <p:cNvSpPr>
            <a:spLocks noGrp="1"/>
          </p:cNvSpPr>
          <p:nvPr>
            <p:ph type="ftr" sz="quarter" idx="3"/>
          </p:nvPr>
        </p:nvSpPr>
        <p:spPr>
          <a:xfrm>
            <a:off x="21024348" y="30758134"/>
            <a:ext cx="11283269" cy="1752600"/>
          </a:xfrm>
          <a:prstGeom prst="rect">
            <a:avLst/>
          </a:prstGeom>
        </p:spPr>
        <p:txBody>
          <a:bodyPr vert="horz" lIns="438912" tIns="219456" rIns="438912" bIns="219456" anchor="b"/>
          <a:lstStyle>
            <a:lvl1pPr algn="r" eaLnBrk="1" latinLnBrk="0" hangingPunct="1">
              <a:defRPr kumimoji="0" sz="4800">
                <a:solidFill>
                  <a:schemeClr val="tx1"/>
                </a:solidFill>
              </a:defRPr>
            </a:lvl1pPr>
            <a:extLst/>
          </a:lstStyle>
          <a:p>
            <a:pPr>
              <a:defRPr/>
            </a:pPr>
            <a:endParaRPr lang="en-US"/>
          </a:p>
        </p:txBody>
      </p:sp>
      <p:sp>
        <p:nvSpPr>
          <p:cNvPr id="18" name="Slide Number Placeholder 17"/>
          <p:cNvSpPr>
            <a:spLocks noGrp="1"/>
          </p:cNvSpPr>
          <p:nvPr>
            <p:ph type="sldNum" sz="quarter" idx="4"/>
          </p:nvPr>
        </p:nvSpPr>
        <p:spPr>
          <a:xfrm>
            <a:off x="41506906" y="30758134"/>
            <a:ext cx="1755648" cy="1752600"/>
          </a:xfrm>
          <a:prstGeom prst="rect">
            <a:avLst/>
          </a:prstGeom>
        </p:spPr>
        <p:txBody>
          <a:bodyPr vert="horz" lIns="438912" tIns="219456" rIns="438912" bIns="219456" anchor="b"/>
          <a:lstStyle>
            <a:lvl1pPr algn="r" eaLnBrk="1" latinLnBrk="0" hangingPunct="1">
              <a:defRPr kumimoji="0" sz="4800" b="0">
                <a:solidFill>
                  <a:schemeClr val="tx1"/>
                </a:solidFill>
              </a:defRPr>
            </a:lvl1pPr>
            <a:extLst/>
          </a:lstStyle>
          <a:p>
            <a:pPr>
              <a:defRPr/>
            </a:pPr>
            <a:fld id="{9CFA834E-BD17-4ACA-B86A-A5D07DDAADC8}"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txStyles>
    <p:titleStyle>
      <a:lvl1pPr algn="l" rtl="0" eaLnBrk="1" latinLnBrk="0" hangingPunct="1">
        <a:spcBef>
          <a:spcPct val="0"/>
        </a:spcBef>
        <a:buNone/>
        <a:defRPr kumimoji="0" sz="197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1755648" indent="-1228954" algn="l" rtl="0" eaLnBrk="1" latinLnBrk="0" hangingPunct="1">
        <a:spcBef>
          <a:spcPts val="1920"/>
        </a:spcBef>
        <a:spcAft>
          <a:spcPts val="0"/>
        </a:spcAft>
        <a:buClr>
          <a:schemeClr val="accent1"/>
        </a:buClr>
        <a:buSzPct val="68000"/>
        <a:buFont typeface="Wingdings 3"/>
        <a:buChar char=""/>
        <a:defRPr kumimoji="0" sz="13000" kern="1200">
          <a:solidFill>
            <a:schemeClr val="tx1"/>
          </a:solidFill>
          <a:latin typeface="+mn-lt"/>
          <a:ea typeface="+mn-ea"/>
          <a:cs typeface="+mn-cs"/>
        </a:defRPr>
      </a:lvl1pPr>
      <a:lvl2pPr marL="2984602" indent="-1097280" algn="l" rtl="0" eaLnBrk="1" latinLnBrk="0" hangingPunct="1">
        <a:spcBef>
          <a:spcPts val="1555"/>
        </a:spcBef>
        <a:buClr>
          <a:schemeClr val="accent1"/>
        </a:buClr>
        <a:buFont typeface="Verdana"/>
        <a:buChar char="◦"/>
        <a:defRPr kumimoji="0" sz="11000" kern="1200">
          <a:solidFill>
            <a:schemeClr val="tx1"/>
          </a:solidFill>
          <a:latin typeface="+mn-lt"/>
          <a:ea typeface="+mn-ea"/>
          <a:cs typeface="+mn-cs"/>
        </a:defRPr>
      </a:lvl2pPr>
      <a:lvl3pPr marL="4125773" indent="-1097280" algn="l" rtl="0" eaLnBrk="1" latinLnBrk="0" hangingPunct="1">
        <a:spcBef>
          <a:spcPts val="1680"/>
        </a:spcBef>
        <a:buClr>
          <a:schemeClr val="accent2"/>
        </a:buClr>
        <a:buSzPct val="100000"/>
        <a:buFont typeface="Wingdings 2"/>
        <a:buChar char=""/>
        <a:defRPr kumimoji="0" sz="10100" kern="1200">
          <a:solidFill>
            <a:schemeClr val="tx1"/>
          </a:solidFill>
          <a:latin typeface="+mn-lt"/>
          <a:ea typeface="+mn-ea"/>
          <a:cs typeface="+mn-cs"/>
        </a:defRPr>
      </a:lvl3pPr>
      <a:lvl4pPr marL="5486400" indent="-1097280" algn="l" rtl="0" eaLnBrk="1" latinLnBrk="0" hangingPunct="1">
        <a:spcBef>
          <a:spcPts val="1680"/>
        </a:spcBef>
        <a:buClr>
          <a:schemeClr val="accent2"/>
        </a:buClr>
        <a:buFont typeface="Wingdings 2"/>
        <a:buChar char=""/>
        <a:defRPr kumimoji="0" sz="9100" kern="1200">
          <a:solidFill>
            <a:schemeClr val="tx1"/>
          </a:solidFill>
          <a:latin typeface="+mn-lt"/>
          <a:ea typeface="+mn-ea"/>
          <a:cs typeface="+mn-cs"/>
        </a:defRPr>
      </a:lvl4pPr>
      <a:lvl5pPr marL="6583680" indent="-1097280" algn="l" rtl="0" eaLnBrk="1" latinLnBrk="0" hangingPunct="1">
        <a:spcBef>
          <a:spcPts val="1680"/>
        </a:spcBef>
        <a:buClr>
          <a:schemeClr val="accent2"/>
        </a:buClr>
        <a:buFont typeface="Wingdings 2"/>
        <a:buChar char=""/>
        <a:defRPr kumimoji="0" sz="8600" kern="1200">
          <a:solidFill>
            <a:schemeClr val="tx1"/>
          </a:solidFill>
          <a:latin typeface="+mn-lt"/>
          <a:ea typeface="+mn-ea"/>
          <a:cs typeface="+mn-cs"/>
        </a:defRPr>
      </a:lvl5pPr>
      <a:lvl6pPr marL="7680960" indent="-1097280" algn="l" rtl="0" eaLnBrk="1" latinLnBrk="0" hangingPunct="1">
        <a:spcBef>
          <a:spcPts val="1680"/>
        </a:spcBef>
        <a:buClr>
          <a:schemeClr val="accent3"/>
        </a:buClr>
        <a:buFont typeface="Wingdings 2"/>
        <a:buChar char=""/>
        <a:defRPr kumimoji="0" sz="8600" kern="1200">
          <a:solidFill>
            <a:schemeClr val="tx1"/>
          </a:solidFill>
          <a:latin typeface="+mn-lt"/>
          <a:ea typeface="+mn-ea"/>
          <a:cs typeface="+mn-cs"/>
        </a:defRPr>
      </a:lvl6pPr>
      <a:lvl7pPr marL="8778240" indent="-1097280" algn="l" rtl="0" eaLnBrk="1" latinLnBrk="0" hangingPunct="1">
        <a:spcBef>
          <a:spcPts val="1680"/>
        </a:spcBef>
        <a:buClr>
          <a:schemeClr val="accent3"/>
        </a:buClr>
        <a:buFont typeface="Wingdings 2"/>
        <a:buChar char=""/>
        <a:defRPr kumimoji="0" sz="7700" kern="1200">
          <a:solidFill>
            <a:schemeClr val="tx1"/>
          </a:solidFill>
          <a:latin typeface="+mn-lt"/>
          <a:ea typeface="+mn-ea"/>
          <a:cs typeface="+mn-cs"/>
        </a:defRPr>
      </a:lvl7pPr>
      <a:lvl8pPr marL="9875520" indent="-1097280" algn="l" rtl="0" eaLnBrk="1" latinLnBrk="0" hangingPunct="1">
        <a:spcBef>
          <a:spcPts val="1680"/>
        </a:spcBef>
        <a:buClr>
          <a:schemeClr val="accent3"/>
        </a:buClr>
        <a:buFont typeface="Wingdings 2"/>
        <a:buChar char=""/>
        <a:defRPr kumimoji="0" sz="7700" kern="1200">
          <a:solidFill>
            <a:schemeClr val="tx1"/>
          </a:solidFill>
          <a:latin typeface="+mn-lt"/>
          <a:ea typeface="+mn-ea"/>
          <a:cs typeface="+mn-cs"/>
        </a:defRPr>
      </a:lvl8pPr>
      <a:lvl9pPr marL="10972800" indent="-1097280" algn="l" rtl="0" eaLnBrk="1" latinLnBrk="0" hangingPunct="1">
        <a:spcBef>
          <a:spcPts val="1680"/>
        </a:spcBef>
        <a:buClr>
          <a:schemeClr val="accent3"/>
        </a:buClr>
        <a:buFont typeface="Wingdings 2"/>
        <a:buChar char=""/>
        <a:defRPr kumimoji="0" sz="77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2194560" algn="l" rtl="0" eaLnBrk="1" latinLnBrk="0" hangingPunct="1">
        <a:defRPr kumimoji="0" kern="1200">
          <a:solidFill>
            <a:schemeClr val="tx1"/>
          </a:solidFill>
          <a:latin typeface="+mn-lt"/>
          <a:ea typeface="+mn-ea"/>
          <a:cs typeface="+mn-cs"/>
        </a:defRPr>
      </a:lvl2pPr>
      <a:lvl3pPr marL="4389120" algn="l" rtl="0" eaLnBrk="1" latinLnBrk="0" hangingPunct="1">
        <a:defRPr kumimoji="0" kern="1200">
          <a:solidFill>
            <a:schemeClr val="tx1"/>
          </a:solidFill>
          <a:latin typeface="+mn-lt"/>
          <a:ea typeface="+mn-ea"/>
          <a:cs typeface="+mn-cs"/>
        </a:defRPr>
      </a:lvl3pPr>
      <a:lvl4pPr marL="6583680" algn="l" rtl="0" eaLnBrk="1" latinLnBrk="0" hangingPunct="1">
        <a:defRPr kumimoji="0" kern="1200">
          <a:solidFill>
            <a:schemeClr val="tx1"/>
          </a:solidFill>
          <a:latin typeface="+mn-lt"/>
          <a:ea typeface="+mn-ea"/>
          <a:cs typeface="+mn-cs"/>
        </a:defRPr>
      </a:lvl4pPr>
      <a:lvl5pPr marL="8778240" algn="l" rtl="0" eaLnBrk="1" latinLnBrk="0" hangingPunct="1">
        <a:defRPr kumimoji="0" kern="1200">
          <a:solidFill>
            <a:schemeClr val="tx1"/>
          </a:solidFill>
          <a:latin typeface="+mn-lt"/>
          <a:ea typeface="+mn-ea"/>
          <a:cs typeface="+mn-cs"/>
        </a:defRPr>
      </a:lvl5pPr>
      <a:lvl6pPr marL="10972800" algn="l" rtl="0" eaLnBrk="1" latinLnBrk="0" hangingPunct="1">
        <a:defRPr kumimoji="0" kern="1200">
          <a:solidFill>
            <a:schemeClr val="tx1"/>
          </a:solidFill>
          <a:latin typeface="+mn-lt"/>
          <a:ea typeface="+mn-ea"/>
          <a:cs typeface="+mn-cs"/>
        </a:defRPr>
      </a:lvl6pPr>
      <a:lvl7pPr marL="13167360" algn="l" rtl="0" eaLnBrk="1" latinLnBrk="0" hangingPunct="1">
        <a:defRPr kumimoji="0" kern="1200">
          <a:solidFill>
            <a:schemeClr val="tx1"/>
          </a:solidFill>
          <a:latin typeface="+mn-lt"/>
          <a:ea typeface="+mn-ea"/>
          <a:cs typeface="+mn-cs"/>
        </a:defRPr>
      </a:lvl7pPr>
      <a:lvl8pPr marL="15361920" algn="l" rtl="0" eaLnBrk="1" latinLnBrk="0" hangingPunct="1">
        <a:defRPr kumimoji="0" kern="1200">
          <a:solidFill>
            <a:schemeClr val="tx1"/>
          </a:solidFill>
          <a:latin typeface="+mn-lt"/>
          <a:ea typeface="+mn-ea"/>
          <a:cs typeface="+mn-cs"/>
        </a:defRPr>
      </a:lvl8pPr>
      <a:lvl9pPr marL="1755648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Relationship Id="rId7"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306672D-A13C-4C24-A4D6-D53BDBC6FB83}"/>
              </a:ext>
            </a:extLst>
          </p:cNvPr>
          <p:cNvSpPr>
            <a:spLocks noGrp="1"/>
          </p:cNvSpPr>
          <p:nvPr>
            <p:ph sz="half" idx="1"/>
          </p:nvPr>
        </p:nvSpPr>
        <p:spPr>
          <a:xfrm>
            <a:off x="0" y="9905999"/>
            <a:ext cx="14782909" cy="10298052"/>
          </a:xfrm>
        </p:spPr>
        <p:txBody>
          <a:bodyPr>
            <a:normAutofit fontScale="25000" lnSpcReduction="20000"/>
          </a:bodyPr>
          <a:lstStyle/>
          <a:p>
            <a:pPr marL="526694" indent="0">
              <a:buNone/>
            </a:pPr>
            <a:r>
              <a:rPr lang="en-US" sz="28800" b="1" dirty="0">
                <a:latin typeface="Times New Roman" panose="02020603050405020304" pitchFamily="18" charset="0"/>
                <a:cs typeface="Times New Roman" panose="02020603050405020304" pitchFamily="18" charset="0"/>
              </a:rPr>
              <a:t>Introduction </a:t>
            </a:r>
          </a:p>
          <a:p>
            <a:pPr lvl="0">
              <a:buSzPct val="100000"/>
            </a:pPr>
            <a:r>
              <a:rPr lang="en-US" sz="12800" b="1" dirty="0">
                <a:latin typeface="Times New Roman" panose="02020603050405020304" pitchFamily="18" charset="0"/>
                <a:cs typeface="Times New Roman" panose="02020603050405020304" pitchFamily="18" charset="0"/>
              </a:rPr>
              <a:t>The long island sound is home to many kinds of marine and coastal animals. Each one plays a key role the ecosystem. </a:t>
            </a:r>
          </a:p>
          <a:p>
            <a:pPr lvl="0">
              <a:buSzPct val="100000"/>
            </a:pPr>
            <a:r>
              <a:rPr lang="en-US" sz="12800" b="1" dirty="0">
                <a:latin typeface="Times New Roman" panose="02020603050405020304" pitchFamily="18" charset="0"/>
                <a:cs typeface="Times New Roman" panose="02020603050405020304" pitchFamily="18" charset="0"/>
              </a:rPr>
              <a:t>The Horseshoe crab (</a:t>
            </a:r>
            <a:r>
              <a:rPr lang="en-US" sz="12800" b="1" i="1" dirty="0">
                <a:latin typeface="Times New Roman" panose="02020603050405020304" pitchFamily="18" charset="0"/>
                <a:cs typeface="Times New Roman" panose="02020603050405020304" pitchFamily="18" charset="0"/>
              </a:rPr>
              <a:t>Limulus </a:t>
            </a:r>
            <a:r>
              <a:rPr lang="en-US" sz="12800" b="1" i="1" dirty="0" err="1">
                <a:latin typeface="Times New Roman" panose="02020603050405020304" pitchFamily="18" charset="0"/>
                <a:cs typeface="Times New Roman" panose="02020603050405020304" pitchFamily="18" charset="0"/>
              </a:rPr>
              <a:t>polyphemus</a:t>
            </a:r>
            <a:r>
              <a:rPr lang="en-US" sz="12800" b="1" dirty="0">
                <a:latin typeface="Times New Roman" panose="02020603050405020304" pitchFamily="18" charset="0"/>
                <a:cs typeface="Times New Roman" panose="02020603050405020304" pitchFamily="18" charset="0"/>
              </a:rPr>
              <a:t>) is one of the oldest lineages in our coastal ecosystem, over 400 million years!</a:t>
            </a:r>
          </a:p>
          <a:p>
            <a:pPr lvl="0">
              <a:buSzPct val="100000"/>
            </a:pPr>
            <a:r>
              <a:rPr lang="en-US" sz="12800" b="1" dirty="0">
                <a:latin typeface="Times New Roman" panose="02020603050405020304" pitchFamily="18" charset="0"/>
                <a:cs typeface="Times New Roman" panose="02020603050405020304" pitchFamily="18" charset="0"/>
              </a:rPr>
              <a:t>It is an essential member of  Long Island Sound. Spring migrating shore birds will stop and eat </a:t>
            </a:r>
            <a:r>
              <a:rPr lang="en-US" sz="12800" b="1" i="1" dirty="0">
                <a:latin typeface="Times New Roman" panose="02020603050405020304" pitchFamily="18" charset="0"/>
                <a:cs typeface="Times New Roman" panose="02020603050405020304" pitchFamily="18" charset="0"/>
              </a:rPr>
              <a:t>Limulus</a:t>
            </a:r>
            <a:r>
              <a:rPr lang="en-US" sz="12800" b="1" dirty="0">
                <a:latin typeface="Times New Roman" panose="02020603050405020304" pitchFamily="18" charset="0"/>
                <a:cs typeface="Times New Roman" panose="02020603050405020304" pitchFamily="18" charset="0"/>
              </a:rPr>
              <a:t> eggs, an essential part of their diet when traveling  along the Atlantic flyway (</a:t>
            </a:r>
            <a:r>
              <a:rPr lang="en-US" sz="12800" b="1" dirty="0" err="1">
                <a:latin typeface="Times New Roman" panose="02020603050405020304" pitchFamily="18" charset="0"/>
                <a:cs typeface="Times New Roman" panose="02020603050405020304" pitchFamily="18" charset="0"/>
              </a:rPr>
              <a:t>Beekey</a:t>
            </a:r>
            <a:r>
              <a:rPr lang="en-US" sz="12800" b="1" dirty="0">
                <a:latin typeface="Times New Roman" panose="02020603050405020304" pitchFamily="18" charset="0"/>
                <a:cs typeface="Times New Roman" panose="02020603050405020304" pitchFamily="18" charset="0"/>
              </a:rPr>
              <a:t> et al. 2013).</a:t>
            </a:r>
          </a:p>
          <a:p>
            <a:pPr lvl="0">
              <a:buSzPct val="100000"/>
            </a:pPr>
            <a:r>
              <a:rPr lang="en-US" sz="12800" b="1" dirty="0">
                <a:latin typeface="Times New Roman" panose="02020603050405020304" pitchFamily="18" charset="0"/>
                <a:cs typeface="Times New Roman" panose="02020603050405020304" pitchFamily="18" charset="0"/>
              </a:rPr>
              <a:t>Horseshoe crabs are important for human health. Their blood is harvested and required for testing vaccines and medical devices for bacterial toxins before these medical products are given to humans and our pets (</a:t>
            </a:r>
            <a:r>
              <a:rPr lang="en-US" sz="12800" b="1" dirty="0" err="1">
                <a:latin typeface="Times New Roman" panose="02020603050405020304" pitchFamily="18" charset="0"/>
                <a:cs typeface="Times New Roman" panose="02020603050405020304" pitchFamily="18" charset="0"/>
              </a:rPr>
              <a:t>Mattei</a:t>
            </a:r>
            <a:r>
              <a:rPr lang="en-US" sz="12800" b="1" dirty="0">
                <a:latin typeface="Times New Roman" panose="02020603050405020304" pitchFamily="18" charset="0"/>
                <a:cs typeface="Times New Roman" panose="02020603050405020304" pitchFamily="18" charset="0"/>
              </a:rPr>
              <a:t> et al. 2010)!</a:t>
            </a:r>
          </a:p>
          <a:p>
            <a:pPr lvl="0">
              <a:buSzPct val="100000"/>
            </a:pPr>
            <a:r>
              <a:rPr lang="en-US" sz="12800" b="1" dirty="0">
                <a:latin typeface="Times New Roman" panose="02020603050405020304" pitchFamily="18" charset="0"/>
                <a:cs typeface="Times New Roman" panose="02020603050405020304" pitchFamily="18" charset="0"/>
              </a:rPr>
              <a:t>We need to track the Horseshoe crab population in the Sound   to determine if  it is increasing, stable or decreasing.  </a:t>
            </a:r>
          </a:p>
          <a:p>
            <a:pPr lvl="0">
              <a:buSzPct val="100000"/>
            </a:pPr>
            <a:r>
              <a:rPr lang="en-US" sz="12800" b="1" dirty="0">
                <a:latin typeface="Times New Roman" panose="02020603050405020304" pitchFamily="18" charset="0"/>
                <a:cs typeface="Times New Roman" panose="02020603050405020304" pitchFamily="18" charset="0"/>
              </a:rPr>
              <a:t>We predict a continued decline due to overharvest and habitat loss.</a:t>
            </a:r>
          </a:p>
        </p:txBody>
      </p:sp>
      <p:sp>
        <p:nvSpPr>
          <p:cNvPr id="3" name="Content Placeholder 2">
            <a:extLst>
              <a:ext uri="{FF2B5EF4-FFF2-40B4-BE49-F238E27FC236}">
                <a16:creationId xmlns:a16="http://schemas.microsoft.com/office/drawing/2014/main" id="{7122CA05-1B1A-4A99-8C42-703A8FE3E94B}"/>
              </a:ext>
            </a:extLst>
          </p:cNvPr>
          <p:cNvSpPr>
            <a:spLocks noGrp="1"/>
          </p:cNvSpPr>
          <p:nvPr>
            <p:ph sz="half" idx="2"/>
          </p:nvPr>
        </p:nvSpPr>
        <p:spPr>
          <a:xfrm>
            <a:off x="-34303" y="18059400"/>
            <a:ext cx="14016443" cy="5784534"/>
          </a:xfrm>
        </p:spPr>
        <p:txBody>
          <a:bodyPr>
            <a:normAutofit fontScale="25000" lnSpcReduction="20000"/>
          </a:bodyPr>
          <a:lstStyle/>
          <a:p>
            <a:pPr marL="526694" indent="0">
              <a:buNone/>
            </a:pPr>
            <a:r>
              <a:rPr lang="en-US" sz="28800" b="1" dirty="0">
                <a:latin typeface="Times New Roman" panose="02020603050405020304" pitchFamily="18" charset="0"/>
                <a:cs typeface="Times New Roman" panose="02020603050405020304" pitchFamily="18" charset="0"/>
              </a:rPr>
              <a:t>Methods</a:t>
            </a:r>
            <a:endParaRPr lang="en-US" dirty="0"/>
          </a:p>
          <a:p>
            <a:pPr lvl="0">
              <a:buSzPct val="100000"/>
              <a:buFont typeface="Wingdings 3" pitchFamily="2" charset="2"/>
              <a:buChar char=""/>
            </a:pPr>
            <a:r>
              <a:rPr lang="en-US" sz="12800" b="1" dirty="0">
                <a:latin typeface="Times New Roman" panose="02020603050405020304" pitchFamily="18" charset="0"/>
                <a:cs typeface="Times New Roman" panose="02020603050405020304" pitchFamily="18" charset="0"/>
              </a:rPr>
              <a:t>Surveys were conducted at night across Connecticut beaches during the full and new moons in May and June (see </a:t>
            </a:r>
            <a:r>
              <a:rPr lang="en-US" sz="12800" b="1" dirty="0" err="1">
                <a:latin typeface="Times New Roman" panose="02020603050405020304" pitchFamily="18" charset="0"/>
                <a:cs typeface="Times New Roman" panose="02020603050405020304" pitchFamily="18" charset="0"/>
              </a:rPr>
              <a:t>Beekey</a:t>
            </a:r>
            <a:r>
              <a:rPr lang="en-US" sz="12800" b="1" dirty="0">
                <a:latin typeface="Times New Roman" panose="02020603050405020304" pitchFamily="18" charset="0"/>
                <a:cs typeface="Times New Roman" panose="02020603050405020304" pitchFamily="18" charset="0"/>
              </a:rPr>
              <a:t> &amp; </a:t>
            </a:r>
            <a:r>
              <a:rPr lang="en-US" sz="12800" b="1" dirty="0" err="1">
                <a:latin typeface="Times New Roman" panose="02020603050405020304" pitchFamily="18" charset="0"/>
                <a:cs typeface="Times New Roman" panose="02020603050405020304" pitchFamily="18" charset="0"/>
              </a:rPr>
              <a:t>Mattei</a:t>
            </a:r>
            <a:r>
              <a:rPr lang="en-US" sz="12800" b="1" dirty="0">
                <a:latin typeface="Times New Roman" panose="02020603050405020304" pitchFamily="18" charset="0"/>
                <a:cs typeface="Times New Roman" panose="02020603050405020304" pitchFamily="18" charset="0"/>
              </a:rPr>
              <a:t> 2015).</a:t>
            </a:r>
          </a:p>
          <a:p>
            <a:pPr lvl="0">
              <a:buSzPct val="100000"/>
              <a:buFont typeface="Wingdings 3" pitchFamily="2" charset="2"/>
              <a:buChar char=""/>
            </a:pPr>
            <a:r>
              <a:rPr lang="en-US" sz="12800" b="1" dirty="0">
                <a:latin typeface="Times New Roman" panose="02020603050405020304" pitchFamily="18" charset="0"/>
                <a:cs typeface="Times New Roman" panose="02020603050405020304" pitchFamily="18" charset="0"/>
              </a:rPr>
              <a:t>The number of horseshoe crabs were counted along the high tide line for a premeasured distance and 3 m into the water.</a:t>
            </a:r>
          </a:p>
          <a:p>
            <a:pPr lvl="0">
              <a:buSzPct val="100000"/>
              <a:buFont typeface="Wingdings 3" pitchFamily="2" charset="2"/>
              <a:buChar char=""/>
            </a:pPr>
            <a:r>
              <a:rPr lang="en-US" sz="12800" b="1" dirty="0">
                <a:latin typeface="Times New Roman" panose="02020603050405020304" pitchFamily="18" charset="0"/>
                <a:cs typeface="Times New Roman" panose="02020603050405020304" pitchFamily="18" charset="0"/>
              </a:rPr>
              <a:t>Horseshoe crabs were recorded  as alone , in a pair, in a trio etc. </a:t>
            </a:r>
          </a:p>
          <a:p>
            <a:pPr lvl="0">
              <a:buSzPct val="100000"/>
              <a:buFont typeface="Wingdings 3" pitchFamily="2" charset="2"/>
              <a:buChar char=""/>
            </a:pPr>
            <a:r>
              <a:rPr lang="en-US" sz="12800" b="1" dirty="0">
                <a:latin typeface="Times New Roman" panose="02020603050405020304" pitchFamily="18" charset="0"/>
                <a:cs typeface="Times New Roman" panose="02020603050405020304" pitchFamily="18" charset="0"/>
              </a:rPr>
              <a:t>Horseshoe crabs were measured and checked for shell condition and damage. </a:t>
            </a:r>
          </a:p>
        </p:txBody>
      </p:sp>
      <p:sp>
        <p:nvSpPr>
          <p:cNvPr id="4" name="Title 3">
            <a:extLst>
              <a:ext uri="{FF2B5EF4-FFF2-40B4-BE49-F238E27FC236}">
                <a16:creationId xmlns:a16="http://schemas.microsoft.com/office/drawing/2014/main" id="{AF9D3C7A-793B-403A-B31E-31FB138E5F16}"/>
              </a:ext>
            </a:extLst>
          </p:cNvPr>
          <p:cNvSpPr>
            <a:spLocks noGrp="1"/>
          </p:cNvSpPr>
          <p:nvPr>
            <p:ph type="title"/>
          </p:nvPr>
        </p:nvSpPr>
        <p:spPr>
          <a:xfrm>
            <a:off x="9372600" y="76200"/>
            <a:ext cx="25374600" cy="4508896"/>
          </a:xfrm>
          <a:noFill/>
          <a:ln>
            <a:noFill/>
          </a:ln>
        </p:spPr>
        <p:txBody>
          <a:bodyPr>
            <a:noAutofit/>
          </a:bodyPr>
          <a:lstStyle/>
          <a:p>
            <a:pPr algn="ctr"/>
            <a:r>
              <a:rPr lang="en-US" sz="13500" dirty="0">
                <a:solidFill>
                  <a:srgbClr val="00151D"/>
                </a:solidFill>
                <a:latin typeface="Times New Roman" panose="02020603050405020304" pitchFamily="18" charset="0"/>
                <a:cs typeface="Times New Roman" panose="02020603050405020304" pitchFamily="18" charset="0"/>
              </a:rPr>
              <a:t>The Decline of the Horseshoe Crab in Long Island Sound</a:t>
            </a:r>
          </a:p>
        </p:txBody>
      </p:sp>
      <p:sp>
        <p:nvSpPr>
          <p:cNvPr id="13" name="Content Placeholder 2">
            <a:extLst>
              <a:ext uri="{FF2B5EF4-FFF2-40B4-BE49-F238E27FC236}">
                <a16:creationId xmlns:a16="http://schemas.microsoft.com/office/drawing/2014/main" id="{A46DDA0B-DD20-4917-940E-8E178A5A2B87}"/>
              </a:ext>
            </a:extLst>
          </p:cNvPr>
          <p:cNvSpPr txBox="1">
            <a:spLocks/>
          </p:cNvSpPr>
          <p:nvPr/>
        </p:nvSpPr>
        <p:spPr>
          <a:xfrm>
            <a:off x="0" y="23186062"/>
            <a:ext cx="13106400" cy="9842526"/>
          </a:xfrm>
          <a:prstGeom prst="rect">
            <a:avLst/>
          </a:prstGeom>
        </p:spPr>
        <p:txBody>
          <a:bodyPr vert="horz" lIns="438912" tIns="219456" rIns="438912" bIns="219456">
            <a:normAutofit fontScale="32500" lnSpcReduction="20000"/>
          </a:bodyPr>
          <a:lstStyle>
            <a:lvl1pPr marL="1755648" indent="-1228954" algn="l" rtl="0" eaLnBrk="1" latinLnBrk="0" hangingPunct="1">
              <a:spcBef>
                <a:spcPts val="1920"/>
              </a:spcBef>
              <a:spcAft>
                <a:spcPts val="0"/>
              </a:spcAft>
              <a:buClr>
                <a:schemeClr val="accent1"/>
              </a:buClr>
              <a:buSzPct val="68000"/>
              <a:buFont typeface="Wingdings 3"/>
              <a:buChar char=""/>
              <a:defRPr kumimoji="0" sz="13400" kern="1200">
                <a:solidFill>
                  <a:schemeClr val="tx1"/>
                </a:solidFill>
                <a:latin typeface="+mn-lt"/>
                <a:ea typeface="+mn-ea"/>
                <a:cs typeface="+mn-cs"/>
              </a:defRPr>
            </a:lvl1pPr>
            <a:lvl2pPr marL="2984602" indent="-1097280" algn="l" rtl="0" eaLnBrk="1" latinLnBrk="0" hangingPunct="1">
              <a:spcBef>
                <a:spcPts val="1555"/>
              </a:spcBef>
              <a:buClr>
                <a:schemeClr val="accent1"/>
              </a:buClr>
              <a:buFont typeface="Verdana"/>
              <a:buChar char="◦"/>
              <a:defRPr kumimoji="0" sz="11500" kern="1200">
                <a:solidFill>
                  <a:schemeClr val="tx1"/>
                </a:solidFill>
                <a:latin typeface="+mn-lt"/>
                <a:ea typeface="+mn-ea"/>
                <a:cs typeface="+mn-cs"/>
              </a:defRPr>
            </a:lvl2pPr>
            <a:lvl3pPr marL="4125773" indent="-1097280" algn="l" rtl="0" eaLnBrk="1" latinLnBrk="0" hangingPunct="1">
              <a:spcBef>
                <a:spcPts val="1680"/>
              </a:spcBef>
              <a:buClr>
                <a:schemeClr val="accent2"/>
              </a:buClr>
              <a:buSzPct val="100000"/>
              <a:buFont typeface="Wingdings 2"/>
              <a:buChar char=""/>
              <a:defRPr kumimoji="0" sz="9600" kern="1200">
                <a:solidFill>
                  <a:schemeClr val="tx1"/>
                </a:solidFill>
                <a:latin typeface="+mn-lt"/>
                <a:ea typeface="+mn-ea"/>
                <a:cs typeface="+mn-cs"/>
              </a:defRPr>
            </a:lvl3pPr>
            <a:lvl4pPr marL="5486400" indent="-1097280" algn="l" rtl="0" eaLnBrk="1" latinLnBrk="0" hangingPunct="1">
              <a:spcBef>
                <a:spcPts val="1680"/>
              </a:spcBef>
              <a:buClr>
                <a:schemeClr val="accent2"/>
              </a:buClr>
              <a:buFont typeface="Wingdings 2"/>
              <a:buChar char=""/>
              <a:defRPr kumimoji="0" sz="8600" kern="1200">
                <a:solidFill>
                  <a:schemeClr val="tx1"/>
                </a:solidFill>
                <a:latin typeface="+mn-lt"/>
                <a:ea typeface="+mn-ea"/>
                <a:cs typeface="+mn-cs"/>
              </a:defRPr>
            </a:lvl4pPr>
            <a:lvl5pPr marL="6583680" indent="-1097280" algn="l" rtl="0" eaLnBrk="1" latinLnBrk="0" hangingPunct="1">
              <a:spcBef>
                <a:spcPts val="1680"/>
              </a:spcBef>
              <a:buClr>
                <a:schemeClr val="accent2"/>
              </a:buClr>
              <a:buFont typeface="Wingdings 2"/>
              <a:buChar char=""/>
              <a:defRPr kumimoji="0" sz="8600" kern="1200">
                <a:solidFill>
                  <a:schemeClr val="tx1"/>
                </a:solidFill>
                <a:latin typeface="+mn-lt"/>
                <a:ea typeface="+mn-ea"/>
                <a:cs typeface="+mn-cs"/>
              </a:defRPr>
            </a:lvl5pPr>
            <a:lvl6pPr marL="7680960" indent="-1097280" algn="l" rtl="0" eaLnBrk="1" latinLnBrk="0" hangingPunct="1">
              <a:spcBef>
                <a:spcPts val="1680"/>
              </a:spcBef>
              <a:buClr>
                <a:schemeClr val="accent3"/>
              </a:buClr>
              <a:buFont typeface="Wingdings 2"/>
              <a:buChar char=""/>
              <a:defRPr kumimoji="0" sz="8600" kern="1200">
                <a:solidFill>
                  <a:schemeClr val="tx1"/>
                </a:solidFill>
                <a:latin typeface="+mn-lt"/>
                <a:ea typeface="+mn-ea"/>
                <a:cs typeface="+mn-cs"/>
              </a:defRPr>
            </a:lvl6pPr>
            <a:lvl7pPr marL="8778240" indent="-1097280" algn="l" rtl="0" eaLnBrk="1" latinLnBrk="0" hangingPunct="1">
              <a:spcBef>
                <a:spcPts val="1680"/>
              </a:spcBef>
              <a:buClr>
                <a:schemeClr val="accent3"/>
              </a:buClr>
              <a:buFont typeface="Wingdings 2"/>
              <a:buChar char=""/>
              <a:defRPr kumimoji="0" sz="7700" kern="1200">
                <a:solidFill>
                  <a:schemeClr val="tx1"/>
                </a:solidFill>
                <a:latin typeface="+mn-lt"/>
                <a:ea typeface="+mn-ea"/>
                <a:cs typeface="+mn-cs"/>
              </a:defRPr>
            </a:lvl7pPr>
            <a:lvl8pPr marL="9875520" indent="-1097280" algn="l" rtl="0" eaLnBrk="1" latinLnBrk="0" hangingPunct="1">
              <a:spcBef>
                <a:spcPts val="1680"/>
              </a:spcBef>
              <a:buClr>
                <a:schemeClr val="accent3"/>
              </a:buClr>
              <a:buFont typeface="Wingdings 2"/>
              <a:buChar char=""/>
              <a:defRPr kumimoji="0" sz="7700" kern="1200">
                <a:solidFill>
                  <a:schemeClr val="tx1"/>
                </a:solidFill>
                <a:latin typeface="+mn-lt"/>
                <a:ea typeface="+mn-ea"/>
                <a:cs typeface="+mn-cs"/>
              </a:defRPr>
            </a:lvl8pPr>
            <a:lvl9pPr marL="10972800" indent="-1097280" algn="l" rtl="0" eaLnBrk="1" latinLnBrk="0" hangingPunct="1">
              <a:spcBef>
                <a:spcPts val="1680"/>
              </a:spcBef>
              <a:buClr>
                <a:schemeClr val="accent3"/>
              </a:buClr>
              <a:buFont typeface="Wingdings 2"/>
              <a:buChar char=""/>
              <a:defRPr kumimoji="0" sz="7700" kern="1200" baseline="0">
                <a:solidFill>
                  <a:schemeClr val="tx1"/>
                </a:solidFill>
                <a:latin typeface="+mn-lt"/>
                <a:ea typeface="+mn-ea"/>
                <a:cs typeface="+mn-cs"/>
              </a:defRPr>
            </a:lvl9pPr>
            <a:extLst/>
          </a:lstStyle>
          <a:p>
            <a:pPr marL="526694" indent="0" defTabSz="914400" fontAlgn="auto">
              <a:buFont typeface="Wingdings 3"/>
              <a:buNone/>
            </a:pPr>
            <a:r>
              <a:rPr lang="en-US" sz="22200" b="1" dirty="0">
                <a:latin typeface="Times New Roman" panose="02020603050405020304" pitchFamily="18" charset="0"/>
                <a:cs typeface="Times New Roman" panose="02020603050405020304" pitchFamily="18" charset="0"/>
              </a:rPr>
              <a:t>Results</a:t>
            </a:r>
          </a:p>
          <a:p>
            <a:pPr defTabSz="914400" fontAlgn="auto">
              <a:buSzPct val="100000"/>
              <a:buFont typeface="Wingdings 3" pitchFamily="2" charset="2"/>
              <a:buChar char=""/>
            </a:pPr>
            <a:r>
              <a:rPr lang="en-US" b="1" dirty="0">
                <a:latin typeface="Times New Roman" panose="02020603050405020304" pitchFamily="18" charset="0"/>
                <a:cs typeface="Times New Roman" panose="02020603050405020304" pitchFamily="18" charset="0"/>
              </a:rPr>
              <a:t>The average number of spawning females (averaged across all beaches and surveys) indicates a general decline in the spawning population over eleven years (Fig.1.).</a:t>
            </a:r>
          </a:p>
          <a:p>
            <a:pPr defTabSz="914400" fontAlgn="auto">
              <a:buSzPct val="100000"/>
              <a:buFont typeface="Wingdings 3" pitchFamily="2" charset="2"/>
              <a:buChar char=""/>
            </a:pPr>
            <a:r>
              <a:rPr lang="en-US" b="1" dirty="0">
                <a:latin typeface="Times New Roman" panose="02020603050405020304" pitchFamily="18" charset="0"/>
                <a:cs typeface="Times New Roman" panose="02020603050405020304" pitchFamily="18" charset="0"/>
              </a:rPr>
              <a:t>The frequency of single females coming up to the beach alone each spawning season is increasing  (Fig. 2 in Green).</a:t>
            </a:r>
          </a:p>
          <a:p>
            <a:pPr defTabSz="914400" fontAlgn="auto">
              <a:buSzPct val="100000"/>
              <a:buFont typeface="Wingdings 3" pitchFamily="2" charset="2"/>
              <a:buChar char=""/>
            </a:pPr>
            <a:r>
              <a:rPr lang="en-US" b="1" dirty="0">
                <a:latin typeface="Times New Roman" panose="02020603050405020304" pitchFamily="18" charset="0"/>
                <a:cs typeface="Times New Roman" panose="02020603050405020304" pitchFamily="18" charset="0"/>
              </a:rPr>
              <a:t>The frequency of the number of pairs coming onto the beaches to spawn is declining (Fig. 2. in Blue).</a:t>
            </a:r>
          </a:p>
          <a:p>
            <a:pPr defTabSz="914400" fontAlgn="auto">
              <a:buSzPct val="100000"/>
              <a:buFont typeface="Wingdings 3" pitchFamily="2" charset="2"/>
              <a:buChar char=""/>
            </a:pPr>
            <a:r>
              <a:rPr lang="en-US" b="1" dirty="0">
                <a:latin typeface="Times New Roman" panose="02020603050405020304" pitchFamily="18" charset="0"/>
                <a:cs typeface="Times New Roman" panose="02020603050405020304" pitchFamily="18" charset="0"/>
              </a:rPr>
              <a:t>The frequency of females with multiple mates is low but relatively stable (Fig. 2. in Yellow).</a:t>
            </a:r>
          </a:p>
        </p:txBody>
      </p:sp>
      <p:sp>
        <p:nvSpPr>
          <p:cNvPr id="14" name="Title 3">
            <a:extLst>
              <a:ext uri="{FF2B5EF4-FFF2-40B4-BE49-F238E27FC236}">
                <a16:creationId xmlns:a16="http://schemas.microsoft.com/office/drawing/2014/main" id="{FD4035E1-79CB-4D63-BCBB-FF9E150CC015}"/>
              </a:ext>
            </a:extLst>
          </p:cNvPr>
          <p:cNvSpPr txBox="1">
            <a:spLocks/>
          </p:cNvSpPr>
          <p:nvPr/>
        </p:nvSpPr>
        <p:spPr>
          <a:xfrm>
            <a:off x="10784502" y="4343400"/>
            <a:ext cx="21143298" cy="1987809"/>
          </a:xfrm>
          <a:prstGeom prst="rect">
            <a:avLst/>
          </a:prstGeom>
        </p:spPr>
        <p:txBody>
          <a:bodyPr vert="horz" lIns="438912" tIns="219456" rIns="438912" bIns="219456" rtlCol="0" anchor="ctr">
            <a:normAutofit fontScale="30000" lnSpcReduction="20000"/>
            <a:scene3d>
              <a:camera prst="orthographicFront"/>
              <a:lightRig rig="soft" dir="t"/>
            </a:scene3d>
            <a:sp3d prstMaterial="softEdge">
              <a:bevelT w="25400" h="25400"/>
            </a:sp3d>
          </a:bodyPr>
          <a:lstStyle>
            <a:lvl1pPr algn="l" rtl="0" eaLnBrk="1" latinLnBrk="0" hangingPunct="1">
              <a:spcBef>
                <a:spcPct val="0"/>
              </a:spcBef>
              <a:buNone/>
              <a:defRPr kumimoji="0" sz="197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defTabSz="914400" fontAlgn="auto">
              <a:spcAft>
                <a:spcPts val="0"/>
              </a:spcAft>
            </a:pPr>
            <a:r>
              <a:rPr lang="en-US" dirty="0">
                <a:solidFill>
                  <a:schemeClr val="bg1"/>
                </a:solidFill>
                <a:latin typeface="Times New Roman" panose="02020603050405020304" pitchFamily="18" charset="0"/>
                <a:cs typeface="Times New Roman" panose="02020603050405020304" pitchFamily="18" charset="0"/>
              </a:rPr>
              <a:t>Adrian Nelson, Jennifer </a:t>
            </a:r>
            <a:r>
              <a:rPr lang="en-US" dirty="0" err="1">
                <a:solidFill>
                  <a:schemeClr val="bg1"/>
                </a:solidFill>
                <a:latin typeface="Times New Roman" panose="02020603050405020304" pitchFamily="18" charset="0"/>
                <a:cs typeface="Times New Roman" panose="02020603050405020304" pitchFamily="18" charset="0"/>
              </a:rPr>
              <a:t>Mattei</a:t>
            </a:r>
            <a:r>
              <a:rPr lang="en-US" dirty="0">
                <a:solidFill>
                  <a:schemeClr val="bg1"/>
                </a:solidFill>
                <a:latin typeface="Times New Roman" panose="02020603050405020304" pitchFamily="18" charset="0"/>
                <a:cs typeface="Times New Roman" panose="02020603050405020304" pitchFamily="18" charset="0"/>
              </a:rPr>
              <a:t>, Jo-Marie </a:t>
            </a:r>
            <a:r>
              <a:rPr lang="en-US" dirty="0" err="1">
                <a:solidFill>
                  <a:schemeClr val="bg1"/>
                </a:solidFill>
                <a:latin typeface="Times New Roman" panose="02020603050405020304" pitchFamily="18" charset="0"/>
                <a:cs typeface="Times New Roman" panose="02020603050405020304" pitchFamily="18" charset="0"/>
              </a:rPr>
              <a:t>Kasinak</a:t>
            </a:r>
            <a:r>
              <a:rPr lang="en-US" dirty="0">
                <a:solidFill>
                  <a:schemeClr val="bg1"/>
                </a:solidFill>
                <a:latin typeface="Times New Roman" panose="02020603050405020304" pitchFamily="18" charset="0"/>
                <a:cs typeface="Times New Roman" panose="02020603050405020304" pitchFamily="18" charset="0"/>
              </a:rPr>
              <a:t> </a:t>
            </a:r>
          </a:p>
          <a:p>
            <a:pPr defTabSz="914400" fontAlgn="auto">
              <a:spcAft>
                <a:spcPts val="0"/>
              </a:spcAft>
            </a:pPr>
            <a:r>
              <a:rPr lang="en-US" dirty="0">
                <a:solidFill>
                  <a:schemeClr val="bg1"/>
                </a:solidFill>
                <a:latin typeface="Times New Roman" panose="02020603050405020304" pitchFamily="18" charset="0"/>
                <a:cs typeface="Times New Roman" panose="02020603050405020304" pitchFamily="18" charset="0"/>
              </a:rPr>
              <a:t>Department of Biology, Sacred Heart University, Fairfield, CT</a:t>
            </a:r>
          </a:p>
        </p:txBody>
      </p:sp>
      <p:sp>
        <p:nvSpPr>
          <p:cNvPr id="15" name="Content Placeholder 2">
            <a:extLst>
              <a:ext uri="{FF2B5EF4-FFF2-40B4-BE49-F238E27FC236}">
                <a16:creationId xmlns:a16="http://schemas.microsoft.com/office/drawing/2014/main" id="{7E565016-ECAB-4CE3-9CD6-757B0184CD05}"/>
              </a:ext>
            </a:extLst>
          </p:cNvPr>
          <p:cNvSpPr txBox="1">
            <a:spLocks/>
          </p:cNvSpPr>
          <p:nvPr/>
        </p:nvSpPr>
        <p:spPr>
          <a:xfrm>
            <a:off x="30161831" y="13522869"/>
            <a:ext cx="13754769" cy="15890331"/>
          </a:xfrm>
          <a:prstGeom prst="rect">
            <a:avLst/>
          </a:prstGeom>
        </p:spPr>
        <p:txBody>
          <a:bodyPr vert="horz" lIns="438912" tIns="219456" rIns="438912" bIns="219456">
            <a:normAutofit/>
          </a:bodyPr>
          <a:lstStyle>
            <a:lvl1pPr marL="1755648" indent="-1228954" algn="l" rtl="0" eaLnBrk="1" latinLnBrk="0" hangingPunct="1">
              <a:spcBef>
                <a:spcPts val="1920"/>
              </a:spcBef>
              <a:spcAft>
                <a:spcPts val="0"/>
              </a:spcAft>
              <a:buClr>
                <a:schemeClr val="accent1"/>
              </a:buClr>
              <a:buSzPct val="68000"/>
              <a:buFont typeface="Wingdings 3"/>
              <a:buChar char=""/>
              <a:defRPr kumimoji="0" sz="13400" kern="1200">
                <a:solidFill>
                  <a:schemeClr val="tx1"/>
                </a:solidFill>
                <a:latin typeface="+mn-lt"/>
                <a:ea typeface="+mn-ea"/>
                <a:cs typeface="+mn-cs"/>
              </a:defRPr>
            </a:lvl1pPr>
            <a:lvl2pPr marL="2984602" indent="-1097280" algn="l" rtl="0" eaLnBrk="1" latinLnBrk="0" hangingPunct="1">
              <a:spcBef>
                <a:spcPts val="1555"/>
              </a:spcBef>
              <a:buClr>
                <a:schemeClr val="accent1"/>
              </a:buClr>
              <a:buFont typeface="Verdana"/>
              <a:buChar char="◦"/>
              <a:defRPr kumimoji="0" sz="11500" kern="1200">
                <a:solidFill>
                  <a:schemeClr val="tx1"/>
                </a:solidFill>
                <a:latin typeface="+mn-lt"/>
                <a:ea typeface="+mn-ea"/>
                <a:cs typeface="+mn-cs"/>
              </a:defRPr>
            </a:lvl2pPr>
            <a:lvl3pPr marL="4125773" indent="-1097280" algn="l" rtl="0" eaLnBrk="1" latinLnBrk="0" hangingPunct="1">
              <a:spcBef>
                <a:spcPts val="1680"/>
              </a:spcBef>
              <a:buClr>
                <a:schemeClr val="accent2"/>
              </a:buClr>
              <a:buSzPct val="100000"/>
              <a:buFont typeface="Wingdings 2"/>
              <a:buChar char=""/>
              <a:defRPr kumimoji="0" sz="9600" kern="1200">
                <a:solidFill>
                  <a:schemeClr val="tx1"/>
                </a:solidFill>
                <a:latin typeface="+mn-lt"/>
                <a:ea typeface="+mn-ea"/>
                <a:cs typeface="+mn-cs"/>
              </a:defRPr>
            </a:lvl3pPr>
            <a:lvl4pPr marL="5486400" indent="-1097280" algn="l" rtl="0" eaLnBrk="1" latinLnBrk="0" hangingPunct="1">
              <a:spcBef>
                <a:spcPts val="1680"/>
              </a:spcBef>
              <a:buClr>
                <a:schemeClr val="accent2"/>
              </a:buClr>
              <a:buFont typeface="Wingdings 2"/>
              <a:buChar char=""/>
              <a:defRPr kumimoji="0" sz="8600" kern="1200">
                <a:solidFill>
                  <a:schemeClr val="tx1"/>
                </a:solidFill>
                <a:latin typeface="+mn-lt"/>
                <a:ea typeface="+mn-ea"/>
                <a:cs typeface="+mn-cs"/>
              </a:defRPr>
            </a:lvl4pPr>
            <a:lvl5pPr marL="6583680" indent="-1097280" algn="l" rtl="0" eaLnBrk="1" latinLnBrk="0" hangingPunct="1">
              <a:spcBef>
                <a:spcPts val="1680"/>
              </a:spcBef>
              <a:buClr>
                <a:schemeClr val="accent2"/>
              </a:buClr>
              <a:buFont typeface="Wingdings 2"/>
              <a:buChar char=""/>
              <a:defRPr kumimoji="0" sz="8600" kern="1200">
                <a:solidFill>
                  <a:schemeClr val="tx1"/>
                </a:solidFill>
                <a:latin typeface="+mn-lt"/>
                <a:ea typeface="+mn-ea"/>
                <a:cs typeface="+mn-cs"/>
              </a:defRPr>
            </a:lvl5pPr>
            <a:lvl6pPr marL="7680960" indent="-1097280" algn="l" rtl="0" eaLnBrk="1" latinLnBrk="0" hangingPunct="1">
              <a:spcBef>
                <a:spcPts val="1680"/>
              </a:spcBef>
              <a:buClr>
                <a:schemeClr val="accent3"/>
              </a:buClr>
              <a:buFont typeface="Wingdings 2"/>
              <a:buChar char=""/>
              <a:defRPr kumimoji="0" sz="8600" kern="1200">
                <a:solidFill>
                  <a:schemeClr val="tx1"/>
                </a:solidFill>
                <a:latin typeface="+mn-lt"/>
                <a:ea typeface="+mn-ea"/>
                <a:cs typeface="+mn-cs"/>
              </a:defRPr>
            </a:lvl6pPr>
            <a:lvl7pPr marL="8778240" indent="-1097280" algn="l" rtl="0" eaLnBrk="1" latinLnBrk="0" hangingPunct="1">
              <a:spcBef>
                <a:spcPts val="1680"/>
              </a:spcBef>
              <a:buClr>
                <a:schemeClr val="accent3"/>
              </a:buClr>
              <a:buFont typeface="Wingdings 2"/>
              <a:buChar char=""/>
              <a:defRPr kumimoji="0" sz="7700" kern="1200">
                <a:solidFill>
                  <a:schemeClr val="tx1"/>
                </a:solidFill>
                <a:latin typeface="+mn-lt"/>
                <a:ea typeface="+mn-ea"/>
                <a:cs typeface="+mn-cs"/>
              </a:defRPr>
            </a:lvl7pPr>
            <a:lvl8pPr marL="9875520" indent="-1097280" algn="l" rtl="0" eaLnBrk="1" latinLnBrk="0" hangingPunct="1">
              <a:spcBef>
                <a:spcPts val="1680"/>
              </a:spcBef>
              <a:buClr>
                <a:schemeClr val="accent3"/>
              </a:buClr>
              <a:buFont typeface="Wingdings 2"/>
              <a:buChar char=""/>
              <a:defRPr kumimoji="0" sz="7700" kern="1200">
                <a:solidFill>
                  <a:schemeClr val="tx1"/>
                </a:solidFill>
                <a:latin typeface="+mn-lt"/>
                <a:ea typeface="+mn-ea"/>
                <a:cs typeface="+mn-cs"/>
              </a:defRPr>
            </a:lvl8pPr>
            <a:lvl9pPr marL="10972800" indent="-1097280" algn="l" rtl="0" eaLnBrk="1" latinLnBrk="0" hangingPunct="1">
              <a:spcBef>
                <a:spcPts val="1680"/>
              </a:spcBef>
              <a:buClr>
                <a:schemeClr val="accent3"/>
              </a:buClr>
              <a:buFont typeface="Wingdings 2"/>
              <a:buChar char=""/>
              <a:defRPr kumimoji="0" sz="7700" kern="1200" baseline="0">
                <a:solidFill>
                  <a:schemeClr val="tx1"/>
                </a:solidFill>
                <a:latin typeface="+mn-lt"/>
                <a:ea typeface="+mn-ea"/>
                <a:cs typeface="+mn-cs"/>
              </a:defRPr>
            </a:lvl9pPr>
            <a:extLst/>
          </a:lstStyle>
          <a:p>
            <a:pPr marL="526694" indent="0" defTabSz="914400" fontAlgn="auto">
              <a:buFont typeface="Wingdings 3"/>
              <a:buNone/>
            </a:pPr>
            <a:r>
              <a:rPr lang="en-US" sz="7200" b="1" dirty="0">
                <a:latin typeface="Times New Roman" panose="02020603050405020304" pitchFamily="18" charset="0"/>
                <a:cs typeface="Times New Roman" panose="02020603050405020304" pitchFamily="18" charset="0"/>
              </a:rPr>
              <a:t>Discussion</a:t>
            </a:r>
          </a:p>
          <a:p>
            <a:pPr defTabSz="914400" fontAlgn="auto">
              <a:buSzPct val="118000"/>
            </a:pPr>
            <a:r>
              <a:rPr lang="en-US" sz="4400" b="1" dirty="0">
                <a:latin typeface="Times New Roman" panose="02020603050405020304" pitchFamily="18" charset="0"/>
                <a:cs typeface="Times New Roman" panose="02020603050405020304" pitchFamily="18" charset="0"/>
              </a:rPr>
              <a:t>We found that the spawning population of  horseshoe crabs in Long Island Sound is declining.  We predicted a continued decline mainly because the CT Department of Energy and Environmental Protection has not changed its management strategy in over 12 years.</a:t>
            </a:r>
          </a:p>
          <a:p>
            <a:pPr defTabSz="914400" fontAlgn="auto">
              <a:buSzPct val="118000"/>
            </a:pPr>
            <a:r>
              <a:rPr lang="en-US" sz="4400" b="1" dirty="0">
                <a:latin typeface="Times New Roman" panose="02020603050405020304" pitchFamily="18" charset="0"/>
                <a:cs typeface="Times New Roman" panose="02020603050405020304" pitchFamily="18" charset="0"/>
              </a:rPr>
              <a:t>The population of horseshoe crabs in the Sound is shared with New York which harvests double the number of </a:t>
            </a:r>
            <a:r>
              <a:rPr lang="en-US" sz="4400" b="1" i="1" dirty="0">
                <a:latin typeface="Times New Roman" panose="02020603050405020304" pitchFamily="18" charset="0"/>
                <a:cs typeface="Times New Roman" panose="02020603050405020304" pitchFamily="18" charset="0"/>
              </a:rPr>
              <a:t>Limulus</a:t>
            </a:r>
            <a:r>
              <a:rPr lang="en-US" sz="4400" b="1" dirty="0">
                <a:latin typeface="Times New Roman" panose="02020603050405020304" pitchFamily="18" charset="0"/>
                <a:cs typeface="Times New Roman" panose="02020603050405020304" pitchFamily="18" charset="0"/>
              </a:rPr>
              <a:t> as CT.</a:t>
            </a:r>
          </a:p>
          <a:p>
            <a:pPr defTabSz="914400" fontAlgn="auto">
              <a:buSzPct val="118000"/>
            </a:pPr>
            <a:r>
              <a:rPr lang="en-US" sz="4400" b="1" dirty="0">
                <a:latin typeface="Times New Roman" panose="02020603050405020304" pitchFamily="18" charset="0"/>
                <a:cs typeface="Times New Roman" panose="02020603050405020304" pitchFamily="18" charset="0"/>
              </a:rPr>
              <a:t>NY and CT need to work together to manage this population to bring it back to the level where shorebirds and other wildlife can benefit from their eggs as sources of food.  </a:t>
            </a:r>
          </a:p>
          <a:p>
            <a:pPr defTabSz="914400" fontAlgn="auto">
              <a:buSzPct val="118000"/>
            </a:pPr>
            <a:r>
              <a:rPr lang="en-US" sz="4400" b="1" dirty="0">
                <a:latin typeface="Times New Roman" panose="02020603050405020304" pitchFamily="18" charset="0"/>
                <a:cs typeface="Times New Roman" panose="02020603050405020304" pitchFamily="18" charset="0"/>
              </a:rPr>
              <a:t>Future research from the </a:t>
            </a:r>
            <a:r>
              <a:rPr lang="en-US" sz="4400" b="1" dirty="0" err="1">
                <a:latin typeface="Times New Roman" panose="02020603050405020304" pitchFamily="18" charset="0"/>
                <a:cs typeface="Times New Roman" panose="02020603050405020304" pitchFamily="18" charset="0"/>
              </a:rPr>
              <a:t>Mattei</a:t>
            </a:r>
            <a:r>
              <a:rPr lang="en-US" sz="4400" b="1" dirty="0">
                <a:latin typeface="Times New Roman" panose="02020603050405020304" pitchFamily="18" charset="0"/>
                <a:cs typeface="Times New Roman" panose="02020603050405020304" pitchFamily="18" charset="0"/>
              </a:rPr>
              <a:t> Lab will concentrate on coastal habitat restoration to help increase the survival rate of juvenile horseshoe crabs.</a:t>
            </a:r>
          </a:p>
        </p:txBody>
      </p:sp>
      <p:pic>
        <p:nvPicPr>
          <p:cNvPr id="6" name="Picture 5" descr="A close up of a logo&#10;&#10;Description automatically generated">
            <a:extLst>
              <a:ext uri="{FF2B5EF4-FFF2-40B4-BE49-F238E27FC236}">
                <a16:creationId xmlns:a16="http://schemas.microsoft.com/office/drawing/2014/main" id="{959A9056-DC72-49EC-BFBC-B76D7F5CA9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469539" cy="3200400"/>
          </a:xfrm>
          <a:prstGeom prst="rect">
            <a:avLst/>
          </a:prstGeom>
        </p:spPr>
      </p:pic>
      <p:pic>
        <p:nvPicPr>
          <p:cNvPr id="8" name="Picture 7" descr="A picture containing fruit&#10;&#10;Description automatically generated">
            <a:extLst>
              <a:ext uri="{FF2B5EF4-FFF2-40B4-BE49-F238E27FC236}">
                <a16:creationId xmlns:a16="http://schemas.microsoft.com/office/drawing/2014/main" id="{994750B7-513E-4E05-AA09-4D32811402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8500" y="0"/>
            <a:ext cx="10058400" cy="5029200"/>
          </a:xfrm>
          <a:prstGeom prst="rect">
            <a:avLst/>
          </a:prstGeom>
        </p:spPr>
      </p:pic>
      <p:sp>
        <p:nvSpPr>
          <p:cNvPr id="21" name="Content Placeholder 2">
            <a:extLst>
              <a:ext uri="{FF2B5EF4-FFF2-40B4-BE49-F238E27FC236}">
                <a16:creationId xmlns:a16="http://schemas.microsoft.com/office/drawing/2014/main" id="{8860FE7D-0559-48F4-AF08-937EFFC2D423}"/>
              </a:ext>
            </a:extLst>
          </p:cNvPr>
          <p:cNvSpPr txBox="1">
            <a:spLocks/>
          </p:cNvSpPr>
          <p:nvPr/>
        </p:nvSpPr>
        <p:spPr>
          <a:xfrm>
            <a:off x="17335500" y="29076602"/>
            <a:ext cx="26746200" cy="3670753"/>
          </a:xfrm>
          <a:prstGeom prst="rect">
            <a:avLst/>
          </a:prstGeom>
        </p:spPr>
        <p:txBody>
          <a:bodyPr vert="horz" lIns="438912" tIns="219456" rIns="438912" bIns="219456">
            <a:normAutofit fontScale="25000" lnSpcReduction="20000"/>
          </a:bodyPr>
          <a:lstStyle>
            <a:lvl1pPr marL="1755648" indent="-1228954" algn="l" rtl="0" eaLnBrk="1" latinLnBrk="0" hangingPunct="1">
              <a:spcBef>
                <a:spcPts val="1920"/>
              </a:spcBef>
              <a:spcAft>
                <a:spcPts val="0"/>
              </a:spcAft>
              <a:buClr>
                <a:schemeClr val="accent1"/>
              </a:buClr>
              <a:buSzPct val="68000"/>
              <a:buFont typeface="Wingdings 3"/>
              <a:buChar char=""/>
              <a:defRPr kumimoji="0" sz="13400" kern="1200">
                <a:solidFill>
                  <a:schemeClr val="tx1"/>
                </a:solidFill>
                <a:latin typeface="+mn-lt"/>
                <a:ea typeface="+mn-ea"/>
                <a:cs typeface="+mn-cs"/>
              </a:defRPr>
            </a:lvl1pPr>
            <a:lvl2pPr marL="2984602" indent="-1097280" algn="l" rtl="0" eaLnBrk="1" latinLnBrk="0" hangingPunct="1">
              <a:spcBef>
                <a:spcPts val="1555"/>
              </a:spcBef>
              <a:buClr>
                <a:schemeClr val="accent1"/>
              </a:buClr>
              <a:buFont typeface="Verdana"/>
              <a:buChar char="◦"/>
              <a:defRPr kumimoji="0" sz="11500" kern="1200">
                <a:solidFill>
                  <a:schemeClr val="tx1"/>
                </a:solidFill>
                <a:latin typeface="+mn-lt"/>
                <a:ea typeface="+mn-ea"/>
                <a:cs typeface="+mn-cs"/>
              </a:defRPr>
            </a:lvl2pPr>
            <a:lvl3pPr marL="4125773" indent="-1097280" algn="l" rtl="0" eaLnBrk="1" latinLnBrk="0" hangingPunct="1">
              <a:spcBef>
                <a:spcPts val="1680"/>
              </a:spcBef>
              <a:buClr>
                <a:schemeClr val="accent2"/>
              </a:buClr>
              <a:buSzPct val="100000"/>
              <a:buFont typeface="Wingdings 2"/>
              <a:buChar char=""/>
              <a:defRPr kumimoji="0" sz="9600" kern="1200">
                <a:solidFill>
                  <a:schemeClr val="tx1"/>
                </a:solidFill>
                <a:latin typeface="+mn-lt"/>
                <a:ea typeface="+mn-ea"/>
                <a:cs typeface="+mn-cs"/>
              </a:defRPr>
            </a:lvl3pPr>
            <a:lvl4pPr marL="5486400" indent="-1097280" algn="l" rtl="0" eaLnBrk="1" latinLnBrk="0" hangingPunct="1">
              <a:spcBef>
                <a:spcPts val="1680"/>
              </a:spcBef>
              <a:buClr>
                <a:schemeClr val="accent2"/>
              </a:buClr>
              <a:buFont typeface="Wingdings 2"/>
              <a:buChar char=""/>
              <a:defRPr kumimoji="0" sz="8600" kern="1200">
                <a:solidFill>
                  <a:schemeClr val="tx1"/>
                </a:solidFill>
                <a:latin typeface="+mn-lt"/>
                <a:ea typeface="+mn-ea"/>
                <a:cs typeface="+mn-cs"/>
              </a:defRPr>
            </a:lvl4pPr>
            <a:lvl5pPr marL="6583680" indent="-1097280" algn="l" rtl="0" eaLnBrk="1" latinLnBrk="0" hangingPunct="1">
              <a:spcBef>
                <a:spcPts val="1680"/>
              </a:spcBef>
              <a:buClr>
                <a:schemeClr val="accent2"/>
              </a:buClr>
              <a:buFont typeface="Wingdings 2"/>
              <a:buChar char=""/>
              <a:defRPr kumimoji="0" sz="8600" kern="1200">
                <a:solidFill>
                  <a:schemeClr val="tx1"/>
                </a:solidFill>
                <a:latin typeface="+mn-lt"/>
                <a:ea typeface="+mn-ea"/>
                <a:cs typeface="+mn-cs"/>
              </a:defRPr>
            </a:lvl5pPr>
            <a:lvl6pPr marL="7680960" indent="-1097280" algn="l" rtl="0" eaLnBrk="1" latinLnBrk="0" hangingPunct="1">
              <a:spcBef>
                <a:spcPts val="1680"/>
              </a:spcBef>
              <a:buClr>
                <a:schemeClr val="accent3"/>
              </a:buClr>
              <a:buFont typeface="Wingdings 2"/>
              <a:buChar char=""/>
              <a:defRPr kumimoji="0" sz="8600" kern="1200">
                <a:solidFill>
                  <a:schemeClr val="tx1"/>
                </a:solidFill>
                <a:latin typeface="+mn-lt"/>
                <a:ea typeface="+mn-ea"/>
                <a:cs typeface="+mn-cs"/>
              </a:defRPr>
            </a:lvl6pPr>
            <a:lvl7pPr marL="8778240" indent="-1097280" algn="l" rtl="0" eaLnBrk="1" latinLnBrk="0" hangingPunct="1">
              <a:spcBef>
                <a:spcPts val="1680"/>
              </a:spcBef>
              <a:buClr>
                <a:schemeClr val="accent3"/>
              </a:buClr>
              <a:buFont typeface="Wingdings 2"/>
              <a:buChar char=""/>
              <a:defRPr kumimoji="0" sz="7700" kern="1200">
                <a:solidFill>
                  <a:schemeClr val="tx1"/>
                </a:solidFill>
                <a:latin typeface="+mn-lt"/>
                <a:ea typeface="+mn-ea"/>
                <a:cs typeface="+mn-cs"/>
              </a:defRPr>
            </a:lvl7pPr>
            <a:lvl8pPr marL="9875520" indent="-1097280" algn="l" rtl="0" eaLnBrk="1" latinLnBrk="0" hangingPunct="1">
              <a:spcBef>
                <a:spcPts val="1680"/>
              </a:spcBef>
              <a:buClr>
                <a:schemeClr val="accent3"/>
              </a:buClr>
              <a:buFont typeface="Wingdings 2"/>
              <a:buChar char=""/>
              <a:defRPr kumimoji="0" sz="7700" kern="1200">
                <a:solidFill>
                  <a:schemeClr val="tx1"/>
                </a:solidFill>
                <a:latin typeface="+mn-lt"/>
                <a:ea typeface="+mn-ea"/>
                <a:cs typeface="+mn-cs"/>
              </a:defRPr>
            </a:lvl8pPr>
            <a:lvl9pPr marL="10972800" indent="-1097280" algn="l" rtl="0" eaLnBrk="1" latinLnBrk="0" hangingPunct="1">
              <a:spcBef>
                <a:spcPts val="1680"/>
              </a:spcBef>
              <a:buClr>
                <a:schemeClr val="accent3"/>
              </a:buClr>
              <a:buFont typeface="Wingdings 2"/>
              <a:buChar char=""/>
              <a:defRPr kumimoji="0" sz="7700" kern="1200" baseline="0">
                <a:solidFill>
                  <a:schemeClr val="tx1"/>
                </a:solidFill>
                <a:latin typeface="+mn-lt"/>
                <a:ea typeface="+mn-ea"/>
                <a:cs typeface="+mn-cs"/>
              </a:defRPr>
            </a:lvl9pPr>
            <a:extLst/>
          </a:lstStyle>
          <a:p>
            <a:pPr marL="526694" indent="0" defTabSz="914400" fontAlgn="auto">
              <a:buFont typeface="Wingdings 3"/>
              <a:buNone/>
            </a:pPr>
            <a:r>
              <a:rPr lang="en-US" sz="24000" b="1" dirty="0">
                <a:latin typeface="Times New Roman" panose="02020603050405020304" pitchFamily="18" charset="0"/>
                <a:cs typeface="Times New Roman" panose="02020603050405020304" pitchFamily="18" charset="0"/>
              </a:rPr>
              <a:t>References</a:t>
            </a:r>
          </a:p>
          <a:p>
            <a:pPr marL="526694" indent="0" defTabSz="914400" fontAlgn="auto">
              <a:buNone/>
            </a:pPr>
            <a:r>
              <a:rPr lang="en-US" sz="11200" b="1" dirty="0" err="1">
                <a:latin typeface="Times New Roman" panose="02020603050405020304" pitchFamily="18" charset="0"/>
                <a:cs typeface="Times New Roman" panose="02020603050405020304" pitchFamily="18" charset="0"/>
              </a:rPr>
              <a:t>Beekey</a:t>
            </a:r>
            <a:r>
              <a:rPr lang="en-US" sz="11200" b="1" dirty="0">
                <a:latin typeface="Times New Roman" panose="02020603050405020304" pitchFamily="18" charset="0"/>
                <a:cs typeface="Times New Roman" panose="02020603050405020304" pitchFamily="18" charset="0"/>
              </a:rPr>
              <a:t>, M.A., J.H. </a:t>
            </a:r>
            <a:r>
              <a:rPr lang="en-US" sz="11200" b="1" dirty="0" err="1">
                <a:latin typeface="Times New Roman" panose="02020603050405020304" pitchFamily="18" charset="0"/>
                <a:cs typeface="Times New Roman" panose="02020603050405020304" pitchFamily="18" charset="0"/>
              </a:rPr>
              <a:t>Mattei</a:t>
            </a:r>
            <a:r>
              <a:rPr lang="en-US" sz="11200" b="1" dirty="0">
                <a:latin typeface="Times New Roman" panose="02020603050405020304" pitchFamily="18" charset="0"/>
                <a:cs typeface="Times New Roman" panose="02020603050405020304" pitchFamily="18" charset="0"/>
              </a:rPr>
              <a:t> and B.J. Pierce. 2013. Horseshoe crab eggs: A rare resource for predators in Long Island Sound. </a:t>
            </a:r>
            <a:r>
              <a:rPr lang="en-US" sz="11200" b="1" i="1" dirty="0">
                <a:latin typeface="Times New Roman" panose="02020603050405020304" pitchFamily="18" charset="0"/>
                <a:cs typeface="Times New Roman" panose="02020603050405020304" pitchFamily="18" charset="0"/>
              </a:rPr>
              <a:t>Journal of Experimental Marine Biology and Ecology</a:t>
            </a:r>
            <a:r>
              <a:rPr lang="en-US" sz="11200" b="1" dirty="0">
                <a:latin typeface="Times New Roman" panose="02020603050405020304" pitchFamily="18" charset="0"/>
                <a:cs typeface="Times New Roman" panose="02020603050405020304" pitchFamily="18" charset="0"/>
              </a:rPr>
              <a:t> 439:152-159.</a:t>
            </a:r>
          </a:p>
          <a:p>
            <a:pPr marL="526694" indent="0" defTabSz="914400" fontAlgn="auto">
              <a:buNone/>
            </a:pPr>
            <a:r>
              <a:rPr lang="en-US" sz="11200" b="1" dirty="0" err="1">
                <a:latin typeface="Times New Roman" panose="02020603050405020304" pitchFamily="18" charset="0"/>
                <a:cs typeface="Times New Roman" panose="02020603050405020304" pitchFamily="18" charset="0"/>
              </a:rPr>
              <a:t>Mattei</a:t>
            </a:r>
            <a:r>
              <a:rPr lang="en-US" sz="11200" b="1" dirty="0">
                <a:latin typeface="Times New Roman" panose="02020603050405020304" pitchFamily="18" charset="0"/>
                <a:cs typeface="Times New Roman" panose="02020603050405020304" pitchFamily="18" charset="0"/>
              </a:rPr>
              <a:t>, J.H., M.A. </a:t>
            </a:r>
            <a:r>
              <a:rPr lang="en-US" sz="11200" b="1" dirty="0" err="1">
                <a:latin typeface="Times New Roman" panose="02020603050405020304" pitchFamily="18" charset="0"/>
                <a:cs typeface="Times New Roman" panose="02020603050405020304" pitchFamily="18" charset="0"/>
              </a:rPr>
              <a:t>Beekey</a:t>
            </a:r>
            <a:r>
              <a:rPr lang="en-US" sz="11200" b="1" dirty="0">
                <a:latin typeface="Times New Roman" panose="02020603050405020304" pitchFamily="18" charset="0"/>
                <a:cs typeface="Times New Roman" panose="02020603050405020304" pitchFamily="18" charset="0"/>
              </a:rPr>
              <a:t>, A. Rudman, A. </a:t>
            </a:r>
            <a:r>
              <a:rPr lang="en-US" sz="11200" b="1" dirty="0" err="1">
                <a:latin typeface="Times New Roman" panose="02020603050405020304" pitchFamily="18" charset="0"/>
                <a:cs typeface="Times New Roman" panose="02020603050405020304" pitchFamily="18" charset="0"/>
              </a:rPr>
              <a:t>Woronik</a:t>
            </a:r>
            <a:r>
              <a:rPr lang="en-US" sz="11200" b="1" dirty="0">
                <a:latin typeface="Times New Roman" panose="02020603050405020304" pitchFamily="18" charset="0"/>
                <a:cs typeface="Times New Roman" panose="02020603050405020304" pitchFamily="18" charset="0"/>
              </a:rPr>
              <a:t>. 2010. Reproductive behavior in horseshoe crabs: does density matter? </a:t>
            </a:r>
            <a:r>
              <a:rPr lang="en-US" sz="11200" b="1" i="1" dirty="0">
                <a:latin typeface="Times New Roman" panose="02020603050405020304" pitchFamily="18" charset="0"/>
                <a:cs typeface="Times New Roman" panose="02020603050405020304" pitchFamily="18" charset="0"/>
              </a:rPr>
              <a:t>Current Zoology</a:t>
            </a:r>
            <a:r>
              <a:rPr lang="en-US" sz="11200" b="1" dirty="0">
                <a:latin typeface="Times New Roman" panose="02020603050405020304" pitchFamily="18" charset="0"/>
                <a:cs typeface="Times New Roman" panose="02020603050405020304" pitchFamily="18" charset="0"/>
              </a:rPr>
              <a:t> 56(5):634-642. </a:t>
            </a:r>
          </a:p>
          <a:p>
            <a:pPr marL="526694" indent="0" defTabSz="914400" fontAlgn="auto">
              <a:buNone/>
            </a:pPr>
            <a:r>
              <a:rPr lang="en-US" sz="9600" dirty="0" err="1"/>
              <a:t>Beekey</a:t>
            </a:r>
            <a:r>
              <a:rPr lang="en-US" sz="9600" dirty="0"/>
              <a:t>, MA, JH </a:t>
            </a:r>
            <a:r>
              <a:rPr lang="en-US" sz="9600" dirty="0" err="1"/>
              <a:t>Mattei</a:t>
            </a:r>
            <a:r>
              <a:rPr lang="en-US" sz="9600" dirty="0"/>
              <a:t>.  2015.  The Mismanagement of </a:t>
            </a:r>
            <a:r>
              <a:rPr lang="en-US" sz="9600" i="1" dirty="0"/>
              <a:t>Limulus </a:t>
            </a:r>
            <a:r>
              <a:rPr lang="en-US" sz="9600" i="1" dirty="0" err="1"/>
              <a:t>polyphemus</a:t>
            </a:r>
            <a:r>
              <a:rPr lang="en-US" sz="9600" dirty="0"/>
              <a:t> in Long Island Sound:  What are the Characteristics of a Population in Decline?  In Carmichael, R, </a:t>
            </a:r>
            <a:r>
              <a:rPr lang="en-US" sz="9600" dirty="0" err="1"/>
              <a:t>Botton</a:t>
            </a:r>
            <a:r>
              <a:rPr lang="en-US" sz="9600" dirty="0"/>
              <a:t> ML, Cheung SG (eds.) </a:t>
            </a:r>
            <a:r>
              <a:rPr lang="en-US" sz="9600" i="1" dirty="0"/>
              <a:t>Changing global perspectives on biology, conservation, and management of horseshoe crabs</a:t>
            </a:r>
            <a:r>
              <a:rPr lang="en-US" sz="9600" dirty="0"/>
              <a:t>.  Springer Pub. New York, NY.</a:t>
            </a:r>
          </a:p>
          <a:p>
            <a:pPr marL="526694" indent="0" defTabSz="914400" fontAlgn="auto">
              <a:buNone/>
            </a:pPr>
            <a:r>
              <a:rPr lang="en-US" sz="11200" b="1" dirty="0">
                <a:latin typeface="Times New Roman" panose="02020603050405020304" pitchFamily="18" charset="0"/>
                <a:cs typeface="Times New Roman" panose="02020603050405020304" pitchFamily="18" charset="0"/>
              </a:rPr>
              <a:t>.</a:t>
            </a:r>
          </a:p>
          <a:p>
            <a:pPr marL="526694" indent="0" defTabSz="914400" fontAlgn="auto">
              <a:buFont typeface="Wingdings 3"/>
              <a:buNone/>
            </a:pPr>
            <a:endParaRPr lang="en-US" dirty="0"/>
          </a:p>
        </p:txBody>
      </p:sp>
      <p:pic>
        <p:nvPicPr>
          <p:cNvPr id="7" name="Picture 6">
            <a:extLst>
              <a:ext uri="{FF2B5EF4-FFF2-40B4-BE49-F238E27FC236}">
                <a16:creationId xmlns:a16="http://schemas.microsoft.com/office/drawing/2014/main" id="{F7E40200-AD05-CF4A-86C1-B78F68DA6C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87034" y="16154400"/>
            <a:ext cx="15821566" cy="10737803"/>
          </a:xfrm>
          <a:prstGeom prst="rect">
            <a:avLst/>
          </a:prstGeom>
        </p:spPr>
      </p:pic>
      <p:sp>
        <p:nvSpPr>
          <p:cNvPr id="9" name="TextBox 8">
            <a:extLst>
              <a:ext uri="{FF2B5EF4-FFF2-40B4-BE49-F238E27FC236}">
                <a16:creationId xmlns:a16="http://schemas.microsoft.com/office/drawing/2014/main" id="{F6A2E2FA-E6A6-7247-99AA-D5177621146D}"/>
              </a:ext>
            </a:extLst>
          </p:cNvPr>
          <p:cNvSpPr txBox="1"/>
          <p:nvPr/>
        </p:nvSpPr>
        <p:spPr>
          <a:xfrm>
            <a:off x="21892243" y="17917158"/>
            <a:ext cx="1210588" cy="646331"/>
          </a:xfrm>
          <a:prstGeom prst="rect">
            <a:avLst/>
          </a:prstGeom>
          <a:noFill/>
        </p:spPr>
        <p:txBody>
          <a:bodyPr wrap="non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Pairs</a:t>
            </a:r>
          </a:p>
        </p:txBody>
      </p:sp>
      <p:sp>
        <p:nvSpPr>
          <p:cNvPr id="22" name="TextBox 21">
            <a:extLst>
              <a:ext uri="{FF2B5EF4-FFF2-40B4-BE49-F238E27FC236}">
                <a16:creationId xmlns:a16="http://schemas.microsoft.com/office/drawing/2014/main" id="{24E7E378-4B2F-6849-A31D-2DB16DB2032F}"/>
              </a:ext>
            </a:extLst>
          </p:cNvPr>
          <p:cNvSpPr txBox="1"/>
          <p:nvPr/>
        </p:nvSpPr>
        <p:spPr>
          <a:xfrm>
            <a:off x="21892243" y="21126707"/>
            <a:ext cx="3121367" cy="646331"/>
          </a:xfrm>
          <a:prstGeom prst="rect">
            <a:avLst/>
          </a:prstGeom>
          <a:noFill/>
        </p:spPr>
        <p:txBody>
          <a:bodyPr wrap="non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Single Females</a:t>
            </a:r>
          </a:p>
        </p:txBody>
      </p:sp>
      <p:sp>
        <p:nvSpPr>
          <p:cNvPr id="23" name="TextBox 22">
            <a:extLst>
              <a:ext uri="{FF2B5EF4-FFF2-40B4-BE49-F238E27FC236}">
                <a16:creationId xmlns:a16="http://schemas.microsoft.com/office/drawing/2014/main" id="{5AC68409-0468-9947-AA46-D2DF6BB3F9C7}"/>
              </a:ext>
            </a:extLst>
          </p:cNvPr>
          <p:cNvSpPr txBox="1"/>
          <p:nvPr/>
        </p:nvSpPr>
        <p:spPr>
          <a:xfrm>
            <a:off x="21892243" y="23805637"/>
            <a:ext cx="3198311" cy="646331"/>
          </a:xfrm>
          <a:prstGeom prst="rect">
            <a:avLst/>
          </a:prstGeom>
          <a:noFill/>
        </p:spPr>
        <p:txBody>
          <a:bodyPr wrap="none" rtlCol="0">
            <a:spAutoFit/>
          </a:bodyPr>
          <a:lstStyle/>
          <a:p>
            <a:r>
              <a:rPr lang="en-US" sz="3600" b="1" dirty="0">
                <a:solidFill>
                  <a:schemeClr val="bg1"/>
                </a:solidFill>
                <a:latin typeface="Times New Roman" panose="02020603050405020304" pitchFamily="18" charset="0"/>
                <a:cs typeface="Times New Roman" panose="02020603050405020304" pitchFamily="18" charset="0"/>
              </a:rPr>
              <a:t>Multiple Mates</a:t>
            </a:r>
          </a:p>
        </p:txBody>
      </p:sp>
      <p:pic>
        <p:nvPicPr>
          <p:cNvPr id="11" name="Picture 10">
            <a:extLst>
              <a:ext uri="{FF2B5EF4-FFF2-40B4-BE49-F238E27FC236}">
                <a16:creationId xmlns:a16="http://schemas.microsoft.com/office/drawing/2014/main" id="{EE5D2795-8334-AC4B-AE0B-0077D0855B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717407" y="7086600"/>
            <a:ext cx="15991193" cy="6457250"/>
          </a:xfrm>
          <a:prstGeom prst="rect">
            <a:avLst/>
          </a:prstGeom>
        </p:spPr>
      </p:pic>
      <p:sp>
        <p:nvSpPr>
          <p:cNvPr id="12" name="TextBox 11">
            <a:extLst>
              <a:ext uri="{FF2B5EF4-FFF2-40B4-BE49-F238E27FC236}">
                <a16:creationId xmlns:a16="http://schemas.microsoft.com/office/drawing/2014/main" id="{194488C0-622B-AF4F-AD91-8EC8E22021BD}"/>
              </a:ext>
            </a:extLst>
          </p:cNvPr>
          <p:cNvSpPr txBox="1"/>
          <p:nvPr/>
        </p:nvSpPr>
        <p:spPr>
          <a:xfrm>
            <a:off x="14717407" y="13563600"/>
            <a:ext cx="15991193" cy="1938992"/>
          </a:xfrm>
          <a:prstGeom prst="rect">
            <a:avLst/>
          </a:prstGeom>
          <a:solidFill>
            <a:schemeClr val="tx1"/>
          </a:solid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Fig. 1.  The average number of spawning females across all beaches surveyed (# in parentheses = number of surveys) in CT for each spawning season.  </a:t>
            </a:r>
          </a:p>
        </p:txBody>
      </p:sp>
      <p:sp>
        <p:nvSpPr>
          <p:cNvPr id="25" name="TextBox 24">
            <a:extLst>
              <a:ext uri="{FF2B5EF4-FFF2-40B4-BE49-F238E27FC236}">
                <a16:creationId xmlns:a16="http://schemas.microsoft.com/office/drawing/2014/main" id="{5F54A02F-4010-B144-A01A-2FF043B6766C}"/>
              </a:ext>
            </a:extLst>
          </p:cNvPr>
          <p:cNvSpPr txBox="1"/>
          <p:nvPr/>
        </p:nvSpPr>
        <p:spPr>
          <a:xfrm>
            <a:off x="14869807" y="26822400"/>
            <a:ext cx="15838793" cy="1938992"/>
          </a:xfrm>
          <a:prstGeom prst="rect">
            <a:avLst/>
          </a:prstGeom>
          <a:solidFill>
            <a:schemeClr val="tx1"/>
          </a:solidFill>
        </p:spPr>
        <p:txBody>
          <a:bodyPr wrap="square" rtlCol="0">
            <a:spAutoFit/>
          </a:bodyPr>
          <a:lstStyle/>
          <a:p>
            <a:r>
              <a:rPr lang="en-US" sz="4000" b="1" dirty="0">
                <a:solidFill>
                  <a:schemeClr val="bg1"/>
                </a:solidFill>
                <a:latin typeface="Times New Roman" panose="02020603050405020304" pitchFamily="18" charset="0"/>
                <a:cs typeface="Times New Roman" panose="02020603050405020304" pitchFamily="18" charset="0"/>
              </a:rPr>
              <a:t>Fig. 2.  The frequency of pairs (blue), single females (green) and females with multiple mates (yellow) across all beaches surveyed in CT for each spawning season (year).  </a:t>
            </a:r>
          </a:p>
        </p:txBody>
      </p:sp>
      <p:pic>
        <p:nvPicPr>
          <p:cNvPr id="19" name="Picture 18">
            <a:extLst>
              <a:ext uri="{FF2B5EF4-FFF2-40B4-BE49-F238E27FC236}">
                <a16:creationId xmlns:a16="http://schemas.microsoft.com/office/drawing/2014/main" id="{0AC7253A-9B02-8F4E-A9D4-BB68FDADF2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232600" y="5562600"/>
            <a:ext cx="10411798" cy="6915298"/>
          </a:xfrm>
          <a:prstGeom prst="rect">
            <a:avLst/>
          </a:prstGeom>
        </p:spPr>
      </p:pic>
      <p:pic>
        <p:nvPicPr>
          <p:cNvPr id="26" name="Picture 25">
            <a:extLst>
              <a:ext uri="{FF2B5EF4-FFF2-40B4-BE49-F238E27FC236}">
                <a16:creationId xmlns:a16="http://schemas.microsoft.com/office/drawing/2014/main" id="{0E28F77C-3E77-5E46-982D-E765E6303CF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43201" y="3905203"/>
            <a:ext cx="7736502" cy="5802377"/>
          </a:xfrm>
          <a:prstGeom prst="rect">
            <a:avLst/>
          </a:prstGeom>
        </p:spPr>
      </p:pic>
    </p:spTree>
    <p:extLst>
      <p:ext uri="{BB962C8B-B14F-4D97-AF65-F5344CB8AC3E}">
        <p14:creationId xmlns:p14="http://schemas.microsoft.com/office/powerpoint/2010/main" val="8830641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11A54E09EFF64EAAAC17A67EED6438" ma:contentTypeVersion="8" ma:contentTypeDescription="Create a new document." ma:contentTypeScope="" ma:versionID="6c7d409c7dd78afc060804ebb1426e73">
  <xsd:schema xmlns:xsd="http://www.w3.org/2001/XMLSchema" xmlns:xs="http://www.w3.org/2001/XMLSchema" xmlns:p="http://schemas.microsoft.com/office/2006/metadata/properties" xmlns:ns3="d06ec38e-ca97-449a-9372-c0092b1ee512" xmlns:ns4="818c8e43-804d-4bf2-b193-c12edd2a4403" targetNamespace="http://schemas.microsoft.com/office/2006/metadata/properties" ma:root="true" ma:fieldsID="e07f6e01e424b15c94ca8ae376c648de" ns3:_="" ns4:_="">
    <xsd:import namespace="d06ec38e-ca97-449a-9372-c0092b1ee512"/>
    <xsd:import namespace="818c8e43-804d-4bf2-b193-c12edd2a440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6ec38e-ca97-449a-9372-c0092b1ee51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8c8e43-804d-4bf2-b193-c12edd2a4403"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39567A-D6CB-4EE3-843D-D72CAC5D31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6ec38e-ca97-449a-9372-c0092b1ee512"/>
    <ds:schemaRef ds:uri="818c8e43-804d-4bf2-b193-c12edd2a44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4A4996-A299-4F0C-AFAC-D12A41926E53}">
  <ds:schemaRefs>
    <ds:schemaRef ds:uri="http://schemas.microsoft.com/sharepoint/v3/contenttype/forms"/>
  </ds:schemaRefs>
</ds:datastoreItem>
</file>

<file path=customXml/itemProps3.xml><?xml version="1.0" encoding="utf-8"?>
<ds:datastoreItem xmlns:ds="http://schemas.openxmlformats.org/officeDocument/2006/customXml" ds:itemID="{6801118A-0C19-4F9C-A5B3-15F6CA37026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Concourse</Template>
  <TotalTime>10035</TotalTime>
  <Words>706</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Lucida Sans Unicode</vt:lpstr>
      <vt:lpstr>Times New Roman</vt:lpstr>
      <vt:lpstr>Verdana</vt:lpstr>
      <vt:lpstr>Wingdings 2</vt:lpstr>
      <vt:lpstr>Wingdings 3</vt:lpstr>
      <vt:lpstr>Concourse</vt:lpstr>
      <vt:lpstr>The Decline of the Horseshoe Crab in Long Island Sound</vt:lpstr>
    </vt:vector>
  </TitlesOfParts>
  <Company>Sacred Heart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SHU</dc:creator>
  <cp:lastModifiedBy>Nelson, Adrian J.</cp:lastModifiedBy>
  <cp:revision>763</cp:revision>
  <dcterms:created xsi:type="dcterms:W3CDTF">2009-03-16T02:45:08Z</dcterms:created>
  <dcterms:modified xsi:type="dcterms:W3CDTF">2020-04-14T23:15:17Z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0x010100DE11A54E09EFF64EAAAC17A67EED6438</vt:lpwstr>
  </property>
</Properties>
</file>