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sldIdLst>
    <p:sldId id="256" r:id="rId5"/>
  </p:sldIdLst>
  <p:sldSz cx="51206400" cy="36576000"/>
  <p:notesSz cx="9309100" cy="70532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5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752">
          <p15:clr>
            <a:srgbClr val="A4A3A4"/>
          </p15:clr>
        </p15:guide>
        <p15:guide id="2" pos="313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60101"/>
    <a:srgbClr val="9913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1150" autoAdjust="0"/>
  </p:normalViewPr>
  <p:slideViewPr>
    <p:cSldViewPr>
      <p:cViewPr>
        <p:scale>
          <a:sx n="61" d="100"/>
          <a:sy n="61" d="100"/>
        </p:scale>
        <p:origin x="-4600" y="-9384"/>
      </p:cViewPr>
      <p:guideLst>
        <p:guide orient="horz" pos="22752"/>
        <p:guide pos="313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579" cy="35298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932" y="0"/>
            <a:ext cx="4034579" cy="35298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B5F87038-DAAD-4BE2-94BF-5D0FF8C06B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3525" y="528638"/>
            <a:ext cx="3702050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546" y="3350940"/>
            <a:ext cx="7446008" cy="3173649"/>
          </a:xfrm>
          <a:prstGeom prst="rect">
            <a:avLst/>
          </a:prstGeom>
        </p:spPr>
        <p:txBody>
          <a:bodyPr vert="horz" lIns="91751" tIns="45875" rIns="91751" bIns="458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98683"/>
            <a:ext cx="4034579" cy="35298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932" y="6698683"/>
            <a:ext cx="4034579" cy="35298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99638F96-A708-4D17-A986-8CBF3C9A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38F96-A708-4D17-A986-8CBF3C9AD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1361738"/>
            <a:ext cx="43526075" cy="7840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20726400"/>
            <a:ext cx="35845750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96D7-5BE3-F246-9266-EDF60059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F5F3-C502-9648-BA2A-63F2D274F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3252788"/>
            <a:ext cx="10880725" cy="29259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3252788"/>
            <a:ext cx="32492950" cy="29259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27F-CBF9-BD4E-BC47-CEA0725D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AB981-2FE6-AB42-A662-BBF0D0289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3502938"/>
            <a:ext cx="43526075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5501938"/>
            <a:ext cx="43526075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909E-CF67-F246-AD6F-7625E8E56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10566400"/>
            <a:ext cx="21686837" cy="2194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10566400"/>
            <a:ext cx="21686838" cy="2194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64EC-6B47-924C-9730-14FBDA33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65263"/>
            <a:ext cx="46085125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186738"/>
            <a:ext cx="2262505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1599863"/>
            <a:ext cx="2262505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186738"/>
            <a:ext cx="22632988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1599863"/>
            <a:ext cx="22632988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50C8-A9E1-A64C-A926-922B5741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0EFF-B107-7F49-A613-B8F557543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2E49-4D6A-154C-8D2D-22265F46A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55738"/>
            <a:ext cx="1684655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455738"/>
            <a:ext cx="286258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7653338"/>
            <a:ext cx="1684655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CF0B-7A00-8647-BE61-4E38171C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5603200"/>
            <a:ext cx="30724475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3268663"/>
            <a:ext cx="30724475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8625800"/>
            <a:ext cx="30724475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C280-3F90-CD4D-B4C4-0166A1974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5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3252788"/>
            <a:ext cx="43526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3410" tIns="271705" rIns="543410" bIns="271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10566400"/>
            <a:ext cx="43526075" cy="219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3410" tIns="271705" rIns="543410" bIns="271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33324800"/>
            <a:ext cx="106680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3410" tIns="271705" rIns="543410" bIns="271705" numCol="1" anchor="t" anchorCtr="0" compatLnSpc="1">
            <a:prstTxWarp prst="textNoShape">
              <a:avLst/>
            </a:prstTxWarp>
          </a:bodyPr>
          <a:lstStyle>
            <a:lvl1pPr>
              <a:defRPr sz="8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33324800"/>
            <a:ext cx="162147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3410" tIns="271705" rIns="543410" bIns="271705" numCol="1" anchor="t" anchorCtr="0" compatLnSpc="1">
            <a:prstTxWarp prst="textNoShape">
              <a:avLst/>
            </a:prstTxWarp>
          </a:bodyPr>
          <a:lstStyle>
            <a:lvl1pPr algn="ctr">
              <a:defRPr sz="8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33324800"/>
            <a:ext cx="106680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3410" tIns="271705" rIns="543410" bIns="271705" numCol="1" anchor="t" anchorCtr="0" compatLnSpc="1">
            <a:prstTxWarp prst="textNoShape">
              <a:avLst/>
            </a:prstTxWarp>
          </a:bodyPr>
          <a:lstStyle>
            <a:lvl1pPr algn="r">
              <a:defRPr sz="8300" smtClean="0">
                <a:cs typeface="+mn-cs"/>
              </a:defRPr>
            </a:lvl1pPr>
          </a:lstStyle>
          <a:p>
            <a:pPr>
              <a:defRPr/>
            </a:pPr>
            <a:fld id="{447A24C5-3540-8042-B84E-69FF0679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</a:defRPr>
      </a:lvl6pPr>
      <a:lvl7pPr marL="914400"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</a:defRPr>
      </a:lvl7pPr>
      <a:lvl8pPr marL="1371600"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</a:defRPr>
      </a:lvl8pPr>
      <a:lvl9pPr marL="1828800" algn="ctr" defTabSz="5434013" rtl="0" eaLnBrk="0" fontAlgn="base" hangingPunct="0">
        <a:spcBef>
          <a:spcPct val="0"/>
        </a:spcBef>
        <a:spcAft>
          <a:spcPct val="0"/>
        </a:spcAft>
        <a:defRPr sz="26100">
          <a:solidFill>
            <a:schemeClr val="tx2"/>
          </a:solidFill>
          <a:latin typeface="Times New Roman" pitchFamily="18" charset="0"/>
        </a:defRPr>
      </a:lvl9pPr>
    </p:titleStyle>
    <p:bodyStyle>
      <a:lvl1pPr marL="2038350" indent="-2038350" algn="l" defTabSz="5434013" rtl="0" eaLnBrk="0" fontAlgn="base" hangingPunct="0">
        <a:spcBef>
          <a:spcPct val="20000"/>
        </a:spcBef>
        <a:spcAft>
          <a:spcPct val="0"/>
        </a:spcAft>
        <a:buChar char="•"/>
        <a:defRPr sz="19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14838" indent="-1697038" algn="l" defTabSz="5434013" rtl="0" eaLnBrk="0" fontAlgn="base" hangingPunct="0">
        <a:spcBef>
          <a:spcPct val="20000"/>
        </a:spcBef>
        <a:spcAft>
          <a:spcPct val="0"/>
        </a:spcAft>
        <a:buChar char="–"/>
        <a:defRPr sz="16600">
          <a:solidFill>
            <a:schemeClr val="tx1"/>
          </a:solidFill>
          <a:latin typeface="+mn-lt"/>
          <a:ea typeface="ＭＳ Ｐゴシック" charset="0"/>
        </a:defRPr>
      </a:lvl2pPr>
      <a:lvl3pPr marL="6792913" indent="-1358900" algn="l" defTabSz="5434013" rtl="0" eaLnBrk="0" fontAlgn="base" hangingPunct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ＭＳ Ｐゴシック" charset="0"/>
        </a:defRPr>
      </a:lvl3pPr>
      <a:lvl4pPr marL="9509125" indent="-1357313" algn="l" defTabSz="5434013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  <a:ea typeface="ＭＳ Ｐゴシック" charset="0"/>
        </a:defRPr>
      </a:lvl4pPr>
      <a:lvl5pPr marL="12226925" indent="-1358900" algn="l" defTabSz="5434013" rtl="0" eaLnBrk="0" fontAlgn="base" hangingPunct="0">
        <a:spcBef>
          <a:spcPct val="20000"/>
        </a:spcBef>
        <a:spcAft>
          <a:spcPct val="0"/>
        </a:spcAft>
        <a:buChar char="»"/>
        <a:defRPr sz="11900">
          <a:solidFill>
            <a:schemeClr val="tx1"/>
          </a:solidFill>
          <a:latin typeface="+mn-lt"/>
          <a:ea typeface="ＭＳ Ｐゴシック" charset="0"/>
        </a:defRPr>
      </a:lvl5pPr>
      <a:lvl6pPr marL="12684125" indent="-1358900" algn="l" defTabSz="5434013" rtl="0" eaLnBrk="0" fontAlgn="base" hangingPunct="0">
        <a:spcBef>
          <a:spcPct val="20000"/>
        </a:spcBef>
        <a:spcAft>
          <a:spcPct val="0"/>
        </a:spcAft>
        <a:buChar char="»"/>
        <a:defRPr sz="11900">
          <a:solidFill>
            <a:schemeClr val="tx1"/>
          </a:solidFill>
          <a:latin typeface="+mn-lt"/>
        </a:defRPr>
      </a:lvl6pPr>
      <a:lvl7pPr marL="13141325" indent="-1358900" algn="l" defTabSz="5434013" rtl="0" eaLnBrk="0" fontAlgn="base" hangingPunct="0">
        <a:spcBef>
          <a:spcPct val="20000"/>
        </a:spcBef>
        <a:spcAft>
          <a:spcPct val="0"/>
        </a:spcAft>
        <a:buChar char="»"/>
        <a:defRPr sz="11900">
          <a:solidFill>
            <a:schemeClr val="tx1"/>
          </a:solidFill>
          <a:latin typeface="+mn-lt"/>
        </a:defRPr>
      </a:lvl7pPr>
      <a:lvl8pPr marL="13598525" indent="-1358900" algn="l" defTabSz="5434013" rtl="0" eaLnBrk="0" fontAlgn="base" hangingPunct="0">
        <a:spcBef>
          <a:spcPct val="20000"/>
        </a:spcBef>
        <a:spcAft>
          <a:spcPct val="0"/>
        </a:spcAft>
        <a:buChar char="»"/>
        <a:defRPr sz="11900">
          <a:solidFill>
            <a:schemeClr val="tx1"/>
          </a:solidFill>
          <a:latin typeface="+mn-lt"/>
        </a:defRPr>
      </a:lvl8pPr>
      <a:lvl9pPr marL="14055725" indent="-1358900" algn="l" defTabSz="5434013" rtl="0" eaLnBrk="0" fontAlgn="base" hangingPunct="0">
        <a:spcBef>
          <a:spcPct val="20000"/>
        </a:spcBef>
        <a:spcAft>
          <a:spcPct val="0"/>
        </a:spcAft>
        <a:buChar char="»"/>
        <a:defRPr sz="1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0600"/>
            <a:ext cx="51206400" cy="6858000"/>
          </a:xfrm>
          <a:solidFill>
            <a:srgbClr val="C00000"/>
          </a:solidFill>
          <a:ln>
            <a:solidFill>
              <a:srgbClr val="B6010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9600" dirty="0"/>
              <a:t>Median Arcuate Ligament Syndrome Education </a:t>
            </a:r>
            <a:br>
              <a:rPr lang="en-US" sz="9600" dirty="0"/>
            </a:br>
            <a:r>
              <a:rPr lang="en-US" sz="9600" dirty="0"/>
              <a:t>for Pediatric Patients and Family at Stamford Hospital</a:t>
            </a:r>
            <a:br>
              <a:rPr lang="en-US" sz="9600" dirty="0"/>
            </a:br>
            <a:r>
              <a:rPr lang="en-US" sz="6600" dirty="0">
                <a:solidFill>
                  <a:schemeClr val="bg1"/>
                </a:solidFill>
                <a:latin typeface="Times New Roman" charset="0"/>
              </a:rPr>
              <a:t>Sacred Heart University - Fairfield, CT</a:t>
            </a:r>
            <a:br>
              <a:rPr lang="en-US" sz="6600" dirty="0">
                <a:solidFill>
                  <a:schemeClr val="bg1"/>
                </a:solidFill>
                <a:latin typeface="Times New Roman" charset="0"/>
              </a:rPr>
            </a:br>
            <a:r>
              <a:rPr lang="en-US" sz="6600" dirty="0">
                <a:solidFill>
                  <a:schemeClr val="bg1"/>
                </a:solidFill>
                <a:latin typeface="Times New Roman" charset="0"/>
              </a:rPr>
              <a:t>CON Faculty Mentor: Dr. Michelle Cole DNP, MSN, RN, CPN</a:t>
            </a:r>
            <a:br>
              <a:rPr lang="en-US" sz="6600" dirty="0">
                <a:solidFill>
                  <a:schemeClr val="bg1"/>
                </a:solidFill>
                <a:latin typeface="Times New Roman" charset="0"/>
              </a:rPr>
            </a:br>
            <a:r>
              <a:rPr lang="en-US" sz="6600" dirty="0">
                <a:solidFill>
                  <a:schemeClr val="bg1"/>
                </a:solidFill>
                <a:latin typeface="Times New Roman" charset="0"/>
              </a:rPr>
              <a:t>College of Nursing </a:t>
            </a:r>
          </a:p>
        </p:txBody>
      </p:sp>
      <p:sp>
        <p:nvSpPr>
          <p:cNvPr id="1038" name="Text Box 24"/>
          <p:cNvSpPr txBox="1">
            <a:spLocks noChangeArrowheads="1"/>
          </p:cNvSpPr>
          <p:nvPr/>
        </p:nvSpPr>
        <p:spPr bwMode="auto">
          <a:xfrm>
            <a:off x="801503" y="33756227"/>
            <a:ext cx="15087599" cy="861774"/>
          </a:xfrm>
          <a:prstGeom prst="rect">
            <a:avLst/>
          </a:prstGeom>
          <a:solidFill>
            <a:srgbClr val="B6010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65678" y="19981333"/>
            <a:ext cx="184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1504" y="34727362"/>
            <a:ext cx="15087600" cy="1323439"/>
          </a:xfrm>
          <a:prstGeom prst="rect">
            <a:avLst/>
          </a:prstGeom>
          <a:noFill/>
          <a:ln w="0">
            <a:solidFill>
              <a:srgbClr val="B60101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/>
              <a:t>Available as a separate handout</a:t>
            </a:r>
          </a:p>
          <a:p>
            <a:pPr lvl="1" algn="ctr"/>
            <a:endParaRPr lang="en-US" sz="4000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83601" y="8275541"/>
            <a:ext cx="15011400" cy="861774"/>
          </a:xfrm>
          <a:prstGeom prst="rect">
            <a:avLst/>
          </a:prstGeom>
          <a:solidFill>
            <a:srgbClr val="C00000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Introduction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42927" y="32387209"/>
            <a:ext cx="15544800" cy="861774"/>
          </a:xfrm>
          <a:prstGeom prst="rect">
            <a:avLst/>
          </a:prstGeom>
          <a:solidFill>
            <a:srgbClr val="C00000"/>
          </a:solidFill>
          <a:ln>
            <a:solidFill>
              <a:srgbClr val="B6010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Acknowledgement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4442927" y="33393401"/>
            <a:ext cx="15544800" cy="2246769"/>
          </a:xfrm>
          <a:prstGeom prst="rect">
            <a:avLst/>
          </a:prstGeom>
          <a:solidFill>
            <a:schemeClr val="bg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dirty="0">
                <a:ea typeface="+mn-ea"/>
                <a:cs typeface="+mn-cs"/>
              </a:rPr>
              <a:t>I would like to thank my clinical partner at Stamford hospital Emma </a:t>
            </a:r>
            <a:r>
              <a:rPr lang="en-US" sz="4000" dirty="0" err="1">
                <a:ea typeface="+mn-ea"/>
                <a:cs typeface="+mn-cs"/>
              </a:rPr>
              <a:t>Chilelli</a:t>
            </a:r>
            <a:r>
              <a:rPr lang="en-US" sz="4000" dirty="0">
                <a:ea typeface="+mn-ea"/>
                <a:cs typeface="+mn-cs"/>
              </a:rPr>
              <a:t>, SN as well as my nurse facility Jessica Aiken, BSN, MNS, RN. </a:t>
            </a:r>
          </a:p>
          <a:p>
            <a:pPr algn="ctr">
              <a:spcBef>
                <a:spcPct val="50000"/>
              </a:spcBef>
              <a:defRPr/>
            </a:pPr>
            <a:endParaRPr lang="en-US" sz="4000" dirty="0"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3847" y="19319902"/>
            <a:ext cx="184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883601" y="28284188"/>
            <a:ext cx="15087600" cy="5016758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The purpose of this project was to create a brochure to address a gap in reputable literature accessible to patients and families on the pediatric floor at Stamford hospital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The brochure offers accurate and concise information about MALS  and post-operative goals targeted towards patients from 11-17 years of age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The brochure will assist nursing staff carry out their roles of educator, family liaison and care coordinator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883601" y="27347358"/>
            <a:ext cx="15087600" cy="861774"/>
          </a:xfrm>
          <a:prstGeom prst="rect">
            <a:avLst/>
          </a:prstGeom>
          <a:solidFill>
            <a:srgbClr val="C00000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Purpose and Target Audience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17740422" y="8233490"/>
            <a:ext cx="15544800" cy="861774"/>
          </a:xfrm>
          <a:prstGeom prst="rect">
            <a:avLst/>
          </a:prstGeom>
          <a:solidFill>
            <a:srgbClr val="C00000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Significance to Nursing 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17739693" y="27911623"/>
            <a:ext cx="15544800" cy="861774"/>
          </a:xfrm>
          <a:prstGeom prst="rect">
            <a:avLst/>
          </a:prstGeom>
          <a:solidFill>
            <a:srgbClr val="B6010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Implementation Plan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928296" y="20530036"/>
            <a:ext cx="15011400" cy="6247864"/>
          </a:xfrm>
          <a:prstGeom prst="rect">
            <a:avLst/>
          </a:prstGeom>
          <a:solidFill>
            <a:schemeClr val="bg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lvl="0" indent="-571500" algn="just">
              <a:buFont typeface="Wingdings" pitchFamily="2" charset="2"/>
              <a:buChar char="Ø"/>
            </a:pPr>
            <a:r>
              <a:rPr lang="en-US" sz="4000" dirty="0"/>
              <a:t>MALS presents with vague gastrointestinal symptoms including pain, nausea, diarrhea, weight loss and fatigue and is considered a diagnosis of exclusion </a:t>
            </a:r>
          </a:p>
          <a:p>
            <a:pPr marL="685800" lvl="0" indent="-685800" algn="just">
              <a:buFont typeface="Wingdings" pitchFamily="2" charset="2"/>
              <a:buChar char="Ø"/>
            </a:pPr>
            <a:r>
              <a:rPr lang="en-US" sz="4000" dirty="0"/>
              <a:t>While tests for these diagnosis are being conducted, patients and families are left searching for reputable resources as so few centers offer open abdominal surgery for MALS</a:t>
            </a:r>
          </a:p>
          <a:p>
            <a:pPr marL="685800" lvl="0" indent="-685800" algn="just">
              <a:buFont typeface="Wingdings" pitchFamily="2" charset="2"/>
              <a:buChar char="Ø"/>
            </a:pPr>
            <a:r>
              <a:rPr lang="en-US" sz="4000" dirty="0"/>
              <a:t>A google search would direct families to some reputable and other non- reputable sources like YouTube vlogs or Facebook posts</a:t>
            </a:r>
          </a:p>
          <a:p>
            <a:pPr marL="685800" lvl="0" indent="-685800" algn="just">
              <a:buFont typeface="Wingdings" pitchFamily="2" charset="2"/>
              <a:buChar char="Ø"/>
            </a:pPr>
            <a:r>
              <a:rPr lang="en-US" sz="4000" dirty="0"/>
              <a:t>There are currently no organizations focusing on MALS research or the production of educational tools for the public 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4504422" y="17089373"/>
            <a:ext cx="15588128" cy="861774"/>
          </a:xfrm>
          <a:prstGeom prst="rect">
            <a:avLst/>
          </a:prstGeom>
          <a:solidFill>
            <a:srgbClr val="B6010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Conclusion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04422" y="18035384"/>
            <a:ext cx="15588129" cy="6863417"/>
          </a:xfrm>
          <a:prstGeom prst="rect">
            <a:avLst/>
          </a:prstGeom>
          <a:noFill/>
          <a:ln w="0">
            <a:solidFill>
              <a:srgbClr val="B6010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Preexisting knowledge of patients and families is clarified, or primary education is provided, using reputable sources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This project highlighted the need to provide patients and families with reputable information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Education should include literacy and language considerations while being age appropriate for the target audience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Culturally competent resources, including translation services, provide an opportunity for the nurse to educate the whole family, regardless of language spoken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Coordinating care of an interdisciplinary care team can assist patients achieve their post-operative goals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28296" y="19615877"/>
            <a:ext cx="15011400" cy="861774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Background</a:t>
            </a:r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A6F1462B-6BBF-9F4E-A0F4-513F4A8F5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9022" y="8233490"/>
            <a:ext cx="15544800" cy="861774"/>
          </a:xfrm>
          <a:prstGeom prst="rect">
            <a:avLst/>
          </a:prstGeom>
          <a:solidFill>
            <a:srgbClr val="C00000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a typeface="+mn-ea"/>
                <a:cs typeface="+mn-cs"/>
              </a:rPr>
              <a:t>Future Direction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B1915A8D-9A7B-AB4A-86A8-56317E93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01" y="9225037"/>
            <a:ext cx="15011400" cy="9941183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71500" indent="-5715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/>
              <a:t>Median Arcuate Ligament Syndrome (MALS) is a rare condition caused by the median articulate ligament compressing the celiac plexus. As a result, patients experience chronic abdominal pain</a:t>
            </a:r>
          </a:p>
          <a:p>
            <a:pPr marL="571500" indent="-5715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/>
              <a:t>Open abdominal surgery is the treatment of choice for MALS, Stamford hospital is one of few centers offering this intervention</a:t>
            </a:r>
          </a:p>
          <a:p>
            <a:pPr marL="571500" indent="-5715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/>
              <a:t>MALS is a rare syndrome, occurring in 2 out of 100,000 pediatric patients</a:t>
            </a:r>
          </a:p>
          <a:p>
            <a:pPr marL="685800" lvl="0" indent="-685800" algn="just">
              <a:buFont typeface="Wingdings" pitchFamily="2" charset="2"/>
              <a:buChar char="Ø"/>
            </a:pPr>
            <a:r>
              <a:rPr lang="en-US" sz="4000" dirty="0"/>
              <a:t>Because MALS is so rare, families and patients do an extensive amount of research on the syndrome. Not all the information available is reputable which may lead to a misunderstanding of the syndrome and the recovery process after surgery and possible frustration</a:t>
            </a:r>
          </a:p>
          <a:p>
            <a:pPr marL="685800" lvl="0" indent="-685800" algn="just">
              <a:buFont typeface="Wingdings" pitchFamily="2" charset="2"/>
              <a:buChar char="Ø"/>
            </a:pPr>
            <a:r>
              <a:rPr lang="en-US" sz="4000" dirty="0"/>
              <a:t>To address the need of reputable literature and help nurses carry out their role of educator, family liaison, and care coordinator, an educational brochure was created 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7A50BD1E-899C-714E-B4C0-CF51F1CD4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0422" y="9204625"/>
            <a:ext cx="15544800" cy="6247864"/>
          </a:xfrm>
          <a:prstGeom prst="rect">
            <a:avLst/>
          </a:prstGeom>
          <a:solidFill>
            <a:schemeClr val="bg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Educate patients and families using reputable information and clear language in order to provide primary education or clarify preexisting knowledge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Provide anticipatory guidance regarding postoperative goals and expectations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Serve as family liaison by including patients and family members in conversations regarding postoperative patient care when appropriate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Coordinate the care of an interprofessional care team including patient care associates, physical therapists, nutritionists and translation specialists </a:t>
            </a: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DAC2CD11-0686-AE4C-9EE1-404CFA5F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0475" y="28882758"/>
            <a:ext cx="15544800" cy="6863417"/>
          </a:xfrm>
          <a:prstGeom prst="rect">
            <a:avLst/>
          </a:prstGeom>
          <a:solidFill>
            <a:schemeClr val="bg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Collaborated with clinical partner regarding her experience caring for postoperative MALS patients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/>
              <a:t>Identified </a:t>
            </a:r>
            <a:r>
              <a:rPr lang="en-US" sz="4000" dirty="0"/>
              <a:t>a need for the creation of an educational brochure to address the gap in reputable literature available to patients and families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Topics in the brochure include a definition of MALS, common symptoms, post-operative expectations, and patient goals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Clear language is used to meet the language and literacy level and needs of patients and families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/>
              <a:t>Nurses are to be educated on how to: implement the brochure, facilitate discussion between patients and families, and coordinate an interprofessional care team</a:t>
            </a: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A41215C3-C3AE-8746-8A93-15F862A77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4422" y="9180691"/>
            <a:ext cx="15544800" cy="7032694"/>
          </a:xfrm>
          <a:prstGeom prst="rect">
            <a:avLst/>
          </a:prstGeom>
          <a:solidFill>
            <a:schemeClr val="bg1"/>
          </a:solidFill>
          <a:ln w="9525">
            <a:solidFill>
              <a:srgbClr val="B60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100" dirty="0"/>
              <a:t>Patient based and culturally competent care should be continually implemented on the pediatrics floor at Stamford hospital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100" dirty="0"/>
              <a:t>Evaluate the need to translate the brochure into additional languages and the need to adapt it to younger or older MALS patients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100" dirty="0"/>
              <a:t>Receive feedback about the effectiveness of the brochure and make changes appropriately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100" dirty="0"/>
              <a:t>Consider developing a website to store and regularly update information to serve as a reliable resource available to MALS patients and families researching the syndrome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100" dirty="0"/>
              <a:t>Adapt the brochure into different media platforms such as videos or posters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28B342-CB0C-304C-A093-2EB17310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96" y="4028280"/>
            <a:ext cx="12317506" cy="2737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A51267-06AE-9A40-A1F4-E2B0AA60C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136" y="927809"/>
            <a:ext cx="5783581" cy="57835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0AE4FD-B7F1-D742-83DB-D356013A0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475" y="15761438"/>
            <a:ext cx="15544800" cy="11585920"/>
          </a:xfrm>
          <a:prstGeom prst="rect">
            <a:avLst/>
          </a:prstGeom>
        </p:spPr>
      </p:pic>
      <p:pic>
        <p:nvPicPr>
          <p:cNvPr id="7" name="Picture 6" descr="A person in a white shirt&#10;&#10;Description automatically generated">
            <a:extLst>
              <a:ext uri="{FF2B5EF4-FFF2-40B4-BE49-F238E27FC236}">
                <a16:creationId xmlns:a16="http://schemas.microsoft.com/office/drawing/2014/main" id="{7F4F7A6A-1160-7E41-AE21-7C6073587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560" y="25591720"/>
            <a:ext cx="12035151" cy="6258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902EAF904584EB3F0A679646FED2A" ma:contentTypeVersion="9" ma:contentTypeDescription="Create a new document." ma:contentTypeScope="" ma:versionID="fca02a0fdfa3149e5e3467b1a18eca7b">
  <xsd:schema xmlns:xsd="http://www.w3.org/2001/XMLSchema" xmlns:xs="http://www.w3.org/2001/XMLSchema" xmlns:p="http://schemas.microsoft.com/office/2006/metadata/properties" xmlns:ns3="876a3393-be41-443f-af8b-59acca84d24b" xmlns:ns4="c4c27aee-d3f8-4ce4-99c2-0d63956bc4e6" targetNamespace="http://schemas.microsoft.com/office/2006/metadata/properties" ma:root="true" ma:fieldsID="e942bb1dad75cc93497cf1a4b8f13caa" ns3:_="" ns4:_="">
    <xsd:import namespace="876a3393-be41-443f-af8b-59acca84d24b"/>
    <xsd:import namespace="c4c27aee-d3f8-4ce4-99c2-0d63956bc4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a3393-be41-443f-af8b-59acca84d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27aee-d3f8-4ce4-99c2-0d63956bc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F50624-13D9-43E8-90D2-318D4F257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a3393-be41-443f-af8b-59acca84d24b"/>
    <ds:schemaRef ds:uri="c4c27aee-d3f8-4ce4-99c2-0d63956bc4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FF9E4-6C16-460F-AA76-5409A82EE26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76a3393-be41-443f-af8b-59acca84d24b"/>
    <ds:schemaRef ds:uri="c4c27aee-d3f8-4ce4-99c2-0d63956bc4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2BF9F4-E80F-432F-857C-AF6A31BED3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15576</TotalTime>
  <Words>724</Words>
  <Application>Microsoft Macintosh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Wingdings</vt:lpstr>
      <vt:lpstr>Blank Presentation</vt:lpstr>
      <vt:lpstr>Median Arcuate Ligament Syndrome Education  for Pediatric Patients and Family at Stamford Hospital Sacred Heart University - Fairfield, CT CON Faculty Mentor: Dr. Michelle Cole DNP, MSN, RN, CPN College of Nursing </vt:lpstr>
    </vt:vector>
  </TitlesOfParts>
  <Company>New 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Self-Esteem Moderates the Impact of Received Support on Distress: A Daily Diary Study</dc:title>
  <dc:creator>xxx</dc:creator>
  <cp:lastModifiedBy>Meyer, Katherine T.</cp:lastModifiedBy>
  <cp:revision>397</cp:revision>
  <cp:lastPrinted>2016-03-23T13:42:29Z</cp:lastPrinted>
  <dcterms:created xsi:type="dcterms:W3CDTF">2003-01-17T16:23:59Z</dcterms:created>
  <dcterms:modified xsi:type="dcterms:W3CDTF">2020-04-17T13:32:19Z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0x010100C0A902EAF904584EB3F0A679646FED2A</vt:lpwstr>
  </property>
</Properties>
</file>