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51206400" cy="36576000"/>
  <p:notesSz cx="9309100" cy="7053263"/>
  <p:defaultTextStyle>
    <a:defPPr>
      <a:defRPr lang="en-US"/>
    </a:defPPr>
    <a:lvl1pPr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5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5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5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5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752">
          <p15:clr>
            <a:srgbClr val="A4A3A4"/>
          </p15:clr>
        </p15:guide>
        <p15:guide id="2" pos="31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60101"/>
    <a:srgbClr val="9913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799" autoAdjust="0"/>
  </p:normalViewPr>
  <p:slideViewPr>
    <p:cSldViewPr>
      <p:cViewPr>
        <p:scale>
          <a:sx n="18" d="100"/>
          <a:sy n="18" d="100"/>
        </p:scale>
        <p:origin x="604" y="-24"/>
      </p:cViewPr>
      <p:guideLst>
        <p:guide orient="horz" pos="22752"/>
        <p:guide pos="313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579" cy="35298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5272932" y="0"/>
            <a:ext cx="4034579" cy="352983"/>
          </a:xfrm>
          <a:prstGeom prst="rect">
            <a:avLst/>
          </a:prstGeom>
        </p:spPr>
        <p:txBody>
          <a:bodyPr vert="horz" lIns="91751" tIns="45875" rIns="91751" bIns="45875" rtlCol="0"/>
          <a:lstStyle>
            <a:lvl1pPr algn="r">
              <a:defRPr sz="1200"/>
            </a:lvl1pPr>
          </a:lstStyle>
          <a:p>
            <a:fld id="{B5F87038-DAAD-4BE2-94BF-5D0FF8C06BE1}" type="datetimeFigureOut">
              <a:rPr lang="en-US" smtClean="0"/>
              <a:t>4/16/2020</a:t>
            </a:fld>
            <a:endParaRPr lang="en-US"/>
          </a:p>
        </p:txBody>
      </p:sp>
      <p:sp>
        <p:nvSpPr>
          <p:cNvPr id="4" name="Slide Image Placeholder 3"/>
          <p:cNvSpPr>
            <a:spLocks noGrp="1" noRot="1" noChangeAspect="1"/>
          </p:cNvSpPr>
          <p:nvPr>
            <p:ph type="sldImg" idx="2"/>
          </p:nvPr>
        </p:nvSpPr>
        <p:spPr>
          <a:xfrm>
            <a:off x="2803525" y="528638"/>
            <a:ext cx="3702050" cy="2644775"/>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931546" y="3350940"/>
            <a:ext cx="7446008" cy="3173649"/>
          </a:xfrm>
          <a:prstGeom prst="rect">
            <a:avLst/>
          </a:prstGeom>
        </p:spPr>
        <p:txBody>
          <a:bodyPr vert="horz" lIns="91751" tIns="45875" rIns="91751" bIns="458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98683"/>
            <a:ext cx="4034579" cy="352983"/>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5272932" y="6698683"/>
            <a:ext cx="4034579" cy="352983"/>
          </a:xfrm>
          <a:prstGeom prst="rect">
            <a:avLst/>
          </a:prstGeom>
        </p:spPr>
        <p:txBody>
          <a:bodyPr vert="horz" lIns="91751" tIns="45875" rIns="91751" bIns="45875" rtlCol="0" anchor="b"/>
          <a:lstStyle>
            <a:lvl1pPr algn="r">
              <a:defRPr sz="1200"/>
            </a:lvl1pPr>
          </a:lstStyle>
          <a:p>
            <a:fld id="{99638F96-A708-4D17-A986-8CBF3C9ADCC7}" type="slidenum">
              <a:rPr lang="en-US" smtClean="0"/>
              <a:t>‹#›</a:t>
            </a:fld>
            <a:endParaRPr lang="en-US"/>
          </a:p>
        </p:txBody>
      </p:sp>
    </p:spTree>
    <p:extLst>
      <p:ext uri="{BB962C8B-B14F-4D97-AF65-F5344CB8AC3E}">
        <p14:creationId xmlns:p14="http://schemas.microsoft.com/office/powerpoint/2010/main" val="303125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38F96-A708-4D17-A986-8CBF3C9ADCC7}" type="slidenum">
              <a:rPr lang="en-US" smtClean="0"/>
              <a:t>1</a:t>
            </a:fld>
            <a:endParaRPr lang="en-US"/>
          </a:p>
        </p:txBody>
      </p:sp>
    </p:spTree>
    <p:extLst>
      <p:ext uri="{BB962C8B-B14F-4D97-AF65-F5344CB8AC3E}">
        <p14:creationId xmlns:p14="http://schemas.microsoft.com/office/powerpoint/2010/main" val="53260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p>
        </p:txBody>
      </p:sp>
      <p:sp>
        <p:nvSpPr>
          <p:cNvPr id="3" name="Subtitle 2"/>
          <p:cNvSpPr>
            <a:spLocks noGrp="1"/>
          </p:cNvSpPr>
          <p:nvPr>
            <p:ph type="subTitle" idx="1"/>
          </p:nvPr>
        </p:nvSpPr>
        <p:spPr>
          <a:xfrm>
            <a:off x="7680325" y="20726400"/>
            <a:ext cx="358457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6B96D7-5BE3-F246-9266-EDF600594A4C}" type="slidenum">
              <a:rPr lang="en-US"/>
              <a:pPr>
                <a:defRPr/>
              </a:pPr>
              <a:t>‹#›</a:t>
            </a:fld>
            <a:endParaRPr lang="en-US"/>
          </a:p>
        </p:txBody>
      </p:sp>
    </p:spTree>
    <p:extLst>
      <p:ext uri="{BB962C8B-B14F-4D97-AF65-F5344CB8AC3E}">
        <p14:creationId xmlns:p14="http://schemas.microsoft.com/office/powerpoint/2010/main" val="171349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0F5F3-C502-9648-BA2A-63F2D274F169}" type="slidenum">
              <a:rPr lang="en-US"/>
              <a:pPr>
                <a:defRPr/>
              </a:pPr>
              <a:t>‹#›</a:t>
            </a:fld>
            <a:endParaRPr lang="en-US"/>
          </a:p>
        </p:txBody>
      </p:sp>
    </p:spTree>
    <p:extLst>
      <p:ext uri="{BB962C8B-B14F-4D97-AF65-F5344CB8AC3E}">
        <p14:creationId xmlns:p14="http://schemas.microsoft.com/office/powerpoint/2010/main" val="419779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3252788"/>
            <a:ext cx="10880725" cy="29259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3252788"/>
            <a:ext cx="32492950" cy="2925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26F27F-CBF9-BD4E-BC47-CEA0725D035C}" type="slidenum">
              <a:rPr lang="en-US"/>
              <a:pPr>
                <a:defRPr/>
              </a:pPr>
              <a:t>‹#›</a:t>
            </a:fld>
            <a:endParaRPr lang="en-US"/>
          </a:p>
        </p:txBody>
      </p:sp>
    </p:spTree>
    <p:extLst>
      <p:ext uri="{BB962C8B-B14F-4D97-AF65-F5344CB8AC3E}">
        <p14:creationId xmlns:p14="http://schemas.microsoft.com/office/powerpoint/2010/main" val="31501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AB981-2FE6-AB42-A662-BBF0D028961B}" type="slidenum">
              <a:rPr lang="en-US"/>
              <a:pPr>
                <a:defRPr/>
              </a:pPr>
              <a:t>‹#›</a:t>
            </a:fld>
            <a:endParaRPr lang="en-US"/>
          </a:p>
        </p:txBody>
      </p:sp>
    </p:spTree>
    <p:extLst>
      <p:ext uri="{BB962C8B-B14F-4D97-AF65-F5344CB8AC3E}">
        <p14:creationId xmlns:p14="http://schemas.microsoft.com/office/powerpoint/2010/main" val="228762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2E909E-CF67-F246-AD6F-7625E8E56762}" type="slidenum">
              <a:rPr lang="en-US"/>
              <a:pPr>
                <a:defRPr/>
              </a:pPr>
              <a:t>‹#›</a:t>
            </a:fld>
            <a:endParaRPr lang="en-US"/>
          </a:p>
        </p:txBody>
      </p:sp>
    </p:spTree>
    <p:extLst>
      <p:ext uri="{BB962C8B-B14F-4D97-AF65-F5344CB8AC3E}">
        <p14:creationId xmlns:p14="http://schemas.microsoft.com/office/powerpoint/2010/main" val="25642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10566400"/>
            <a:ext cx="21686837"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10566400"/>
            <a:ext cx="21686838"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8764EC-6B47-924C-9730-14FBDA33D921}" type="slidenum">
              <a:rPr lang="en-US"/>
              <a:pPr>
                <a:defRPr/>
              </a:pPr>
              <a:t>‹#›</a:t>
            </a:fld>
            <a:endParaRPr lang="en-US"/>
          </a:p>
        </p:txBody>
      </p:sp>
    </p:spTree>
    <p:extLst>
      <p:ext uri="{BB962C8B-B14F-4D97-AF65-F5344CB8AC3E}">
        <p14:creationId xmlns:p14="http://schemas.microsoft.com/office/powerpoint/2010/main" val="188912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D50C8-A9E1-A64C-A926-922B5741085D}" type="slidenum">
              <a:rPr lang="en-US"/>
              <a:pPr>
                <a:defRPr/>
              </a:pPr>
              <a:t>‹#›</a:t>
            </a:fld>
            <a:endParaRPr lang="en-US"/>
          </a:p>
        </p:txBody>
      </p:sp>
    </p:spTree>
    <p:extLst>
      <p:ext uri="{BB962C8B-B14F-4D97-AF65-F5344CB8AC3E}">
        <p14:creationId xmlns:p14="http://schemas.microsoft.com/office/powerpoint/2010/main" val="365200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2A0EFF-B107-7F49-A613-B8F55754333E}" type="slidenum">
              <a:rPr lang="en-US"/>
              <a:pPr>
                <a:defRPr/>
              </a:pPr>
              <a:t>‹#›</a:t>
            </a:fld>
            <a:endParaRPr lang="en-US"/>
          </a:p>
        </p:txBody>
      </p:sp>
    </p:spTree>
    <p:extLst>
      <p:ext uri="{BB962C8B-B14F-4D97-AF65-F5344CB8AC3E}">
        <p14:creationId xmlns:p14="http://schemas.microsoft.com/office/powerpoint/2010/main" val="151547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322E49-4D6A-154C-8D2D-22265F46A073}" type="slidenum">
              <a:rPr lang="en-US"/>
              <a:pPr>
                <a:defRPr/>
              </a:pPr>
              <a:t>‹#›</a:t>
            </a:fld>
            <a:endParaRPr lang="en-US"/>
          </a:p>
        </p:txBody>
      </p:sp>
    </p:spTree>
    <p:extLst>
      <p:ext uri="{BB962C8B-B14F-4D97-AF65-F5344CB8AC3E}">
        <p14:creationId xmlns:p14="http://schemas.microsoft.com/office/powerpoint/2010/main" val="202406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BBCF0B-7A00-8647-BE61-4E38171C9C0A}" type="slidenum">
              <a:rPr lang="en-US"/>
              <a:pPr>
                <a:defRPr/>
              </a:pPr>
              <a:t>‹#›</a:t>
            </a:fld>
            <a:endParaRPr lang="en-US"/>
          </a:p>
        </p:txBody>
      </p:sp>
    </p:spTree>
    <p:extLst>
      <p:ext uri="{BB962C8B-B14F-4D97-AF65-F5344CB8AC3E}">
        <p14:creationId xmlns:p14="http://schemas.microsoft.com/office/powerpoint/2010/main" val="414241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FC280-3F90-CD4D-B4C4-0166A1974408}" type="slidenum">
              <a:rPr lang="en-US"/>
              <a:pPr>
                <a:defRPr/>
              </a:pPr>
              <a:t>‹#›</a:t>
            </a:fld>
            <a:endParaRPr lang="en-US"/>
          </a:p>
        </p:txBody>
      </p:sp>
    </p:spTree>
    <p:extLst>
      <p:ext uri="{BB962C8B-B14F-4D97-AF65-F5344CB8AC3E}">
        <p14:creationId xmlns:p14="http://schemas.microsoft.com/office/powerpoint/2010/main" val="325695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3252788"/>
            <a:ext cx="4352607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43410" tIns="271705" rIns="543410" bIns="27170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40163" y="10566400"/>
            <a:ext cx="43526075" cy="2194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43410" tIns="271705" rIns="543410" bIns="271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40163" y="33324800"/>
            <a:ext cx="10668000"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defRPr sz="83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7495838" y="33324800"/>
            <a:ext cx="16214725"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ctr">
              <a:defRPr sz="83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8238" y="33324800"/>
            <a:ext cx="10668000"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r">
              <a:defRPr sz="8300" smtClean="0">
                <a:cs typeface="+mn-cs"/>
              </a:defRPr>
            </a:lvl1pPr>
          </a:lstStyle>
          <a:p>
            <a:pPr>
              <a:defRPr/>
            </a:pPr>
            <a:fld id="{447A24C5-3540-8042-B84E-69FF067978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4013" rtl="0" eaLnBrk="0" fontAlgn="base" hangingPunct="0">
        <a:spcBef>
          <a:spcPct val="0"/>
        </a:spcBef>
        <a:spcAft>
          <a:spcPct val="0"/>
        </a:spcAft>
        <a:defRPr sz="26100">
          <a:solidFill>
            <a:schemeClr val="tx2"/>
          </a:solidFill>
          <a:latin typeface="+mj-lt"/>
          <a:ea typeface="ＭＳ Ｐゴシック" charset="0"/>
          <a:cs typeface="ＭＳ Ｐゴシック" charset="0"/>
        </a:defRPr>
      </a:lvl1pPr>
      <a:lvl2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2pPr>
      <a:lvl3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3pPr>
      <a:lvl4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4pPr>
      <a:lvl5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5pPr>
      <a:lvl6pPr marL="457200" algn="ctr" defTabSz="5434013" rtl="0" eaLnBrk="0" fontAlgn="base" hangingPunct="0">
        <a:spcBef>
          <a:spcPct val="0"/>
        </a:spcBef>
        <a:spcAft>
          <a:spcPct val="0"/>
        </a:spcAft>
        <a:defRPr sz="26100">
          <a:solidFill>
            <a:schemeClr val="tx2"/>
          </a:solidFill>
          <a:latin typeface="Times New Roman" pitchFamily="18" charset="0"/>
        </a:defRPr>
      </a:lvl6pPr>
      <a:lvl7pPr marL="914400" algn="ctr" defTabSz="5434013" rtl="0" eaLnBrk="0" fontAlgn="base" hangingPunct="0">
        <a:spcBef>
          <a:spcPct val="0"/>
        </a:spcBef>
        <a:spcAft>
          <a:spcPct val="0"/>
        </a:spcAft>
        <a:defRPr sz="26100">
          <a:solidFill>
            <a:schemeClr val="tx2"/>
          </a:solidFill>
          <a:latin typeface="Times New Roman" pitchFamily="18" charset="0"/>
        </a:defRPr>
      </a:lvl7pPr>
      <a:lvl8pPr marL="1371600" algn="ctr" defTabSz="5434013" rtl="0" eaLnBrk="0" fontAlgn="base" hangingPunct="0">
        <a:spcBef>
          <a:spcPct val="0"/>
        </a:spcBef>
        <a:spcAft>
          <a:spcPct val="0"/>
        </a:spcAft>
        <a:defRPr sz="26100">
          <a:solidFill>
            <a:schemeClr val="tx2"/>
          </a:solidFill>
          <a:latin typeface="Times New Roman" pitchFamily="18" charset="0"/>
        </a:defRPr>
      </a:lvl8pPr>
      <a:lvl9pPr marL="1828800" algn="ctr" defTabSz="5434013" rtl="0" eaLnBrk="0" fontAlgn="base" hangingPunct="0">
        <a:spcBef>
          <a:spcPct val="0"/>
        </a:spcBef>
        <a:spcAft>
          <a:spcPct val="0"/>
        </a:spcAft>
        <a:defRPr sz="26100">
          <a:solidFill>
            <a:schemeClr val="tx2"/>
          </a:solidFill>
          <a:latin typeface="Times New Roman" pitchFamily="18" charset="0"/>
        </a:defRPr>
      </a:lvl9pPr>
    </p:titleStyle>
    <p:bodyStyle>
      <a:lvl1pPr marL="2038350" indent="-2038350" algn="l" defTabSz="5434013" rtl="0" eaLnBrk="0" fontAlgn="base" hangingPunct="0">
        <a:spcBef>
          <a:spcPct val="20000"/>
        </a:spcBef>
        <a:spcAft>
          <a:spcPct val="0"/>
        </a:spcAft>
        <a:buChar char="•"/>
        <a:defRPr sz="19000">
          <a:solidFill>
            <a:schemeClr val="tx1"/>
          </a:solidFill>
          <a:latin typeface="+mn-lt"/>
          <a:ea typeface="ＭＳ Ｐゴシック" charset="0"/>
          <a:cs typeface="ＭＳ Ｐゴシック" charset="0"/>
        </a:defRPr>
      </a:lvl1pPr>
      <a:lvl2pPr marL="4414838" indent="-1697038" algn="l" defTabSz="5434013" rtl="0" eaLnBrk="0" fontAlgn="base" hangingPunct="0">
        <a:spcBef>
          <a:spcPct val="20000"/>
        </a:spcBef>
        <a:spcAft>
          <a:spcPct val="0"/>
        </a:spcAft>
        <a:buChar char="–"/>
        <a:defRPr sz="16600">
          <a:solidFill>
            <a:schemeClr val="tx1"/>
          </a:solidFill>
          <a:latin typeface="+mn-lt"/>
          <a:ea typeface="ＭＳ Ｐゴシック" charset="0"/>
        </a:defRPr>
      </a:lvl2pPr>
      <a:lvl3pPr marL="6792913" indent="-1358900" algn="l" defTabSz="5434013" rtl="0" eaLnBrk="0" fontAlgn="base" hangingPunct="0">
        <a:spcBef>
          <a:spcPct val="20000"/>
        </a:spcBef>
        <a:spcAft>
          <a:spcPct val="0"/>
        </a:spcAft>
        <a:buChar char="•"/>
        <a:defRPr sz="14300">
          <a:solidFill>
            <a:schemeClr val="tx1"/>
          </a:solidFill>
          <a:latin typeface="+mn-lt"/>
          <a:ea typeface="ＭＳ Ｐゴシック" charset="0"/>
        </a:defRPr>
      </a:lvl3pPr>
      <a:lvl4pPr marL="9509125" indent="-1357313" algn="l" defTabSz="5434013" rtl="0" eaLnBrk="0" fontAlgn="base" hangingPunct="0">
        <a:spcBef>
          <a:spcPct val="20000"/>
        </a:spcBef>
        <a:spcAft>
          <a:spcPct val="0"/>
        </a:spcAft>
        <a:buChar char="–"/>
        <a:defRPr sz="11900">
          <a:solidFill>
            <a:schemeClr val="tx1"/>
          </a:solidFill>
          <a:latin typeface="+mn-lt"/>
          <a:ea typeface="ＭＳ Ｐゴシック" charset="0"/>
        </a:defRPr>
      </a:lvl4pPr>
      <a:lvl5pPr marL="12226925" indent="-1358900" algn="l" defTabSz="5434013" rtl="0" eaLnBrk="0" fontAlgn="base" hangingPunct="0">
        <a:spcBef>
          <a:spcPct val="20000"/>
        </a:spcBef>
        <a:spcAft>
          <a:spcPct val="0"/>
        </a:spcAft>
        <a:buChar char="»"/>
        <a:defRPr sz="11900">
          <a:solidFill>
            <a:schemeClr val="tx1"/>
          </a:solidFill>
          <a:latin typeface="+mn-lt"/>
          <a:ea typeface="ＭＳ Ｐゴシック" charset="0"/>
        </a:defRPr>
      </a:lvl5pPr>
      <a:lvl6pPr marL="12684125" indent="-1358900" algn="l" defTabSz="5434013" rtl="0" eaLnBrk="0" fontAlgn="base" hangingPunct="0">
        <a:spcBef>
          <a:spcPct val="20000"/>
        </a:spcBef>
        <a:spcAft>
          <a:spcPct val="0"/>
        </a:spcAft>
        <a:buChar char="»"/>
        <a:defRPr sz="11900">
          <a:solidFill>
            <a:schemeClr val="tx1"/>
          </a:solidFill>
          <a:latin typeface="+mn-lt"/>
        </a:defRPr>
      </a:lvl6pPr>
      <a:lvl7pPr marL="13141325" indent="-1358900" algn="l" defTabSz="5434013" rtl="0" eaLnBrk="0" fontAlgn="base" hangingPunct="0">
        <a:spcBef>
          <a:spcPct val="20000"/>
        </a:spcBef>
        <a:spcAft>
          <a:spcPct val="0"/>
        </a:spcAft>
        <a:buChar char="»"/>
        <a:defRPr sz="11900">
          <a:solidFill>
            <a:schemeClr val="tx1"/>
          </a:solidFill>
          <a:latin typeface="+mn-lt"/>
        </a:defRPr>
      </a:lvl7pPr>
      <a:lvl8pPr marL="13598525" indent="-1358900" algn="l" defTabSz="5434013" rtl="0" eaLnBrk="0" fontAlgn="base" hangingPunct="0">
        <a:spcBef>
          <a:spcPct val="20000"/>
        </a:spcBef>
        <a:spcAft>
          <a:spcPct val="0"/>
        </a:spcAft>
        <a:buChar char="»"/>
        <a:defRPr sz="11900">
          <a:solidFill>
            <a:schemeClr val="tx1"/>
          </a:solidFill>
          <a:latin typeface="+mn-lt"/>
        </a:defRPr>
      </a:lvl8pPr>
      <a:lvl9pPr marL="14055725" indent="-1358900" algn="l" defTabSz="5434013" rtl="0" eaLnBrk="0" fontAlgn="base" hangingPunct="0">
        <a:spcBef>
          <a:spcPct val="20000"/>
        </a:spcBef>
        <a:spcAft>
          <a:spcPct val="0"/>
        </a:spcAft>
        <a:buChar char="»"/>
        <a:defRPr sz="1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0" y="581110"/>
            <a:ext cx="51206400" cy="7419890"/>
          </a:xfrm>
          <a:solidFill>
            <a:srgbClr val="C00000"/>
          </a:solidFill>
          <a:ln>
            <a:solidFill>
              <a:srgbClr val="B60101"/>
            </a:solidFill>
            <a:miter lim="800000"/>
            <a:headEnd/>
            <a:tailEnd/>
          </a:ln>
        </p:spPr>
        <p:txBody>
          <a:bodyPr/>
          <a:lstStyle/>
          <a:p>
            <a:pPr eaLnBrk="1" hangingPunct="1">
              <a:spcBef>
                <a:spcPct val="50000"/>
              </a:spcBef>
            </a:pPr>
            <a:br>
              <a:rPr lang="en-US" sz="9600" dirty="0">
                <a:solidFill>
                  <a:schemeClr val="bg1"/>
                </a:solidFill>
              </a:rPr>
            </a:br>
            <a:r>
              <a:rPr lang="en-US" sz="9600" dirty="0">
                <a:solidFill>
                  <a:schemeClr val="bg1"/>
                </a:solidFill>
              </a:rPr>
              <a:t>The Benefits of Cell Phone Disinfection in the NICU</a:t>
            </a:r>
            <a:br>
              <a:rPr lang="en-US" sz="9600" dirty="0">
                <a:solidFill>
                  <a:schemeClr val="bg1"/>
                </a:solidFill>
              </a:rPr>
            </a:br>
            <a:r>
              <a:rPr lang="en-US" sz="9600" dirty="0">
                <a:solidFill>
                  <a:schemeClr val="bg1"/>
                </a:solidFill>
              </a:rPr>
              <a:t>Olivia Lyon, SN</a:t>
            </a:r>
            <a:br>
              <a:rPr lang="en-US" sz="7200" dirty="0">
                <a:solidFill>
                  <a:schemeClr val="bg1"/>
                </a:solidFill>
              </a:rPr>
            </a:br>
            <a:r>
              <a:rPr lang="en-US" sz="7600" dirty="0">
                <a:solidFill>
                  <a:schemeClr val="bg1"/>
                </a:solidFill>
              </a:rPr>
              <a:t>CON Faculty Mentor: Dr. Michelle Cole, DNP, MSN, RN, CPN</a:t>
            </a:r>
            <a:br>
              <a:rPr lang="en-US" sz="7600" dirty="0">
                <a:solidFill>
                  <a:schemeClr val="bg1"/>
                </a:solidFill>
              </a:rPr>
            </a:br>
            <a:r>
              <a:rPr lang="en-US" sz="7600" dirty="0">
                <a:solidFill>
                  <a:schemeClr val="bg1"/>
                </a:solidFill>
                <a:latin typeface="Times New Roman" charset="0"/>
              </a:rPr>
              <a:t>Sacred Heart University- Davis and Henley College of Nursing- Fairfield, CT</a:t>
            </a:r>
            <a:br>
              <a:rPr lang="en-US" sz="7600" dirty="0">
                <a:solidFill>
                  <a:schemeClr val="bg1"/>
                </a:solidFill>
                <a:latin typeface="Times New Roman" charset="0"/>
              </a:rPr>
            </a:br>
            <a:r>
              <a:rPr lang="en-US" sz="7600" dirty="0">
                <a:solidFill>
                  <a:schemeClr val="bg1"/>
                </a:solidFill>
                <a:latin typeface="Times New Roman" charset="0"/>
              </a:rPr>
              <a:t>Thomas More Honors Program</a:t>
            </a:r>
            <a:br>
              <a:rPr lang="en-US" sz="6600" dirty="0">
                <a:solidFill>
                  <a:schemeClr val="bg1"/>
                </a:solidFill>
                <a:latin typeface="Times New Roman" charset="0"/>
              </a:rPr>
            </a:br>
            <a:r>
              <a:rPr lang="en-US" sz="6600" dirty="0">
                <a:solidFill>
                  <a:schemeClr val="bg1"/>
                </a:solidFill>
                <a:latin typeface="Times New Roman" charset="0"/>
              </a:rPr>
              <a:t> </a:t>
            </a:r>
          </a:p>
        </p:txBody>
      </p:sp>
      <p:sp>
        <p:nvSpPr>
          <p:cNvPr id="1038" name="Text Box 24"/>
          <p:cNvSpPr txBox="1">
            <a:spLocks noChangeArrowheads="1"/>
          </p:cNvSpPr>
          <p:nvPr/>
        </p:nvSpPr>
        <p:spPr bwMode="auto">
          <a:xfrm>
            <a:off x="34012146" y="18146816"/>
            <a:ext cx="16058110" cy="830997"/>
          </a:xfrm>
          <a:prstGeom prst="rect">
            <a:avLst/>
          </a:prstGeom>
          <a:solidFill>
            <a:srgbClr val="B6010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4800" b="1" dirty="0">
                <a:solidFill>
                  <a:schemeClr val="bg1"/>
                </a:solidFill>
                <a:ea typeface="+mn-ea"/>
                <a:cs typeface="+mn-cs"/>
              </a:rPr>
              <a:t>Future Implications</a:t>
            </a:r>
          </a:p>
        </p:txBody>
      </p:sp>
      <p:sp>
        <p:nvSpPr>
          <p:cNvPr id="3" name="TextBox 2"/>
          <p:cNvSpPr txBox="1"/>
          <p:nvPr/>
        </p:nvSpPr>
        <p:spPr>
          <a:xfrm>
            <a:off x="28365678" y="19981333"/>
            <a:ext cx="184666" cy="861774"/>
          </a:xfrm>
          <a:prstGeom prst="rect">
            <a:avLst/>
          </a:prstGeom>
          <a:noFill/>
        </p:spPr>
        <p:txBody>
          <a:bodyPr wrap="none" rtlCol="0">
            <a:spAutoFit/>
          </a:bodyPr>
          <a:lstStyle/>
          <a:p>
            <a:endParaRPr lang="en-US" dirty="0"/>
          </a:p>
        </p:txBody>
      </p:sp>
      <p:sp>
        <p:nvSpPr>
          <p:cNvPr id="30" name="TextBox 29"/>
          <p:cNvSpPr txBox="1"/>
          <p:nvPr/>
        </p:nvSpPr>
        <p:spPr>
          <a:xfrm>
            <a:off x="17796571" y="33680324"/>
            <a:ext cx="15544800" cy="830997"/>
          </a:xfrm>
          <a:prstGeom prst="rect">
            <a:avLst/>
          </a:prstGeom>
          <a:solidFill>
            <a:srgbClr val="C00000"/>
          </a:solidFill>
          <a:ln>
            <a:solidFill>
              <a:srgbClr val="B60101"/>
            </a:solidFill>
          </a:ln>
        </p:spPr>
        <p:txBody>
          <a:bodyPr wrap="square" rtlCol="0">
            <a:spAutoFit/>
          </a:bodyPr>
          <a:lstStyle/>
          <a:p>
            <a:pPr algn="ctr"/>
            <a:r>
              <a:rPr lang="en-US" sz="4800" b="1" dirty="0">
                <a:solidFill>
                  <a:schemeClr val="bg1"/>
                </a:solidFill>
              </a:rPr>
              <a:t>References available upon request</a:t>
            </a:r>
          </a:p>
        </p:txBody>
      </p:sp>
      <p:sp>
        <p:nvSpPr>
          <p:cNvPr id="11" name="TextBox 10"/>
          <p:cNvSpPr txBox="1"/>
          <p:nvPr/>
        </p:nvSpPr>
        <p:spPr>
          <a:xfrm>
            <a:off x="24823847" y="19319902"/>
            <a:ext cx="184666" cy="861774"/>
          </a:xfrm>
          <a:prstGeom prst="rect">
            <a:avLst/>
          </a:prstGeom>
          <a:noFill/>
        </p:spPr>
        <p:txBody>
          <a:bodyPr wrap="none" rtlCol="0">
            <a:spAutoFit/>
          </a:bodyPr>
          <a:lstStyle/>
          <a:p>
            <a:endParaRPr lang="en-US" dirty="0">
              <a:solidFill>
                <a:srgbClr val="C00000"/>
              </a:solidFill>
            </a:endParaRPr>
          </a:p>
        </p:txBody>
      </p:sp>
      <p:sp>
        <p:nvSpPr>
          <p:cNvPr id="34" name="Text Box 24"/>
          <p:cNvSpPr txBox="1">
            <a:spLocks noChangeArrowheads="1"/>
          </p:cNvSpPr>
          <p:nvPr/>
        </p:nvSpPr>
        <p:spPr bwMode="auto">
          <a:xfrm>
            <a:off x="1101808" y="15974955"/>
            <a:ext cx="16098324" cy="830997"/>
          </a:xfrm>
          <a:prstGeom prst="rect">
            <a:avLst/>
          </a:prstGeom>
          <a:solidFill>
            <a:srgbClr val="C00000"/>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4800" b="1" dirty="0">
                <a:solidFill>
                  <a:schemeClr val="bg1"/>
                </a:solidFill>
                <a:ea typeface="+mn-ea"/>
                <a:cs typeface="+mn-cs"/>
              </a:rPr>
              <a:t>Background</a:t>
            </a:r>
          </a:p>
        </p:txBody>
      </p:sp>
      <p:sp>
        <p:nvSpPr>
          <p:cNvPr id="46" name="Text Box 24"/>
          <p:cNvSpPr txBox="1">
            <a:spLocks noChangeArrowheads="1"/>
          </p:cNvSpPr>
          <p:nvPr/>
        </p:nvSpPr>
        <p:spPr bwMode="auto">
          <a:xfrm>
            <a:off x="17769677" y="9092051"/>
            <a:ext cx="15544800" cy="830997"/>
          </a:xfrm>
          <a:prstGeom prst="rect">
            <a:avLst/>
          </a:prstGeom>
          <a:solidFill>
            <a:srgbClr val="C00000"/>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4800" b="1" dirty="0">
                <a:solidFill>
                  <a:schemeClr val="bg1"/>
                </a:solidFill>
                <a:ea typeface="+mn-ea"/>
                <a:cs typeface="+mn-cs"/>
              </a:rPr>
              <a:t>Implementation</a:t>
            </a:r>
          </a:p>
        </p:txBody>
      </p:sp>
      <p:sp>
        <p:nvSpPr>
          <p:cNvPr id="61" name="Text Box 5"/>
          <p:cNvSpPr txBox="1">
            <a:spLocks noChangeArrowheads="1"/>
          </p:cNvSpPr>
          <p:nvPr/>
        </p:nvSpPr>
        <p:spPr bwMode="auto">
          <a:xfrm>
            <a:off x="17769677" y="25171345"/>
            <a:ext cx="15571694" cy="830997"/>
          </a:xfrm>
          <a:prstGeom prst="rect">
            <a:avLst/>
          </a:prstGeom>
          <a:solidFill>
            <a:srgbClr val="C00000"/>
          </a:solidFill>
          <a:ln w="9525">
            <a:solidFill>
              <a:srgbClr val="C00000"/>
            </a:solidFill>
            <a:miter lim="800000"/>
            <a:headEnd/>
            <a:tailEnd/>
          </a:ln>
        </p:spPr>
        <p:txBody>
          <a:bodyPr wrap="square">
            <a:spAutoFit/>
          </a:bodyPr>
          <a:lstStyle>
            <a:lvl1pPr>
              <a:defRPr sz="5000">
                <a:solidFill>
                  <a:schemeClr val="tx1"/>
                </a:solidFill>
                <a:latin typeface="Times New Roman" charset="0"/>
                <a:ea typeface="ＭＳ Ｐゴシック" charset="0"/>
                <a:cs typeface="ＭＳ Ｐゴシック" charset="0"/>
              </a:defRPr>
            </a:lvl1pPr>
            <a:lvl2pPr marL="742950" indent="-285750">
              <a:defRPr sz="5000">
                <a:solidFill>
                  <a:schemeClr val="tx1"/>
                </a:solidFill>
                <a:latin typeface="Times New Roman" charset="0"/>
                <a:ea typeface="ＭＳ Ｐゴシック" charset="0"/>
              </a:defRPr>
            </a:lvl2pPr>
            <a:lvl3pPr marL="1143000" indent="-228600">
              <a:defRPr sz="5000">
                <a:solidFill>
                  <a:schemeClr val="tx1"/>
                </a:solidFill>
                <a:latin typeface="Times New Roman" charset="0"/>
                <a:ea typeface="ＭＳ Ｐゴシック" charset="0"/>
              </a:defRPr>
            </a:lvl3pPr>
            <a:lvl4pPr marL="1600200" indent="-228600">
              <a:defRPr sz="5000">
                <a:solidFill>
                  <a:schemeClr val="tx1"/>
                </a:solidFill>
                <a:latin typeface="Times New Roman" charset="0"/>
                <a:ea typeface="ＭＳ Ｐゴシック" charset="0"/>
              </a:defRPr>
            </a:lvl4pPr>
            <a:lvl5pPr marL="2057400" indent="-228600">
              <a:defRPr sz="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0">
                <a:solidFill>
                  <a:schemeClr val="tx1"/>
                </a:solidFill>
                <a:latin typeface="Times New Roman" charset="0"/>
                <a:ea typeface="ＭＳ Ｐゴシック" charset="0"/>
              </a:defRPr>
            </a:lvl9pPr>
          </a:lstStyle>
          <a:p>
            <a:pPr algn="ctr">
              <a:spcBef>
                <a:spcPct val="50000"/>
              </a:spcBef>
            </a:pPr>
            <a:r>
              <a:rPr lang="en-US" sz="4800" b="1" dirty="0">
                <a:solidFill>
                  <a:schemeClr val="bg1"/>
                </a:solidFill>
                <a:sym typeface="Wingdings"/>
              </a:rPr>
              <a:t>Clinical Implications</a:t>
            </a:r>
          </a:p>
        </p:txBody>
      </p:sp>
      <p:sp>
        <p:nvSpPr>
          <p:cNvPr id="33" name="Text Box 24"/>
          <p:cNvSpPr txBox="1">
            <a:spLocks noChangeArrowheads="1"/>
          </p:cNvSpPr>
          <p:nvPr/>
        </p:nvSpPr>
        <p:spPr bwMode="auto">
          <a:xfrm>
            <a:off x="34003042" y="9092051"/>
            <a:ext cx="16076319" cy="830997"/>
          </a:xfrm>
          <a:prstGeom prst="rect">
            <a:avLst/>
          </a:prstGeom>
          <a:solidFill>
            <a:srgbClr val="B6010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4800" b="1" dirty="0">
                <a:solidFill>
                  <a:schemeClr val="bg1"/>
                </a:solidFill>
                <a:ea typeface="+mn-ea"/>
                <a:cs typeface="+mn-cs"/>
              </a:rPr>
              <a:t>Conclusion</a:t>
            </a:r>
          </a:p>
        </p:txBody>
      </p:sp>
      <p:sp>
        <p:nvSpPr>
          <p:cNvPr id="5" name="TextBox 4"/>
          <p:cNvSpPr txBox="1"/>
          <p:nvPr/>
        </p:nvSpPr>
        <p:spPr>
          <a:xfrm>
            <a:off x="51841429" y="18704128"/>
            <a:ext cx="184666" cy="861774"/>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F18F9139-F7C0-4638-888B-81857CCD0660}"/>
              </a:ext>
            </a:extLst>
          </p:cNvPr>
          <p:cNvPicPr>
            <a:picLocks noChangeAspect="1"/>
          </p:cNvPicPr>
          <p:nvPr/>
        </p:nvPicPr>
        <p:blipFill>
          <a:blip r:embed="rId3"/>
          <a:stretch>
            <a:fillRect/>
          </a:stretch>
        </p:blipFill>
        <p:spPr>
          <a:xfrm>
            <a:off x="42443400" y="967064"/>
            <a:ext cx="8234145" cy="6620253"/>
          </a:xfrm>
          <a:prstGeom prst="rect">
            <a:avLst/>
          </a:prstGeom>
        </p:spPr>
      </p:pic>
      <p:pic>
        <p:nvPicPr>
          <p:cNvPr id="6" name="Picture 5">
            <a:extLst>
              <a:ext uri="{FF2B5EF4-FFF2-40B4-BE49-F238E27FC236}">
                <a16:creationId xmlns:a16="http://schemas.microsoft.com/office/drawing/2014/main" id="{F70F1B2F-16A7-4ECD-A8B8-6A52F94DB612}"/>
              </a:ext>
            </a:extLst>
          </p:cNvPr>
          <p:cNvPicPr>
            <a:picLocks noChangeAspect="1"/>
          </p:cNvPicPr>
          <p:nvPr/>
        </p:nvPicPr>
        <p:blipFill>
          <a:blip r:embed="rId4"/>
          <a:stretch>
            <a:fillRect/>
          </a:stretch>
        </p:blipFill>
        <p:spPr>
          <a:xfrm>
            <a:off x="3497297" y="884398"/>
            <a:ext cx="4993990" cy="6785584"/>
          </a:xfrm>
          <a:prstGeom prst="rect">
            <a:avLst/>
          </a:prstGeom>
        </p:spPr>
      </p:pic>
      <p:sp>
        <p:nvSpPr>
          <p:cNvPr id="35" name="Text Box 24">
            <a:extLst>
              <a:ext uri="{FF2B5EF4-FFF2-40B4-BE49-F238E27FC236}">
                <a16:creationId xmlns:a16="http://schemas.microsoft.com/office/drawing/2014/main" id="{BA29817A-C9ED-4451-A2B2-65BCEFFC87CD}"/>
              </a:ext>
            </a:extLst>
          </p:cNvPr>
          <p:cNvSpPr txBox="1">
            <a:spLocks noChangeArrowheads="1"/>
          </p:cNvSpPr>
          <p:nvPr/>
        </p:nvSpPr>
        <p:spPr bwMode="auto">
          <a:xfrm>
            <a:off x="1101808" y="29748320"/>
            <a:ext cx="16113615" cy="830997"/>
          </a:xfrm>
          <a:prstGeom prst="rect">
            <a:avLst/>
          </a:prstGeom>
          <a:solidFill>
            <a:srgbClr val="C00000"/>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4800" b="1" dirty="0">
                <a:solidFill>
                  <a:schemeClr val="bg1"/>
                </a:solidFill>
                <a:ea typeface="+mn-ea"/>
                <a:cs typeface="+mn-cs"/>
              </a:rPr>
              <a:t>Significance to Nursing</a:t>
            </a:r>
          </a:p>
        </p:txBody>
      </p:sp>
      <p:sp>
        <p:nvSpPr>
          <p:cNvPr id="38" name="Text Box 5">
            <a:extLst>
              <a:ext uri="{FF2B5EF4-FFF2-40B4-BE49-F238E27FC236}">
                <a16:creationId xmlns:a16="http://schemas.microsoft.com/office/drawing/2014/main" id="{99CC06CB-72EB-458E-AE91-6CAD7CD6E50B}"/>
              </a:ext>
            </a:extLst>
          </p:cNvPr>
          <p:cNvSpPr txBox="1">
            <a:spLocks noChangeArrowheads="1"/>
          </p:cNvSpPr>
          <p:nvPr/>
        </p:nvSpPr>
        <p:spPr bwMode="auto">
          <a:xfrm>
            <a:off x="34040706" y="32746914"/>
            <a:ext cx="16290837" cy="1846659"/>
          </a:xfrm>
          <a:prstGeom prst="rect">
            <a:avLst/>
          </a:prstGeom>
          <a:solidFill>
            <a:srgbClr val="FFFFFF"/>
          </a:solidFill>
          <a:ln w="9525">
            <a:solidFill>
              <a:srgbClr val="C00000"/>
            </a:solidFill>
            <a:miter lim="800000"/>
            <a:headEnd/>
            <a:tailEnd/>
          </a:ln>
        </p:spPr>
        <p:txBody>
          <a:bodyPr wrap="square">
            <a:spAutoFit/>
          </a:bodyPr>
          <a:lstStyle>
            <a:lvl1pPr>
              <a:defRPr sz="5000">
                <a:solidFill>
                  <a:schemeClr val="tx1"/>
                </a:solidFill>
                <a:latin typeface="Times New Roman" charset="0"/>
                <a:ea typeface="ＭＳ Ｐゴシック" charset="0"/>
                <a:cs typeface="ＭＳ Ｐゴシック" charset="0"/>
              </a:defRPr>
            </a:lvl1pPr>
            <a:lvl2pPr marL="742950" indent="-285750">
              <a:defRPr sz="5000">
                <a:solidFill>
                  <a:schemeClr val="tx1"/>
                </a:solidFill>
                <a:latin typeface="Times New Roman" charset="0"/>
                <a:ea typeface="ＭＳ Ｐゴシック" charset="0"/>
              </a:defRPr>
            </a:lvl2pPr>
            <a:lvl3pPr marL="1143000" indent="-228600">
              <a:defRPr sz="5000">
                <a:solidFill>
                  <a:schemeClr val="tx1"/>
                </a:solidFill>
                <a:latin typeface="Times New Roman" charset="0"/>
                <a:ea typeface="ＭＳ Ｐゴシック" charset="0"/>
              </a:defRPr>
            </a:lvl3pPr>
            <a:lvl4pPr marL="1600200" indent="-228600">
              <a:defRPr sz="5000">
                <a:solidFill>
                  <a:schemeClr val="tx1"/>
                </a:solidFill>
                <a:latin typeface="Times New Roman" charset="0"/>
                <a:ea typeface="ＭＳ Ｐゴシック" charset="0"/>
              </a:defRPr>
            </a:lvl4pPr>
            <a:lvl5pPr marL="2057400" indent="-228600">
              <a:defRPr sz="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0">
                <a:solidFill>
                  <a:schemeClr val="tx1"/>
                </a:solidFill>
                <a:latin typeface="Times New Roman" charset="0"/>
                <a:ea typeface="ＭＳ Ｐゴシック" charset="0"/>
              </a:defRPr>
            </a:lvl9pPr>
          </a:lstStyle>
          <a:p>
            <a:pPr algn="just">
              <a:spcBef>
                <a:spcPct val="50000"/>
              </a:spcBef>
            </a:pPr>
            <a:r>
              <a:rPr lang="en-US" sz="3800" dirty="0"/>
              <a:t>Thank you to my preceptors Tracey Prioulx, Sarah McDonald, and Jennifer Bunnell as well as the rest of the NICU team at Connecticut Children’s for their ideas, guidance, and continuous support throughout this endeavor.</a:t>
            </a:r>
            <a:endParaRPr lang="en-US" sz="3200" dirty="0"/>
          </a:p>
        </p:txBody>
      </p:sp>
      <p:sp>
        <p:nvSpPr>
          <p:cNvPr id="39" name="Text Box 24">
            <a:extLst>
              <a:ext uri="{FF2B5EF4-FFF2-40B4-BE49-F238E27FC236}">
                <a16:creationId xmlns:a16="http://schemas.microsoft.com/office/drawing/2014/main" id="{D016D69B-DB25-4B67-8A3A-976ED4FB6AF6}"/>
              </a:ext>
            </a:extLst>
          </p:cNvPr>
          <p:cNvSpPr txBox="1">
            <a:spLocks noChangeArrowheads="1"/>
          </p:cNvSpPr>
          <p:nvPr/>
        </p:nvSpPr>
        <p:spPr bwMode="auto">
          <a:xfrm>
            <a:off x="34040706" y="31523314"/>
            <a:ext cx="16290837" cy="830997"/>
          </a:xfrm>
          <a:prstGeom prst="rect">
            <a:avLst/>
          </a:prstGeom>
          <a:solidFill>
            <a:srgbClr val="C00000"/>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4800" b="1" dirty="0">
                <a:solidFill>
                  <a:schemeClr val="bg1"/>
                </a:solidFill>
                <a:ea typeface="+mn-ea"/>
                <a:cs typeface="+mn-cs"/>
              </a:rPr>
              <a:t>Acknowledgements</a:t>
            </a:r>
          </a:p>
        </p:txBody>
      </p:sp>
      <p:sp>
        <p:nvSpPr>
          <p:cNvPr id="44" name="Text Box 24">
            <a:extLst>
              <a:ext uri="{FF2B5EF4-FFF2-40B4-BE49-F238E27FC236}">
                <a16:creationId xmlns:a16="http://schemas.microsoft.com/office/drawing/2014/main" id="{179BC221-6BC4-4C86-A379-4D03B622F96C}"/>
              </a:ext>
            </a:extLst>
          </p:cNvPr>
          <p:cNvSpPr txBox="1">
            <a:spLocks noChangeArrowheads="1"/>
          </p:cNvSpPr>
          <p:nvPr/>
        </p:nvSpPr>
        <p:spPr bwMode="auto">
          <a:xfrm>
            <a:off x="17796571" y="10310066"/>
            <a:ext cx="15571694" cy="3600986"/>
          </a:xfrm>
          <a:prstGeom prst="rect">
            <a:avLst/>
          </a:prstGeom>
          <a:solidFill>
            <a:schemeClr val="bg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marL="571500" indent="-571500">
              <a:spcBef>
                <a:spcPts val="0"/>
              </a:spcBef>
              <a:buFont typeface="Arial" panose="020B0604020202020204" pitchFamily="34" charset="0"/>
              <a:buChar char="•"/>
              <a:defRPr/>
            </a:pPr>
            <a:r>
              <a:rPr lang="en-US" sz="3800" dirty="0">
                <a:ea typeface="+mn-ea"/>
                <a:cs typeface="+mn-cs"/>
              </a:rPr>
              <a:t>The teaching tools will educate key stakeholders in the NICU.</a:t>
            </a:r>
          </a:p>
          <a:p>
            <a:pPr marL="571500" indent="-571500">
              <a:spcBef>
                <a:spcPts val="0"/>
              </a:spcBef>
              <a:buFont typeface="Arial" panose="020B0604020202020204" pitchFamily="34" charset="0"/>
              <a:buChar char="•"/>
              <a:defRPr/>
            </a:pPr>
            <a:r>
              <a:rPr lang="en-US" sz="3800" dirty="0">
                <a:ea typeface="+mn-ea"/>
                <a:cs typeface="+mn-cs"/>
              </a:rPr>
              <a:t>Informational posters on display in three specific areas for target audiences</a:t>
            </a:r>
          </a:p>
          <a:p>
            <a:pPr marL="1314450" lvl="1" indent="-571500">
              <a:spcBef>
                <a:spcPts val="0"/>
              </a:spcBef>
              <a:buFont typeface="Arial" panose="020B0604020202020204" pitchFamily="34" charset="0"/>
              <a:buChar char="•"/>
              <a:defRPr/>
            </a:pPr>
            <a:r>
              <a:rPr lang="en-US" sz="3800" dirty="0">
                <a:ea typeface="+mn-ea"/>
                <a:cs typeface="+mn-cs"/>
              </a:rPr>
              <a:t>Care provider poster explains the significance of cell phone disinfection</a:t>
            </a:r>
          </a:p>
          <a:p>
            <a:pPr marL="1314450" lvl="1" indent="-571500">
              <a:spcBef>
                <a:spcPts val="0"/>
              </a:spcBef>
              <a:buFont typeface="Arial" panose="020B0604020202020204" pitchFamily="34" charset="0"/>
              <a:buChar char="•"/>
              <a:defRPr/>
            </a:pPr>
            <a:r>
              <a:rPr lang="en-US" sz="3800" dirty="0">
                <a:ea typeface="+mn-ea"/>
                <a:cs typeface="+mn-cs"/>
              </a:rPr>
              <a:t>Family poster at the bedside describes their role</a:t>
            </a:r>
          </a:p>
          <a:p>
            <a:pPr marL="1314450" lvl="1" indent="-571500">
              <a:spcBef>
                <a:spcPts val="0"/>
              </a:spcBef>
              <a:buFont typeface="Arial" panose="020B0604020202020204" pitchFamily="34" charset="0"/>
              <a:buChar char="•"/>
              <a:defRPr/>
            </a:pPr>
            <a:r>
              <a:rPr lang="en-US" sz="3800" dirty="0">
                <a:ea typeface="+mn-ea"/>
                <a:cs typeface="+mn-cs"/>
              </a:rPr>
              <a:t>Poster for visitors at the scrub stations describes the process of cell phone disinfection</a:t>
            </a:r>
          </a:p>
        </p:txBody>
      </p:sp>
      <p:pic>
        <p:nvPicPr>
          <p:cNvPr id="15" name="Picture 14">
            <a:extLst>
              <a:ext uri="{FF2B5EF4-FFF2-40B4-BE49-F238E27FC236}">
                <a16:creationId xmlns:a16="http://schemas.microsoft.com/office/drawing/2014/main" id="{8A26345C-8167-43C6-B2C8-BC205C2C7EA7}"/>
              </a:ext>
            </a:extLst>
          </p:cNvPr>
          <p:cNvPicPr>
            <a:picLocks noChangeAspect="1"/>
          </p:cNvPicPr>
          <p:nvPr/>
        </p:nvPicPr>
        <p:blipFill rotWithShape="1">
          <a:blip r:embed="rId5"/>
          <a:srcRect t="8224"/>
          <a:stretch/>
        </p:blipFill>
        <p:spPr>
          <a:xfrm>
            <a:off x="17801630" y="14758719"/>
            <a:ext cx="15544800" cy="9547518"/>
          </a:xfrm>
          <a:prstGeom prst="rect">
            <a:avLst/>
          </a:prstGeom>
        </p:spPr>
      </p:pic>
      <p:pic>
        <p:nvPicPr>
          <p:cNvPr id="16" name="Picture 15">
            <a:extLst>
              <a:ext uri="{FF2B5EF4-FFF2-40B4-BE49-F238E27FC236}">
                <a16:creationId xmlns:a16="http://schemas.microsoft.com/office/drawing/2014/main" id="{63964291-4846-4C1E-9227-406D8AEF597E}"/>
              </a:ext>
            </a:extLst>
          </p:cNvPr>
          <p:cNvPicPr>
            <a:picLocks noChangeAspect="1"/>
          </p:cNvPicPr>
          <p:nvPr/>
        </p:nvPicPr>
        <p:blipFill rotWithShape="1">
          <a:blip r:embed="rId6"/>
          <a:srcRect t="12928"/>
          <a:stretch/>
        </p:blipFill>
        <p:spPr>
          <a:xfrm>
            <a:off x="34040706" y="22940666"/>
            <a:ext cx="16058110" cy="7392001"/>
          </a:xfrm>
          <a:prstGeom prst="rect">
            <a:avLst/>
          </a:prstGeom>
        </p:spPr>
      </p:pic>
      <p:sp>
        <p:nvSpPr>
          <p:cNvPr id="50" name="Text Box 24">
            <a:extLst>
              <a:ext uri="{FF2B5EF4-FFF2-40B4-BE49-F238E27FC236}">
                <a16:creationId xmlns:a16="http://schemas.microsoft.com/office/drawing/2014/main" id="{9D0289AB-6369-4438-86D4-D19A8A9A7F9F}"/>
              </a:ext>
            </a:extLst>
          </p:cNvPr>
          <p:cNvSpPr txBox="1">
            <a:spLocks noChangeArrowheads="1"/>
          </p:cNvSpPr>
          <p:nvPr/>
        </p:nvSpPr>
        <p:spPr bwMode="auto">
          <a:xfrm>
            <a:off x="1101808" y="9092051"/>
            <a:ext cx="16149839" cy="830997"/>
          </a:xfrm>
          <a:prstGeom prst="rect">
            <a:avLst/>
          </a:prstGeom>
          <a:solidFill>
            <a:srgbClr val="C00000"/>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4800" b="1" dirty="0">
                <a:solidFill>
                  <a:schemeClr val="bg1"/>
                </a:solidFill>
                <a:ea typeface="+mn-ea"/>
                <a:cs typeface="+mn-cs"/>
              </a:rPr>
              <a:t>Purpose</a:t>
            </a:r>
          </a:p>
        </p:txBody>
      </p:sp>
      <p:pic>
        <p:nvPicPr>
          <p:cNvPr id="18" name="Picture 17">
            <a:extLst>
              <a:ext uri="{FF2B5EF4-FFF2-40B4-BE49-F238E27FC236}">
                <a16:creationId xmlns:a16="http://schemas.microsoft.com/office/drawing/2014/main" id="{725E4F47-642F-49BE-AF37-C3DBA64293B3}"/>
              </a:ext>
            </a:extLst>
          </p:cNvPr>
          <p:cNvPicPr>
            <a:picLocks noChangeAspect="1"/>
          </p:cNvPicPr>
          <p:nvPr/>
        </p:nvPicPr>
        <p:blipFill rotWithShape="1">
          <a:blip r:embed="rId7"/>
          <a:srcRect l="10363" t="49739" r="5552"/>
          <a:stretch/>
        </p:blipFill>
        <p:spPr>
          <a:xfrm>
            <a:off x="1052080" y="23589532"/>
            <a:ext cx="16113615" cy="4964655"/>
          </a:xfrm>
          <a:prstGeom prst="rect">
            <a:avLst/>
          </a:prstGeom>
        </p:spPr>
      </p:pic>
      <p:sp>
        <p:nvSpPr>
          <p:cNvPr id="53" name="Text Box 24">
            <a:extLst>
              <a:ext uri="{FF2B5EF4-FFF2-40B4-BE49-F238E27FC236}">
                <a16:creationId xmlns:a16="http://schemas.microsoft.com/office/drawing/2014/main" id="{BE8C4BA8-82F7-4090-83B9-1A91B89B3BA6}"/>
              </a:ext>
            </a:extLst>
          </p:cNvPr>
          <p:cNvSpPr txBox="1">
            <a:spLocks noChangeArrowheads="1"/>
          </p:cNvSpPr>
          <p:nvPr/>
        </p:nvSpPr>
        <p:spPr bwMode="auto">
          <a:xfrm>
            <a:off x="1118768" y="10310066"/>
            <a:ext cx="16105944" cy="4770537"/>
          </a:xfrm>
          <a:prstGeom prst="rect">
            <a:avLst/>
          </a:prstGeom>
          <a:solidFill>
            <a:schemeClr val="bg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marL="571500" indent="-571500">
              <a:spcBef>
                <a:spcPts val="0"/>
              </a:spcBef>
              <a:buFont typeface="Arial" panose="020B0604020202020204" pitchFamily="34" charset="0"/>
              <a:buChar char="•"/>
              <a:defRPr/>
            </a:pPr>
            <a:r>
              <a:rPr lang="en-US" sz="3800" dirty="0">
                <a:ea typeface="+mn-ea"/>
                <a:cs typeface="+mn-cs"/>
              </a:rPr>
              <a:t>Educate NICU nurses and families on</a:t>
            </a:r>
          </a:p>
          <a:p>
            <a:pPr marL="1314450" lvl="1" indent="-571500">
              <a:spcBef>
                <a:spcPts val="0"/>
              </a:spcBef>
              <a:buFont typeface="Arial" panose="020B0604020202020204" pitchFamily="34" charset="0"/>
              <a:buChar char="•"/>
              <a:defRPr/>
            </a:pPr>
            <a:r>
              <a:rPr lang="en-US" sz="3800" dirty="0">
                <a:ea typeface="+mn-ea"/>
                <a:cs typeface="+mn-cs"/>
              </a:rPr>
              <a:t>Harmful pathogens on cell phones and potential harm to the neonate</a:t>
            </a:r>
          </a:p>
          <a:p>
            <a:pPr marL="1314450" lvl="1" indent="-571500">
              <a:spcBef>
                <a:spcPts val="0"/>
              </a:spcBef>
              <a:buFont typeface="Arial" panose="020B0604020202020204" pitchFamily="34" charset="0"/>
              <a:buChar char="•"/>
              <a:defRPr/>
            </a:pPr>
            <a:r>
              <a:rPr lang="en-US" sz="3800" dirty="0">
                <a:ea typeface="+mn-ea"/>
                <a:cs typeface="+mn-cs"/>
              </a:rPr>
              <a:t>Cell phone disinfection practices to reduce pathogen presence on cell phones</a:t>
            </a:r>
          </a:p>
          <a:p>
            <a:pPr marL="571500" indent="-571500">
              <a:spcBef>
                <a:spcPts val="0"/>
              </a:spcBef>
              <a:buFont typeface="Arial" panose="020B0604020202020204" pitchFamily="34" charset="0"/>
              <a:buChar char="•"/>
              <a:defRPr/>
            </a:pPr>
            <a:r>
              <a:rPr lang="en-US" sz="3800" dirty="0">
                <a:ea typeface="+mn-ea"/>
                <a:cs typeface="+mn-cs"/>
              </a:rPr>
              <a:t>Develop a cell phone disinfection practice.</a:t>
            </a:r>
          </a:p>
          <a:p>
            <a:pPr marL="571500" indent="-571500">
              <a:spcBef>
                <a:spcPts val="0"/>
              </a:spcBef>
              <a:buFont typeface="Arial" panose="020B0604020202020204" pitchFamily="34" charset="0"/>
              <a:buChar char="•"/>
              <a:defRPr/>
            </a:pPr>
            <a:r>
              <a:rPr lang="en-US" sz="3800" dirty="0">
                <a:ea typeface="+mn-ea"/>
                <a:cs typeface="+mn-cs"/>
              </a:rPr>
              <a:t>Minimize the risk of transmission of pathogens from cell phone surfaces to neonates.</a:t>
            </a:r>
          </a:p>
          <a:p>
            <a:pPr marL="571500" indent="-571500">
              <a:spcBef>
                <a:spcPts val="0"/>
              </a:spcBef>
              <a:buFont typeface="Arial" panose="020B0604020202020204" pitchFamily="34" charset="0"/>
              <a:buChar char="•"/>
              <a:defRPr/>
            </a:pPr>
            <a:r>
              <a:rPr lang="en-US" sz="3800" dirty="0">
                <a:ea typeface="+mn-ea"/>
                <a:cs typeface="+mn-cs"/>
              </a:rPr>
              <a:t>Reduce the risk of nosocomial infection in the neonate.</a:t>
            </a:r>
          </a:p>
        </p:txBody>
      </p:sp>
      <p:sp>
        <p:nvSpPr>
          <p:cNvPr id="55" name="Text Box 24">
            <a:extLst>
              <a:ext uri="{FF2B5EF4-FFF2-40B4-BE49-F238E27FC236}">
                <a16:creationId xmlns:a16="http://schemas.microsoft.com/office/drawing/2014/main" id="{31CE0E53-5A74-4890-B147-28280A962A87}"/>
              </a:ext>
            </a:extLst>
          </p:cNvPr>
          <p:cNvSpPr txBox="1">
            <a:spLocks noChangeArrowheads="1"/>
          </p:cNvSpPr>
          <p:nvPr/>
        </p:nvSpPr>
        <p:spPr bwMode="auto">
          <a:xfrm>
            <a:off x="1101808" y="17136970"/>
            <a:ext cx="16098324" cy="5355312"/>
          </a:xfrm>
          <a:prstGeom prst="rect">
            <a:avLst/>
          </a:prstGeom>
          <a:solidFill>
            <a:schemeClr val="bg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marL="571500" indent="-571500">
              <a:spcBef>
                <a:spcPts val="0"/>
              </a:spcBef>
              <a:buFont typeface="Arial" panose="020B0604020202020204" pitchFamily="34" charset="0"/>
              <a:buChar char="•"/>
              <a:defRPr/>
            </a:pPr>
            <a:r>
              <a:rPr lang="en-US" sz="3800" dirty="0">
                <a:ea typeface="+mn-ea"/>
                <a:cs typeface="+mn-cs"/>
              </a:rPr>
              <a:t>Neonates are extremely vulnerable to infection due to immature immune systems, invasive medical devices, life sustaining invasive procedures, multiple caregivers, and traffic in NICU setting (Biggs &amp; </a:t>
            </a:r>
            <a:r>
              <a:rPr lang="en-US" sz="3800" dirty="0" err="1">
                <a:ea typeface="+mn-ea"/>
                <a:cs typeface="+mn-cs"/>
              </a:rPr>
              <a:t>Kirkby</a:t>
            </a:r>
            <a:r>
              <a:rPr lang="en-US" sz="3800" dirty="0">
                <a:ea typeface="+mn-ea"/>
                <a:cs typeface="+mn-cs"/>
              </a:rPr>
              <a:t>, 2016).</a:t>
            </a:r>
          </a:p>
          <a:p>
            <a:pPr marL="571500" indent="-571500">
              <a:spcBef>
                <a:spcPts val="0"/>
              </a:spcBef>
              <a:buFont typeface="Arial" panose="020B0604020202020204" pitchFamily="34" charset="0"/>
              <a:buChar char="•"/>
              <a:defRPr/>
            </a:pPr>
            <a:r>
              <a:rPr lang="en-US" sz="3800" dirty="0">
                <a:ea typeface="+mn-ea"/>
                <a:cs typeface="+mn-cs"/>
              </a:rPr>
              <a:t>There is a direct link between cell phone use and the acquisition of nosocomial infections, or infections obtained by a patient in the hospital setting (Curtis, Moore, Nugent, O'Connor, &amp; Patton, 2018).</a:t>
            </a:r>
          </a:p>
          <a:p>
            <a:pPr marL="571500" indent="-571500">
              <a:spcBef>
                <a:spcPts val="0"/>
              </a:spcBef>
              <a:buFont typeface="Arial" panose="020B0604020202020204" pitchFamily="34" charset="0"/>
              <a:buChar char="•"/>
              <a:defRPr/>
            </a:pPr>
            <a:r>
              <a:rPr lang="en-US" sz="3800" dirty="0">
                <a:ea typeface="+mn-ea"/>
                <a:cs typeface="+mn-cs"/>
              </a:rPr>
              <a:t>Nosocomial infections in neonates can result in neurodevelopmental delays, increased mortality and morbidity rates, longer hospital stays, and financial burden (Alotaibi et al., 2015).</a:t>
            </a:r>
          </a:p>
        </p:txBody>
      </p:sp>
      <p:sp>
        <p:nvSpPr>
          <p:cNvPr id="56" name="Text Box 24">
            <a:extLst>
              <a:ext uri="{FF2B5EF4-FFF2-40B4-BE49-F238E27FC236}">
                <a16:creationId xmlns:a16="http://schemas.microsoft.com/office/drawing/2014/main" id="{45632763-25AD-405A-BC06-919618A52B95}"/>
              </a:ext>
            </a:extLst>
          </p:cNvPr>
          <p:cNvSpPr txBox="1">
            <a:spLocks noChangeArrowheads="1"/>
          </p:cNvSpPr>
          <p:nvPr/>
        </p:nvSpPr>
        <p:spPr bwMode="auto">
          <a:xfrm>
            <a:off x="1118768" y="30910335"/>
            <a:ext cx="16149838" cy="3600986"/>
          </a:xfrm>
          <a:prstGeom prst="rect">
            <a:avLst/>
          </a:prstGeom>
          <a:solidFill>
            <a:schemeClr val="bg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marL="571500" indent="-571500">
              <a:spcBef>
                <a:spcPts val="0"/>
              </a:spcBef>
              <a:buFont typeface="Arial" panose="020B0604020202020204" pitchFamily="34" charset="0"/>
              <a:buChar char="•"/>
              <a:defRPr/>
            </a:pPr>
            <a:r>
              <a:rPr lang="en-US" sz="3800" dirty="0">
                <a:ea typeface="+mn-ea"/>
                <a:cs typeface="+mn-cs"/>
              </a:rPr>
              <a:t>Nurses now use cell phones as an essential tool in patient care.</a:t>
            </a:r>
          </a:p>
          <a:p>
            <a:pPr marL="571500" indent="-571500">
              <a:spcBef>
                <a:spcPts val="0"/>
              </a:spcBef>
              <a:buFont typeface="Arial" panose="020B0604020202020204" pitchFamily="34" charset="0"/>
              <a:buChar char="•"/>
              <a:defRPr/>
            </a:pPr>
            <a:r>
              <a:rPr lang="en-US" sz="3800" dirty="0">
                <a:ea typeface="+mn-ea"/>
                <a:cs typeface="+mn-cs"/>
              </a:rPr>
              <a:t>Pathogens on cell phones pose a risk to the health, wellness, and safety of neonates. </a:t>
            </a:r>
          </a:p>
          <a:p>
            <a:pPr marL="571500" indent="-571500">
              <a:spcBef>
                <a:spcPts val="0"/>
              </a:spcBef>
              <a:buFont typeface="Arial" panose="020B0604020202020204" pitchFamily="34" charset="0"/>
              <a:buChar char="•"/>
              <a:defRPr/>
            </a:pPr>
            <a:r>
              <a:rPr lang="en-US" sz="3800" dirty="0">
                <a:ea typeface="+mn-ea"/>
                <a:cs typeface="+mn-cs"/>
              </a:rPr>
              <a:t>Nurses have an obligation to act in accordance to non-maleficence and minimize the potential for harm to the neonate</a:t>
            </a:r>
          </a:p>
          <a:p>
            <a:pPr marL="571500" indent="-571500">
              <a:spcBef>
                <a:spcPts val="0"/>
              </a:spcBef>
              <a:buFont typeface="Arial" panose="020B0604020202020204" pitchFamily="34" charset="0"/>
              <a:buChar char="•"/>
              <a:defRPr/>
            </a:pPr>
            <a:r>
              <a:rPr lang="en-US" sz="3800" dirty="0">
                <a:ea typeface="+mn-ea"/>
                <a:cs typeface="+mn-cs"/>
              </a:rPr>
              <a:t>A nurse’s role is to advocate, educate, promote safety, and implement change</a:t>
            </a:r>
          </a:p>
        </p:txBody>
      </p:sp>
      <p:sp>
        <p:nvSpPr>
          <p:cNvPr id="57" name="Text Box 24">
            <a:extLst>
              <a:ext uri="{FF2B5EF4-FFF2-40B4-BE49-F238E27FC236}">
                <a16:creationId xmlns:a16="http://schemas.microsoft.com/office/drawing/2014/main" id="{DC0F2737-D5F6-450E-99CA-F31AF52B7FEB}"/>
              </a:ext>
            </a:extLst>
          </p:cNvPr>
          <p:cNvSpPr txBox="1">
            <a:spLocks noChangeArrowheads="1"/>
          </p:cNvSpPr>
          <p:nvPr/>
        </p:nvSpPr>
        <p:spPr bwMode="auto">
          <a:xfrm>
            <a:off x="17742783" y="26307794"/>
            <a:ext cx="15571694" cy="6524863"/>
          </a:xfrm>
          <a:prstGeom prst="rect">
            <a:avLst/>
          </a:prstGeom>
          <a:solidFill>
            <a:schemeClr val="bg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marL="571500" indent="-571500">
              <a:spcBef>
                <a:spcPts val="0"/>
              </a:spcBef>
              <a:buFont typeface="Arial" panose="020B0604020202020204" pitchFamily="34" charset="0"/>
              <a:buChar char="•"/>
              <a:defRPr/>
            </a:pPr>
            <a:r>
              <a:rPr lang="en-US" sz="3800" dirty="0">
                <a:ea typeface="+mn-ea"/>
                <a:cs typeface="+mn-cs"/>
              </a:rPr>
              <a:t>Nosocomial infections cost hospitals 6.5 billion dollars annually and result in an additional 16 million days in the hospital (Curtis et al., 2018).</a:t>
            </a:r>
          </a:p>
          <a:p>
            <a:pPr marL="571500" indent="-571500">
              <a:spcBef>
                <a:spcPts val="0"/>
              </a:spcBef>
              <a:buFont typeface="Arial" panose="020B0604020202020204" pitchFamily="34" charset="0"/>
              <a:buChar char="•"/>
              <a:defRPr/>
            </a:pPr>
            <a:r>
              <a:rPr lang="en-US" sz="3800" dirty="0">
                <a:ea typeface="+mn-ea"/>
                <a:cs typeface="+mn-cs"/>
              </a:rPr>
              <a:t>PDI Sani-Cloth® AF3 germicidal disposable wipes are effective against 45 microorganisms, including 13 multi-drug resistant organisms, in three minutes (PDI, 2020).</a:t>
            </a:r>
          </a:p>
          <a:p>
            <a:pPr marL="571500" indent="-571500">
              <a:spcBef>
                <a:spcPts val="0"/>
              </a:spcBef>
              <a:buFont typeface="Arial" panose="020B0604020202020204" pitchFamily="34" charset="0"/>
              <a:buChar char="•"/>
              <a:defRPr/>
            </a:pPr>
            <a:r>
              <a:rPr lang="en-US" sz="3800" dirty="0">
                <a:ea typeface="+mn-ea"/>
                <a:cs typeface="+mn-cs"/>
              </a:rPr>
              <a:t>These wipes are safe to use on cell phones and is already a trusted product in the NICU at Connecticut Children’s.</a:t>
            </a:r>
          </a:p>
          <a:p>
            <a:pPr marL="571500" indent="-571500">
              <a:spcBef>
                <a:spcPts val="0"/>
              </a:spcBef>
              <a:buFont typeface="Arial" panose="020B0604020202020204" pitchFamily="34" charset="0"/>
              <a:buChar char="•"/>
              <a:defRPr/>
            </a:pPr>
            <a:r>
              <a:rPr lang="en-US" sz="3800" dirty="0">
                <a:ea typeface="+mn-ea"/>
                <a:cs typeface="+mn-cs"/>
              </a:rPr>
              <a:t>160 wipes cost an average of $10.40, and are discounted for hospitals.</a:t>
            </a:r>
          </a:p>
          <a:p>
            <a:pPr marL="571500" indent="-571500">
              <a:spcBef>
                <a:spcPts val="0"/>
              </a:spcBef>
              <a:buFont typeface="Arial" panose="020B0604020202020204" pitchFamily="34" charset="0"/>
              <a:buChar char="•"/>
              <a:defRPr/>
            </a:pPr>
            <a:r>
              <a:rPr lang="en-US" sz="3800" dirty="0">
                <a:ea typeface="+mn-ea"/>
                <a:cs typeface="+mn-cs"/>
              </a:rPr>
              <a:t>Supplying an extra cannister at each of the three scrub stations could save the unit tens of thousands of dollars in infection treatment costs as well as costs associated with length of stay.</a:t>
            </a:r>
          </a:p>
        </p:txBody>
      </p:sp>
      <p:sp>
        <p:nvSpPr>
          <p:cNvPr id="58" name="Text Box 24">
            <a:extLst>
              <a:ext uri="{FF2B5EF4-FFF2-40B4-BE49-F238E27FC236}">
                <a16:creationId xmlns:a16="http://schemas.microsoft.com/office/drawing/2014/main" id="{65F870DB-F700-44AC-9076-F706763E37D4}"/>
              </a:ext>
            </a:extLst>
          </p:cNvPr>
          <p:cNvSpPr txBox="1">
            <a:spLocks noChangeArrowheads="1"/>
          </p:cNvSpPr>
          <p:nvPr/>
        </p:nvSpPr>
        <p:spPr bwMode="auto">
          <a:xfrm>
            <a:off x="34040706" y="19245871"/>
            <a:ext cx="16063886" cy="2431435"/>
          </a:xfrm>
          <a:prstGeom prst="rect">
            <a:avLst/>
          </a:prstGeom>
          <a:solidFill>
            <a:schemeClr val="bg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marL="571500" indent="-571500">
              <a:spcBef>
                <a:spcPts val="0"/>
              </a:spcBef>
              <a:buFont typeface="Arial" panose="020B0604020202020204" pitchFamily="34" charset="0"/>
              <a:buChar char="•"/>
              <a:defRPr/>
            </a:pPr>
            <a:r>
              <a:rPr lang="en-US" sz="3800" dirty="0">
                <a:ea typeface="+mn-ea"/>
                <a:cs typeface="+mn-cs"/>
              </a:rPr>
              <a:t>Evaluation of outcome measures related to cell phone disinfection practice</a:t>
            </a:r>
          </a:p>
          <a:p>
            <a:pPr marL="571500" indent="-571500">
              <a:spcBef>
                <a:spcPts val="0"/>
              </a:spcBef>
              <a:buFont typeface="Arial" panose="020B0604020202020204" pitchFamily="34" charset="0"/>
              <a:buChar char="•"/>
              <a:defRPr/>
            </a:pPr>
            <a:r>
              <a:rPr lang="en-US" sz="3800" dirty="0">
                <a:ea typeface="+mn-ea"/>
                <a:cs typeface="+mn-cs"/>
              </a:rPr>
              <a:t>Transition disinfecting practices into a hospital wide policy</a:t>
            </a:r>
          </a:p>
          <a:p>
            <a:pPr marL="571500" indent="-571500">
              <a:spcBef>
                <a:spcPts val="0"/>
              </a:spcBef>
              <a:buFont typeface="Arial" panose="020B0604020202020204" pitchFamily="34" charset="0"/>
              <a:buChar char="•"/>
              <a:defRPr/>
            </a:pPr>
            <a:r>
              <a:rPr lang="en-US" sz="3800" dirty="0">
                <a:ea typeface="+mn-ea"/>
                <a:cs typeface="+mn-cs"/>
              </a:rPr>
              <a:t>Follow trends of nosocomial infection in the neonatal populations as well as the pediatric population</a:t>
            </a:r>
          </a:p>
        </p:txBody>
      </p:sp>
      <p:sp>
        <p:nvSpPr>
          <p:cNvPr id="59" name="Text Box 24">
            <a:extLst>
              <a:ext uri="{FF2B5EF4-FFF2-40B4-BE49-F238E27FC236}">
                <a16:creationId xmlns:a16="http://schemas.microsoft.com/office/drawing/2014/main" id="{9573972E-943F-4328-A046-2113D9EBB229}"/>
              </a:ext>
            </a:extLst>
          </p:cNvPr>
          <p:cNvSpPr txBox="1">
            <a:spLocks noChangeArrowheads="1"/>
          </p:cNvSpPr>
          <p:nvPr/>
        </p:nvSpPr>
        <p:spPr bwMode="auto">
          <a:xfrm>
            <a:off x="34040706" y="10265796"/>
            <a:ext cx="16038655" cy="6524863"/>
          </a:xfrm>
          <a:prstGeom prst="rect">
            <a:avLst/>
          </a:prstGeom>
          <a:solidFill>
            <a:schemeClr val="bg1"/>
          </a:solidFill>
          <a:ln w="9525">
            <a:solidFill>
              <a:srgbClr val="B60101"/>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marL="571500" indent="-571500">
              <a:spcBef>
                <a:spcPts val="0"/>
              </a:spcBef>
              <a:buFont typeface="Arial" panose="020B0604020202020204" pitchFamily="34" charset="0"/>
              <a:buChar char="•"/>
              <a:defRPr/>
            </a:pPr>
            <a:r>
              <a:rPr lang="en-US" sz="3800" dirty="0">
                <a:ea typeface="+mn-ea"/>
                <a:cs typeface="+mn-cs"/>
              </a:rPr>
              <a:t>Cell phone use is now part of patient care delivery and requires strategies to reduce the transmission of pathogens and the need for a disinfection practice.</a:t>
            </a:r>
          </a:p>
          <a:p>
            <a:pPr marL="571500" indent="-571500">
              <a:spcBef>
                <a:spcPts val="0"/>
              </a:spcBef>
              <a:buFont typeface="Arial" panose="020B0604020202020204" pitchFamily="34" charset="0"/>
              <a:buChar char="•"/>
              <a:defRPr/>
            </a:pPr>
            <a:r>
              <a:rPr lang="en-US" sz="3800" dirty="0">
                <a:ea typeface="+mn-ea"/>
                <a:cs typeface="+mn-cs"/>
              </a:rPr>
              <a:t>The development of disinfection practice recommendations and teaching tools were viewed as significant to practice by staff on the unit.</a:t>
            </a:r>
          </a:p>
          <a:p>
            <a:pPr marL="571500" indent="-571500">
              <a:spcBef>
                <a:spcPts val="0"/>
              </a:spcBef>
              <a:buFont typeface="Arial" panose="020B0604020202020204" pitchFamily="34" charset="0"/>
              <a:buChar char="•"/>
              <a:defRPr/>
            </a:pPr>
            <a:r>
              <a:rPr lang="en-US" sz="3800" dirty="0">
                <a:ea typeface="+mn-ea"/>
                <a:cs typeface="+mn-cs"/>
              </a:rPr>
              <a:t>The disinfection practice will promote a safe environment for neonates to grow and develop.</a:t>
            </a:r>
          </a:p>
          <a:p>
            <a:pPr marL="571500" indent="-571500">
              <a:spcBef>
                <a:spcPts val="0"/>
              </a:spcBef>
              <a:buFont typeface="Arial" panose="020B0604020202020204" pitchFamily="34" charset="0"/>
              <a:buChar char="•"/>
              <a:defRPr/>
            </a:pPr>
            <a:r>
              <a:rPr lang="en-US" sz="3800" dirty="0">
                <a:ea typeface="+mn-ea"/>
                <a:cs typeface="+mn-cs"/>
              </a:rPr>
              <a:t>A new culture of consciousness regarding technology use and its possible impact on neonates was considered.</a:t>
            </a:r>
          </a:p>
          <a:p>
            <a:pPr marL="571500" indent="-571500">
              <a:spcBef>
                <a:spcPts val="0"/>
              </a:spcBef>
              <a:buFont typeface="Arial" panose="020B0604020202020204" pitchFamily="34" charset="0"/>
              <a:buChar char="•"/>
              <a:defRPr/>
            </a:pPr>
            <a:r>
              <a:rPr lang="en-US" sz="3800" dirty="0">
                <a:ea typeface="+mn-ea"/>
                <a:cs typeface="+mn-cs"/>
              </a:rPr>
              <a:t>A disinfection practice will reduce pathogen exposure. </a:t>
            </a:r>
          </a:p>
          <a:p>
            <a:pPr marL="571500" indent="-571500">
              <a:spcBef>
                <a:spcPts val="0"/>
              </a:spcBef>
              <a:buFont typeface="Arial" panose="020B0604020202020204" pitchFamily="34" charset="0"/>
              <a:buChar char="•"/>
              <a:defRPr/>
            </a:pPr>
            <a:r>
              <a:rPr lang="en-US" sz="3800" dirty="0">
                <a:ea typeface="+mn-ea"/>
                <a:cs typeface="+mn-cs"/>
              </a:rPr>
              <a:t>Reducing nosocomial infections results in decreased length of stays and associated hospital costs.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A902EAF904584EB3F0A679646FED2A" ma:contentTypeVersion="9" ma:contentTypeDescription="Create a new document." ma:contentTypeScope="" ma:versionID="fca02a0fdfa3149e5e3467b1a18eca7b">
  <xsd:schema xmlns:xsd="http://www.w3.org/2001/XMLSchema" xmlns:xs="http://www.w3.org/2001/XMLSchema" xmlns:p="http://schemas.microsoft.com/office/2006/metadata/properties" xmlns:ns3="876a3393-be41-443f-af8b-59acca84d24b" xmlns:ns4="c4c27aee-d3f8-4ce4-99c2-0d63956bc4e6" targetNamespace="http://schemas.microsoft.com/office/2006/metadata/properties" ma:root="true" ma:fieldsID="e942bb1dad75cc93497cf1a4b8f13caa" ns3:_="" ns4:_="">
    <xsd:import namespace="876a3393-be41-443f-af8b-59acca84d24b"/>
    <xsd:import namespace="c4c27aee-d3f8-4ce4-99c2-0d63956bc4e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a3393-be41-443f-af8b-59acca84d2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c27aee-d3f8-4ce4-99c2-0d63956bc4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BF9F4-E80F-432F-857C-AF6A31BED38E}">
  <ds:schemaRefs>
    <ds:schemaRef ds:uri="http://schemas.microsoft.com/sharepoint/v3/contenttype/forms"/>
  </ds:schemaRefs>
</ds:datastoreItem>
</file>

<file path=customXml/itemProps2.xml><?xml version="1.0" encoding="utf-8"?>
<ds:datastoreItem xmlns:ds="http://schemas.openxmlformats.org/officeDocument/2006/customXml" ds:itemID="{9B9FF9E4-6C16-460F-AA76-5409A82EE26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6a3393-be41-443f-af8b-59acca84d24b"/>
    <ds:schemaRef ds:uri="http://purl.org/dc/elements/1.1/"/>
    <ds:schemaRef ds:uri="http://schemas.microsoft.com/office/2006/metadata/properties"/>
    <ds:schemaRef ds:uri="c4c27aee-d3f8-4ce4-99c2-0d63956bc4e6"/>
    <ds:schemaRef ds:uri="http://www.w3.org/XML/1998/namespace"/>
    <ds:schemaRef ds:uri="http://purl.org/dc/dcmitype/"/>
  </ds:schemaRefs>
</ds:datastoreItem>
</file>

<file path=customXml/itemProps3.xml><?xml version="1.0" encoding="utf-8"?>
<ds:datastoreItem xmlns:ds="http://schemas.openxmlformats.org/officeDocument/2006/customXml" ds:itemID="{61F50624-13D9-43E8-90D2-318D4F257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a3393-be41-443f-af8b-59acca84d24b"/>
    <ds:schemaRef ds:uri="c4c27aee-d3f8-4ce4-99c2-0d63956bc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18985</TotalTime>
  <Words>599</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 The Benefits of Cell Phone Disinfection in the NICU Olivia Lyon, SN CON Faculty Mentor: Dr. Michelle Cole, DNP, MSN, RN, CPN Sacred Heart University- Davis and Henley College of Nursing- Fairfield, CT Thomas More Honors Program  </vt:lpstr>
    </vt:vector>
  </TitlesOfParts>
  <Company>New York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Self-Esteem Moderates the Impact of Received Support on Distress: A Daily Diary Study</dc:title>
  <dc:creator>xxx</dc:creator>
  <cp:lastModifiedBy>Olivia Lyon</cp:lastModifiedBy>
  <cp:revision>378</cp:revision>
  <cp:lastPrinted>2016-03-23T13:42:29Z</cp:lastPrinted>
  <dcterms:created xsi:type="dcterms:W3CDTF">2003-01-17T16:23:59Z</dcterms:created>
  <dcterms:modified xsi:type="dcterms:W3CDTF">2020-04-16T19:26:20Z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0x010100C0A902EAF904584EB3F0A679646FED2A</vt:lpwstr>
  </property>
</Properties>
</file>