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6" r:id="rId3"/>
  </p:sldIdLst>
  <p:sldSz cx="43891200" cy="438912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4">
          <p15:clr>
            <a:srgbClr val="A4A3A4"/>
          </p15:clr>
        </p15:guide>
        <p15:guide id="2" orient="horz" pos="384">
          <p15:clr>
            <a:srgbClr val="A4A3A4"/>
          </p15:clr>
        </p15:guide>
        <p15:guide id="3" orient="horz" pos="26880">
          <p15:clr>
            <a:srgbClr val="A4A3A4"/>
          </p15:clr>
        </p15:guide>
        <p15:guide id="4" orient="horz">
          <p15:clr>
            <a:srgbClr val="A4A3A4"/>
          </p15:clr>
        </p15:guide>
        <p15:guide id="5" pos="581">
          <p15:clr>
            <a:srgbClr val="A4A3A4"/>
          </p15:clr>
        </p15:guide>
        <p15:guide id="6" pos="271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5" autoAdjust="0"/>
    <p:restoredTop sz="94681" autoAdjust="0"/>
  </p:normalViewPr>
  <p:slideViewPr>
    <p:cSldViewPr snapToGrid="0" snapToObjects="1" showGuides="1">
      <p:cViewPr>
        <p:scale>
          <a:sx n="17" d="100"/>
          <a:sy n="17" d="100"/>
        </p:scale>
        <p:origin x="1520" y="184"/>
      </p:cViewPr>
      <p:guideLst>
        <p:guide orient="horz" pos="4424"/>
        <p:guide orient="horz" pos="384"/>
        <p:guide orient="horz" pos="26880"/>
        <p:guide orient="horz"/>
        <p:guide pos="581"/>
        <p:guide pos="271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4/16/20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4/16/20</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83228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8x48 Template - 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7777274"/>
            <a:ext cx="135912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7020986"/>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23826027"/>
            <a:ext cx="1359286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22990632"/>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8176914"/>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7431210"/>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7787858"/>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5866" y="7020986"/>
            <a:ext cx="13579475"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2" y="7020986"/>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2" y="7777274"/>
            <a:ext cx="135760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2" y="22947822"/>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1" y="23704107"/>
            <a:ext cx="13581061"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34784" y="34239202"/>
            <a:ext cx="1361009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34783" y="34995490"/>
            <a:ext cx="1361009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9429750" y="11887200"/>
            <a:ext cx="782955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89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8x48 Template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58339" y="7834424"/>
            <a:ext cx="207134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50400" y="19786603"/>
            <a:ext cx="207156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58339" y="35073145"/>
            <a:ext cx="2070773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7318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8"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7777274"/>
            <a:ext cx="135912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7020986"/>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23826027"/>
            <a:ext cx="1359286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22990632"/>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8176914"/>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7431210"/>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7787858"/>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5866" y="7020986"/>
            <a:ext cx="13579475"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2" y="7020986"/>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2" y="7777274"/>
            <a:ext cx="135760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2" y="22947822"/>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1" y="23704107"/>
            <a:ext cx="13581061"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34784" y="34239202"/>
            <a:ext cx="1361009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34783" y="34995490"/>
            <a:ext cx="1361009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9429750" y="11887200"/>
            <a:ext cx="782955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82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58339" y="7834424"/>
            <a:ext cx="207134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50400" y="19786603"/>
            <a:ext cx="207156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58339" y="35073145"/>
            <a:ext cx="2070773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7318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8"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137117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hyperlink" Target="https://www.posterpresentations.com/how-to-change-the-research-poster-template-colors.html" TargetMode="External"/><Relationship Id="rId9" Type="http://schemas.openxmlformats.org/officeDocument/2006/relationships/image" Target="../media/image5.png"/><Relationship Id="rId10"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966915" y="43084709"/>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32781442-7559-BF46-8FE2-49ABDA4E6268}"/>
              </a:ext>
            </a:extLst>
          </p:cNvPr>
          <p:cNvGraphicFramePr>
            <a:graphicFrameLocks noGrp="1"/>
          </p:cNvGraphicFramePr>
          <p:nvPr userDrawn="1">
            <p:extLst>
              <p:ext uri="{D42A27DB-BD31-4B8C-83A1-F6EECF244321}">
                <p14:modId xmlns:p14="http://schemas.microsoft.com/office/powerpoint/2010/main" val="1108499978"/>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xmlns="" val="20000"/>
                    </a:ext>
                  </a:extLst>
                </a:gridCol>
                <a:gridCol w="6918351">
                  <a:extLst>
                    <a:ext uri="{9D8B030D-6E8A-4147-A177-3AD203B41FA5}">
                      <a16:colId xmlns:a16="http://schemas.microsoft.com/office/drawing/2014/main" xmlns=""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r>
                        <a:rPr lang="en-US" sz="2800" dirty="0">
                          <a:solidFill>
                            <a:schemeClr val="bg1"/>
                          </a:solidFill>
                          <a:latin typeface="Arial" panose="020B0604020202020204" pitchFamily="34" charset="0"/>
                          <a:cs typeface="Arial" panose="020B0604020202020204" pitchFamily="34" charset="0"/>
                        </a:rPr>
                        <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r>
                        <a:rPr lang="en-US" sz="2800" b="0" baseline="0" dirty="0">
                          <a:solidFill>
                            <a:srgbClr val="FFC000"/>
                          </a:solidFill>
                          <a:latin typeface="Arial" panose="020B0604020202020204" pitchFamily="34" charset="0"/>
                          <a:cs typeface="Arial" panose="020B0604020202020204" pitchFamily="34" charset="0"/>
                        </a:rPr>
                        <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xmlns="" val="10008"/>
                  </a:ext>
                </a:extLst>
              </a:tr>
              <a:tr h="6101229">
                <a:tc>
                  <a:txBody>
                    <a:bodyPr/>
                    <a:lstStyle/>
                    <a:p>
                      <a:endParaRPr lang="en-US" sz="2800" dirty="0">
                        <a:solidFill>
                          <a:srgbClr val="1F3A4E"/>
                        </a:solidFill>
                      </a:endParaRPr>
                    </a:p>
                  </a:txBody>
                  <a:tcPr>
                    <a:blipFill rotWithShape="1">
                      <a:blip r:embed="rId4"/>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r>
                        <a:rPr lang="en-US" sz="2800" b="0" baseline="0" dirty="0">
                          <a:solidFill>
                            <a:srgbClr val="FFC000"/>
                          </a:solidFill>
                          <a:latin typeface="Arial" panose="020B0604020202020204" pitchFamily="34" charset="0"/>
                          <a:cs typeface="Arial" panose="020B0604020202020204" pitchFamily="34" charset="0"/>
                        </a:rPr>
                        <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5723834">
                <a:tc>
                  <a:txBody>
                    <a:bodyPr/>
                    <a:lstStyle/>
                    <a:p>
                      <a:endParaRPr lang="en-US" sz="2800" dirty="0">
                        <a:solidFill>
                          <a:srgbClr val="1F3A4E"/>
                        </a:solidFill>
                      </a:endParaRPr>
                    </a:p>
                  </a:txBody>
                  <a:tcPr>
                    <a:blipFill rotWithShape="1">
                      <a:blip r:embed="rId5"/>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r>
                        <a:rPr lang="en-US" sz="2800" b="0" baseline="0" dirty="0">
                          <a:solidFill>
                            <a:schemeClr val="bg1"/>
                          </a:solidFill>
                          <a:latin typeface="Arial" panose="020B0604020202020204" pitchFamily="34" charset="0"/>
                          <a:cs typeface="Arial" panose="020B0604020202020204" pitchFamily="34" charset="0"/>
                        </a:rPr>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800" b="0" baseline="0" dirty="0">
                          <a:solidFill>
                            <a:schemeClr val="bg1"/>
                          </a:solidFill>
                          <a:latin typeface="Arial" panose="020B0604020202020204" pitchFamily="34" charset="0"/>
                          <a:cs typeface="Arial" panose="020B0604020202020204" pitchFamily="34" charset="0"/>
                        </a:rPr>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800" b="0" baseline="0" dirty="0">
                          <a:solidFill>
                            <a:schemeClr val="bg1"/>
                          </a:solidFill>
                          <a:latin typeface="Arial" panose="020B0604020202020204" pitchFamily="34" charset="0"/>
                          <a:cs typeface="Arial" panose="020B0604020202020204" pitchFamily="34" charset="0"/>
                        </a:rPr>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800" b="0" baseline="0" dirty="0">
                          <a:solidFill>
                            <a:schemeClr val="bg1"/>
                          </a:solidFill>
                          <a:latin typeface="Arial" panose="020B0604020202020204" pitchFamily="34" charset="0"/>
                          <a:cs typeface="Arial" panose="020B0604020202020204" pitchFamily="34" charset="0"/>
                        </a:rPr>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2BAB0300-DADF-3F4D-9DE1-9BD3CDE5F17B}"/>
              </a:ext>
            </a:extLst>
          </p:cNvPr>
          <p:cNvGraphicFramePr>
            <a:graphicFrameLocks noGrp="1"/>
          </p:cNvGraphicFramePr>
          <p:nvPr userDrawn="1">
            <p:extLst>
              <p:ext uri="{D42A27DB-BD31-4B8C-83A1-F6EECF244321}">
                <p14:modId xmlns:p14="http://schemas.microsoft.com/office/powerpoint/2010/main" val="83271500"/>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764104496"/>
                    </a:ext>
                  </a:extLst>
                </a:gridCol>
                <a:gridCol w="6071624">
                  <a:extLst>
                    <a:ext uri="{9D8B030D-6E8A-4147-A177-3AD203B41FA5}">
                      <a16:colId xmlns:a16="http://schemas.microsoft.com/office/drawing/2014/main" xmlns=""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8">
                            <a:extLst>
                              <a:ext uri="{A12FA001-AC4F-418D-AE19-62706E023703}">
                                <ahyp:hlinkClr xmlns:ahyp="http://schemas.microsoft.com/office/drawing/2018/hyperlinkcolor" xmlns=""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https://www.posterpresentations.com/how-to-change-the-column-configuration.html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
                      </a: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807193">
                <a:tc gridSpan="3">
                  <a:txBody>
                    <a:bodyPr/>
                    <a:lstStyle/>
                    <a:p>
                      <a:endParaRPr lang="en-US" sz="28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https://www.posterpresentations.com/helpdesk.html</a:t>
                      </a:r>
                      <a:endParaRPr lang="en-US" sz="16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60" r:id="rId1"/>
    <p:sldLayoutId id="2147483659"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966915" y="43084709"/>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952041719"/>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zotero.org/google-docs/?Juu1sn" TargetMode="External"/><Relationship Id="rId4" Type="http://schemas.openxmlformats.org/officeDocument/2006/relationships/hyperlink" Target="https://www.zotero.org/google-docs/?uiolVO" TargetMode="External"/><Relationship Id="rId5"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ext Placeholder 351"/>
          <p:cNvSpPr>
            <a:spLocks noGrp="1"/>
          </p:cNvSpPr>
          <p:nvPr>
            <p:ph type="body" sz="quarter" idx="10"/>
          </p:nvPr>
        </p:nvSpPr>
        <p:spPr>
          <a:xfrm>
            <a:off x="435667" y="8136510"/>
            <a:ext cx="13591277" cy="10618269"/>
          </a:xfrm>
        </p:spPr>
        <p:txBody>
          <a:bodyPr/>
          <a:lstStyle/>
          <a:p>
            <a:r>
              <a:rPr lang="en-US" sz="4400" dirty="0" smtClean="0"/>
              <a:t>Music as a method of worship in the </a:t>
            </a:r>
            <a:r>
              <a:rPr lang="en-US" sz="4400" dirty="0"/>
              <a:t>C</a:t>
            </a:r>
            <a:r>
              <a:rPr lang="en-US" sz="4400" dirty="0" smtClean="0"/>
              <a:t>hristian faith began with the Roman Catholic church 2000 years ago. At the beginning of the middle ages, with the formation of Catholicism, music was sang as chants without musical accompaniment. This mirrored the musical worship that was practiced in the synagogues. Due to the fact that many original Catholics were Jewish by birth, this makes sense. Chants in the synagogue were sung following a reading from the scripture. Music sung throughout Catholic masses followed this same structure, and even today in the Catholic church a hymn or psalm is sung following the readings in the mass. With the splits in the Catholic tradition that have created the bracket of Christianity, there have been many shifts in the music </a:t>
            </a:r>
            <a:r>
              <a:rPr lang="en-US" sz="4400" dirty="0" smtClean="0"/>
              <a:t>tradition</a:t>
            </a:r>
            <a:r>
              <a:rPr lang="en-US" sz="4400" baseline="30000" dirty="0" smtClean="0"/>
              <a:t>1</a:t>
            </a:r>
            <a:r>
              <a:rPr lang="en-US" sz="4400" dirty="0" smtClean="0"/>
              <a:t>. </a:t>
            </a:r>
            <a:endParaRPr lang="en-US" sz="4400" dirty="0"/>
          </a:p>
        </p:txBody>
      </p:sp>
      <p:sp>
        <p:nvSpPr>
          <p:cNvPr id="353" name="Text Placeholder 352"/>
          <p:cNvSpPr>
            <a:spLocks noGrp="1"/>
          </p:cNvSpPr>
          <p:nvPr>
            <p:ph type="body" sz="quarter" idx="11"/>
          </p:nvPr>
        </p:nvSpPr>
        <p:spPr/>
        <p:txBody>
          <a:bodyPr/>
          <a:lstStyle/>
          <a:p>
            <a:r>
              <a:rPr lang="en-US" dirty="0" smtClean="0"/>
              <a:t>Introduction</a:t>
            </a:r>
            <a:endParaRPr lang="en-US" dirty="0"/>
          </a:p>
        </p:txBody>
      </p:sp>
      <p:sp>
        <p:nvSpPr>
          <p:cNvPr id="355" name="Text Placeholder 354"/>
          <p:cNvSpPr>
            <a:spLocks noGrp="1"/>
          </p:cNvSpPr>
          <p:nvPr>
            <p:ph type="body" sz="quarter" idx="19"/>
          </p:nvPr>
        </p:nvSpPr>
        <p:spPr>
          <a:xfrm>
            <a:off x="414341" y="21647700"/>
            <a:ext cx="13592864" cy="11295378"/>
          </a:xfrm>
        </p:spPr>
        <p:txBody>
          <a:bodyPr/>
          <a:lstStyle/>
          <a:p>
            <a:r>
              <a:rPr lang="en-US" sz="4400" dirty="0"/>
              <a:t>Within the last 30 years there has been a big change in the style of music played at many Sunday services. Guitars and music of praise has been rushing into worship. The traditional music was met with the “grassroots and pop-culture  driven force</a:t>
            </a:r>
            <a:r>
              <a:rPr lang="en-US" sz="4400" baseline="30000" dirty="0"/>
              <a:t>”5.</a:t>
            </a:r>
            <a:r>
              <a:rPr lang="en-US" sz="4400" dirty="0"/>
              <a:t> </a:t>
            </a:r>
            <a:r>
              <a:rPr lang="en-US" sz="4400" dirty="0" smtClean="0"/>
              <a:t>Praise and Worship is a new shift in music worship. It is a universal way for </a:t>
            </a:r>
            <a:r>
              <a:rPr lang="en-US" sz="4400" dirty="0"/>
              <a:t>C</a:t>
            </a:r>
            <a:r>
              <a:rPr lang="en-US" sz="4400" dirty="0" smtClean="0"/>
              <a:t>hristians to praise God</a:t>
            </a:r>
            <a:r>
              <a:rPr lang="en-US" sz="4400" baseline="30000" dirty="0" smtClean="0"/>
              <a:t>7</a:t>
            </a:r>
            <a:r>
              <a:rPr lang="en-US" sz="4400" dirty="0" smtClean="0"/>
              <a:t>. These are services that allow for people to praise God through music, and worship through prayer and scripture. Praise means to sing, and in and even more simplified sense being thankful to God’s blessing. Worship means to pay homage and respect to God. This is a conversation between someone and God, which is more intimate than praise</a:t>
            </a:r>
            <a:r>
              <a:rPr lang="en-US" sz="4400" baseline="30000" dirty="0" smtClean="0"/>
              <a:t>8</a:t>
            </a:r>
            <a:r>
              <a:rPr lang="en-US" sz="4400" dirty="0" smtClean="0"/>
              <a:t>. Praise and worship helps reach out to the younger generation</a:t>
            </a:r>
            <a:r>
              <a:rPr lang="en-US" sz="4400" baseline="30000" dirty="0"/>
              <a:t>5</a:t>
            </a:r>
            <a:r>
              <a:rPr lang="en-US" sz="4400" dirty="0" smtClean="0"/>
              <a:t>. This music helps to uplift and transform. It helps to bring a sense of connection to the youth with the faith</a:t>
            </a:r>
            <a:r>
              <a:rPr lang="en-US" sz="4400" baseline="30000" dirty="0"/>
              <a:t>6</a:t>
            </a:r>
            <a:r>
              <a:rPr lang="en-US" sz="4400" dirty="0" smtClean="0"/>
              <a:t>. </a:t>
            </a:r>
            <a:endParaRPr lang="en-US" sz="4400" dirty="0"/>
          </a:p>
        </p:txBody>
      </p:sp>
      <p:sp>
        <p:nvSpPr>
          <p:cNvPr id="356" name="Text Placeholder 355"/>
          <p:cNvSpPr>
            <a:spLocks noGrp="1"/>
          </p:cNvSpPr>
          <p:nvPr>
            <p:ph type="body" sz="quarter" idx="20"/>
          </p:nvPr>
        </p:nvSpPr>
        <p:spPr>
          <a:xfrm>
            <a:off x="414341" y="20746242"/>
            <a:ext cx="13573125" cy="754045"/>
          </a:xfrm>
        </p:spPr>
        <p:txBody>
          <a:bodyPr/>
          <a:lstStyle/>
          <a:p>
            <a:r>
              <a:rPr lang="en-US" dirty="0" smtClean="0"/>
              <a:t>Praise and </a:t>
            </a:r>
            <a:r>
              <a:rPr lang="en-US" dirty="0" smtClean="0"/>
              <a:t>Worship</a:t>
            </a:r>
            <a:endParaRPr lang="en-US" dirty="0"/>
          </a:p>
        </p:txBody>
      </p:sp>
      <p:sp>
        <p:nvSpPr>
          <p:cNvPr id="357" name="Text Placeholder 356"/>
          <p:cNvSpPr>
            <a:spLocks noGrp="1"/>
          </p:cNvSpPr>
          <p:nvPr>
            <p:ph type="body" sz="quarter" idx="21"/>
          </p:nvPr>
        </p:nvSpPr>
        <p:spPr>
          <a:xfrm>
            <a:off x="14915706" y="21358193"/>
            <a:ext cx="13571534" cy="7909835"/>
          </a:xfrm>
        </p:spPr>
        <p:txBody>
          <a:bodyPr/>
          <a:lstStyle/>
          <a:p>
            <a:r>
              <a:rPr lang="en-US" sz="4400" dirty="0" smtClean="0"/>
              <a:t>One church today has begun to sing secular music as apart of their services. The United Congregational Church in Bridgeport Connecticut has sung like “This is Me” from The Greatest Showman, “I Stand” by Glen Ballard and </a:t>
            </a:r>
            <a:r>
              <a:rPr lang="en-US" sz="4400" dirty="0" smtClean="0"/>
              <a:t>Idina</a:t>
            </a:r>
            <a:r>
              <a:rPr lang="en-US" sz="4400" dirty="0" smtClean="0"/>
              <a:t> </a:t>
            </a:r>
            <a:r>
              <a:rPr lang="en-US" sz="4400" dirty="0" smtClean="0"/>
              <a:t>Menzel</a:t>
            </a:r>
            <a:r>
              <a:rPr lang="en-US" sz="4400" dirty="0" smtClean="0"/>
              <a:t>, and “I Have a Voice” by Frank </a:t>
            </a:r>
            <a:r>
              <a:rPr lang="en-US" sz="4400" dirty="0" smtClean="0"/>
              <a:t>Wildhorn</a:t>
            </a:r>
            <a:r>
              <a:rPr lang="en-US" sz="4400" dirty="0" smtClean="0"/>
              <a:t>, Robin Lerner, and Jason Howland. During one of the services the </a:t>
            </a:r>
            <a:r>
              <a:rPr lang="en-US" sz="4400" dirty="0" smtClean="0"/>
              <a:t>Reverend </a:t>
            </a:r>
            <a:r>
              <a:rPr lang="en-US" sz="4400" dirty="0" smtClean="0"/>
              <a:t>explained why she chose to have secular music featured in the service. She explained that this music related a lot more to what she was preaching about, and also allowed you to see this type of music in a new light. </a:t>
            </a:r>
            <a:endParaRPr lang="en-US" sz="4400" dirty="0"/>
          </a:p>
        </p:txBody>
      </p:sp>
      <p:sp>
        <p:nvSpPr>
          <p:cNvPr id="358" name="Text Placeholder 357"/>
          <p:cNvSpPr>
            <a:spLocks noGrp="1"/>
          </p:cNvSpPr>
          <p:nvPr>
            <p:ph type="body" sz="quarter" idx="22"/>
          </p:nvPr>
        </p:nvSpPr>
        <p:spPr>
          <a:xfrm>
            <a:off x="14495464" y="20541461"/>
            <a:ext cx="13571534" cy="754045"/>
          </a:xfrm>
        </p:spPr>
        <p:txBody>
          <a:bodyPr/>
          <a:lstStyle/>
          <a:p>
            <a:r>
              <a:rPr lang="en-US" dirty="0" smtClean="0"/>
              <a:t>A different way to worship through Music </a:t>
            </a:r>
            <a:endParaRPr lang="en-US" dirty="0"/>
          </a:p>
        </p:txBody>
      </p:sp>
      <p:sp>
        <p:nvSpPr>
          <p:cNvPr id="359" name="Text Placeholder 358"/>
          <p:cNvSpPr>
            <a:spLocks noGrp="1"/>
          </p:cNvSpPr>
          <p:nvPr>
            <p:ph type="body" sz="quarter" idx="23"/>
          </p:nvPr>
        </p:nvSpPr>
        <p:spPr>
          <a:xfrm>
            <a:off x="15162215" y="7787858"/>
            <a:ext cx="13571534" cy="10618269"/>
          </a:xfrm>
        </p:spPr>
        <p:txBody>
          <a:bodyPr/>
          <a:lstStyle/>
          <a:p>
            <a:r>
              <a:rPr lang="en-US" sz="4400" dirty="0" smtClean="0"/>
              <a:t>Worship through music is done because the lyrics can provide us with theology. It </a:t>
            </a:r>
            <a:r>
              <a:rPr lang="en-US" sz="4400" dirty="0" smtClean="0"/>
              <a:t>offers a great way to learn and grow in faith. The lyrics of the hymns “can help us </a:t>
            </a:r>
            <a:r>
              <a:rPr lang="en-US" sz="4400" dirty="0"/>
              <a:t>d</a:t>
            </a:r>
            <a:r>
              <a:rPr lang="en-US" sz="4400" dirty="0" smtClean="0"/>
              <a:t>igest the truths of God we just received in the scripture”</a:t>
            </a:r>
            <a:r>
              <a:rPr lang="en-US" sz="4400" baseline="30000" dirty="0"/>
              <a:t>2</a:t>
            </a:r>
            <a:r>
              <a:rPr lang="en-US" sz="4400" dirty="0" smtClean="0"/>
              <a:t>. Hymns and other music is full of theological references. Music, specifically singing, allows an emotional connection to these theological texts. The emotions of a song transmit into human emotion as they are sung, and can go deeper into oneself than written text can. Singing and music also has a way of uniting the church. The praise of God through music unites everyone into one voice. Worship through music is done because many biblical texts reference Gods desire for singing. As a Christian community music has been a large part of worship. Much of the </a:t>
            </a:r>
            <a:r>
              <a:rPr lang="en-US" sz="4400" dirty="0"/>
              <a:t>C</a:t>
            </a:r>
            <a:r>
              <a:rPr lang="en-US" sz="4400" dirty="0" smtClean="0"/>
              <a:t>hristian belief is recorded in song</a:t>
            </a:r>
            <a:r>
              <a:rPr lang="en-US" sz="4400" baseline="30000" dirty="0"/>
              <a:t>3</a:t>
            </a:r>
            <a:r>
              <a:rPr lang="en-US" sz="4400" dirty="0" smtClean="0"/>
              <a:t>.</a:t>
            </a:r>
            <a:endParaRPr lang="en-US" sz="4400" dirty="0"/>
          </a:p>
        </p:txBody>
      </p:sp>
      <p:sp>
        <p:nvSpPr>
          <p:cNvPr id="360" name="Text Placeholder 359"/>
          <p:cNvSpPr>
            <a:spLocks noGrp="1"/>
          </p:cNvSpPr>
          <p:nvPr>
            <p:ph type="body" sz="quarter" idx="24"/>
          </p:nvPr>
        </p:nvSpPr>
        <p:spPr/>
        <p:txBody>
          <a:bodyPr/>
          <a:lstStyle/>
          <a:p>
            <a:r>
              <a:rPr lang="en-US" dirty="0" smtClean="0"/>
              <a:t>Why Worship with Music?</a:t>
            </a:r>
            <a:endParaRPr lang="en-US" dirty="0"/>
          </a:p>
        </p:txBody>
      </p:sp>
      <p:sp>
        <p:nvSpPr>
          <p:cNvPr id="361" name="Text Placeholder 360"/>
          <p:cNvSpPr>
            <a:spLocks noGrp="1"/>
          </p:cNvSpPr>
          <p:nvPr>
            <p:ph type="body" sz="quarter" idx="25"/>
          </p:nvPr>
        </p:nvSpPr>
        <p:spPr/>
        <p:txBody>
          <a:bodyPr/>
          <a:lstStyle/>
          <a:p>
            <a:r>
              <a:rPr lang="en-US" dirty="0" smtClean="0"/>
              <a:t>Stylistic Changes</a:t>
            </a:r>
            <a:endParaRPr lang="en-US" dirty="0"/>
          </a:p>
        </p:txBody>
      </p:sp>
      <p:sp>
        <p:nvSpPr>
          <p:cNvPr id="362" name="Text Placeholder 361"/>
          <p:cNvSpPr>
            <a:spLocks noGrp="1"/>
          </p:cNvSpPr>
          <p:nvPr>
            <p:ph type="body" sz="quarter" idx="26"/>
          </p:nvPr>
        </p:nvSpPr>
        <p:spPr>
          <a:xfrm>
            <a:off x="29395742" y="7777274"/>
            <a:ext cx="13576029" cy="20097787"/>
          </a:xfrm>
        </p:spPr>
        <p:txBody>
          <a:bodyPr/>
          <a:lstStyle/>
          <a:p>
            <a:r>
              <a:rPr lang="en-US" sz="4400" dirty="0" smtClean="0"/>
              <a:t>In the 16</a:t>
            </a:r>
            <a:r>
              <a:rPr lang="en-US" sz="4400" baseline="30000" dirty="0" smtClean="0"/>
              <a:t>th</a:t>
            </a:r>
            <a:r>
              <a:rPr lang="en-US" sz="4400" dirty="0" smtClean="0"/>
              <a:t> century music in the Catholic Church was Latin chants sung by clergy members. The first shift was to create lyrics that were in the language of the people. The lyrics had to translated into the tongue of the people who were apart of the celebration. These songs remained to be psalms from the bible or based off of bible passages. This music was sung in unison, meaning sung with one melody. The Lutheran movement began when the Lutherans composed hymns themselves about “the incarnation, the cross, and the resurrection</a:t>
            </a:r>
            <a:r>
              <a:rPr lang="en-US" sz="4400" baseline="30000" dirty="0" smtClean="0"/>
              <a:t>”4.</a:t>
            </a:r>
            <a:r>
              <a:rPr lang="en-US" sz="4400" dirty="0" smtClean="0"/>
              <a:t> The music began to be sung in four parts that were created for these pieces of music, along with the addition of organs and other musical instruments</a:t>
            </a:r>
            <a:r>
              <a:rPr lang="en-US" sz="4400" baseline="30000" dirty="0" smtClean="0"/>
              <a:t>4</a:t>
            </a:r>
            <a:r>
              <a:rPr lang="en-US" sz="4400" dirty="0" smtClean="0"/>
              <a:t>. There was also a reformed movement. This was when choir-stalls and organs were taken away. The congregation would sing psalms a Capella without an instruments. Psalms were the only songs sung because they were provided by God. They allowed people to sing praises from God. This movement ended at the end of the 16</a:t>
            </a:r>
            <a:r>
              <a:rPr lang="en-US" sz="4400" baseline="30000" dirty="0" smtClean="0"/>
              <a:t>th</a:t>
            </a:r>
            <a:r>
              <a:rPr lang="en-US" sz="4400" dirty="0" smtClean="0"/>
              <a:t> century</a:t>
            </a:r>
            <a:r>
              <a:rPr lang="en-US" sz="4400" baseline="30000" dirty="0" smtClean="0"/>
              <a:t>4</a:t>
            </a:r>
            <a:r>
              <a:rPr lang="en-US" sz="4400" dirty="0" smtClean="0"/>
              <a:t>. Now Catholics still sing psalms at masses. Today there is an argument as to whether Catholics should be singing hymns at mass. Protestants have added hymns directly into their services, and Catholic attempt to modify this for their own masses. In </a:t>
            </a:r>
            <a:r>
              <a:rPr lang="en-US" sz="4400" dirty="0" smtClean="0"/>
              <a:t>Catholicism</a:t>
            </a:r>
            <a:r>
              <a:rPr lang="en-US" sz="4400" dirty="0" smtClean="0"/>
              <a:t> there is a divide. Some </a:t>
            </a:r>
            <a:r>
              <a:rPr lang="en-US" sz="4400" dirty="0"/>
              <a:t>C</a:t>
            </a:r>
            <a:r>
              <a:rPr lang="en-US" sz="4400" dirty="0" smtClean="0"/>
              <a:t>atholics want to stay away from hymns and stick to tradition. The argument for hymns into the catholic faith is that hymns can be vessels for teaching the catholic faith. Any hymn that teaches that faith whether written by </a:t>
            </a:r>
            <a:r>
              <a:rPr lang="en-US" sz="4400" dirty="0"/>
              <a:t>C</a:t>
            </a:r>
            <a:r>
              <a:rPr lang="en-US" sz="4400" dirty="0" smtClean="0"/>
              <a:t>atholics or not can be apart of the faith</a:t>
            </a:r>
            <a:r>
              <a:rPr lang="en-US" sz="4400" baseline="30000" dirty="0" smtClean="0"/>
              <a:t>3</a:t>
            </a:r>
            <a:r>
              <a:rPr lang="en-US" sz="4400" dirty="0" smtClean="0"/>
              <a:t>. </a:t>
            </a:r>
            <a:endParaRPr lang="en-US" sz="4400" dirty="0"/>
          </a:p>
        </p:txBody>
      </p:sp>
      <p:sp>
        <p:nvSpPr>
          <p:cNvPr id="363" name="Text Placeholder 362"/>
          <p:cNvSpPr>
            <a:spLocks noGrp="1"/>
          </p:cNvSpPr>
          <p:nvPr>
            <p:ph type="body" sz="quarter" idx="27"/>
          </p:nvPr>
        </p:nvSpPr>
        <p:spPr>
          <a:xfrm>
            <a:off x="15534399" y="29925598"/>
            <a:ext cx="13576029" cy="754045"/>
          </a:xfrm>
        </p:spPr>
        <p:txBody>
          <a:bodyPr/>
          <a:lstStyle/>
          <a:p>
            <a:r>
              <a:rPr lang="en-US" dirty="0" smtClean="0"/>
              <a:t>References</a:t>
            </a:r>
            <a:endParaRPr lang="en-US" dirty="0"/>
          </a:p>
        </p:txBody>
      </p:sp>
      <p:sp>
        <p:nvSpPr>
          <p:cNvPr id="364" name="Text Placeholder 363"/>
          <p:cNvSpPr>
            <a:spLocks noGrp="1"/>
          </p:cNvSpPr>
          <p:nvPr>
            <p:ph type="body" sz="quarter" idx="28"/>
          </p:nvPr>
        </p:nvSpPr>
        <p:spPr>
          <a:xfrm>
            <a:off x="16323639" y="31304953"/>
            <a:ext cx="13581061" cy="9251741"/>
          </a:xfrm>
        </p:spPr>
        <p:txBody>
          <a:bodyPr/>
          <a:lstStyle/>
          <a:p>
            <a:pPr marL="514350" indent="-514350">
              <a:buAutoNum type="arabicPeriod"/>
            </a:pPr>
            <a:r>
              <a:rPr lang="en-US" dirty="0">
                <a:hlinkClick r:id="rId3"/>
              </a:rPr>
              <a:t>Cuzzupe C. The Function of Liturgical Music within the History of the Catholic Church. :48</a:t>
            </a:r>
            <a:r>
              <a:rPr lang="en-US" dirty="0" smtClean="0">
                <a:hlinkClick r:id="rId3"/>
              </a:rPr>
              <a:t>.</a:t>
            </a:r>
            <a:endParaRPr lang="en-US" dirty="0" smtClean="0"/>
          </a:p>
          <a:p>
            <a:pPr marL="514350" indent="-514350">
              <a:buAutoNum type="arabicPeriod"/>
            </a:pPr>
            <a:r>
              <a:rPr lang="en-US" dirty="0" smtClean="0">
                <a:hlinkClick r:id="rId4"/>
              </a:rPr>
              <a:t>The </a:t>
            </a:r>
            <a:r>
              <a:rPr lang="en-US" dirty="0">
                <a:hlinkClick r:id="rId4"/>
              </a:rPr>
              <a:t>Catholic Case for Protestant Hymns | Nathaniel Peters | First Things. https://www.firstthings.com/web-exclusives/2012/03/the-catholic-case-for-protestant-hymns. Accessed March 22, 2020</a:t>
            </a:r>
            <a:r>
              <a:rPr lang="en-US" dirty="0" smtClean="0">
                <a:hlinkClick r:id="rId4"/>
              </a:rPr>
              <a:t>.</a:t>
            </a:r>
            <a:endParaRPr lang="en-US" dirty="0" smtClean="0"/>
          </a:p>
          <a:p>
            <a:pPr marL="514350" indent="-514350">
              <a:buAutoNum type="arabicPeriod"/>
            </a:pPr>
            <a:r>
              <a:rPr lang="en-US" dirty="0" smtClean="0">
                <a:hlinkClick r:id="rId4"/>
              </a:rPr>
              <a:t>Why </a:t>
            </a:r>
            <a:r>
              <a:rPr lang="en-US" dirty="0">
                <a:hlinkClick r:id="rId4"/>
              </a:rPr>
              <a:t>do we sing in worship? :1.</a:t>
            </a:r>
            <a:endParaRPr lang="en-US" dirty="0" smtClean="0"/>
          </a:p>
          <a:p>
            <a:pPr marL="514350" indent="-514350">
              <a:buAutoNum type="arabicPeriod"/>
            </a:pPr>
            <a:r>
              <a:rPr lang="en-US" dirty="0">
                <a:hlinkClick r:id="rId4"/>
              </a:rPr>
              <a:t>Protestant music. </a:t>
            </a:r>
            <a:r>
              <a:rPr lang="en-US" i="1" dirty="0">
                <a:hlinkClick r:id="rId4"/>
              </a:rPr>
              <a:t>Mus Protestant</a:t>
            </a:r>
            <a:r>
              <a:rPr lang="en-US" dirty="0">
                <a:hlinkClick r:id="rId4"/>
              </a:rPr>
              <a:t>. https://www.museeprotestant.org/en/notice/protestant-music/. Accessed March 17, </a:t>
            </a:r>
            <a:r>
              <a:rPr lang="en-US" dirty="0" smtClean="0">
                <a:hlinkClick r:id="rId4"/>
              </a:rPr>
              <a:t>2020.</a:t>
            </a:r>
            <a:endParaRPr lang="en-US" dirty="0"/>
          </a:p>
          <a:p>
            <a:pPr marL="514350" indent="-514350">
              <a:buAutoNum type="arabicPeriod"/>
            </a:pPr>
            <a:r>
              <a:rPr lang="en-US" dirty="0" smtClean="0">
                <a:hlinkClick r:id="rId4"/>
              </a:rPr>
              <a:t>Eskridge </a:t>
            </a:r>
            <a:r>
              <a:rPr lang="en-US" dirty="0">
                <a:hlinkClick r:id="rId4"/>
              </a:rPr>
              <a:t>L. The “Praise and Worship” Revolution. Christian History | Learn the History of Christianity &amp; the Church. https://www.christianitytoday.com/history/2008/october/praise-and-worship-revolution.html. Accessed April 16, </a:t>
            </a:r>
            <a:r>
              <a:rPr lang="en-US" dirty="0" smtClean="0">
                <a:hlinkClick r:id="rId4"/>
              </a:rPr>
              <a:t>2020.</a:t>
            </a:r>
          </a:p>
          <a:p>
            <a:pPr marL="514350" indent="-514350">
              <a:buAutoNum type="arabicPeriod"/>
            </a:pPr>
            <a:r>
              <a:rPr lang="en-US" dirty="0" smtClean="0">
                <a:hlinkClick r:id="rId4"/>
              </a:rPr>
              <a:t>Tshabalala </a:t>
            </a:r>
            <a:r>
              <a:rPr lang="en-US" dirty="0">
                <a:hlinkClick r:id="rId4"/>
              </a:rPr>
              <a:t>BG, Patel CJ. The role of praise and worship activities in spiritual well‐being: perceptions of a Pentecostal Youth Ministry group. </a:t>
            </a:r>
            <a:r>
              <a:rPr lang="en-US" i="1" dirty="0">
                <a:hlinkClick r:id="rId4"/>
              </a:rPr>
              <a:t>Int J Child Spiritual</a:t>
            </a:r>
            <a:r>
              <a:rPr lang="en-US" dirty="0">
                <a:hlinkClick r:id="rId4"/>
              </a:rPr>
              <a:t>. 2010;15(1):73-82. </a:t>
            </a:r>
            <a:r>
              <a:rPr lang="en-US" dirty="0" smtClean="0">
                <a:hlinkClick r:id="rId4"/>
              </a:rPr>
              <a:t>doi:10.1080/13644361003603074</a:t>
            </a:r>
            <a:endParaRPr lang="en-US" dirty="0"/>
          </a:p>
          <a:p>
            <a:pPr marL="514350" indent="-514350">
              <a:buAutoNum type="arabicPeriod"/>
            </a:pPr>
            <a:r>
              <a:rPr lang="en-US" dirty="0" smtClean="0">
                <a:hlinkClick r:id="rId4"/>
              </a:rPr>
              <a:t>Praise </a:t>
            </a:r>
            <a:r>
              <a:rPr lang="en-US" dirty="0">
                <a:hlinkClick r:id="rId4"/>
              </a:rPr>
              <a:t>And Worship. AllAboutGOD.com. https://www.AllAboutGOD.com/praise-and-worship.htm. Accessed April 16, </a:t>
            </a:r>
            <a:r>
              <a:rPr lang="en-US" dirty="0" smtClean="0">
                <a:hlinkClick r:id="rId4"/>
              </a:rPr>
              <a:t>2020.</a:t>
            </a:r>
          </a:p>
          <a:p>
            <a:pPr marL="514350" indent="-514350">
              <a:buAutoNum type="arabicPeriod"/>
            </a:pPr>
            <a:r>
              <a:rPr lang="en-US" dirty="0" smtClean="0">
                <a:hlinkClick r:id="rId4"/>
              </a:rPr>
              <a:t>Life </a:t>
            </a:r>
            <a:r>
              <a:rPr lang="en-US" dirty="0">
                <a:hlinkClick r:id="rId4"/>
              </a:rPr>
              <a:t>T. What is Praise and Worship? The Life. https://thelife.com/what-is-praise-and-worship. Accessed April 16, 2020.</a:t>
            </a:r>
            <a:endParaRPr lang="en-US" dirty="0"/>
          </a:p>
        </p:txBody>
      </p:sp>
      <p:sp>
        <p:nvSpPr>
          <p:cNvPr id="405" name="Text Placeholder 404"/>
          <p:cNvSpPr>
            <a:spLocks noGrp="1"/>
          </p:cNvSpPr>
          <p:nvPr>
            <p:ph type="body" sz="quarter" idx="151"/>
          </p:nvPr>
        </p:nvSpPr>
        <p:spPr/>
        <p:txBody>
          <a:bodyPr/>
          <a:lstStyle/>
          <a:p>
            <a:r>
              <a:rPr lang="en-US" dirty="0" smtClean="0">
                <a:solidFill>
                  <a:schemeClr val="accent5">
                    <a:lumMod val="50000"/>
                  </a:schemeClr>
                </a:solidFill>
              </a:rPr>
              <a:t>Stephanie O’Reilly </a:t>
            </a:r>
            <a:endParaRPr lang="en-US" dirty="0">
              <a:solidFill>
                <a:schemeClr val="accent5">
                  <a:lumMod val="50000"/>
                </a:schemeClr>
              </a:solidFill>
            </a:endParaRPr>
          </a:p>
        </p:txBody>
      </p:sp>
      <p:sp>
        <p:nvSpPr>
          <p:cNvPr id="406" name="Text Placeholder 405"/>
          <p:cNvSpPr>
            <a:spLocks noGrp="1"/>
          </p:cNvSpPr>
          <p:nvPr>
            <p:ph type="body" sz="quarter" idx="153"/>
          </p:nvPr>
        </p:nvSpPr>
        <p:spPr/>
        <p:txBody>
          <a:bodyPr/>
          <a:lstStyle/>
          <a:p>
            <a:r>
              <a:rPr lang="en-US" dirty="0"/>
              <a:t>Music throughout C</a:t>
            </a:r>
            <a:r>
              <a:rPr lang="en-US" dirty="0" smtClean="0"/>
              <a:t>hristianity</a:t>
            </a:r>
            <a:r>
              <a:rPr lang="en-US" dirty="0"/>
              <a:t> </a:t>
            </a:r>
          </a:p>
        </p:txBody>
      </p:sp>
      <p:pic>
        <p:nvPicPr>
          <p:cNvPr id="2" name="Picture 1"/>
          <p:cNvPicPr>
            <a:picLocks noChangeAspect="1"/>
          </p:cNvPicPr>
          <p:nvPr/>
        </p:nvPicPr>
        <p:blipFill>
          <a:blip r:embed="rId5"/>
          <a:stretch>
            <a:fillRect/>
          </a:stretch>
        </p:blipFill>
        <p:spPr>
          <a:xfrm>
            <a:off x="5260311" y="792316"/>
            <a:ext cx="4897179" cy="5352731"/>
          </a:xfrm>
          <a:prstGeom prst="rect">
            <a:avLst/>
          </a:prstGeom>
        </p:spPr>
      </p:pic>
      <p:pic>
        <p:nvPicPr>
          <p:cNvPr id="17" name="Picture 16"/>
          <p:cNvPicPr>
            <a:picLocks noChangeAspect="1"/>
          </p:cNvPicPr>
          <p:nvPr/>
        </p:nvPicPr>
        <p:blipFill>
          <a:blip r:embed="rId5"/>
          <a:stretch>
            <a:fillRect/>
          </a:stretch>
        </p:blipFill>
        <p:spPr>
          <a:xfrm>
            <a:off x="34978311" y="611166"/>
            <a:ext cx="4897179" cy="5352731"/>
          </a:xfrm>
          <a:prstGeom prst="rect">
            <a:avLst/>
          </a:prstGeom>
        </p:spPr>
      </p:pic>
      <p:pic>
        <p:nvPicPr>
          <p:cNvPr id="18" name="Picture 17"/>
          <p:cNvPicPr>
            <a:picLocks noChangeAspect="1"/>
          </p:cNvPicPr>
          <p:nvPr/>
        </p:nvPicPr>
        <p:blipFill>
          <a:blip r:embed="rId5"/>
          <a:stretch>
            <a:fillRect/>
          </a:stretch>
        </p:blipFill>
        <p:spPr>
          <a:xfrm>
            <a:off x="4752313" y="37293713"/>
            <a:ext cx="4897179" cy="5352731"/>
          </a:xfrm>
          <a:prstGeom prst="rect">
            <a:avLst/>
          </a:prstGeom>
        </p:spPr>
      </p:pic>
      <p:pic>
        <p:nvPicPr>
          <p:cNvPr id="19" name="Picture 18"/>
          <p:cNvPicPr>
            <a:picLocks noChangeAspect="1"/>
          </p:cNvPicPr>
          <p:nvPr/>
        </p:nvPicPr>
        <p:blipFill>
          <a:blip r:embed="rId5"/>
          <a:stretch>
            <a:fillRect/>
          </a:stretch>
        </p:blipFill>
        <p:spPr>
          <a:xfrm>
            <a:off x="35613310" y="37293713"/>
            <a:ext cx="4897179" cy="5352731"/>
          </a:xfrm>
          <a:prstGeom prst="rect">
            <a:avLst/>
          </a:prstGeom>
        </p:spPr>
      </p:pic>
    </p:spTree>
    <p:extLst>
      <p:ext uri="{BB962C8B-B14F-4D97-AF65-F5344CB8AC3E}">
        <p14:creationId xmlns:p14="http://schemas.microsoft.com/office/powerpoint/2010/main" val="3865398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48x48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600</TotalTime>
  <Words>1074</Words>
  <Application>Microsoft Macintosh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 Black</vt:lpstr>
      <vt:lpstr>Calibri</vt:lpstr>
      <vt:lpstr>Times New Roman</vt:lpstr>
      <vt:lpstr>Trebuchet MS</vt:lpstr>
      <vt:lpstr>Arial</vt:lpstr>
      <vt:lpstr>48x48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48x48 PowerPoint Presentation</dc:title>
  <dc:subject>Research poster presentation template </dc:subject>
  <dc:creator>PosterPresentations.com</dc:creator>
  <cp:keywords>48x48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O'Reilly, Stephanie C.</cp:lastModifiedBy>
  <cp:revision>61</cp:revision>
  <dcterms:created xsi:type="dcterms:W3CDTF">2012-02-09T20:53:12Z</dcterms:created>
  <dcterms:modified xsi:type="dcterms:W3CDTF">2020-04-16T15:11:50Z</dcterms:modified>
  <cp:category>Research poster templates </cp:category>
</cp:coreProperties>
</file>