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72" r:id="rId4"/>
  </p:sldMasterIdLst>
  <p:sldIdLst>
    <p:sldId id="256" r:id="rId5"/>
    <p:sldId id="261" r:id="rId6"/>
    <p:sldId id="262" r:id="rId7"/>
    <p:sldId id="263" r:id="rId8"/>
    <p:sldId id="265" r:id="rId9"/>
    <p:sldId id="264" r:id="rId10"/>
    <p:sldId id="267" r:id="rId11"/>
    <p:sldId id="268" r:id="rId12"/>
    <p:sldId id="266" r:id="rId13"/>
    <p:sldId id="269" r:id="rId14"/>
    <p:sldId id="260"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0" autoAdjust="0"/>
    <p:restoredTop sz="94648" autoAdjust="0"/>
  </p:normalViewPr>
  <p:slideViewPr>
    <p:cSldViewPr snapToGrid="0">
      <p:cViewPr varScale="1">
        <p:scale>
          <a:sx n="114" d="100"/>
          <a:sy n="114" d="100"/>
        </p:scale>
        <p:origin x="27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19-04-03T20:04:58.166" idx="1">
    <p:pos x="10" y="10"/>
    <p:text>Misinformation has the potential for invading our memories when we talk to other people, when we are suggestively interrogated or when we read or view media coverage about some event that we may have experienced ourselves.  Memories are more easily modified, for instance, when the passage of time allows the original memory to fade.</p:text>
    <p:extLst>
      <p:ext uri="{C676402C-5697-4E1C-873F-D02D1690AC5C}">
        <p15:threadingInfo xmlns:p15="http://schemas.microsoft.com/office/powerpoint/2012/main" timeZoneBias="24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smtClean="0"/>
              <a:pPr/>
              <a:t>4/17/2020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03018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54701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smtClean="0"/>
              <a:pPr/>
              <a:t>4/17/2020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91526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39981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4/17/2020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09290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4/17/2020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87167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28574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61BEF0D-F0BB-DE4B-95CE-6DB70DBA9567}" type="datetimeFigureOut">
              <a:rPr lang="en-US" smtClean="0"/>
              <a:pPr/>
              <a:t>4/17/2020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Tree>
    <p:extLst>
      <p:ext uri="{BB962C8B-B14F-4D97-AF65-F5344CB8AC3E}">
        <p14:creationId xmlns:p14="http://schemas.microsoft.com/office/powerpoint/2010/main" val="1164318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12690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4/17/2020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23296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80803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smtClean="0"/>
              <a:pPr/>
              <a:t>4/17/2020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828555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disjointedthinking.jeffhughes.ca/2011/02/all-about-the-brain-part-1/"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s://creativecommons.org/licenses/by-nc/3.0/"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themindfulword.org/2015/oz-effect-hypocritical-taker-hippocratic-oath/" TargetMode="External"/><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hyperlink" Target="https://creativecommons.org/licenses/by-sa/3.0/"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493D4EDA-58E0-40CC-B3CA-14CDEB349D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Digital Connections">
            <a:extLst>
              <a:ext uri="{FF2B5EF4-FFF2-40B4-BE49-F238E27FC236}">
                <a16:creationId xmlns:a16="http://schemas.microsoft.com/office/drawing/2014/main" id="{3840F91C-EDD0-4D4E-A4AB-E6C77856C88C}"/>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l="13265" t="9091" r="3502" b="-1"/>
          <a:stretch/>
        </p:blipFill>
        <p:spPr>
          <a:xfrm>
            <a:off x="20" y="-27622"/>
            <a:ext cx="12191980" cy="6857990"/>
          </a:xfrm>
          <a:prstGeom prst="rect">
            <a:avLst/>
          </a:prstGeom>
        </p:spPr>
      </p:pic>
      <p:grpSp>
        <p:nvGrpSpPr>
          <p:cNvPr id="17" name="Group 16">
            <a:extLst>
              <a:ext uri="{FF2B5EF4-FFF2-40B4-BE49-F238E27FC236}">
                <a16:creationId xmlns:a16="http://schemas.microsoft.com/office/drawing/2014/main" id="{AA9EB0BC-A85E-4C26-B355-5DFCEF6CCB4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46534" y="453643"/>
            <a:ext cx="11298933" cy="98554"/>
            <a:chOff x="446534" y="453643"/>
            <a:chExt cx="11298933" cy="98554"/>
          </a:xfrm>
        </p:grpSpPr>
        <p:sp>
          <p:nvSpPr>
            <p:cNvPr id="18" name="Rectangle 17">
              <a:extLst>
                <a:ext uri="{FF2B5EF4-FFF2-40B4-BE49-F238E27FC236}">
                  <a16:creationId xmlns:a16="http://schemas.microsoft.com/office/drawing/2014/main" id="{3643E56B-BD42-413D-B17D-7958270F5D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18">
              <a:extLst>
                <a:ext uri="{FF2B5EF4-FFF2-40B4-BE49-F238E27FC236}">
                  <a16:creationId xmlns:a16="http://schemas.microsoft.com/office/drawing/2014/main" id="{96C04F74-9467-4FA5-95DC-8D481A2974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19">
              <a:extLst>
                <a:ext uri="{FF2B5EF4-FFF2-40B4-BE49-F238E27FC236}">
                  <a16:creationId xmlns:a16="http://schemas.microsoft.com/office/drawing/2014/main" id="{D73DE1C3-5C37-42E9-A3F0-256F193832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grpSp>
      <p:sp>
        <p:nvSpPr>
          <p:cNvPr id="22" name="Rectangle 21">
            <a:extLst>
              <a:ext uri="{FF2B5EF4-FFF2-40B4-BE49-F238E27FC236}">
                <a16:creationId xmlns:a16="http://schemas.microsoft.com/office/drawing/2014/main" id="{4A2E7EC3-E07C-46CE-9B25-41865A5068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732" y="4428067"/>
            <a:ext cx="11260667" cy="1962497"/>
          </a:xfrm>
          <a:prstGeom prst="rect">
            <a:avLst/>
          </a:prstGeom>
          <a:solidFill>
            <a:schemeClr val="accent1">
              <a:alpha val="97000"/>
            </a:schemeClr>
          </a:solidFill>
          <a:ln w="6350" cmpd="sng">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C02C5318-1A1E-49D0-B2E2-A4B0FA9E8A40}"/>
              </a:ext>
            </a:extLst>
          </p:cNvPr>
          <p:cNvSpPr>
            <a:spLocks noGrp="1"/>
          </p:cNvSpPr>
          <p:nvPr>
            <p:ph type="ctrTitle"/>
          </p:nvPr>
        </p:nvSpPr>
        <p:spPr>
          <a:xfrm>
            <a:off x="446514" y="2743199"/>
            <a:ext cx="11745466" cy="3540601"/>
          </a:xfrm>
        </p:spPr>
        <p:txBody>
          <a:bodyPr>
            <a:noAutofit/>
          </a:bodyPr>
          <a:lstStyle/>
          <a:p>
            <a:r>
              <a:rPr lang="en-US" sz="5200" dirty="0">
                <a:solidFill>
                  <a:schemeClr val="bg1"/>
                </a:solidFill>
              </a:rPr>
              <a:t>Memory fallibility &amp; its effect on </a:t>
            </a:r>
            <a:br>
              <a:rPr lang="en-US" sz="5200" dirty="0">
                <a:solidFill>
                  <a:schemeClr val="bg1"/>
                </a:solidFill>
              </a:rPr>
            </a:br>
            <a:r>
              <a:rPr lang="en-US" sz="5200" dirty="0">
                <a:solidFill>
                  <a:schemeClr val="bg1"/>
                </a:solidFill>
              </a:rPr>
              <a:t>eyewitness reliability</a:t>
            </a:r>
          </a:p>
        </p:txBody>
      </p:sp>
      <p:sp>
        <p:nvSpPr>
          <p:cNvPr id="3" name="Subtitle 2">
            <a:extLst>
              <a:ext uri="{FF2B5EF4-FFF2-40B4-BE49-F238E27FC236}">
                <a16:creationId xmlns:a16="http://schemas.microsoft.com/office/drawing/2014/main" id="{48B6CF59-4E5B-494D-A2F7-97ADD01E6497}"/>
              </a:ext>
            </a:extLst>
          </p:cNvPr>
          <p:cNvSpPr>
            <a:spLocks noGrp="1"/>
          </p:cNvSpPr>
          <p:nvPr>
            <p:ph type="subTitle" idx="1"/>
          </p:nvPr>
        </p:nvSpPr>
        <p:spPr>
          <a:xfrm>
            <a:off x="446534" y="6400800"/>
            <a:ext cx="10993546" cy="484822"/>
          </a:xfrm>
        </p:spPr>
        <p:txBody>
          <a:bodyPr>
            <a:normAutofit/>
          </a:bodyPr>
          <a:lstStyle/>
          <a:p>
            <a:r>
              <a:rPr lang="en-US" dirty="0">
                <a:solidFill>
                  <a:srgbClr val="7CEBFF"/>
                </a:solidFill>
              </a:rPr>
              <a:t>Taylor </a:t>
            </a:r>
            <a:r>
              <a:rPr lang="en-US" dirty="0" err="1">
                <a:solidFill>
                  <a:srgbClr val="7CEBFF"/>
                </a:solidFill>
              </a:rPr>
              <a:t>rogan</a:t>
            </a:r>
            <a:endParaRPr lang="en-US" dirty="0">
              <a:solidFill>
                <a:srgbClr val="7CEBFF"/>
              </a:solidFill>
            </a:endParaRPr>
          </a:p>
          <a:p>
            <a:endParaRPr lang="en-US" dirty="0">
              <a:solidFill>
                <a:srgbClr val="7CEBFF"/>
              </a:solidFill>
            </a:endParaRPr>
          </a:p>
        </p:txBody>
      </p:sp>
    </p:spTree>
    <p:extLst>
      <p:ext uri="{BB962C8B-B14F-4D97-AF65-F5344CB8AC3E}">
        <p14:creationId xmlns:p14="http://schemas.microsoft.com/office/powerpoint/2010/main" val="14877007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5A876B-3319-45A8-B828-0E7E547165BF}"/>
              </a:ext>
            </a:extLst>
          </p:cNvPr>
          <p:cNvSpPr>
            <a:spLocks noGrp="1"/>
          </p:cNvSpPr>
          <p:nvPr>
            <p:ph type="title"/>
          </p:nvPr>
        </p:nvSpPr>
        <p:spPr>
          <a:xfrm>
            <a:off x="581192" y="702156"/>
            <a:ext cx="11029616" cy="1013800"/>
          </a:xfrm>
        </p:spPr>
        <p:txBody>
          <a:bodyPr>
            <a:normAutofit/>
          </a:bodyPr>
          <a:lstStyle/>
          <a:p>
            <a:r>
              <a:rPr lang="en-US" dirty="0"/>
              <a:t>conclusion</a:t>
            </a:r>
          </a:p>
        </p:txBody>
      </p:sp>
      <p:sp>
        <p:nvSpPr>
          <p:cNvPr id="10" name="Rectangle 9">
            <a:extLst>
              <a:ext uri="{FF2B5EF4-FFF2-40B4-BE49-F238E27FC236}">
                <a16:creationId xmlns:a16="http://schemas.microsoft.com/office/drawing/2014/main" id="{3FE9758B-E361-4084-8D9F-729FA6C4AD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2180496"/>
            <a:ext cx="5404639" cy="4045683"/>
          </a:xfrm>
          <a:prstGeom prst="rect">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group of people sitting at a desk&#10;&#10;Description automatically generated">
            <a:extLst>
              <a:ext uri="{FF2B5EF4-FFF2-40B4-BE49-F238E27FC236}">
                <a16:creationId xmlns:a16="http://schemas.microsoft.com/office/drawing/2014/main" id="{9114D6FF-AD32-4B9A-A5FF-FE457103AB02}"/>
              </a:ext>
            </a:extLst>
          </p:cNvPr>
          <p:cNvPicPr>
            <a:picLocks noChangeAspect="1"/>
          </p:cNvPicPr>
          <p:nvPr/>
        </p:nvPicPr>
        <p:blipFill>
          <a:blip r:embed="rId2"/>
          <a:stretch>
            <a:fillRect/>
          </a:stretch>
        </p:blipFill>
        <p:spPr>
          <a:xfrm>
            <a:off x="657225" y="2535626"/>
            <a:ext cx="4962525" cy="3300079"/>
          </a:xfrm>
          <a:prstGeom prst="rect">
            <a:avLst/>
          </a:prstGeom>
        </p:spPr>
      </p:pic>
      <p:sp>
        <p:nvSpPr>
          <p:cNvPr id="3" name="Content Placeholder 2">
            <a:extLst>
              <a:ext uri="{FF2B5EF4-FFF2-40B4-BE49-F238E27FC236}">
                <a16:creationId xmlns:a16="http://schemas.microsoft.com/office/drawing/2014/main" id="{1A48A35F-FE6F-47CA-921E-2F37DDD2664F}"/>
              </a:ext>
            </a:extLst>
          </p:cNvPr>
          <p:cNvSpPr>
            <a:spLocks noGrp="1"/>
          </p:cNvSpPr>
          <p:nvPr>
            <p:ph idx="1"/>
          </p:nvPr>
        </p:nvSpPr>
        <p:spPr>
          <a:xfrm>
            <a:off x="6335805" y="2180496"/>
            <a:ext cx="5275001" cy="4045683"/>
          </a:xfrm>
        </p:spPr>
        <p:txBody>
          <a:bodyPr>
            <a:normAutofit/>
          </a:bodyPr>
          <a:lstStyle/>
          <a:p>
            <a:pPr marL="0" indent="0">
              <a:lnSpc>
                <a:spcPct val="90000"/>
              </a:lnSpc>
              <a:buNone/>
            </a:pPr>
            <a:r>
              <a:rPr lang="en-US" dirty="0"/>
              <a:t>Our memories are fallible and what we may believe to be the truth can be the complete opposite.</a:t>
            </a:r>
          </a:p>
          <a:p>
            <a:pPr>
              <a:lnSpc>
                <a:spcPct val="90000"/>
              </a:lnSpc>
            </a:pPr>
            <a:r>
              <a:rPr lang="en-US" dirty="0"/>
              <a:t>Memories are not vivid recollections that are stored, but rather pieces of information that we must remember and piece together subconsciously. Often these pieces are interpreted, and our brain can fill in memories with information that we believe to be true – this leads to false memories</a:t>
            </a:r>
          </a:p>
          <a:p>
            <a:pPr>
              <a:lnSpc>
                <a:spcPct val="90000"/>
              </a:lnSpc>
            </a:pPr>
            <a:r>
              <a:rPr lang="en-US" dirty="0"/>
              <a:t>In a courtroom setting, experts should be present when witness testimonies are given, because testimonies are taken very seriously by jurors and mistaken reports are the leading cause of false imprisonment when it comes to eyewitness statements.</a:t>
            </a:r>
          </a:p>
        </p:txBody>
      </p:sp>
    </p:spTree>
    <p:extLst>
      <p:ext uri="{BB962C8B-B14F-4D97-AF65-F5344CB8AC3E}">
        <p14:creationId xmlns:p14="http://schemas.microsoft.com/office/powerpoint/2010/main" val="10317376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79F11E2-8BA5-4C5C-AE7C-361E5EA011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Digital Numbers">
            <a:extLst>
              <a:ext uri="{FF2B5EF4-FFF2-40B4-BE49-F238E27FC236}">
                <a16:creationId xmlns:a16="http://schemas.microsoft.com/office/drawing/2014/main" id="{A21EA617-6D48-425F-97A8-7FEC82C8F401}"/>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l="2189" r="9642" b="1"/>
          <a:stretch/>
        </p:blipFill>
        <p:spPr>
          <a:xfrm>
            <a:off x="446534" y="723899"/>
            <a:ext cx="7498616" cy="5676901"/>
          </a:xfrm>
          <a:prstGeom prst="rect">
            <a:avLst/>
          </a:prstGeom>
        </p:spPr>
      </p:pic>
      <p:sp>
        <p:nvSpPr>
          <p:cNvPr id="12" name="Rectangle 11">
            <a:extLst>
              <a:ext uri="{FF2B5EF4-FFF2-40B4-BE49-F238E27FC236}">
                <a16:creationId xmlns:a16="http://schemas.microsoft.com/office/drawing/2014/main" id="{7C00E1DA-EC7C-40FC-95E3-11FDCD2E42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723899"/>
            <a:ext cx="3703320" cy="5666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0F87E73C-2B1A-4602-BFBE-CFE1E55D9B38}"/>
              </a:ext>
            </a:extLst>
          </p:cNvPr>
          <p:cNvSpPr>
            <a:spLocks noGrp="1"/>
          </p:cNvSpPr>
          <p:nvPr>
            <p:ph type="ctrTitle"/>
          </p:nvPr>
        </p:nvSpPr>
        <p:spPr>
          <a:xfrm>
            <a:off x="8296275" y="1419226"/>
            <a:ext cx="3081576" cy="1746762"/>
          </a:xfrm>
        </p:spPr>
        <p:txBody>
          <a:bodyPr>
            <a:normAutofit/>
          </a:bodyPr>
          <a:lstStyle/>
          <a:p>
            <a:r>
              <a:rPr lang="en-US" dirty="0">
                <a:solidFill>
                  <a:srgbClr val="FFFFFF"/>
                </a:solidFill>
              </a:rPr>
              <a:t>Thank You</a:t>
            </a:r>
          </a:p>
        </p:txBody>
      </p:sp>
      <p:sp>
        <p:nvSpPr>
          <p:cNvPr id="3" name="Subtitle 2">
            <a:extLst>
              <a:ext uri="{FF2B5EF4-FFF2-40B4-BE49-F238E27FC236}">
                <a16:creationId xmlns:a16="http://schemas.microsoft.com/office/drawing/2014/main" id="{A9CB511D-EA45-4336-847C-1252667143B5}"/>
              </a:ext>
            </a:extLst>
          </p:cNvPr>
          <p:cNvSpPr>
            <a:spLocks noGrp="1"/>
          </p:cNvSpPr>
          <p:nvPr>
            <p:ph type="subTitle" idx="1"/>
          </p:nvPr>
        </p:nvSpPr>
        <p:spPr>
          <a:xfrm>
            <a:off x="8296275" y="3505095"/>
            <a:ext cx="3081576" cy="2629006"/>
          </a:xfrm>
        </p:spPr>
        <p:txBody>
          <a:bodyPr>
            <a:normAutofit/>
          </a:bodyPr>
          <a:lstStyle/>
          <a:p>
            <a:endParaRPr lang="en-US" dirty="0">
              <a:solidFill>
                <a:schemeClr val="bg2"/>
              </a:solidFill>
            </a:endParaRPr>
          </a:p>
          <a:p>
            <a:endParaRPr lang="en-US" dirty="0">
              <a:solidFill>
                <a:schemeClr val="bg2"/>
              </a:solidFill>
            </a:endParaRPr>
          </a:p>
        </p:txBody>
      </p:sp>
      <p:grpSp>
        <p:nvGrpSpPr>
          <p:cNvPr id="14" name="Group 13">
            <a:extLst>
              <a:ext uri="{FF2B5EF4-FFF2-40B4-BE49-F238E27FC236}">
                <a16:creationId xmlns:a16="http://schemas.microsoft.com/office/drawing/2014/main" id="{9A421166-2996-41A7-B094-AE5316F347D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46534" y="453643"/>
            <a:ext cx="11298933" cy="98554"/>
            <a:chOff x="446534" y="453643"/>
            <a:chExt cx="11298933" cy="98554"/>
          </a:xfrm>
        </p:grpSpPr>
        <p:sp>
          <p:nvSpPr>
            <p:cNvPr id="15" name="Rectangle 14">
              <a:extLst>
                <a:ext uri="{FF2B5EF4-FFF2-40B4-BE49-F238E27FC236}">
                  <a16:creationId xmlns:a16="http://schemas.microsoft.com/office/drawing/2014/main" id="{FDBB1B92-A3EB-43E4-8FAB-D20E8ED14C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15">
              <a:extLst>
                <a:ext uri="{FF2B5EF4-FFF2-40B4-BE49-F238E27FC236}">
                  <a16:creationId xmlns:a16="http://schemas.microsoft.com/office/drawing/2014/main" id="{3F3972F4-FE7E-48EA-AAD8-9BE5750A66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16">
              <a:extLst>
                <a:ext uri="{FF2B5EF4-FFF2-40B4-BE49-F238E27FC236}">
                  <a16:creationId xmlns:a16="http://schemas.microsoft.com/office/drawing/2014/main" id="{221614E5-870B-4D5E-A43B-8FF7E53234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grpSp>
    </p:spTree>
    <p:extLst>
      <p:ext uri="{BB962C8B-B14F-4D97-AF65-F5344CB8AC3E}">
        <p14:creationId xmlns:p14="http://schemas.microsoft.com/office/powerpoint/2010/main" val="35013474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08967E-19E0-401D-9A2D-9F146E8B1C18}"/>
              </a:ext>
            </a:extLst>
          </p:cNvPr>
          <p:cNvSpPr>
            <a:spLocks noGrp="1"/>
          </p:cNvSpPr>
          <p:nvPr>
            <p:ph type="title"/>
          </p:nvPr>
        </p:nvSpPr>
        <p:spPr/>
        <p:txBody>
          <a:bodyPr/>
          <a:lstStyle/>
          <a:p>
            <a:r>
              <a:rPr lang="en-US" dirty="0"/>
              <a:t>Works Cited</a:t>
            </a:r>
          </a:p>
        </p:txBody>
      </p:sp>
      <p:sp>
        <p:nvSpPr>
          <p:cNvPr id="3" name="Content Placeholder 2">
            <a:extLst>
              <a:ext uri="{FF2B5EF4-FFF2-40B4-BE49-F238E27FC236}">
                <a16:creationId xmlns:a16="http://schemas.microsoft.com/office/drawing/2014/main" id="{1B30652C-1F8B-40AB-BBBD-119DECC7276D}"/>
              </a:ext>
            </a:extLst>
          </p:cNvPr>
          <p:cNvSpPr>
            <a:spLocks noGrp="1"/>
          </p:cNvSpPr>
          <p:nvPr>
            <p:ph idx="1"/>
          </p:nvPr>
        </p:nvSpPr>
        <p:spPr>
          <a:xfrm>
            <a:off x="290596" y="2042992"/>
            <a:ext cx="11610808" cy="4591564"/>
          </a:xfrm>
        </p:spPr>
        <p:txBody>
          <a:bodyPr>
            <a:normAutofit fontScale="40000" lnSpcReduction="20000"/>
          </a:bodyPr>
          <a:lstStyle/>
          <a:p>
            <a:pPr marL="0" indent="0">
              <a:buNone/>
            </a:pPr>
            <a:r>
              <a:rPr lang="en-US" dirty="0"/>
              <a:t>“</a:t>
            </a:r>
            <a:r>
              <a:rPr lang="en-US" sz="2300" dirty="0">
                <a:latin typeface="Times New Roman" panose="02020603050405020304" pitchFamily="18" charset="0"/>
                <a:cs typeface="Times New Roman" panose="02020603050405020304" pitchFamily="18" charset="0"/>
              </a:rPr>
              <a:t>Creating False Memories.” Creating False Memories, staff.washington.edu/</a:t>
            </a:r>
            <a:r>
              <a:rPr lang="en-US" sz="2300" dirty="0" err="1">
                <a:latin typeface="Times New Roman" panose="02020603050405020304" pitchFamily="18" charset="0"/>
                <a:cs typeface="Times New Roman" panose="02020603050405020304" pitchFamily="18" charset="0"/>
              </a:rPr>
              <a:t>eloftus</a:t>
            </a:r>
            <a:r>
              <a:rPr lang="en-US" sz="2300" dirty="0">
                <a:latin typeface="Times New Roman" panose="02020603050405020304" pitchFamily="18" charset="0"/>
                <a:cs typeface="Times New Roman" panose="02020603050405020304" pitchFamily="18" charset="0"/>
              </a:rPr>
              <a:t>/Articles/sciam.htm.</a:t>
            </a:r>
          </a:p>
          <a:p>
            <a:pPr marL="0" indent="0">
              <a:buNone/>
            </a:pPr>
            <a:r>
              <a:rPr lang="en-US" sz="2300" dirty="0">
                <a:latin typeface="Times New Roman" panose="02020603050405020304" pitchFamily="18" charset="0"/>
                <a:cs typeface="Times New Roman" panose="02020603050405020304" pitchFamily="18" charset="0"/>
              </a:rPr>
              <a:t>“The Province of the Jurist: Judicial Resistance to Expert Testimony on Eyewitnesses as Institutional Rivalry.” Harvard Law Review, vol. 126, no. 8, June 2013, pp. 2381–2402. EBSCOhost, sacredheart.idm.oclc.org/</a:t>
            </a:r>
            <a:r>
              <a:rPr lang="en-US" sz="2300" dirty="0" err="1">
                <a:latin typeface="Times New Roman" panose="02020603050405020304" pitchFamily="18" charset="0"/>
                <a:cs typeface="Times New Roman" panose="02020603050405020304" pitchFamily="18" charset="0"/>
              </a:rPr>
              <a:t>login?url</a:t>
            </a:r>
            <a:r>
              <a:rPr lang="en-US" sz="2300" dirty="0">
                <a:latin typeface="Times New Roman" panose="02020603050405020304" pitchFamily="18" charset="0"/>
                <a:cs typeface="Times New Roman" panose="02020603050405020304" pitchFamily="18" charset="0"/>
              </a:rPr>
              <a:t>=https://search.ebscohost.com/login.aspx?direct=true&amp;db=aph&amp;AN=88089886&amp;site=ehost-live&amp;scope=site.</a:t>
            </a:r>
          </a:p>
          <a:p>
            <a:pPr marL="0" indent="0">
              <a:buNone/>
            </a:pPr>
            <a:r>
              <a:rPr lang="en-US" sz="2300" dirty="0" err="1">
                <a:latin typeface="Times New Roman" panose="02020603050405020304" pitchFamily="18" charset="0"/>
                <a:cs typeface="Times New Roman" panose="02020603050405020304" pitchFamily="18" charset="0"/>
              </a:rPr>
              <a:t>Anooshian</a:t>
            </a:r>
            <a:r>
              <a:rPr lang="en-US" sz="2300" dirty="0">
                <a:latin typeface="Times New Roman" panose="02020603050405020304" pitchFamily="18" charset="0"/>
                <a:cs typeface="Times New Roman" panose="02020603050405020304" pitchFamily="18" charset="0"/>
              </a:rPr>
              <a:t>, Linda J., and Pennie S. Seibert. “Diversity within Spatial Cognition: Memory Processes Underlying Place Recognition.” Applied Cognitive Psychology, vol. 10, no. 4, Aug. 1996, pp. 281–299. EBSCOhost, doi:10.1002/(SICI)1099-0720(199608)10:4&lt;281::AID-ACP382&gt;3.0.CO;2-8.</a:t>
            </a:r>
          </a:p>
          <a:p>
            <a:pPr marL="0" indent="0">
              <a:buNone/>
            </a:pPr>
            <a:r>
              <a:rPr lang="en-US" sz="2300" dirty="0">
                <a:latin typeface="Times New Roman" panose="02020603050405020304" pitchFamily="18" charset="0"/>
                <a:cs typeface="Times New Roman" panose="02020603050405020304" pitchFamily="18" charset="0"/>
              </a:rPr>
              <a:t>Brainerd, C. J. “Murder Must </a:t>
            </a:r>
            <a:r>
              <a:rPr lang="en-US" sz="2300" dirty="0" err="1">
                <a:latin typeface="Times New Roman" panose="02020603050405020304" pitchFamily="18" charset="0"/>
                <a:cs typeface="Times New Roman" panose="02020603050405020304" pitchFamily="18" charset="0"/>
              </a:rPr>
              <a:t>Memorise</a:t>
            </a:r>
            <a:r>
              <a:rPr lang="en-US" sz="2300" dirty="0">
                <a:latin typeface="Times New Roman" panose="02020603050405020304" pitchFamily="18" charset="0"/>
                <a:cs typeface="Times New Roman" panose="02020603050405020304" pitchFamily="18" charset="0"/>
              </a:rPr>
              <a:t>.” Memory, vol. 21, no. 5, July 2013, pp. 547–555. EBSCOhost, doi:10.1080/09658211.2013.791322.</a:t>
            </a:r>
          </a:p>
          <a:p>
            <a:pPr marL="0" indent="0">
              <a:buNone/>
            </a:pPr>
            <a:r>
              <a:rPr lang="en-US" sz="2300" dirty="0" err="1">
                <a:latin typeface="Times New Roman" panose="02020603050405020304" pitchFamily="18" charset="0"/>
                <a:cs typeface="Times New Roman" panose="02020603050405020304" pitchFamily="18" charset="0"/>
              </a:rPr>
              <a:t>Charman</a:t>
            </a:r>
            <a:r>
              <a:rPr lang="en-US" sz="2300" dirty="0">
                <a:latin typeface="Times New Roman" panose="02020603050405020304" pitchFamily="18" charset="0"/>
                <a:cs typeface="Times New Roman" panose="02020603050405020304" pitchFamily="18" charset="0"/>
              </a:rPr>
              <a:t>, Steve D., et al. “The Effect of Biased Lineup Instructions on Eyewitness Identification Confidence.” Applied Cognitive Psychology, vol. 32, no. 3, May 2018, pp. 287–297. EBSCOhost, doi:10.1002/acp.3401.</a:t>
            </a:r>
          </a:p>
          <a:p>
            <a:pPr marL="0" indent="0">
              <a:buNone/>
            </a:pPr>
            <a:r>
              <a:rPr lang="en-US" sz="2300" dirty="0">
                <a:latin typeface="Times New Roman" panose="02020603050405020304" pitchFamily="18" charset="0"/>
                <a:cs typeface="Times New Roman" panose="02020603050405020304" pitchFamily="18" charset="0"/>
              </a:rPr>
              <a:t>Howe, </a:t>
            </a:r>
            <a:r>
              <a:rPr lang="en-US" sz="2300" dirty="0" err="1">
                <a:latin typeface="Times New Roman" panose="02020603050405020304" pitchFamily="18" charset="0"/>
                <a:cs typeface="Times New Roman" panose="02020603050405020304" pitchFamily="18" charset="0"/>
              </a:rPr>
              <a:t>MarkL</a:t>
            </a:r>
            <a:r>
              <a:rPr lang="en-US" sz="2300" dirty="0">
                <a:latin typeface="Times New Roman" panose="02020603050405020304" pitchFamily="18" charset="0"/>
                <a:cs typeface="Times New Roman" panose="02020603050405020304" pitchFamily="18" charset="0"/>
              </a:rPr>
              <a:t>. “Memory Lessons from the Courtroom: Reflections on Being a Memory Expert on the Witness Stand.” Memory, vol. 21, no. 5, July 2013, pp. 576–583. EBSCOhost, doi:10.1080/09658211.2012.725735.</a:t>
            </a:r>
          </a:p>
          <a:p>
            <a:pPr marL="0" indent="0">
              <a:buNone/>
            </a:pPr>
            <a:r>
              <a:rPr lang="en-US" sz="2300" dirty="0">
                <a:latin typeface="Times New Roman" panose="02020603050405020304" pitchFamily="18" charset="0"/>
                <a:cs typeface="Times New Roman" panose="02020603050405020304" pitchFamily="18" charset="0"/>
              </a:rPr>
              <a:t>“REAL MEMORIES, PHONY MEMORIES.” The Mind's Past, by Michael S. Gazzaniga, 1st ed., University of California Press, Berkeley; Los Angeles; London, 1998, pp. 123–149. JSTOR, www.jstor.org/stable/10.1525/j.ctt1pn55c.9.</a:t>
            </a:r>
          </a:p>
          <a:p>
            <a:pPr marL="0" indent="0">
              <a:buNone/>
            </a:pPr>
            <a:r>
              <a:rPr lang="en-US" sz="2300" dirty="0">
                <a:latin typeface="Times New Roman" panose="02020603050405020304" pitchFamily="18" charset="0"/>
                <a:cs typeface="Times New Roman" panose="02020603050405020304" pitchFamily="18" charset="0"/>
              </a:rPr>
              <a:t>Sanchez, Christopher A., and Jamie S. Naylor. “Disfluent Presentations Lead to the Creation of More False Memories.” </a:t>
            </a:r>
            <a:r>
              <a:rPr lang="en-US" sz="2300" dirty="0" err="1">
                <a:latin typeface="Times New Roman" panose="02020603050405020304" pitchFamily="18" charset="0"/>
                <a:cs typeface="Times New Roman" panose="02020603050405020304" pitchFamily="18" charset="0"/>
              </a:rPr>
              <a:t>PLoS</a:t>
            </a:r>
            <a:r>
              <a:rPr lang="en-US" sz="2300" dirty="0">
                <a:latin typeface="Times New Roman" panose="02020603050405020304" pitchFamily="18" charset="0"/>
                <a:cs typeface="Times New Roman" panose="02020603050405020304" pitchFamily="18" charset="0"/>
              </a:rPr>
              <a:t> ONE, vol. 13, no. 1, Jan. 2018, pp. 1–8. EBSCOhost, doi:10.1371/journal.pone.0191735.</a:t>
            </a:r>
          </a:p>
          <a:p>
            <a:pPr marL="0" indent="0">
              <a:buNone/>
            </a:pPr>
            <a:r>
              <a:rPr lang="en-US" sz="2300" dirty="0" err="1">
                <a:latin typeface="Times New Roman" panose="02020603050405020304" pitchFamily="18" charset="0"/>
                <a:cs typeface="Times New Roman" panose="02020603050405020304" pitchFamily="18" charset="0"/>
              </a:rPr>
              <a:t>Smalarz</a:t>
            </a:r>
            <a:r>
              <a:rPr lang="en-US" sz="2300" dirty="0">
                <a:latin typeface="Times New Roman" panose="02020603050405020304" pitchFamily="18" charset="0"/>
                <a:cs typeface="Times New Roman" panose="02020603050405020304" pitchFamily="18" charset="0"/>
              </a:rPr>
              <a:t>, Laura, and Gary L. Wells. “Contamination of Eyewitness Self-Reports and the Mistaken-Identification Problem.” Current Directions in Psychological Science, vol. 24, no. 2, Apr. 2015, pp. 120–124. EBSCOhost, doi:10.1177/0963721414554394.</a:t>
            </a:r>
          </a:p>
          <a:p>
            <a:pPr marL="0" indent="0">
              <a:buNone/>
            </a:pPr>
            <a:r>
              <a:rPr lang="en-US" sz="2300" dirty="0">
                <a:latin typeface="Times New Roman" panose="02020603050405020304" pitchFamily="18" charset="0"/>
                <a:cs typeface="Times New Roman" panose="02020603050405020304" pitchFamily="18" charset="0"/>
              </a:rPr>
              <a:t>“The Three Brains.” The Mimetic Brain, by Jean-Michel </a:t>
            </a:r>
            <a:r>
              <a:rPr lang="en-US" sz="2300" dirty="0" err="1">
                <a:latin typeface="Times New Roman" panose="02020603050405020304" pitchFamily="18" charset="0"/>
                <a:cs typeface="Times New Roman" panose="02020603050405020304" pitchFamily="18" charset="0"/>
              </a:rPr>
              <a:t>Oughourlian</a:t>
            </a:r>
            <a:r>
              <a:rPr lang="en-US" sz="2300" dirty="0">
                <a:latin typeface="Times New Roman" panose="02020603050405020304" pitchFamily="18" charset="0"/>
                <a:cs typeface="Times New Roman" panose="02020603050405020304" pitchFamily="18" charset="0"/>
              </a:rPr>
              <a:t> et al., Michigan State University Press, 2016, pp. 49–56. JSTOR, www.jstor.org/stable/10.14321/j.ctt18j8z3k.11.</a:t>
            </a:r>
          </a:p>
          <a:p>
            <a:pPr marL="0" indent="0">
              <a:buNone/>
            </a:pPr>
            <a:r>
              <a:rPr lang="en-US" sz="2300" dirty="0" err="1">
                <a:latin typeface="Times New Roman" panose="02020603050405020304" pitchFamily="18" charset="0"/>
                <a:cs typeface="Times New Roman" panose="02020603050405020304" pitchFamily="18" charset="0"/>
              </a:rPr>
              <a:t>Vallas</a:t>
            </a:r>
            <a:r>
              <a:rPr lang="en-US" sz="2300" dirty="0">
                <a:latin typeface="Times New Roman" panose="02020603050405020304" pitchFamily="18" charset="0"/>
                <a:cs typeface="Times New Roman" panose="02020603050405020304" pitchFamily="18" charset="0"/>
              </a:rPr>
              <a:t>, George. “A Survey of Federal and State Standards for the Admission of Expert Testimony on the Reliability of Eyewitnesses.” American Journal of Criminal Law, vol. 39, no. 1, Fall 2011, pp. 97–146. EBSCOhost, sacredheart.idm.oclc.org/</a:t>
            </a:r>
            <a:r>
              <a:rPr lang="en-US" sz="2300" dirty="0" err="1">
                <a:latin typeface="Times New Roman" panose="02020603050405020304" pitchFamily="18" charset="0"/>
                <a:cs typeface="Times New Roman" panose="02020603050405020304" pitchFamily="18" charset="0"/>
              </a:rPr>
              <a:t>login?url</a:t>
            </a:r>
            <a:r>
              <a:rPr lang="en-US" sz="2300" dirty="0">
                <a:latin typeface="Times New Roman" panose="02020603050405020304" pitchFamily="18" charset="0"/>
                <a:cs typeface="Times New Roman" panose="02020603050405020304" pitchFamily="18" charset="0"/>
              </a:rPr>
              <a:t>=https://search.ebscohost.com/login.aspx?direct=true&amp;db=aph&amp;AN=74017401&amp;site=ehost-live&amp;scope=site.</a:t>
            </a:r>
          </a:p>
          <a:p>
            <a:pPr marL="0" indent="0">
              <a:buNone/>
            </a:pPr>
            <a:r>
              <a:rPr lang="en-US" sz="2300" dirty="0">
                <a:latin typeface="Times New Roman" panose="02020603050405020304" pitchFamily="18" charset="0"/>
                <a:cs typeface="Times New Roman" panose="02020603050405020304" pitchFamily="18" charset="0"/>
              </a:rPr>
              <a:t>Volz, Katja, et al. “Event-Related Potentials Differ between True and False Memories in the Misinformation Paradigm.” International Journal of Psychophysiology, vol. 135, Jan. 2019, pp. 95–105. EBSCOhost, doi:10.1016/j.ijpsycho.2018.12.002.</a:t>
            </a:r>
          </a:p>
          <a:p>
            <a:pPr marL="0" indent="0">
              <a:buNone/>
            </a:pPr>
            <a:r>
              <a:rPr lang="en-US" sz="2300" dirty="0">
                <a:latin typeface="Times New Roman" panose="02020603050405020304" pitchFamily="18" charset="0"/>
                <a:cs typeface="Times New Roman" panose="02020603050405020304" pitchFamily="18" charset="0"/>
              </a:rPr>
              <a:t>Williamson, Paul, et al. “The Effect of Expertise on Memory Conformity: A Test of Informational Influence.” Behavioral Sciences &amp; the Law, vol. 31, no. 5, Sept. 2013, pp. 607–623. EBSCOhost, doi:10.1002/bsl.2094.</a:t>
            </a:r>
          </a:p>
          <a:p>
            <a:pPr marL="0" indent="0">
              <a:buNone/>
            </a:pPr>
            <a:r>
              <a:rPr lang="en-US" sz="2300" dirty="0">
                <a:latin typeface="Times New Roman" panose="02020603050405020304" pitchFamily="18" charset="0"/>
                <a:cs typeface="Times New Roman" panose="02020603050405020304" pitchFamily="18" charset="0"/>
              </a:rPr>
              <a:t>Wilson, Clare. “Can I Trust My Memories?” New Scientist, no. 3201, Oct. 2018, pp. 36–37. EBSCOhost, sacredheart.idm.oclc.org/</a:t>
            </a:r>
            <a:r>
              <a:rPr lang="en-US" sz="2300" dirty="0" err="1">
                <a:latin typeface="Times New Roman" panose="02020603050405020304" pitchFamily="18" charset="0"/>
                <a:cs typeface="Times New Roman" panose="02020603050405020304" pitchFamily="18" charset="0"/>
              </a:rPr>
              <a:t>login?url</a:t>
            </a:r>
            <a:r>
              <a:rPr lang="en-US" sz="2300" dirty="0">
                <a:latin typeface="Times New Roman" panose="02020603050405020304" pitchFamily="18" charset="0"/>
                <a:cs typeface="Times New Roman" panose="02020603050405020304" pitchFamily="18" charset="0"/>
              </a:rPr>
              <a:t>=https://search.ebscohost.com/login.aspx?direct=true&amp;db=aph&amp;AN=133174186&amp;site=ehost-live&amp;scope=site.</a:t>
            </a:r>
          </a:p>
          <a:p>
            <a:pPr marL="0" indent="0">
              <a:buNone/>
            </a:pPr>
            <a:r>
              <a:rPr lang="en-US" sz="2300" dirty="0">
                <a:latin typeface="Times New Roman" panose="02020603050405020304" pitchFamily="18" charset="0"/>
                <a:cs typeface="Times New Roman" panose="02020603050405020304" pitchFamily="18" charset="0"/>
              </a:rPr>
              <a:t>Woods, Joshua A., and Stephen A. Dewhurst. “Putting False Memories into Context: The Effects of </a:t>
            </a:r>
            <a:r>
              <a:rPr lang="en-US" sz="2300" dirty="0" err="1">
                <a:latin typeface="Times New Roman" panose="02020603050405020304" pitchFamily="18" charset="0"/>
                <a:cs typeface="Times New Roman" panose="02020603050405020304" pitchFamily="18" charset="0"/>
              </a:rPr>
              <a:t>Odour</a:t>
            </a:r>
            <a:r>
              <a:rPr lang="en-US" sz="2300" dirty="0">
                <a:latin typeface="Times New Roman" panose="02020603050405020304" pitchFamily="18" charset="0"/>
                <a:cs typeface="Times New Roman" panose="02020603050405020304" pitchFamily="18" charset="0"/>
              </a:rPr>
              <a:t> Contexts on Correct and False </a:t>
            </a:r>
            <a:r>
              <a:rPr lang="en-US" sz="2300" dirty="0" err="1">
                <a:latin typeface="Times New Roman" panose="02020603050405020304" pitchFamily="18" charset="0"/>
                <a:cs typeface="Times New Roman" panose="02020603050405020304" pitchFamily="18" charset="0"/>
              </a:rPr>
              <a:t>Recallpass</a:t>
            </a:r>
            <a:r>
              <a:rPr lang="en-US" sz="2300" dirty="0">
                <a:latin typeface="Times New Roman" panose="02020603050405020304" pitchFamily="18" charset="0"/>
                <a:cs typeface="Times New Roman" panose="02020603050405020304" pitchFamily="18" charset="0"/>
              </a:rPr>
              <a:t>:[*].” Memory, vol. 27, no. 3, Mar. 2019, pp. 379–386. EBSCOhost, doi:10.1080/09658211.2018.1512632.</a:t>
            </a:r>
          </a:p>
          <a:p>
            <a:pPr marL="0" indent="0">
              <a:buNone/>
            </a:pPr>
            <a:r>
              <a:rPr lang="en-US" sz="2300" dirty="0">
                <a:latin typeface="Times New Roman" panose="02020603050405020304" pitchFamily="18" charset="0"/>
                <a:cs typeface="Times New Roman" panose="02020603050405020304" pitchFamily="18" charset="0"/>
              </a:rPr>
              <a:t>Zaragoza, Maria S., et al. “Interviewing Witnesses: Forced Confabulation and Confirmatory Feedback Increase False Memories.” Psychological Science, vol. 12, no. 6, 2001, pp. 473–477. JSTOR, www.jstor.org/stable/40063673.</a:t>
            </a:r>
          </a:p>
          <a:p>
            <a:pPr marL="0" indent="0">
              <a:buNone/>
            </a:pPr>
            <a:endParaRPr lang="en-US" dirty="0"/>
          </a:p>
        </p:txBody>
      </p:sp>
    </p:spTree>
    <p:extLst>
      <p:ext uri="{BB962C8B-B14F-4D97-AF65-F5344CB8AC3E}">
        <p14:creationId xmlns:p14="http://schemas.microsoft.com/office/powerpoint/2010/main" val="401453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FDA9692-ECDC-4B59-86B2-8C90FDE1A0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6712"/>
            <a:ext cx="12192000" cy="632128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12C05506-42A1-49C0-9D87-081CCD9023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5B040558-A365-4CCE-92FA-5A48CD98F9C9}"/>
              </a:ext>
            </a:extLst>
          </p:cNvPr>
          <p:cNvSpPr>
            <a:spLocks noGrp="1"/>
          </p:cNvSpPr>
          <p:nvPr>
            <p:ph type="title"/>
          </p:nvPr>
        </p:nvSpPr>
        <p:spPr>
          <a:xfrm>
            <a:off x="581192" y="5264487"/>
            <a:ext cx="11029616" cy="718870"/>
          </a:xfrm>
        </p:spPr>
        <p:txBody>
          <a:bodyPr>
            <a:normAutofit/>
          </a:bodyPr>
          <a:lstStyle/>
          <a:p>
            <a:r>
              <a:rPr lang="en-US" dirty="0">
                <a:solidFill>
                  <a:srgbClr val="FFFEFF"/>
                </a:solidFill>
              </a:rPr>
              <a:t>Background : behind the mind</a:t>
            </a:r>
          </a:p>
        </p:txBody>
      </p:sp>
      <p:sp>
        <p:nvSpPr>
          <p:cNvPr id="3" name="Content Placeholder 2">
            <a:extLst>
              <a:ext uri="{FF2B5EF4-FFF2-40B4-BE49-F238E27FC236}">
                <a16:creationId xmlns:a16="http://schemas.microsoft.com/office/drawing/2014/main" id="{6400B5F2-1D1A-4948-88E1-C8F8C12344AC}"/>
              </a:ext>
            </a:extLst>
          </p:cNvPr>
          <p:cNvSpPr>
            <a:spLocks noGrp="1"/>
          </p:cNvSpPr>
          <p:nvPr>
            <p:ph idx="1"/>
          </p:nvPr>
        </p:nvSpPr>
        <p:spPr>
          <a:xfrm>
            <a:off x="447817" y="674625"/>
            <a:ext cx="11029615" cy="4467260"/>
          </a:xfrm>
        </p:spPr>
        <p:txBody>
          <a:bodyPr>
            <a:normAutofit/>
          </a:bodyPr>
          <a:lstStyle/>
          <a:p>
            <a:pPr marL="0" indent="0">
              <a:buNone/>
            </a:pPr>
            <a:r>
              <a:rPr lang="en-US" dirty="0"/>
              <a:t>It is a nice and OCD-pleasing thought that all of our lifetime memories are stored away in file cabinets waiting to be pulled and remembered. However, this is not the case.</a:t>
            </a:r>
          </a:p>
          <a:p>
            <a:pPr marL="0" indent="0">
              <a:buNone/>
            </a:pPr>
            <a:r>
              <a:rPr lang="en-US" dirty="0"/>
              <a:t>We have essentially two brains; one for thinking and one for feeling. Our first portion is responsible for cognitive efforts which include walking, speaking, understanding, and the senses. The second brain deals with our emotion, our affective neurons and our limbic system which is primarily composed of the prefrontal cortex. (Oughourlion 52).</a:t>
            </a:r>
          </a:p>
          <a:p>
            <a:pPr marL="0" indent="0">
              <a:buNone/>
            </a:pPr>
            <a:r>
              <a:rPr lang="en-US" dirty="0"/>
              <a:t>It is when these two sectors of our brain combine that we form and recollect our memories.</a:t>
            </a:r>
          </a:p>
        </p:txBody>
      </p:sp>
      <p:pic>
        <p:nvPicPr>
          <p:cNvPr id="6" name="Picture 5">
            <a:extLst>
              <a:ext uri="{FF2B5EF4-FFF2-40B4-BE49-F238E27FC236}">
                <a16:creationId xmlns:a16="http://schemas.microsoft.com/office/drawing/2014/main" id="{7B51B71C-940F-4072-9847-A9A937902200}"/>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8387729" y="3844195"/>
            <a:ext cx="3223078" cy="2300472"/>
          </a:xfrm>
          <a:prstGeom prst="rect">
            <a:avLst/>
          </a:prstGeom>
        </p:spPr>
      </p:pic>
      <p:sp>
        <p:nvSpPr>
          <p:cNvPr id="7" name="TextBox 6">
            <a:extLst>
              <a:ext uri="{FF2B5EF4-FFF2-40B4-BE49-F238E27FC236}">
                <a16:creationId xmlns:a16="http://schemas.microsoft.com/office/drawing/2014/main" id="{5D2860CD-7D73-4C1A-90E7-86287BD9178B}"/>
              </a:ext>
            </a:extLst>
          </p:cNvPr>
          <p:cNvSpPr txBox="1"/>
          <p:nvPr/>
        </p:nvSpPr>
        <p:spPr>
          <a:xfrm>
            <a:off x="8038052" y="6305977"/>
            <a:ext cx="3090333" cy="230832"/>
          </a:xfrm>
          <a:prstGeom prst="rect">
            <a:avLst/>
          </a:prstGeom>
          <a:noFill/>
        </p:spPr>
        <p:txBody>
          <a:bodyPr wrap="square" rtlCol="0">
            <a:spAutoFit/>
          </a:bodyPr>
          <a:lstStyle/>
          <a:p>
            <a:r>
              <a:rPr lang="en-US" sz="900">
                <a:hlinkClick r:id="rId3" tooltip="http://disjointedthinking.jeffhughes.ca/2011/02/all-about-the-brain-part-1/"/>
              </a:rPr>
              <a:t>This Photo</a:t>
            </a:r>
            <a:r>
              <a:rPr lang="en-US" sz="900"/>
              <a:t> by Unknown Author is licensed under </a:t>
            </a:r>
            <a:r>
              <a:rPr lang="en-US" sz="900">
                <a:hlinkClick r:id="rId4" tooltip="https://creativecommons.org/licenses/by-nc/3.0/"/>
              </a:rPr>
              <a:t>CC BY-NC</a:t>
            </a:r>
            <a:endParaRPr lang="en-US" sz="900"/>
          </a:p>
        </p:txBody>
      </p:sp>
    </p:spTree>
    <p:extLst>
      <p:ext uri="{BB962C8B-B14F-4D97-AF65-F5344CB8AC3E}">
        <p14:creationId xmlns:p14="http://schemas.microsoft.com/office/powerpoint/2010/main" val="1703342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97FF61E-4BA9-4C8B-AD03-05E9B2A40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8640"/>
            <a:ext cx="12192000" cy="63093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166425F-5B9E-47A4-9DDB-F86B87375E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614407"/>
            <a:ext cx="7507794"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7853D47C-DF71-488A-90DC-F2F2AA0B6E46}"/>
              </a:ext>
            </a:extLst>
          </p:cNvPr>
          <p:cNvSpPr>
            <a:spLocks noGrp="1"/>
          </p:cNvSpPr>
          <p:nvPr>
            <p:ph type="title"/>
          </p:nvPr>
        </p:nvSpPr>
        <p:spPr>
          <a:xfrm>
            <a:off x="4401850" y="702156"/>
            <a:ext cx="7208958" cy="1013800"/>
          </a:xfrm>
        </p:spPr>
        <p:txBody>
          <a:bodyPr>
            <a:normAutofit/>
          </a:bodyPr>
          <a:lstStyle/>
          <a:p>
            <a:r>
              <a:rPr lang="en-US" dirty="0"/>
              <a:t>How do our brains process memories</a:t>
            </a:r>
          </a:p>
        </p:txBody>
      </p:sp>
      <p:pic>
        <p:nvPicPr>
          <p:cNvPr id="5" name="Picture 4">
            <a:extLst>
              <a:ext uri="{FF2B5EF4-FFF2-40B4-BE49-F238E27FC236}">
                <a16:creationId xmlns:a16="http://schemas.microsoft.com/office/drawing/2014/main" id="{0742F587-A65E-418B-B0F8-BE2856A901E4}"/>
              </a:ext>
            </a:extLst>
          </p:cNvPr>
          <p:cNvPicPr>
            <a:picLocks noChangeAspect="1"/>
          </p:cNvPicPr>
          <p:nvPr/>
        </p:nvPicPr>
        <p:blipFill>
          <a:blip r:embed="rId2"/>
          <a:stretch>
            <a:fillRect/>
          </a:stretch>
        </p:blipFill>
        <p:spPr>
          <a:xfrm>
            <a:off x="815547" y="2037347"/>
            <a:ext cx="2845090" cy="2845090"/>
          </a:xfrm>
          <a:prstGeom prst="rect">
            <a:avLst/>
          </a:prstGeom>
        </p:spPr>
      </p:pic>
      <p:sp>
        <p:nvSpPr>
          <p:cNvPr id="3" name="Content Placeholder 2">
            <a:extLst>
              <a:ext uri="{FF2B5EF4-FFF2-40B4-BE49-F238E27FC236}">
                <a16:creationId xmlns:a16="http://schemas.microsoft.com/office/drawing/2014/main" id="{2E2F71CB-1277-416F-8CD7-0D72B54DF3A3}"/>
              </a:ext>
            </a:extLst>
          </p:cNvPr>
          <p:cNvSpPr>
            <a:spLocks noGrp="1"/>
          </p:cNvSpPr>
          <p:nvPr>
            <p:ph idx="1"/>
          </p:nvPr>
        </p:nvSpPr>
        <p:spPr>
          <a:xfrm>
            <a:off x="4401849" y="2180496"/>
            <a:ext cx="7208957" cy="4045683"/>
          </a:xfrm>
        </p:spPr>
        <p:txBody>
          <a:bodyPr>
            <a:normAutofit/>
          </a:bodyPr>
          <a:lstStyle/>
          <a:p>
            <a:pPr>
              <a:lnSpc>
                <a:spcPct val="90000"/>
              </a:lnSpc>
            </a:pPr>
            <a:r>
              <a:rPr lang="en-US" sz="1500" dirty="0"/>
              <a:t>Memories are not vivid recollections of past details, but rather scattered and random pieces of information that our brain together to form the best case scenario.</a:t>
            </a:r>
          </a:p>
          <a:p>
            <a:pPr>
              <a:lnSpc>
                <a:spcPct val="90000"/>
              </a:lnSpc>
            </a:pPr>
            <a:r>
              <a:rPr lang="en-US" sz="1500" dirty="0"/>
              <a:t>Many times when we remember something it is a collection of what we envisioned it to be.</a:t>
            </a:r>
          </a:p>
          <a:p>
            <a:pPr lvl="1">
              <a:lnSpc>
                <a:spcPct val="90000"/>
              </a:lnSpc>
            </a:pPr>
            <a:r>
              <a:rPr lang="en-US" sz="1500" dirty="0"/>
              <a:t>If we remember a situation being embarrassing, we will remember those memories and add on to them, making the memory go along with our perceptions.</a:t>
            </a:r>
          </a:p>
          <a:p>
            <a:pPr marL="324000" lvl="1" indent="0">
              <a:lnSpc>
                <a:spcPct val="90000"/>
              </a:lnSpc>
              <a:buNone/>
            </a:pPr>
            <a:endParaRPr lang="en-US" sz="1500" dirty="0"/>
          </a:p>
          <a:p>
            <a:pPr marL="324000" lvl="1" indent="0">
              <a:lnSpc>
                <a:spcPct val="90000"/>
              </a:lnSpc>
              <a:buNone/>
            </a:pPr>
            <a:r>
              <a:rPr lang="en-US" sz="1500" dirty="0"/>
              <a:t>If trying to recall an event, our brain will find the most vivid memories and from there fill in the gaps. </a:t>
            </a:r>
          </a:p>
          <a:p>
            <a:pPr marL="324000" lvl="1" indent="0">
              <a:lnSpc>
                <a:spcPct val="90000"/>
              </a:lnSpc>
              <a:buNone/>
            </a:pPr>
            <a:r>
              <a:rPr lang="en-US" sz="1500" dirty="0"/>
              <a:t>These gaps could be small, such as the color of a shirt but that could be a large difference if this is in a courtroom setting.</a:t>
            </a:r>
          </a:p>
          <a:p>
            <a:pPr marL="324000" lvl="1" indent="0">
              <a:lnSpc>
                <a:spcPct val="90000"/>
              </a:lnSpc>
              <a:buNone/>
            </a:pPr>
            <a:r>
              <a:rPr lang="en-US" sz="1500" dirty="0"/>
              <a:t>	In some situations there are things that our brain will naturally focus on, leaving other details to go unnoticed or mistaken. For example, in a robbery, if a weapon is present, it will grab our attention, and we are more likely to mistake what the thief looked like. </a:t>
            </a:r>
          </a:p>
          <a:p>
            <a:pPr>
              <a:lnSpc>
                <a:spcPct val="90000"/>
              </a:lnSpc>
            </a:pPr>
            <a:endParaRPr lang="en-US" sz="1500" dirty="0"/>
          </a:p>
        </p:txBody>
      </p:sp>
    </p:spTree>
    <p:extLst>
      <p:ext uri="{BB962C8B-B14F-4D97-AF65-F5344CB8AC3E}">
        <p14:creationId xmlns:p14="http://schemas.microsoft.com/office/powerpoint/2010/main" val="2456128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02436-9E3D-49D1-B1D0-E462ECF549E0}"/>
              </a:ext>
            </a:extLst>
          </p:cNvPr>
          <p:cNvSpPr>
            <a:spLocks noGrp="1"/>
          </p:cNvSpPr>
          <p:nvPr>
            <p:ph type="title"/>
          </p:nvPr>
        </p:nvSpPr>
        <p:spPr/>
        <p:txBody>
          <a:bodyPr/>
          <a:lstStyle/>
          <a:p>
            <a:r>
              <a:rPr lang="en-US" dirty="0"/>
              <a:t>How our brains misinterpret</a:t>
            </a:r>
          </a:p>
        </p:txBody>
      </p:sp>
      <p:sp>
        <p:nvSpPr>
          <p:cNvPr id="3" name="Content Placeholder 2">
            <a:extLst>
              <a:ext uri="{FF2B5EF4-FFF2-40B4-BE49-F238E27FC236}">
                <a16:creationId xmlns:a16="http://schemas.microsoft.com/office/drawing/2014/main" id="{D137453B-222B-4051-8469-439A82B7285A}"/>
              </a:ext>
            </a:extLst>
          </p:cNvPr>
          <p:cNvSpPr>
            <a:spLocks noGrp="1"/>
          </p:cNvSpPr>
          <p:nvPr>
            <p:ph idx="1"/>
          </p:nvPr>
        </p:nvSpPr>
        <p:spPr>
          <a:xfrm>
            <a:off x="581192" y="2180496"/>
            <a:ext cx="11029615" cy="4460936"/>
          </a:xfrm>
        </p:spPr>
        <p:txBody>
          <a:bodyPr>
            <a:normAutofit/>
          </a:bodyPr>
          <a:lstStyle/>
          <a:p>
            <a:r>
              <a:rPr lang="en-US" dirty="0"/>
              <a:t>With our memories being fragmented- it is easy for our brains to miscommunicate what actually happened</a:t>
            </a:r>
          </a:p>
          <a:p>
            <a:r>
              <a:rPr lang="en-US" dirty="0"/>
              <a:t>Our brains can be swayed subconsciously by factors out of our control; for example</a:t>
            </a:r>
          </a:p>
          <a:p>
            <a:pPr lvl="1"/>
            <a:r>
              <a:rPr lang="en-US" dirty="0"/>
              <a:t>The way a question is asked</a:t>
            </a:r>
          </a:p>
          <a:p>
            <a:pPr lvl="1"/>
            <a:r>
              <a:rPr lang="en-US" dirty="0"/>
              <a:t>The wording of a phrase</a:t>
            </a:r>
          </a:p>
          <a:p>
            <a:pPr lvl="1"/>
            <a:r>
              <a:rPr lang="en-US" dirty="0"/>
              <a:t>Suggestiveness by an interviewer</a:t>
            </a:r>
          </a:p>
          <a:p>
            <a:pPr lvl="1"/>
            <a:r>
              <a:rPr lang="en-US" dirty="0"/>
              <a:t>Receiving feedback from another source or person</a:t>
            </a:r>
          </a:p>
          <a:p>
            <a:pPr lvl="1"/>
            <a:r>
              <a:rPr lang="en-US" dirty="0"/>
              <a:t>Expertise</a:t>
            </a:r>
          </a:p>
          <a:p>
            <a:pPr marL="324000" lvl="1" indent="0">
              <a:buNone/>
            </a:pPr>
            <a:r>
              <a:rPr lang="en-US" dirty="0"/>
              <a:t>All of these factors and more affect how our brains recollect our memories. The goal of the brain is to formulate a memory that makes the most logical sense and that would apply to our present thoughts. </a:t>
            </a:r>
          </a:p>
          <a:p>
            <a:pPr marL="324000" lvl="1" indent="0">
              <a:buNone/>
            </a:pPr>
            <a:endParaRPr lang="en-US" dirty="0"/>
          </a:p>
          <a:p>
            <a:pPr marL="324000" lvl="1" indent="0">
              <a:buNone/>
            </a:pPr>
            <a:r>
              <a:rPr lang="en-US" dirty="0"/>
              <a:t>Ex. During a police questioning, if the officer is suggestive towards one story or words a question to favor an outcome, chances are that the person being questioned will believe the authority that the officer has and their memory will shift to better support that idea.</a:t>
            </a:r>
          </a:p>
        </p:txBody>
      </p:sp>
    </p:spTree>
    <p:extLst>
      <p:ext uri="{BB962C8B-B14F-4D97-AF65-F5344CB8AC3E}">
        <p14:creationId xmlns:p14="http://schemas.microsoft.com/office/powerpoint/2010/main" val="4116862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EA273-E631-48D7-99A6-FBDFC461E905}"/>
              </a:ext>
            </a:extLst>
          </p:cNvPr>
          <p:cNvSpPr>
            <a:spLocks noGrp="1"/>
          </p:cNvSpPr>
          <p:nvPr>
            <p:ph type="title"/>
          </p:nvPr>
        </p:nvSpPr>
        <p:spPr/>
        <p:txBody>
          <a:bodyPr/>
          <a:lstStyle/>
          <a:p>
            <a:r>
              <a:rPr lang="en-US" dirty="0"/>
              <a:t>How our beliefs can be swayed – case study</a:t>
            </a:r>
          </a:p>
        </p:txBody>
      </p:sp>
      <p:sp>
        <p:nvSpPr>
          <p:cNvPr id="3" name="Content Placeholder 2">
            <a:extLst>
              <a:ext uri="{FF2B5EF4-FFF2-40B4-BE49-F238E27FC236}">
                <a16:creationId xmlns:a16="http://schemas.microsoft.com/office/drawing/2014/main" id="{F09E6A2D-7222-4C16-B5A8-AE3F5B4CDA3A}"/>
              </a:ext>
            </a:extLst>
          </p:cNvPr>
          <p:cNvSpPr>
            <a:spLocks noGrp="1"/>
          </p:cNvSpPr>
          <p:nvPr>
            <p:ph idx="1"/>
          </p:nvPr>
        </p:nvSpPr>
        <p:spPr/>
        <p:txBody>
          <a:bodyPr>
            <a:normAutofit/>
          </a:bodyPr>
          <a:lstStyle/>
          <a:p>
            <a:pPr marL="0" indent="0">
              <a:buNone/>
            </a:pPr>
            <a:r>
              <a:rPr lang="en-US" dirty="0"/>
              <a:t>Psychologists and people of authoritative positions are more likely to sway our beliefs. We can also be hypnotized into believing something occurred when it did not.</a:t>
            </a:r>
          </a:p>
          <a:p>
            <a:pPr marL="0" indent="0">
              <a:buNone/>
            </a:pPr>
            <a:r>
              <a:rPr lang="en-US" dirty="0"/>
              <a:t>In 1986, Nadean Cool, sought therapy from a psychiatrist to help her cope with her reaction to a traumatic event experienced by her daughter. </a:t>
            </a:r>
          </a:p>
          <a:p>
            <a:pPr marL="0" indent="0">
              <a:buNone/>
            </a:pPr>
            <a:r>
              <a:rPr lang="en-US" dirty="0"/>
              <a:t>During therapy, the psychiatrist used hypnosis and other suggestive techniques to dig out buried memories of abuse that Cool herself had allegedly experienced. From this, Cool became convinced that she had repressed memories of having been in a satanic cult, of eating babies, of being raped, of having sex with animals and of being forced to watch the murder of her eight-year-old friend. Cool was told, she had experienced severe childhood sexual and physical abuse.  It wasn’t until 1997 that Cool finally realized that false memories had been planted, and she sued the psychiatrist for malpractice and won.</a:t>
            </a:r>
          </a:p>
        </p:txBody>
      </p:sp>
    </p:spTree>
    <p:extLst>
      <p:ext uri="{BB962C8B-B14F-4D97-AF65-F5344CB8AC3E}">
        <p14:creationId xmlns:p14="http://schemas.microsoft.com/office/powerpoint/2010/main" val="1192759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A38C1-3E7D-4D41-9EDB-2D0DD3B24C3E}"/>
              </a:ext>
            </a:extLst>
          </p:cNvPr>
          <p:cNvSpPr>
            <a:spLocks noGrp="1"/>
          </p:cNvSpPr>
          <p:nvPr>
            <p:ph type="title"/>
          </p:nvPr>
        </p:nvSpPr>
        <p:spPr/>
        <p:txBody>
          <a:bodyPr/>
          <a:lstStyle/>
          <a:p>
            <a:r>
              <a:rPr lang="en-US" dirty="0"/>
              <a:t>How and why do we believe our false memories?</a:t>
            </a:r>
          </a:p>
        </p:txBody>
      </p:sp>
      <p:sp>
        <p:nvSpPr>
          <p:cNvPr id="3" name="Content Placeholder 2">
            <a:extLst>
              <a:ext uri="{FF2B5EF4-FFF2-40B4-BE49-F238E27FC236}">
                <a16:creationId xmlns:a16="http://schemas.microsoft.com/office/drawing/2014/main" id="{956361F9-DE22-43A0-9365-E942574E8F0A}"/>
              </a:ext>
            </a:extLst>
          </p:cNvPr>
          <p:cNvSpPr>
            <a:spLocks noGrp="1"/>
          </p:cNvSpPr>
          <p:nvPr>
            <p:ph idx="1"/>
          </p:nvPr>
        </p:nvSpPr>
        <p:spPr>
          <a:xfrm>
            <a:off x="581192" y="2180496"/>
            <a:ext cx="11029615" cy="4295931"/>
          </a:xfrm>
        </p:spPr>
        <p:txBody>
          <a:bodyPr/>
          <a:lstStyle/>
          <a:p>
            <a:r>
              <a:rPr lang="en-US" dirty="0"/>
              <a:t>Our brains work subconsciously, and ironically we have no control over how our memories are collected and formed. </a:t>
            </a:r>
          </a:p>
          <a:p>
            <a:pPr marL="0" indent="0">
              <a:buNone/>
            </a:pPr>
            <a:r>
              <a:rPr lang="en-US" dirty="0"/>
              <a:t>The Misinformation Effect and memory conformity go hand-in-hand.</a:t>
            </a:r>
          </a:p>
          <a:p>
            <a:pPr marL="0" indent="0">
              <a:buNone/>
            </a:pPr>
            <a:r>
              <a:rPr lang="en-US" dirty="0"/>
              <a:t>	 Memories can be incorrectly retrieved most likely due to influence from a false informant.</a:t>
            </a:r>
          </a:p>
          <a:p>
            <a:pPr marL="0" indent="0">
              <a:buNone/>
            </a:pPr>
            <a:r>
              <a:rPr lang="en-US" dirty="0"/>
              <a:t>	Witnesses may change their statements or beliefs if other people saw different things. Usually conversations between witnesses are used to validate one persons perspective.</a:t>
            </a:r>
          </a:p>
          <a:p>
            <a:pPr marL="0" indent="0">
              <a:buNone/>
            </a:pPr>
            <a:endParaRPr lang="en-US" dirty="0"/>
          </a:p>
          <a:p>
            <a:pPr marL="0" indent="0">
              <a:buNone/>
            </a:pPr>
            <a:r>
              <a:rPr lang="en-US" dirty="0"/>
              <a:t>Misinformation has the potential for invading our memories when we talk to other people, when we are suggestively interrogated or when we read or view media coverage about some event that we may have experienced ourselves.  Memories are more easily modified, for instance, when the passage of time allows the original memory to fade.</a:t>
            </a:r>
          </a:p>
          <a:p>
            <a:pPr marL="0" indent="0">
              <a:buNone/>
            </a:pPr>
            <a:endParaRPr lang="en-US" dirty="0"/>
          </a:p>
        </p:txBody>
      </p:sp>
    </p:spTree>
    <p:extLst>
      <p:ext uri="{BB962C8B-B14F-4D97-AF65-F5344CB8AC3E}">
        <p14:creationId xmlns:p14="http://schemas.microsoft.com/office/powerpoint/2010/main" val="4188079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6F3AC-72E1-4DD0-A004-EB35F9CEC7B8}"/>
              </a:ext>
            </a:extLst>
          </p:cNvPr>
          <p:cNvSpPr>
            <a:spLocks noGrp="1"/>
          </p:cNvSpPr>
          <p:nvPr>
            <p:ph type="title"/>
          </p:nvPr>
        </p:nvSpPr>
        <p:spPr/>
        <p:txBody>
          <a:bodyPr/>
          <a:lstStyle/>
          <a:p>
            <a:r>
              <a:rPr lang="en-US" dirty="0"/>
              <a:t>Eyewitness Memory fallibility</a:t>
            </a:r>
          </a:p>
        </p:txBody>
      </p:sp>
      <p:sp>
        <p:nvSpPr>
          <p:cNvPr id="3" name="Content Placeholder 2">
            <a:extLst>
              <a:ext uri="{FF2B5EF4-FFF2-40B4-BE49-F238E27FC236}">
                <a16:creationId xmlns:a16="http://schemas.microsoft.com/office/drawing/2014/main" id="{5421B201-D8D3-4D1E-98D4-11F35497707C}"/>
              </a:ext>
            </a:extLst>
          </p:cNvPr>
          <p:cNvSpPr>
            <a:spLocks noGrp="1"/>
          </p:cNvSpPr>
          <p:nvPr>
            <p:ph idx="1"/>
          </p:nvPr>
        </p:nvSpPr>
        <p:spPr>
          <a:xfrm>
            <a:off x="457438" y="1811164"/>
            <a:ext cx="11029615" cy="3678303"/>
          </a:xfrm>
        </p:spPr>
        <p:txBody>
          <a:bodyPr/>
          <a:lstStyle/>
          <a:p>
            <a:r>
              <a:rPr lang="en-US" dirty="0"/>
              <a:t>In cases including eyewitness testimony it is critical that the witness is accurate in their representation. </a:t>
            </a:r>
          </a:p>
          <a:p>
            <a:pPr marL="0" indent="0">
              <a:buNone/>
            </a:pPr>
            <a:r>
              <a:rPr lang="en-US" dirty="0"/>
              <a:t>“Eyewitness misidentifications are known to have played a role in most of the DNA exonerations of the innocent” (</a:t>
            </a:r>
            <a:r>
              <a:rPr lang="en-US" dirty="0" err="1"/>
              <a:t>Wixted</a:t>
            </a:r>
            <a:r>
              <a:rPr lang="en-US" dirty="0"/>
              <a:t>).</a:t>
            </a:r>
          </a:p>
          <a:p>
            <a:pPr marL="0" indent="0">
              <a:buNone/>
            </a:pPr>
            <a:endParaRPr lang="en-US" dirty="0"/>
          </a:p>
          <a:p>
            <a:pPr marL="0" indent="0">
              <a:buNone/>
            </a:pPr>
            <a:r>
              <a:rPr lang="en-US" dirty="0"/>
              <a:t>Witness testimonies can be influenced by courtroom pressure, questioning, and the wording of questions. These factors can affect the answers given. Lawyers are also aware of the memory gaps and word their questions specifically to draw out certain responses. Most are trained to give certain body movements and responses to elicit a response from the witness. </a:t>
            </a:r>
          </a:p>
        </p:txBody>
      </p:sp>
      <p:pic>
        <p:nvPicPr>
          <p:cNvPr id="5" name="Picture 4">
            <a:extLst>
              <a:ext uri="{FF2B5EF4-FFF2-40B4-BE49-F238E27FC236}">
                <a16:creationId xmlns:a16="http://schemas.microsoft.com/office/drawing/2014/main" id="{2E800C6E-AF2C-4643-A585-7FEAF0C41290}"/>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8796485" y="5087077"/>
            <a:ext cx="3068943" cy="1645721"/>
          </a:xfrm>
          <a:prstGeom prst="rect">
            <a:avLst/>
          </a:prstGeom>
        </p:spPr>
      </p:pic>
      <p:sp>
        <p:nvSpPr>
          <p:cNvPr id="6" name="TextBox 5">
            <a:extLst>
              <a:ext uri="{FF2B5EF4-FFF2-40B4-BE49-F238E27FC236}">
                <a16:creationId xmlns:a16="http://schemas.microsoft.com/office/drawing/2014/main" id="{9EB5AE45-EED3-499C-863A-22EAE5366FBC}"/>
              </a:ext>
            </a:extLst>
          </p:cNvPr>
          <p:cNvSpPr txBox="1"/>
          <p:nvPr/>
        </p:nvSpPr>
        <p:spPr>
          <a:xfrm>
            <a:off x="7077383" y="5489467"/>
            <a:ext cx="1719102" cy="369332"/>
          </a:xfrm>
          <a:prstGeom prst="rect">
            <a:avLst/>
          </a:prstGeom>
          <a:noFill/>
        </p:spPr>
        <p:txBody>
          <a:bodyPr wrap="square" rtlCol="0">
            <a:spAutoFit/>
          </a:bodyPr>
          <a:lstStyle/>
          <a:p>
            <a:r>
              <a:rPr lang="en-US" sz="900" dirty="0">
                <a:solidFill>
                  <a:schemeClr val="bg1"/>
                </a:solidFill>
                <a:hlinkClick r:id="rId3" tooltip="http://www.themindfulword.org/2015/oz-effect-hypocritical-taker-hippocratic-oath/">
                  <a:extLst>
                    <a:ext uri="{A12FA001-AC4F-418D-AE19-62706E023703}">
                      <ahyp:hlinkClr xmlns:ahyp="http://schemas.microsoft.com/office/drawing/2018/hyperlinkcolor" val="tx"/>
                    </a:ext>
                  </a:extLst>
                </a:hlinkClick>
              </a:rPr>
              <a:t>This Photo</a:t>
            </a:r>
            <a:r>
              <a:rPr lang="en-US" sz="900" dirty="0">
                <a:solidFill>
                  <a:schemeClr val="bg1"/>
                </a:solidFill>
              </a:rPr>
              <a:t> by Unknown Author is licensed under </a:t>
            </a:r>
            <a:r>
              <a:rPr lang="en-US" sz="900" dirty="0">
                <a:solidFill>
                  <a:schemeClr val="bg1"/>
                </a:solidFill>
                <a:hlinkClick r:id="rId4" tooltip="https://creativecommons.org/licenses/by-sa/3.0/">
                  <a:extLst>
                    <a:ext uri="{A12FA001-AC4F-418D-AE19-62706E023703}">
                      <ahyp:hlinkClr xmlns:ahyp="http://schemas.microsoft.com/office/drawing/2018/hyperlinkcolor" val="tx"/>
                    </a:ext>
                  </a:extLst>
                </a:hlinkClick>
              </a:rPr>
              <a:t>CC BY-SA</a:t>
            </a:r>
            <a:endParaRPr lang="en-US" sz="900" dirty="0">
              <a:solidFill>
                <a:schemeClr val="bg1"/>
              </a:solidFill>
            </a:endParaRPr>
          </a:p>
        </p:txBody>
      </p:sp>
    </p:spTree>
    <p:extLst>
      <p:ext uri="{BB962C8B-B14F-4D97-AF65-F5344CB8AC3E}">
        <p14:creationId xmlns:p14="http://schemas.microsoft.com/office/powerpoint/2010/main" val="37311171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DE324-1BB8-4D46-BE25-668BF4A2990C}"/>
              </a:ext>
            </a:extLst>
          </p:cNvPr>
          <p:cNvSpPr>
            <a:spLocks noGrp="1"/>
          </p:cNvSpPr>
          <p:nvPr>
            <p:ph type="title"/>
          </p:nvPr>
        </p:nvSpPr>
        <p:spPr/>
        <p:txBody>
          <a:bodyPr/>
          <a:lstStyle/>
          <a:p>
            <a:r>
              <a:rPr lang="en-US" dirty="0"/>
              <a:t>Why eyewitnesses have so much power</a:t>
            </a:r>
          </a:p>
        </p:txBody>
      </p:sp>
      <p:sp>
        <p:nvSpPr>
          <p:cNvPr id="3" name="Content Placeholder 2">
            <a:extLst>
              <a:ext uri="{FF2B5EF4-FFF2-40B4-BE49-F238E27FC236}">
                <a16:creationId xmlns:a16="http://schemas.microsoft.com/office/drawing/2014/main" id="{1269FE7E-00C8-4DD3-BCCA-D31F514A3AAB}"/>
              </a:ext>
            </a:extLst>
          </p:cNvPr>
          <p:cNvSpPr>
            <a:spLocks noGrp="1"/>
          </p:cNvSpPr>
          <p:nvPr>
            <p:ph idx="1"/>
          </p:nvPr>
        </p:nvSpPr>
        <p:spPr/>
        <p:txBody>
          <a:bodyPr/>
          <a:lstStyle/>
          <a:p>
            <a:pPr marL="0" indent="0">
              <a:buNone/>
            </a:pPr>
            <a:r>
              <a:rPr lang="en-US" dirty="0"/>
              <a:t>Jurors do not have enough knowledge about false memories, to be educated and aware when hearing eyewitness testimonies. </a:t>
            </a:r>
          </a:p>
          <a:p>
            <a:pPr marL="0" indent="0">
              <a:buNone/>
            </a:pPr>
            <a:r>
              <a:rPr lang="en-US" dirty="0"/>
              <a:t>Historically, eyewitness testimony is taken more seriously by jurors, than DNA evidence is.  Although people are often mistaken, most people believe other people rather than data.</a:t>
            </a:r>
          </a:p>
          <a:p>
            <a:pPr marL="0" indent="0">
              <a:buNone/>
            </a:pPr>
            <a:endParaRPr lang="en-US" dirty="0"/>
          </a:p>
          <a:p>
            <a:pPr marL="0" indent="0">
              <a:buNone/>
            </a:pPr>
            <a:r>
              <a:rPr lang="en-US" dirty="0"/>
              <a:t>With what is known about false memories, it is truthful that witness testimonies are most likely not completely truthful.</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1538815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37602-DC40-4323-A473-0B392C7BA63C}"/>
              </a:ext>
            </a:extLst>
          </p:cNvPr>
          <p:cNvSpPr>
            <a:spLocks noGrp="1"/>
          </p:cNvSpPr>
          <p:nvPr>
            <p:ph type="title"/>
          </p:nvPr>
        </p:nvSpPr>
        <p:spPr/>
        <p:txBody>
          <a:bodyPr/>
          <a:lstStyle/>
          <a:p>
            <a:r>
              <a:rPr lang="en-US" dirty="0"/>
              <a:t>Courtroom settings- why not have experts?</a:t>
            </a:r>
          </a:p>
        </p:txBody>
      </p:sp>
      <p:sp>
        <p:nvSpPr>
          <p:cNvPr id="3" name="Content Placeholder 2">
            <a:extLst>
              <a:ext uri="{FF2B5EF4-FFF2-40B4-BE49-F238E27FC236}">
                <a16:creationId xmlns:a16="http://schemas.microsoft.com/office/drawing/2014/main" id="{0309CC6D-0A3B-4107-B16C-D8E4324B5957}"/>
              </a:ext>
            </a:extLst>
          </p:cNvPr>
          <p:cNvSpPr>
            <a:spLocks noGrp="1"/>
          </p:cNvSpPr>
          <p:nvPr>
            <p:ph idx="1"/>
          </p:nvPr>
        </p:nvSpPr>
        <p:spPr/>
        <p:txBody>
          <a:bodyPr/>
          <a:lstStyle/>
          <a:p>
            <a:r>
              <a:rPr lang="en-US" dirty="0"/>
              <a:t>With what is known regarding memory fallibility, a beneficial but not foolproof solution could be having experts in the courtroom to ensure the jurors are aware of possible false memories, and help sort through true and false statements. </a:t>
            </a:r>
          </a:p>
          <a:p>
            <a:endParaRPr lang="en-US" dirty="0"/>
          </a:p>
          <a:p>
            <a:r>
              <a:rPr lang="en-US" dirty="0"/>
              <a:t>Courts in the past have dismissed the idea of having an expert alongside a witness, but with false identifications recognized as a leading cause of wrongful convictions in the US, it might be the best case scenario. Expert testimony could educate jurors about the shortcomings of eyewitnesses, and allow them to be somewhat skeptical when hearing testimonies.</a:t>
            </a:r>
          </a:p>
        </p:txBody>
      </p:sp>
    </p:spTree>
    <p:extLst>
      <p:ext uri="{BB962C8B-B14F-4D97-AF65-F5344CB8AC3E}">
        <p14:creationId xmlns:p14="http://schemas.microsoft.com/office/powerpoint/2010/main" val="836733206"/>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1c2eb7a32e66fb6e4260f3771546a5e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04e1f6479c48b08974ba73b5ca973489"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EBC12AA-1C15-4500-BC9C-8EE83A441DE9}">
  <ds:schemaRefs>
    <ds:schemaRef ds:uri="http://purl.org/dc/elements/1.1/"/>
    <ds:schemaRef ds:uri="http://schemas.microsoft.com/office/2006/metadata/properties"/>
    <ds:schemaRef ds:uri="http://schemas.openxmlformats.org/package/2006/metadata/core-properties"/>
    <ds:schemaRef ds:uri="http://purl.org/dc/terms/"/>
    <ds:schemaRef ds:uri="http://schemas.microsoft.com/office/2006/documentManagement/types"/>
    <ds:schemaRef ds:uri="http://purl.org/dc/dcmitype/"/>
    <ds:schemaRef ds:uri="71af3243-3dd4-4a8d-8c0d-dd76da1f02a5"/>
    <ds:schemaRef ds:uri="http://schemas.microsoft.com/office/infopath/2007/PartnerControls"/>
    <ds:schemaRef ds:uri="16c05727-aa75-4e4a-9b5f-8a80a1165891"/>
    <ds:schemaRef ds:uri="http://www.w3.org/XML/1998/namespace"/>
  </ds:schemaRefs>
</ds:datastoreItem>
</file>

<file path=customXml/itemProps2.xml><?xml version="1.0" encoding="utf-8"?>
<ds:datastoreItem xmlns:ds="http://schemas.openxmlformats.org/officeDocument/2006/customXml" ds:itemID="{1F69AFF4-BB30-4BA0-AD22-82CC3C4327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A0CF3B2-1F0F-4FC5-8002-3E4869ABAD5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2071</Words>
  <Application>Microsoft Office PowerPoint</Application>
  <PresentationFormat>Widescreen</PresentationFormat>
  <Paragraphs>74</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Gill Sans MT</vt:lpstr>
      <vt:lpstr>Times New Roman</vt:lpstr>
      <vt:lpstr>Wingdings 2</vt:lpstr>
      <vt:lpstr>Dividend</vt:lpstr>
      <vt:lpstr>Memory fallibility &amp; its effect on  eyewitness reliability</vt:lpstr>
      <vt:lpstr>Background : behind the mind</vt:lpstr>
      <vt:lpstr>How do our brains process memories</vt:lpstr>
      <vt:lpstr>How our brains misinterpret</vt:lpstr>
      <vt:lpstr>How our beliefs can be swayed – case study</vt:lpstr>
      <vt:lpstr>How and why do we believe our false memories?</vt:lpstr>
      <vt:lpstr>Eyewitness Memory fallibility</vt:lpstr>
      <vt:lpstr>Why eyewitnesses have so much power</vt:lpstr>
      <vt:lpstr>Courtroom settings- why not have experts?</vt:lpstr>
      <vt:lpstr>conclusion</vt:lpstr>
      <vt:lpstr>Thank You</vt:lpstr>
      <vt:lpstr>Works Cited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2019-04-05T20:42:57Z</dcterms:created>
  <dcterms:modified xsi:type="dcterms:W3CDTF">2020-04-17T20:12:00Z</dcterms:modified>
</cp:coreProperties>
</file>