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042B"/>
    <a:srgbClr val="CE042F"/>
    <a:srgbClr val="E60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456" autoAdjust="0"/>
    <p:restoredTop sz="99800" autoAdjust="0"/>
  </p:normalViewPr>
  <p:slideViewPr>
    <p:cSldViewPr>
      <p:cViewPr>
        <p:scale>
          <a:sx n="30" d="100"/>
          <a:sy n="30" d="100"/>
        </p:scale>
        <p:origin x="-276" y="-1194"/>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E4D597-200C-4F55-8A3C-6B70D05E089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E4D597-200C-4F55-8A3C-6B70D05E089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E4D597-200C-4F55-8A3C-6B70D05E089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E4D597-200C-4F55-8A3C-6B70D05E089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E4D597-200C-4F55-8A3C-6B70D05E089C}"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E4D597-200C-4F55-8A3C-6B70D05E089C}"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E4D597-200C-4F55-8A3C-6B70D05E089C}"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E4D597-200C-4F55-8A3C-6B70D05E089C}"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E4D597-200C-4F55-8A3C-6B70D05E089C}"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F3E4D597-200C-4F55-8A3C-6B70D05E089C}"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F3E4D597-200C-4F55-8A3C-6B70D05E089C}"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2D016-76CF-4818-A7C9-AA08589C4DA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l="46000" t="28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F3E4D597-200C-4F55-8A3C-6B70D05E089C}" type="datetimeFigureOut">
              <a:rPr lang="en-US" smtClean="0"/>
              <a:t>4/15/2020</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D782D016-76CF-4818-A7C9-AA08589C4DA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l="50000" t="28000" r="1000" b="3000"/>
          </a:stretch>
        </a:blipFill>
        <a:effectLst/>
      </p:bgPr>
    </p:bg>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2065162842"/>
              </p:ext>
            </p:extLst>
          </p:nvPr>
        </p:nvGraphicFramePr>
        <p:xfrm>
          <a:off x="-64848" y="5616802"/>
          <a:ext cx="43941258" cy="27279600"/>
        </p:xfrm>
        <a:graphic>
          <a:graphicData uri="http://schemas.openxmlformats.org/drawingml/2006/table">
            <a:tbl>
              <a:tblPr firstRow="1" bandRow="1">
                <a:tableStyleId>{5C22544A-7EE6-4342-B048-85BDC9FD1C3A}</a:tableStyleId>
              </a:tblPr>
              <a:tblGrid>
                <a:gridCol w="14647086">
                  <a:extLst>
                    <a:ext uri="{9D8B030D-6E8A-4147-A177-3AD203B41FA5}">
                      <a16:colId xmlns:a16="http://schemas.microsoft.com/office/drawing/2014/main" val="3955933084"/>
                    </a:ext>
                  </a:extLst>
                </a:gridCol>
                <a:gridCol w="14647086">
                  <a:extLst>
                    <a:ext uri="{9D8B030D-6E8A-4147-A177-3AD203B41FA5}">
                      <a16:colId xmlns:a16="http://schemas.microsoft.com/office/drawing/2014/main" val="930648019"/>
                    </a:ext>
                  </a:extLst>
                </a:gridCol>
                <a:gridCol w="14647086">
                  <a:extLst>
                    <a:ext uri="{9D8B030D-6E8A-4147-A177-3AD203B41FA5}">
                      <a16:colId xmlns:a16="http://schemas.microsoft.com/office/drawing/2014/main" val="3337146423"/>
                    </a:ext>
                  </a:extLst>
                </a:gridCol>
              </a:tblGrid>
              <a:tr h="2727960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2148659"/>
                  </a:ext>
                </a:extLst>
              </a:tr>
            </a:tbl>
          </a:graphicData>
        </a:graphic>
      </p:graphicFrame>
      <p:sp>
        <p:nvSpPr>
          <p:cNvPr id="5" name="Text Box 2125"/>
          <p:cNvSpPr txBox="1">
            <a:spLocks noChangeArrowheads="1"/>
          </p:cNvSpPr>
          <p:nvPr/>
        </p:nvSpPr>
        <p:spPr bwMode="auto">
          <a:xfrm>
            <a:off x="-25486" y="5638800"/>
            <a:ext cx="14557912" cy="1371600"/>
          </a:xfrm>
          <a:prstGeom prst="rect">
            <a:avLst/>
          </a:prstGeom>
          <a:solidFill>
            <a:srgbClr val="B8042B"/>
          </a:solidFill>
          <a:ln w="317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CLINICAL SCENARIO</a:t>
            </a:r>
          </a:p>
        </p:txBody>
      </p:sp>
      <p:sp>
        <p:nvSpPr>
          <p:cNvPr id="6" name="Text Box 2126"/>
          <p:cNvSpPr txBox="1">
            <a:spLocks noChangeArrowheads="1"/>
          </p:cNvSpPr>
          <p:nvPr/>
        </p:nvSpPr>
        <p:spPr bwMode="auto">
          <a:xfrm>
            <a:off x="-100155" y="20662867"/>
            <a:ext cx="14609625" cy="1381123"/>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FOCUSED CLINICAL QUESTION</a:t>
            </a:r>
          </a:p>
        </p:txBody>
      </p:sp>
      <p:sp>
        <p:nvSpPr>
          <p:cNvPr id="7" name="Text Box 2126"/>
          <p:cNvSpPr txBox="1">
            <a:spLocks noChangeArrowheads="1"/>
          </p:cNvSpPr>
          <p:nvPr/>
        </p:nvSpPr>
        <p:spPr bwMode="auto">
          <a:xfrm>
            <a:off x="14630400" y="5638800"/>
            <a:ext cx="14550763" cy="1381123"/>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SEARCH STRATEGY</a:t>
            </a:r>
          </a:p>
        </p:txBody>
      </p:sp>
      <p:sp>
        <p:nvSpPr>
          <p:cNvPr id="8" name="Text Box 2126"/>
          <p:cNvSpPr txBox="1">
            <a:spLocks noChangeArrowheads="1"/>
          </p:cNvSpPr>
          <p:nvPr/>
        </p:nvSpPr>
        <p:spPr bwMode="auto">
          <a:xfrm>
            <a:off x="-79638" y="24234534"/>
            <a:ext cx="14627038" cy="1509234"/>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SUMMARY OF SEARCH, “BEST EVIDENCE” APPRAISED, AND KEY FINDINGS</a:t>
            </a:r>
          </a:p>
        </p:txBody>
      </p:sp>
      <p:sp>
        <p:nvSpPr>
          <p:cNvPr id="9" name="Text Box 2126"/>
          <p:cNvSpPr txBox="1">
            <a:spLocks noChangeArrowheads="1"/>
          </p:cNvSpPr>
          <p:nvPr/>
        </p:nvSpPr>
        <p:spPr bwMode="auto">
          <a:xfrm>
            <a:off x="14633710" y="23930342"/>
            <a:ext cx="14554366" cy="1381123"/>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RESULTS OF SEARCH</a:t>
            </a:r>
          </a:p>
        </p:txBody>
      </p:sp>
      <p:sp>
        <p:nvSpPr>
          <p:cNvPr id="10" name="Text Box 2126"/>
          <p:cNvSpPr txBox="1">
            <a:spLocks noChangeArrowheads="1"/>
          </p:cNvSpPr>
          <p:nvPr/>
        </p:nvSpPr>
        <p:spPr bwMode="auto">
          <a:xfrm>
            <a:off x="29257086" y="5638800"/>
            <a:ext cx="14606973" cy="1381123"/>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CLINICAL BOTTOM LINE</a:t>
            </a:r>
          </a:p>
        </p:txBody>
      </p:sp>
      <p:sp>
        <p:nvSpPr>
          <p:cNvPr id="11" name="Text Box 2126"/>
          <p:cNvSpPr txBox="1">
            <a:spLocks noChangeArrowheads="1"/>
          </p:cNvSpPr>
          <p:nvPr/>
        </p:nvSpPr>
        <p:spPr bwMode="auto">
          <a:xfrm>
            <a:off x="29278864" y="10069470"/>
            <a:ext cx="14605699" cy="1507301"/>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IMPLICATIONS FOR PRACTICE, EDUCATION, AND FUTURE RESEARCH</a:t>
            </a:r>
          </a:p>
        </p:txBody>
      </p:sp>
      <p:sp>
        <p:nvSpPr>
          <p:cNvPr id="12" name="Text Box 2126"/>
          <p:cNvSpPr txBox="1">
            <a:spLocks noChangeArrowheads="1"/>
          </p:cNvSpPr>
          <p:nvPr/>
        </p:nvSpPr>
        <p:spPr bwMode="auto">
          <a:xfrm>
            <a:off x="29257086" y="23271215"/>
            <a:ext cx="14634114" cy="1556657"/>
          </a:xfrm>
          <a:prstGeom prst="rect">
            <a:avLst/>
          </a:prstGeom>
          <a:solidFill>
            <a:srgbClr val="B8042B"/>
          </a:solidFill>
          <a:ln w="9525">
            <a:noFill/>
            <a:miter lim="800000"/>
            <a:headEnd/>
            <a:tailEnd/>
          </a:ln>
          <a:effectLst/>
        </p:spPr>
        <p:txBody>
          <a:bodyPr lIns="83458" tIns="792869" rIns="83458" bIns="792869" anchor="ctr"/>
          <a:lstStyle/>
          <a:p>
            <a:pPr algn="ctr" defTabSz="833304">
              <a:spcBef>
                <a:spcPct val="50000"/>
              </a:spcBef>
            </a:pPr>
            <a:r>
              <a:rPr lang="en-US" sz="4800" b="1" dirty="0">
                <a:solidFill>
                  <a:schemeClr val="bg1"/>
                </a:solidFill>
                <a:latin typeface="Arial" charset="0"/>
              </a:rPr>
              <a:t>REFERENCES</a:t>
            </a:r>
          </a:p>
        </p:txBody>
      </p:sp>
      <p:graphicFrame>
        <p:nvGraphicFramePr>
          <p:cNvPr id="13" name="Group 2421"/>
          <p:cNvGraphicFramePr>
            <a:graphicFrameLocks noGrp="1"/>
          </p:cNvGraphicFramePr>
          <p:nvPr>
            <p:extLst>
              <p:ext uri="{D42A27DB-BD31-4B8C-83A1-F6EECF244321}">
                <p14:modId xmlns:p14="http://schemas.microsoft.com/office/powerpoint/2010/main" val="1642416785"/>
              </p:ext>
            </p:extLst>
          </p:nvPr>
        </p:nvGraphicFramePr>
        <p:xfrm>
          <a:off x="6858000" y="-304800"/>
          <a:ext cx="30218381" cy="6142264"/>
        </p:xfrm>
        <a:graphic>
          <a:graphicData uri="http://schemas.openxmlformats.org/drawingml/2006/table">
            <a:tbl>
              <a:tblPr/>
              <a:tblGrid>
                <a:gridCol w="30218381">
                  <a:extLst>
                    <a:ext uri="{9D8B030D-6E8A-4147-A177-3AD203B41FA5}">
                      <a16:colId xmlns:a16="http://schemas.microsoft.com/office/drawing/2014/main" val="20000"/>
                    </a:ext>
                  </a:extLst>
                </a:gridCol>
              </a:tblGrid>
              <a:tr h="6142264">
                <a:tc>
                  <a:txBody>
                    <a:bodyPr/>
                    <a:lstStyle/>
                    <a:p>
                      <a:pPr marL="0" marR="0" lvl="0" indent="0" algn="ctr" defTabSz="2290763" rtl="0" eaLnBrk="0" fontAlgn="base" latinLnBrk="0" hangingPunct="0">
                        <a:lnSpc>
                          <a:spcPct val="100000"/>
                        </a:lnSpc>
                        <a:spcBef>
                          <a:spcPct val="20000"/>
                        </a:spcBef>
                        <a:spcAft>
                          <a:spcPct val="0"/>
                        </a:spcAft>
                        <a:buClrTx/>
                        <a:buSzTx/>
                        <a:buFontTx/>
                        <a:buNone/>
                        <a:tabLst/>
                      </a:pPr>
                      <a:endParaRPr kumimoji="0" lang="en-US" sz="2900" b="1" i="0" u="none" strike="noStrike" cap="none" normalizeH="0" baseline="0" dirty="0">
                        <a:ln>
                          <a:noFill/>
                        </a:ln>
                        <a:solidFill>
                          <a:srgbClr val="000568"/>
                        </a:solidFill>
                        <a:effectLst/>
                        <a:latin typeface="Arial" charset="0"/>
                        <a:cs typeface="Times New Roman" pitchFamily="18" charset="0"/>
                      </a:endParaRPr>
                    </a:p>
                    <a:p>
                      <a:pPr marL="0" marR="0" lvl="0" indent="0" algn="ctr" defTabSz="2290763" rtl="0" eaLnBrk="0" fontAlgn="base" latinLnBrk="0" hangingPunct="0">
                        <a:lnSpc>
                          <a:spcPct val="100000"/>
                        </a:lnSpc>
                        <a:spcBef>
                          <a:spcPct val="20000"/>
                        </a:spcBef>
                        <a:spcAft>
                          <a:spcPct val="0"/>
                        </a:spcAft>
                        <a:buClrTx/>
                        <a:buSzTx/>
                        <a:buFontTx/>
                        <a:buNone/>
                        <a:tabLst/>
                      </a:pPr>
                      <a:r>
                        <a:rPr kumimoji="0" lang="en-US" sz="7600" b="1" i="0" u="none" strike="noStrike" cap="none" normalizeH="0" baseline="0" dirty="0">
                          <a:ln>
                            <a:noFill/>
                          </a:ln>
                          <a:solidFill>
                            <a:schemeClr val="tx1"/>
                          </a:solidFill>
                          <a:effectLst/>
                          <a:latin typeface="Arial" charset="0"/>
                          <a:cs typeface="Times New Roman" pitchFamily="18" charset="0"/>
                        </a:rPr>
                        <a:t>The Effect of Early Sport Specialization on Lower Extremity Injury Frequency on Youth Athletes: A Critically Appraised Topic</a:t>
                      </a:r>
                    </a:p>
                    <a:p>
                      <a:pPr marL="0" marR="0" lvl="0" indent="0" algn="ctr" defTabSz="2290763" rtl="0" eaLnBrk="0" fontAlgn="base" latinLnBrk="0" hangingPunct="0">
                        <a:lnSpc>
                          <a:spcPct val="100000"/>
                        </a:lnSpc>
                        <a:spcBef>
                          <a:spcPct val="20000"/>
                        </a:spcBef>
                        <a:spcAft>
                          <a:spcPct val="0"/>
                        </a:spcAft>
                        <a:buClrTx/>
                        <a:buSzTx/>
                        <a:buFontTx/>
                        <a:buNone/>
                        <a:tabLst/>
                      </a:pPr>
                      <a:r>
                        <a:rPr kumimoji="0" lang="en-US" sz="4800" b="1" i="0" u="none" strike="noStrike" cap="none" normalizeH="0" baseline="0">
                          <a:ln>
                            <a:noFill/>
                          </a:ln>
                          <a:solidFill>
                            <a:schemeClr val="tx1"/>
                          </a:solidFill>
                          <a:effectLst/>
                          <a:latin typeface="Times New Roman" pitchFamily="18" charset="0"/>
                        </a:rPr>
                        <a:t>Jillian Picard-Busky,  ATS</a:t>
                      </a:r>
                      <a:endParaRPr kumimoji="0" lang="en-US" sz="4800" b="1" i="0" u="none" strike="noStrike" cap="none" normalizeH="0" baseline="0" dirty="0">
                        <a:ln>
                          <a:noFill/>
                        </a:ln>
                        <a:solidFill>
                          <a:schemeClr val="tx1"/>
                        </a:solidFill>
                        <a:effectLst/>
                        <a:latin typeface="Times New Roman" pitchFamily="18" charset="0"/>
                      </a:endParaRPr>
                    </a:p>
                    <a:p>
                      <a:pPr marL="0" marR="0" lvl="0" indent="0" algn="ctr" defTabSz="2290763" rtl="0" eaLnBrk="0" fontAlgn="base" latinLnBrk="0" hangingPunct="0">
                        <a:lnSpc>
                          <a:spcPct val="100000"/>
                        </a:lnSpc>
                        <a:spcBef>
                          <a:spcPct val="20000"/>
                        </a:spcBef>
                        <a:spcAft>
                          <a:spcPct val="0"/>
                        </a:spcAft>
                        <a:buClrTx/>
                        <a:buSzTx/>
                        <a:buFontTx/>
                        <a:buNone/>
                        <a:tabLst/>
                      </a:pPr>
                      <a:r>
                        <a:rPr kumimoji="0" lang="en-US" sz="4200" b="1" i="0" u="none" strike="noStrike" cap="none" normalizeH="0" baseline="0" dirty="0">
                          <a:ln>
                            <a:noFill/>
                          </a:ln>
                          <a:solidFill>
                            <a:schemeClr val="tx1"/>
                          </a:solidFill>
                          <a:effectLst/>
                          <a:latin typeface="Times New Roman" pitchFamily="18" charset="0"/>
                        </a:rPr>
                        <a:t>Sacred Heart University, Fairfield, CT</a:t>
                      </a:r>
                    </a:p>
                  </a:txBody>
                  <a:tcPr marL="381590" marR="381590" marT="47702" marB="47702" horzOverflow="overflow">
                    <a:lnL cap="flat">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8" name="TextBox 17"/>
          <p:cNvSpPr txBox="1"/>
          <p:nvPr/>
        </p:nvSpPr>
        <p:spPr>
          <a:xfrm>
            <a:off x="-25486" y="22031177"/>
            <a:ext cx="14557912" cy="2031325"/>
          </a:xfrm>
          <a:prstGeom prst="rect">
            <a:avLst/>
          </a:prstGeom>
          <a:noFill/>
        </p:spPr>
        <p:txBody>
          <a:bodyPr wrap="square" rtlCol="0">
            <a:spAutoFit/>
          </a:bodyPr>
          <a:lstStyle/>
          <a:p>
            <a:r>
              <a:rPr lang="en-US" sz="4200" dirty="0"/>
              <a:t>Does early sport specialization in youth sports affect the frequency of future lower extremity overuse injuries compared to those who participate in multiple sports? </a:t>
            </a:r>
          </a:p>
        </p:txBody>
      </p:sp>
      <p:sp>
        <p:nvSpPr>
          <p:cNvPr id="2" name="TextBox 1"/>
          <p:cNvSpPr txBox="1"/>
          <p:nvPr/>
        </p:nvSpPr>
        <p:spPr>
          <a:xfrm flipH="1">
            <a:off x="22098000" y="14020800"/>
            <a:ext cx="10668000" cy="523220"/>
          </a:xfrm>
          <a:prstGeom prst="rect">
            <a:avLst/>
          </a:prstGeom>
          <a:noFill/>
        </p:spPr>
        <p:txBody>
          <a:bodyPr wrap="square" rtlCol="0">
            <a:spAutoFit/>
          </a:bodyPr>
          <a:lstStyle/>
          <a:p>
            <a:endParaRPr lang="en-US" sz="2800" dirty="0"/>
          </a:p>
        </p:txBody>
      </p:sp>
      <p:cxnSp>
        <p:nvCxnSpPr>
          <p:cNvPr id="21" name="Straight Connector 20"/>
          <p:cNvCxnSpPr/>
          <p:nvPr/>
        </p:nvCxnSpPr>
        <p:spPr>
          <a:xfrm>
            <a:off x="0" y="5578702"/>
            <a:ext cx="43891200" cy="76200"/>
          </a:xfrm>
          <a:prstGeom prst="line">
            <a:avLst/>
          </a:prstGeom>
          <a:ln w="76200">
            <a:solidFill>
              <a:srgbClr val="B8042B"/>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flipH="1">
            <a:off x="21945600" y="18545235"/>
            <a:ext cx="10896600" cy="553998"/>
          </a:xfrm>
          <a:prstGeom prst="rect">
            <a:avLst/>
          </a:prstGeom>
          <a:noFill/>
        </p:spPr>
        <p:txBody>
          <a:bodyPr wrap="square" rtlCol="0">
            <a:spAutoFit/>
          </a:bodyPr>
          <a:lstStyle/>
          <a:p>
            <a:endParaRPr lang="en-US" sz="3000" dirty="0"/>
          </a:p>
        </p:txBody>
      </p:sp>
      <p:sp>
        <p:nvSpPr>
          <p:cNvPr id="31" name="TextBox 30"/>
          <p:cNvSpPr txBox="1"/>
          <p:nvPr/>
        </p:nvSpPr>
        <p:spPr>
          <a:xfrm flipH="1">
            <a:off x="32967461" y="7315200"/>
            <a:ext cx="10896600" cy="523220"/>
          </a:xfrm>
          <a:prstGeom prst="rect">
            <a:avLst/>
          </a:prstGeom>
          <a:noFill/>
        </p:spPr>
        <p:txBody>
          <a:bodyPr wrap="square" rtlCol="0">
            <a:spAutoFit/>
          </a:bodyPr>
          <a:lstStyle/>
          <a:p>
            <a:endParaRPr lang="en-US" sz="2800" dirty="0"/>
          </a:p>
        </p:txBody>
      </p:sp>
      <p:sp>
        <p:nvSpPr>
          <p:cNvPr id="32" name="TextBox 31"/>
          <p:cNvSpPr txBox="1"/>
          <p:nvPr/>
        </p:nvSpPr>
        <p:spPr>
          <a:xfrm flipH="1">
            <a:off x="32994600" y="7315200"/>
            <a:ext cx="10896600" cy="461665"/>
          </a:xfrm>
          <a:prstGeom prst="rect">
            <a:avLst/>
          </a:prstGeom>
          <a:noFill/>
        </p:spPr>
        <p:txBody>
          <a:bodyPr wrap="square" rtlCol="0">
            <a:spAutoFit/>
          </a:bodyPr>
          <a:lstStyle/>
          <a:p>
            <a:pPr marL="457200" indent="-457200">
              <a:buAutoNum type="arabicPeriod"/>
            </a:pPr>
            <a:endParaRPr lang="en-US" sz="2400" dirty="0"/>
          </a:p>
        </p:txBody>
      </p:sp>
      <p:sp>
        <p:nvSpPr>
          <p:cNvPr id="33" name="TextBox 32"/>
          <p:cNvSpPr txBox="1"/>
          <p:nvPr/>
        </p:nvSpPr>
        <p:spPr>
          <a:xfrm flipH="1">
            <a:off x="32994600" y="29413200"/>
            <a:ext cx="10896600" cy="553998"/>
          </a:xfrm>
          <a:prstGeom prst="rect">
            <a:avLst/>
          </a:prstGeom>
          <a:noFill/>
        </p:spPr>
        <p:txBody>
          <a:bodyPr wrap="square" rtlCol="0">
            <a:spAutoFit/>
          </a:bodyPr>
          <a:lstStyle/>
          <a:p>
            <a:r>
              <a:rPr lang="en-US" sz="3000" dirty="0"/>
              <a:t>. </a:t>
            </a:r>
          </a:p>
        </p:txBody>
      </p:sp>
      <p:pic>
        <p:nvPicPr>
          <p:cNvPr id="23" name="Picture 22"/>
          <p:cNvPicPr>
            <a:picLocks noChangeAspect="1"/>
          </p:cNvPicPr>
          <p:nvPr/>
        </p:nvPicPr>
        <p:blipFill>
          <a:blip r:embed="rId3"/>
          <a:stretch>
            <a:fillRect/>
          </a:stretch>
        </p:blipFill>
        <p:spPr>
          <a:xfrm>
            <a:off x="457200" y="228600"/>
            <a:ext cx="5257800" cy="5257800"/>
          </a:xfrm>
          <a:prstGeom prst="rect">
            <a:avLst/>
          </a:prstGeom>
        </p:spPr>
      </p:pic>
      <p:sp>
        <p:nvSpPr>
          <p:cNvPr id="28" name="TextBox 27"/>
          <p:cNvSpPr txBox="1"/>
          <p:nvPr/>
        </p:nvSpPr>
        <p:spPr>
          <a:xfrm>
            <a:off x="29278864" y="11621053"/>
            <a:ext cx="14526062" cy="11787842"/>
          </a:xfrm>
          <a:prstGeom prst="rect">
            <a:avLst/>
          </a:prstGeom>
          <a:noFill/>
        </p:spPr>
        <p:txBody>
          <a:bodyPr wrap="square" rtlCol="0">
            <a:spAutoFit/>
          </a:bodyPr>
          <a:lstStyle/>
          <a:p>
            <a:pPr marL="571500" indent="-571500">
              <a:buFont typeface="Arial" panose="020B0604020202020204" pitchFamily="34" charset="0"/>
              <a:buChar char="•"/>
            </a:pPr>
            <a:r>
              <a:rPr lang="en-US" sz="3800" dirty="0"/>
              <a:t>All three studies revealed consistent conclusive evidence concerning frequency of LEI rates in high school athletes. Two studies found that participation in a high sport volume, on a club team, and being highly specialized are most commonly associated with an increased rate of LEI.</a:t>
            </a:r>
            <a:r>
              <a:rPr lang="en-US" sz="3800" baseline="30000" dirty="0"/>
              <a:t>6-8</a:t>
            </a:r>
          </a:p>
          <a:p>
            <a:pPr marL="571500" indent="-571500">
              <a:buFont typeface="Arial" panose="020B0604020202020204" pitchFamily="34" charset="0"/>
              <a:buChar char="•"/>
            </a:pPr>
            <a:r>
              <a:rPr lang="en-US" sz="3800" dirty="0"/>
              <a:t>Injuries were most often located in the ankle (34.4%), and knee (25.0%). The most common types of injuries were ligament sprains (40.9%) and muscle/tendon strains (25.4%). Typically injuries had an acute onset (66.3%).</a:t>
            </a:r>
            <a:r>
              <a:rPr lang="en-US" sz="3800" baseline="30000" dirty="0"/>
              <a:t>7</a:t>
            </a:r>
          </a:p>
          <a:p>
            <a:pPr marL="571500" indent="-571500">
              <a:buFont typeface="Arial" panose="020B0604020202020204" pitchFamily="34" charset="0"/>
              <a:buChar char="•"/>
            </a:pPr>
            <a:r>
              <a:rPr lang="en-US" sz="3800" dirty="0"/>
              <a:t>Of professional athletes who were surveyed, only 22.3% said they would want their children to specialize in one sport. In the same study, 46% of professional athletes had specialized as children and 67% of collegiate athletes had specialized in one sport.</a:t>
            </a:r>
            <a:r>
              <a:rPr lang="en-US" sz="3800" baseline="30000" dirty="0"/>
              <a:t>8</a:t>
            </a:r>
          </a:p>
          <a:p>
            <a:pPr marL="571500" indent="-571500">
              <a:buFont typeface="Arial" panose="020B0604020202020204" pitchFamily="34" charset="0"/>
              <a:buChar char="•"/>
            </a:pPr>
            <a:r>
              <a:rPr lang="en-US" sz="3800" dirty="0"/>
              <a:t>It is important to educate parents and coaches on the effects of sport specialization on injury rates and ways to prevent injury. Some ways to do this are by decreasing the amount of time that they spend per week training (16-20 hours).</a:t>
            </a:r>
            <a:r>
              <a:rPr lang="en-US" sz="3800" baseline="30000" dirty="0"/>
              <a:t>9</a:t>
            </a:r>
          </a:p>
          <a:p>
            <a:pPr marL="571500" indent="-571500">
              <a:buFont typeface="Arial" panose="020B0604020202020204" pitchFamily="34" charset="0"/>
              <a:buChar char="•"/>
            </a:pPr>
            <a:r>
              <a:rPr lang="en-US" sz="3800" dirty="0"/>
              <a:t>Further research should </a:t>
            </a:r>
            <a:r>
              <a:rPr lang="en-US" sz="3800"/>
              <a:t>investigate specialization </a:t>
            </a:r>
            <a:r>
              <a:rPr lang="en-US" sz="3800" dirty="0"/>
              <a:t>in specific sports and specific age groups. The questionnaire used in two of the studies should be validated to have stronger levels of evidence.</a:t>
            </a:r>
          </a:p>
        </p:txBody>
      </p:sp>
      <p:sp>
        <p:nvSpPr>
          <p:cNvPr id="29" name="TextBox 28"/>
          <p:cNvSpPr txBox="1"/>
          <p:nvPr/>
        </p:nvSpPr>
        <p:spPr>
          <a:xfrm>
            <a:off x="29311644" y="7013912"/>
            <a:ext cx="14655756" cy="677108"/>
          </a:xfrm>
          <a:prstGeom prst="rect">
            <a:avLst/>
          </a:prstGeom>
          <a:noFill/>
        </p:spPr>
        <p:txBody>
          <a:bodyPr wrap="square" rtlCol="0">
            <a:spAutoFit/>
          </a:bodyPr>
          <a:lstStyle/>
          <a:p>
            <a:endParaRPr lang="en-US" sz="3800" dirty="0"/>
          </a:p>
        </p:txBody>
      </p:sp>
      <p:sp>
        <p:nvSpPr>
          <p:cNvPr id="17" name="Rectangle 16"/>
          <p:cNvSpPr/>
          <p:nvPr/>
        </p:nvSpPr>
        <p:spPr>
          <a:xfrm>
            <a:off x="38176043" y="220474"/>
            <a:ext cx="5257800" cy="52578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5" name="Picture 24">
            <a:extLst>
              <a:ext uri="{FF2B5EF4-FFF2-40B4-BE49-F238E27FC236}">
                <a16:creationId xmlns:a16="http://schemas.microsoft.com/office/drawing/2014/main" id="{696F44D6-A4E8-4129-9046-A8B6A2A6BAD5}"/>
              </a:ext>
            </a:extLst>
          </p:cNvPr>
          <p:cNvPicPr>
            <a:picLocks noChangeAspect="1"/>
          </p:cNvPicPr>
          <p:nvPr/>
        </p:nvPicPr>
        <p:blipFill>
          <a:blip r:embed="rId3"/>
          <a:stretch>
            <a:fillRect/>
          </a:stretch>
        </p:blipFill>
        <p:spPr>
          <a:xfrm>
            <a:off x="38325224" y="242555"/>
            <a:ext cx="5257800" cy="5257800"/>
          </a:xfrm>
          <a:prstGeom prst="rect">
            <a:avLst/>
          </a:prstGeom>
        </p:spPr>
      </p:pic>
      <p:sp>
        <p:nvSpPr>
          <p:cNvPr id="4" name="TextBox 3">
            <a:extLst>
              <a:ext uri="{FF2B5EF4-FFF2-40B4-BE49-F238E27FC236}">
                <a16:creationId xmlns:a16="http://schemas.microsoft.com/office/drawing/2014/main" id="{8BC7CD3E-5110-4D44-884B-C7757447178F}"/>
              </a:ext>
            </a:extLst>
          </p:cNvPr>
          <p:cNvSpPr txBox="1"/>
          <p:nvPr/>
        </p:nvSpPr>
        <p:spPr>
          <a:xfrm>
            <a:off x="74810" y="25751663"/>
            <a:ext cx="14547437" cy="7848302"/>
          </a:xfrm>
          <a:prstGeom prst="rect">
            <a:avLst/>
          </a:prstGeom>
          <a:noFill/>
        </p:spPr>
        <p:txBody>
          <a:bodyPr wrap="square" rtlCol="0">
            <a:spAutoFit/>
          </a:bodyPr>
          <a:lstStyle/>
          <a:p>
            <a:pPr marL="685800" indent="-685800">
              <a:buFont typeface="Arial" panose="020B0604020202020204" pitchFamily="34" charset="0"/>
              <a:buChar char="•"/>
            </a:pPr>
            <a:r>
              <a:rPr lang="en-US" sz="4200" dirty="0"/>
              <a:t>Literature was searched between February and March of 2018 for studies of level 2 evidence or higher that investigate the effect of sport specialization on lower extremity injury rates. </a:t>
            </a:r>
          </a:p>
          <a:p>
            <a:pPr marL="685800" indent="-685800">
              <a:buFont typeface="Arial" panose="020B0604020202020204" pitchFamily="34" charset="0"/>
              <a:buChar char="•"/>
            </a:pPr>
            <a:r>
              <a:rPr lang="en-US" sz="4200" dirty="0"/>
              <a:t>The literature search provided 13 studies. After review of the abstracts, 10 studies were excluded based not meeting inclusion criteria. </a:t>
            </a:r>
          </a:p>
          <a:p>
            <a:pPr marL="685800" indent="-685800">
              <a:buFont typeface="Arial" panose="020B0604020202020204" pitchFamily="34" charset="0"/>
              <a:buChar char="•"/>
            </a:pPr>
            <a:r>
              <a:rPr lang="en-US" sz="4200" dirty="0"/>
              <a:t>Three studies</a:t>
            </a:r>
            <a:r>
              <a:rPr lang="en-US" sz="4200" baseline="30000" dirty="0"/>
              <a:t>6-8</a:t>
            </a:r>
            <a:r>
              <a:rPr lang="en-US" sz="4200" dirty="0"/>
              <a:t> met the inclusion criteria and were critically appraised using the STROBE Statement checklist. </a:t>
            </a:r>
          </a:p>
          <a:p>
            <a:pPr marL="685800" indent="-685800">
              <a:buFont typeface="Arial" panose="020B0604020202020204" pitchFamily="34" charset="0"/>
              <a:buChar char="•"/>
            </a:pPr>
            <a:r>
              <a:rPr lang="en-US" sz="4200" dirty="0"/>
              <a:t>All three studies</a:t>
            </a:r>
            <a:r>
              <a:rPr lang="en-US" sz="4200" baseline="30000" dirty="0"/>
              <a:t>6-8</a:t>
            </a:r>
            <a:r>
              <a:rPr lang="en-US" sz="4200" dirty="0"/>
              <a:t> suggested that athletes who are highly specialized have higher lower extremity injury rates than those who do no specialize.</a:t>
            </a:r>
          </a:p>
          <a:p>
            <a:pPr marL="1143000" indent="-1143000">
              <a:buFont typeface="Arial" panose="020B0604020202020204" pitchFamily="34" charset="0"/>
              <a:buChar char="•"/>
            </a:pPr>
            <a:endParaRPr lang="en-US" sz="4200" dirty="0"/>
          </a:p>
        </p:txBody>
      </p:sp>
      <p:sp>
        <p:nvSpPr>
          <p:cNvPr id="15" name="TextBox 14">
            <a:extLst>
              <a:ext uri="{FF2B5EF4-FFF2-40B4-BE49-F238E27FC236}">
                <a16:creationId xmlns:a16="http://schemas.microsoft.com/office/drawing/2014/main" id="{EA6A5028-7679-4473-AEE7-9831A6C9DA7D}"/>
              </a:ext>
            </a:extLst>
          </p:cNvPr>
          <p:cNvSpPr txBox="1"/>
          <p:nvPr/>
        </p:nvSpPr>
        <p:spPr>
          <a:xfrm>
            <a:off x="14651741" y="7019923"/>
            <a:ext cx="6989059" cy="5553077"/>
          </a:xfrm>
          <a:prstGeom prst="rect">
            <a:avLst/>
          </a:prstGeom>
          <a:noFill/>
        </p:spPr>
        <p:txBody>
          <a:bodyPr wrap="square" rtlCol="0">
            <a:spAutoFit/>
          </a:bodyPr>
          <a:lstStyle/>
          <a:p>
            <a:endParaRPr lang="en-US" dirty="0"/>
          </a:p>
        </p:txBody>
      </p:sp>
      <p:sp>
        <p:nvSpPr>
          <p:cNvPr id="27" name="TextBox 26">
            <a:extLst>
              <a:ext uri="{FF2B5EF4-FFF2-40B4-BE49-F238E27FC236}">
                <a16:creationId xmlns:a16="http://schemas.microsoft.com/office/drawing/2014/main" id="{95C6CBF7-F03C-45E2-A0AD-205683B2B006}"/>
              </a:ext>
            </a:extLst>
          </p:cNvPr>
          <p:cNvSpPr txBox="1"/>
          <p:nvPr/>
        </p:nvSpPr>
        <p:spPr>
          <a:xfrm>
            <a:off x="14708373" y="7010400"/>
            <a:ext cx="14414916" cy="16896933"/>
          </a:xfrm>
          <a:prstGeom prst="rect">
            <a:avLst/>
          </a:prstGeom>
          <a:noFill/>
        </p:spPr>
        <p:txBody>
          <a:bodyPr wrap="square" rtlCol="0">
            <a:spAutoFit/>
          </a:bodyPr>
          <a:lstStyle/>
          <a:p>
            <a:r>
              <a:rPr lang="en-US" sz="4200" b="1" dirty="0"/>
              <a:t>Terms used to guide search:</a:t>
            </a:r>
          </a:p>
          <a:p>
            <a:pPr marL="685800" indent="-685800">
              <a:buFont typeface="Arial" panose="020B0604020202020204" pitchFamily="34" charset="0"/>
              <a:buChar char="•"/>
            </a:pPr>
            <a:r>
              <a:rPr lang="en-US" sz="4200" b="1" dirty="0"/>
              <a:t>P</a:t>
            </a:r>
            <a:r>
              <a:rPr lang="en-US" sz="4200" dirty="0"/>
              <a:t>atient group: youth athletes</a:t>
            </a:r>
          </a:p>
          <a:p>
            <a:pPr marL="685800" indent="-685800">
              <a:buFont typeface="Arial" panose="020B0604020202020204" pitchFamily="34" charset="0"/>
              <a:buChar char="•"/>
            </a:pPr>
            <a:r>
              <a:rPr lang="en-US" sz="4200" b="1" dirty="0"/>
              <a:t>I</a:t>
            </a:r>
            <a:r>
              <a:rPr lang="en-US" sz="4200" dirty="0"/>
              <a:t>ntervention: sport specialization</a:t>
            </a:r>
          </a:p>
          <a:p>
            <a:pPr marL="685800" indent="-685800">
              <a:buFont typeface="Arial" panose="020B0604020202020204" pitchFamily="34" charset="0"/>
              <a:buChar char="•"/>
            </a:pPr>
            <a:r>
              <a:rPr lang="en-US" sz="4200" b="1" dirty="0"/>
              <a:t>C</a:t>
            </a:r>
            <a:r>
              <a:rPr lang="en-US" sz="4200" dirty="0"/>
              <a:t>omparison: athletes who do not specialize</a:t>
            </a:r>
          </a:p>
          <a:p>
            <a:pPr marL="685800" indent="-685800">
              <a:buFont typeface="Arial" panose="020B0604020202020204" pitchFamily="34" charset="0"/>
              <a:buChar char="•"/>
            </a:pPr>
            <a:r>
              <a:rPr lang="en-US" sz="4200" b="1" dirty="0"/>
              <a:t>O</a:t>
            </a:r>
            <a:r>
              <a:rPr lang="en-US" sz="4200" dirty="0"/>
              <a:t>utcome: lower extremity injury frequency</a:t>
            </a:r>
          </a:p>
          <a:p>
            <a:endParaRPr lang="en-US" sz="4200" dirty="0"/>
          </a:p>
          <a:p>
            <a:r>
              <a:rPr lang="en-US" sz="4200" b="1" dirty="0"/>
              <a:t>Sources of Evidence Search:</a:t>
            </a:r>
          </a:p>
          <a:p>
            <a:pPr marL="685800" indent="-685800">
              <a:buFont typeface="Arial" panose="020B0604020202020204" pitchFamily="34" charset="0"/>
              <a:buChar char="•"/>
            </a:pPr>
            <a:r>
              <a:rPr lang="en-US" sz="4200" dirty="0"/>
              <a:t>Academic Search Premier </a:t>
            </a:r>
          </a:p>
          <a:p>
            <a:pPr marL="685800" indent="-685800">
              <a:buFont typeface="Arial" panose="020B0604020202020204" pitchFamily="34" charset="0"/>
              <a:buChar char="•"/>
            </a:pPr>
            <a:r>
              <a:rPr lang="en-US" sz="4200" dirty="0"/>
              <a:t>CINAHL complete with full text</a:t>
            </a:r>
          </a:p>
          <a:p>
            <a:pPr marL="685800" indent="-685800">
              <a:buFont typeface="Arial" panose="020B0604020202020204" pitchFamily="34" charset="0"/>
              <a:buChar char="•"/>
            </a:pPr>
            <a:r>
              <a:rPr lang="en-US" sz="4200" dirty="0"/>
              <a:t>PsycINFO</a:t>
            </a:r>
          </a:p>
          <a:p>
            <a:pPr marL="685800" indent="-685800">
              <a:buFont typeface="Arial" panose="020B0604020202020204" pitchFamily="34" charset="0"/>
              <a:buChar char="•"/>
            </a:pPr>
            <a:r>
              <a:rPr lang="en-US" sz="4200" dirty="0" err="1"/>
              <a:t>SPORTDicsus</a:t>
            </a:r>
            <a:r>
              <a:rPr lang="en-US" sz="4200" dirty="0"/>
              <a:t> with full text</a:t>
            </a:r>
          </a:p>
          <a:p>
            <a:endParaRPr lang="en-US" sz="4200" i="1" dirty="0"/>
          </a:p>
          <a:p>
            <a:r>
              <a:rPr lang="en-US" sz="4200" dirty="0"/>
              <a:t>I</a:t>
            </a:r>
            <a:r>
              <a:rPr lang="en-US" sz="4200" b="1" dirty="0"/>
              <a:t>nclusion and Exclusion Criteria</a:t>
            </a:r>
          </a:p>
          <a:p>
            <a:r>
              <a:rPr lang="en-US" sz="4200" dirty="0"/>
              <a:t>Inclusion Criteria</a:t>
            </a:r>
          </a:p>
          <a:p>
            <a:pPr marL="685800" indent="-685800">
              <a:buFont typeface="Arial" panose="020B0604020202020204" pitchFamily="34" charset="0"/>
              <a:buChar char="•"/>
            </a:pPr>
            <a:r>
              <a:rPr lang="en-US" sz="4200" dirty="0"/>
              <a:t>Studies that investigate lower extremity injuries</a:t>
            </a:r>
          </a:p>
          <a:p>
            <a:pPr marL="685800" indent="-685800">
              <a:buFont typeface="Arial" panose="020B0604020202020204" pitchFamily="34" charset="0"/>
              <a:buChar char="•"/>
            </a:pPr>
            <a:r>
              <a:rPr lang="en-US" sz="4200" dirty="0"/>
              <a:t>Studies published in English</a:t>
            </a:r>
          </a:p>
          <a:p>
            <a:pPr marL="685800" indent="-685800">
              <a:buFont typeface="Arial" panose="020B0604020202020204" pitchFamily="34" charset="0"/>
              <a:buChar char="•"/>
            </a:pPr>
            <a:r>
              <a:rPr lang="en-US" sz="4200" dirty="0"/>
              <a:t>Studies that differentiate levels of specialization</a:t>
            </a:r>
          </a:p>
          <a:p>
            <a:pPr marL="685800" indent="-685800">
              <a:buFont typeface="Arial" panose="020B0604020202020204" pitchFamily="34" charset="0"/>
              <a:buChar char="•"/>
            </a:pPr>
            <a:r>
              <a:rPr lang="en-US" sz="4200" dirty="0"/>
              <a:t>At least level 2 evidence</a:t>
            </a:r>
          </a:p>
          <a:p>
            <a:pPr marL="685800" indent="-685800">
              <a:buFont typeface="Arial" panose="020B0604020202020204" pitchFamily="34" charset="0"/>
              <a:buChar char="•"/>
            </a:pPr>
            <a:r>
              <a:rPr lang="en-US" sz="4200" dirty="0"/>
              <a:t>Studies that investigated injuries of high school athletes and high levels of athletes</a:t>
            </a:r>
          </a:p>
          <a:p>
            <a:endParaRPr lang="en-US" sz="4200" i="1" dirty="0"/>
          </a:p>
          <a:p>
            <a:r>
              <a:rPr lang="en-US" sz="4200" dirty="0"/>
              <a:t>Exclusion Criteria</a:t>
            </a:r>
          </a:p>
          <a:p>
            <a:pPr marL="685800" indent="-685800">
              <a:buFont typeface="Arial" panose="020B0604020202020204" pitchFamily="34" charset="0"/>
              <a:buChar char="•"/>
            </a:pPr>
            <a:r>
              <a:rPr lang="en-US" sz="4200" dirty="0"/>
              <a:t>Studies investigating upper extremity injuries</a:t>
            </a:r>
          </a:p>
          <a:p>
            <a:pPr marL="685800" indent="-685800">
              <a:buFont typeface="Arial" panose="020B0604020202020204" pitchFamily="34" charset="0"/>
              <a:buChar char="•"/>
            </a:pPr>
            <a:r>
              <a:rPr lang="en-US" sz="4200" dirty="0"/>
              <a:t>Studies that focused on one specific injury</a:t>
            </a:r>
          </a:p>
          <a:p>
            <a:pPr marL="685800" indent="-685800">
              <a:buFont typeface="Arial" panose="020B0604020202020204" pitchFamily="34" charset="0"/>
              <a:buChar char="•"/>
            </a:pPr>
            <a:r>
              <a:rPr lang="en-US" sz="4200" dirty="0"/>
              <a:t>Studies lower than level 2 evidence</a:t>
            </a:r>
          </a:p>
          <a:p>
            <a:pPr marL="685800" indent="-685800">
              <a:buFont typeface="Arial" panose="020B0604020202020204" pitchFamily="34" charset="0"/>
              <a:buChar char="•"/>
            </a:pPr>
            <a:r>
              <a:rPr lang="en-US" sz="4200" dirty="0"/>
              <a:t>Studies published prior to 2017</a:t>
            </a:r>
          </a:p>
        </p:txBody>
      </p:sp>
      <p:graphicFrame>
        <p:nvGraphicFramePr>
          <p:cNvPr id="16" name="Table 18">
            <a:extLst>
              <a:ext uri="{FF2B5EF4-FFF2-40B4-BE49-F238E27FC236}">
                <a16:creationId xmlns:a16="http://schemas.microsoft.com/office/drawing/2014/main" id="{B0F17CB0-B916-46AB-BFC2-4D2E7ADE9CF6}"/>
              </a:ext>
            </a:extLst>
          </p:cNvPr>
          <p:cNvGraphicFramePr>
            <a:graphicFrameLocks noGrp="1"/>
          </p:cNvGraphicFramePr>
          <p:nvPr>
            <p:extLst>
              <p:ext uri="{D42A27DB-BD31-4B8C-83A1-F6EECF244321}">
                <p14:modId xmlns:p14="http://schemas.microsoft.com/office/powerpoint/2010/main" val="4040952226"/>
              </p:ext>
            </p:extLst>
          </p:nvPr>
        </p:nvGraphicFramePr>
        <p:xfrm>
          <a:off x="14630400" y="26077128"/>
          <a:ext cx="14573976" cy="5406034"/>
        </p:xfrm>
        <a:graphic>
          <a:graphicData uri="http://schemas.openxmlformats.org/drawingml/2006/table">
            <a:tbl>
              <a:tblPr firstRow="1" bandRow="1">
                <a:tableStyleId>{073A0DAA-6AF3-43AB-8588-CEC1D06C72B9}</a:tableStyleId>
              </a:tblPr>
              <a:tblGrid>
                <a:gridCol w="3643494">
                  <a:extLst>
                    <a:ext uri="{9D8B030D-6E8A-4147-A177-3AD203B41FA5}">
                      <a16:colId xmlns:a16="http://schemas.microsoft.com/office/drawing/2014/main" val="2031545069"/>
                    </a:ext>
                  </a:extLst>
                </a:gridCol>
                <a:gridCol w="3643494">
                  <a:extLst>
                    <a:ext uri="{9D8B030D-6E8A-4147-A177-3AD203B41FA5}">
                      <a16:colId xmlns:a16="http://schemas.microsoft.com/office/drawing/2014/main" val="2796699193"/>
                    </a:ext>
                  </a:extLst>
                </a:gridCol>
                <a:gridCol w="3643494">
                  <a:extLst>
                    <a:ext uri="{9D8B030D-6E8A-4147-A177-3AD203B41FA5}">
                      <a16:colId xmlns:a16="http://schemas.microsoft.com/office/drawing/2014/main" val="3800477900"/>
                    </a:ext>
                  </a:extLst>
                </a:gridCol>
                <a:gridCol w="3643494">
                  <a:extLst>
                    <a:ext uri="{9D8B030D-6E8A-4147-A177-3AD203B41FA5}">
                      <a16:colId xmlns:a16="http://schemas.microsoft.com/office/drawing/2014/main" val="2207836857"/>
                    </a:ext>
                  </a:extLst>
                </a:gridCol>
              </a:tblGrid>
              <a:tr h="1400532">
                <a:tc>
                  <a:txBody>
                    <a:bodyPr/>
                    <a:lstStyle/>
                    <a:p>
                      <a:r>
                        <a:rPr lang="en-US" sz="4000" dirty="0"/>
                        <a:t>Author</a:t>
                      </a:r>
                    </a:p>
                  </a:txBody>
                  <a:tcPr>
                    <a:solidFill>
                      <a:schemeClr val="bg1">
                        <a:lumMod val="50000"/>
                      </a:schemeClr>
                    </a:solidFill>
                  </a:tcPr>
                </a:tc>
                <a:tc>
                  <a:txBody>
                    <a:bodyPr/>
                    <a:lstStyle/>
                    <a:p>
                      <a:r>
                        <a:rPr lang="en-US" sz="4000" dirty="0"/>
                        <a:t>Study Design</a:t>
                      </a:r>
                    </a:p>
                  </a:txBody>
                  <a:tcPr>
                    <a:solidFill>
                      <a:schemeClr val="bg1">
                        <a:lumMod val="50000"/>
                      </a:schemeClr>
                    </a:solidFill>
                  </a:tcPr>
                </a:tc>
                <a:tc>
                  <a:txBody>
                    <a:bodyPr/>
                    <a:lstStyle/>
                    <a:p>
                      <a:r>
                        <a:rPr lang="en-US" sz="4000" dirty="0"/>
                        <a:t>Level of Evidence*</a:t>
                      </a:r>
                    </a:p>
                  </a:txBody>
                  <a:tcPr>
                    <a:solidFill>
                      <a:schemeClr val="bg1">
                        <a:lumMod val="50000"/>
                      </a:schemeClr>
                    </a:solidFill>
                  </a:tcPr>
                </a:tc>
                <a:tc>
                  <a:txBody>
                    <a:bodyPr/>
                    <a:lstStyle/>
                    <a:p>
                      <a:r>
                        <a:rPr lang="en-US" sz="4000" dirty="0"/>
                        <a:t>STROBE score</a:t>
                      </a:r>
                    </a:p>
                  </a:txBody>
                  <a:tcPr>
                    <a:solidFill>
                      <a:schemeClr val="bg1">
                        <a:lumMod val="50000"/>
                      </a:schemeClr>
                    </a:solidFill>
                  </a:tcPr>
                </a:tc>
                <a:extLst>
                  <a:ext uri="{0D108BD9-81ED-4DB2-BD59-A6C34878D82A}">
                    <a16:rowId xmlns:a16="http://schemas.microsoft.com/office/drawing/2014/main" val="2140944650"/>
                  </a:ext>
                </a:extLst>
              </a:tr>
              <a:tr h="1338502">
                <a:tc>
                  <a:txBody>
                    <a:bodyPr/>
                    <a:lstStyle/>
                    <a:p>
                      <a:r>
                        <a:rPr lang="en-US" sz="4000" dirty="0"/>
                        <a:t>Post, Bell et al. 2017</a:t>
                      </a:r>
                      <a:r>
                        <a:rPr lang="en-US" sz="4000" baseline="30000" dirty="0"/>
                        <a:t>6</a:t>
                      </a:r>
                    </a:p>
                  </a:txBody>
                  <a:tcPr/>
                </a:tc>
                <a:tc>
                  <a:txBody>
                    <a:bodyPr/>
                    <a:lstStyle/>
                    <a:p>
                      <a:r>
                        <a:rPr lang="en-US" sz="4000" dirty="0"/>
                        <a:t>Cross-sectional </a:t>
                      </a:r>
                    </a:p>
                  </a:txBody>
                  <a:tcPr/>
                </a:tc>
                <a:tc>
                  <a:txBody>
                    <a:bodyPr/>
                    <a:lstStyle/>
                    <a:p>
                      <a:r>
                        <a:rPr lang="en-US" sz="4000" dirty="0"/>
                        <a:t>3</a:t>
                      </a:r>
                    </a:p>
                  </a:txBody>
                  <a:tcPr/>
                </a:tc>
                <a:tc>
                  <a:txBody>
                    <a:bodyPr/>
                    <a:lstStyle/>
                    <a:p>
                      <a:r>
                        <a:rPr lang="en-US" sz="4000" dirty="0"/>
                        <a:t>20</a:t>
                      </a:r>
                    </a:p>
                  </a:txBody>
                  <a:tcPr/>
                </a:tc>
                <a:extLst>
                  <a:ext uri="{0D108BD9-81ED-4DB2-BD59-A6C34878D82A}">
                    <a16:rowId xmlns:a16="http://schemas.microsoft.com/office/drawing/2014/main" val="1430251617"/>
                  </a:ext>
                </a:extLst>
              </a:tr>
              <a:tr h="1219200">
                <a:tc>
                  <a:txBody>
                    <a:bodyPr/>
                    <a:lstStyle/>
                    <a:p>
                      <a:r>
                        <a:rPr lang="en-US" sz="4000" dirty="0"/>
                        <a:t>McGuine, Post et al. 2017</a:t>
                      </a:r>
                      <a:r>
                        <a:rPr lang="en-US" sz="4000" baseline="30000" dirty="0"/>
                        <a:t>7</a:t>
                      </a:r>
                    </a:p>
                  </a:txBody>
                  <a:tcPr/>
                </a:tc>
                <a:tc>
                  <a:txBody>
                    <a:bodyPr/>
                    <a:lstStyle/>
                    <a:p>
                      <a:r>
                        <a:rPr lang="en-US" sz="4000" dirty="0"/>
                        <a:t>Cohort </a:t>
                      </a:r>
                    </a:p>
                  </a:txBody>
                  <a:tcPr/>
                </a:tc>
                <a:tc>
                  <a:txBody>
                    <a:bodyPr/>
                    <a:lstStyle/>
                    <a:p>
                      <a:r>
                        <a:rPr lang="en-US" sz="4000" dirty="0"/>
                        <a:t>2</a:t>
                      </a:r>
                    </a:p>
                  </a:txBody>
                  <a:tcPr/>
                </a:tc>
                <a:tc>
                  <a:txBody>
                    <a:bodyPr/>
                    <a:lstStyle/>
                    <a:p>
                      <a:r>
                        <a:rPr lang="en-US" sz="4000" dirty="0"/>
                        <a:t>21</a:t>
                      </a:r>
                    </a:p>
                  </a:txBody>
                  <a:tcPr/>
                </a:tc>
                <a:extLst>
                  <a:ext uri="{0D108BD9-81ED-4DB2-BD59-A6C34878D82A}">
                    <a16:rowId xmlns:a16="http://schemas.microsoft.com/office/drawing/2014/main" val="1968429816"/>
                  </a:ext>
                </a:extLst>
              </a:tr>
              <a:tr h="1356360">
                <a:tc>
                  <a:txBody>
                    <a:bodyPr/>
                    <a:lstStyle/>
                    <a:p>
                      <a:r>
                        <a:rPr lang="en-US" sz="4000" dirty="0"/>
                        <a:t>Buckley, Bishop, et al. 2017</a:t>
                      </a:r>
                      <a:r>
                        <a:rPr lang="en-US" sz="4000" baseline="30000" dirty="0"/>
                        <a:t>8</a:t>
                      </a:r>
                    </a:p>
                  </a:txBody>
                  <a:tcPr/>
                </a:tc>
                <a:tc>
                  <a:txBody>
                    <a:bodyPr/>
                    <a:lstStyle/>
                    <a:p>
                      <a:r>
                        <a:rPr lang="en-US" sz="4000" dirty="0"/>
                        <a:t>Cross-sectional</a:t>
                      </a:r>
                    </a:p>
                  </a:txBody>
                  <a:tcPr/>
                </a:tc>
                <a:tc>
                  <a:txBody>
                    <a:bodyPr/>
                    <a:lstStyle/>
                    <a:p>
                      <a:r>
                        <a:rPr lang="en-US" sz="4000" dirty="0"/>
                        <a:t>3</a:t>
                      </a:r>
                    </a:p>
                  </a:txBody>
                  <a:tcPr/>
                </a:tc>
                <a:tc>
                  <a:txBody>
                    <a:bodyPr/>
                    <a:lstStyle/>
                    <a:p>
                      <a:r>
                        <a:rPr lang="en-US" sz="4000" dirty="0"/>
                        <a:t>20</a:t>
                      </a:r>
                    </a:p>
                  </a:txBody>
                  <a:tcPr/>
                </a:tc>
                <a:extLst>
                  <a:ext uri="{0D108BD9-81ED-4DB2-BD59-A6C34878D82A}">
                    <a16:rowId xmlns:a16="http://schemas.microsoft.com/office/drawing/2014/main" val="1323427467"/>
                  </a:ext>
                </a:extLst>
              </a:tr>
            </a:tbl>
          </a:graphicData>
        </a:graphic>
      </p:graphicFrame>
      <p:sp>
        <p:nvSpPr>
          <p:cNvPr id="20" name="TextBox 19">
            <a:extLst>
              <a:ext uri="{FF2B5EF4-FFF2-40B4-BE49-F238E27FC236}">
                <a16:creationId xmlns:a16="http://schemas.microsoft.com/office/drawing/2014/main" id="{47F22514-5A80-47F5-BA72-2739494A4577}"/>
              </a:ext>
            </a:extLst>
          </p:cNvPr>
          <p:cNvSpPr txBox="1"/>
          <p:nvPr/>
        </p:nvSpPr>
        <p:spPr>
          <a:xfrm>
            <a:off x="14630400" y="25244291"/>
            <a:ext cx="14578303" cy="861774"/>
          </a:xfrm>
          <a:prstGeom prst="rect">
            <a:avLst/>
          </a:prstGeom>
          <a:solidFill>
            <a:schemeClr val="tx1">
              <a:lumMod val="75000"/>
              <a:lumOff val="25000"/>
            </a:schemeClr>
          </a:solidFill>
        </p:spPr>
        <p:txBody>
          <a:bodyPr wrap="square" rtlCol="0">
            <a:spAutoFit/>
          </a:bodyPr>
          <a:lstStyle/>
          <a:p>
            <a:r>
              <a:rPr lang="en-US" sz="5000" dirty="0">
                <a:solidFill>
                  <a:schemeClr val="bg1"/>
                </a:solidFill>
              </a:rPr>
              <a:t>Summary of Study Design of </a:t>
            </a:r>
            <a:r>
              <a:rPr lang="en-US" sz="5000">
                <a:solidFill>
                  <a:schemeClr val="bg1"/>
                </a:solidFill>
              </a:rPr>
              <a:t>Articles Reviewed</a:t>
            </a:r>
            <a:endParaRPr lang="en-US" sz="5000" dirty="0">
              <a:solidFill>
                <a:schemeClr val="bg1"/>
              </a:solidFill>
            </a:endParaRPr>
          </a:p>
        </p:txBody>
      </p:sp>
      <p:sp>
        <p:nvSpPr>
          <p:cNvPr id="22" name="TextBox 21">
            <a:extLst>
              <a:ext uri="{FF2B5EF4-FFF2-40B4-BE49-F238E27FC236}">
                <a16:creationId xmlns:a16="http://schemas.microsoft.com/office/drawing/2014/main" id="{5D24218D-4D24-495E-89F1-4730E2CBCA00}"/>
              </a:ext>
            </a:extLst>
          </p:cNvPr>
          <p:cNvSpPr txBox="1"/>
          <p:nvPr/>
        </p:nvSpPr>
        <p:spPr>
          <a:xfrm>
            <a:off x="14630573" y="31523698"/>
            <a:ext cx="14573803" cy="1323439"/>
          </a:xfrm>
          <a:prstGeom prst="rect">
            <a:avLst/>
          </a:prstGeom>
          <a:solidFill>
            <a:schemeClr val="bg1">
              <a:lumMod val="50000"/>
            </a:schemeClr>
          </a:solidFill>
        </p:spPr>
        <p:txBody>
          <a:bodyPr wrap="square" rtlCol="0">
            <a:spAutoFit/>
          </a:bodyPr>
          <a:lstStyle/>
          <a:p>
            <a:r>
              <a:rPr lang="en-US" sz="4000" dirty="0">
                <a:solidFill>
                  <a:schemeClr val="bg1"/>
                </a:solidFill>
              </a:rPr>
              <a:t>*Level of evidence assessed using the Oxford Centre for Evidence Based Medicine.</a:t>
            </a:r>
          </a:p>
        </p:txBody>
      </p:sp>
      <p:sp>
        <p:nvSpPr>
          <p:cNvPr id="24" name="TextBox 23">
            <a:extLst>
              <a:ext uri="{FF2B5EF4-FFF2-40B4-BE49-F238E27FC236}">
                <a16:creationId xmlns:a16="http://schemas.microsoft.com/office/drawing/2014/main" id="{334AC24C-F8A5-4279-9E84-9DA480C9A090}"/>
              </a:ext>
            </a:extLst>
          </p:cNvPr>
          <p:cNvSpPr txBox="1"/>
          <p:nvPr/>
        </p:nvSpPr>
        <p:spPr>
          <a:xfrm>
            <a:off x="-27140" y="7010400"/>
            <a:ext cx="14337707" cy="13665279"/>
          </a:xfrm>
          <a:prstGeom prst="rect">
            <a:avLst/>
          </a:prstGeom>
          <a:noFill/>
        </p:spPr>
        <p:txBody>
          <a:bodyPr wrap="square" rtlCol="0">
            <a:spAutoFit/>
          </a:bodyPr>
          <a:lstStyle/>
          <a:p>
            <a:pPr marL="571500" indent="-571500">
              <a:buFont typeface="Arial" panose="020B0604020202020204" pitchFamily="34" charset="0"/>
              <a:buChar char="•"/>
            </a:pPr>
            <a:r>
              <a:rPr lang="en-US" sz="4200" dirty="0"/>
              <a:t>Sport specialization is defined as: 1) participation in intensive training and/or competition in organized sports greater than 8 months per year, 2) participation in one sport to the exclusion of participation in other sports.</a:t>
            </a:r>
            <a:r>
              <a:rPr lang="en-US" sz="4200" baseline="30000" dirty="0"/>
              <a:t>1</a:t>
            </a:r>
          </a:p>
          <a:p>
            <a:pPr marL="571500" indent="-571500">
              <a:buFont typeface="Arial" panose="020B0604020202020204" pitchFamily="34" charset="0"/>
              <a:buChar char="•"/>
            </a:pPr>
            <a:r>
              <a:rPr lang="en-US" sz="4200" dirty="0"/>
              <a:t>Early sport specialization gives young athletes the opportunity to focus on improving their skills in one sport, in turn making them better players. Athletes are influenced by personal interest, desire for college scholarships, lack of time for multiple sports, and skill level in one sport.</a:t>
            </a:r>
            <a:r>
              <a:rPr lang="en-US" sz="4200" baseline="30000" dirty="0"/>
              <a:t>2,3</a:t>
            </a:r>
          </a:p>
          <a:p>
            <a:pPr marL="571500" indent="-571500">
              <a:buFont typeface="Arial" panose="020B0604020202020204" pitchFamily="34" charset="0"/>
              <a:buChar char="•"/>
            </a:pPr>
            <a:r>
              <a:rPr lang="en-US" sz="4200" dirty="0"/>
              <a:t>Sport specialization starts at age 15 on average, and individual sport athletes specialize sooner than team sport athletes.</a:t>
            </a:r>
            <a:r>
              <a:rPr lang="en-US" sz="4200" baseline="30000" dirty="0"/>
              <a:t>2,3</a:t>
            </a:r>
          </a:p>
          <a:p>
            <a:pPr marL="571500" indent="-571500">
              <a:buFont typeface="Arial" panose="020B0604020202020204" pitchFamily="34" charset="0"/>
              <a:buChar char="•"/>
            </a:pPr>
            <a:r>
              <a:rPr lang="en-US" sz="4200" dirty="0"/>
              <a:t>While sport specialization can lead to success in sport, it has drawbacks including overuse injuries, overtraining syndrome, social isolation and changes in how athletes measure their self-worth. </a:t>
            </a:r>
            <a:r>
              <a:rPr lang="en-US" sz="4200" baseline="30000" dirty="0"/>
              <a:t>2-4</a:t>
            </a:r>
          </a:p>
          <a:p>
            <a:pPr marL="571500" indent="-571500">
              <a:buFont typeface="Arial" panose="020B0604020202020204" pitchFamily="34" charset="0"/>
              <a:buChar char="•"/>
            </a:pPr>
            <a:r>
              <a:rPr lang="en-US" sz="4200" dirty="0"/>
              <a:t>Participating in multiple sports increases young athletes’ neuromuscular control, which allows them to have better coordination, leading to a decrease in injury rates in adolescence. </a:t>
            </a:r>
            <a:r>
              <a:rPr lang="en-US" sz="4200" baseline="30000" dirty="0"/>
              <a:t>5,6</a:t>
            </a:r>
          </a:p>
          <a:p>
            <a:pPr marL="571500" indent="-571500">
              <a:buFont typeface="Arial" panose="020B0604020202020204" pitchFamily="34" charset="0"/>
              <a:buChar char="•"/>
            </a:pPr>
            <a:r>
              <a:rPr lang="en-US" sz="4200" dirty="0"/>
              <a:t>The effect of varying levels of sports specialization plays on injury rates is unclear.</a:t>
            </a:r>
          </a:p>
        </p:txBody>
      </p:sp>
      <p:sp>
        <p:nvSpPr>
          <p:cNvPr id="26" name="TextBox 25">
            <a:extLst>
              <a:ext uri="{FF2B5EF4-FFF2-40B4-BE49-F238E27FC236}">
                <a16:creationId xmlns:a16="http://schemas.microsoft.com/office/drawing/2014/main" id="{3049CD04-85D6-4173-BB22-94678A85A8A2}"/>
              </a:ext>
            </a:extLst>
          </p:cNvPr>
          <p:cNvSpPr txBox="1"/>
          <p:nvPr/>
        </p:nvSpPr>
        <p:spPr>
          <a:xfrm>
            <a:off x="29311644" y="7019923"/>
            <a:ext cx="14550763" cy="3016210"/>
          </a:xfrm>
          <a:prstGeom prst="rect">
            <a:avLst/>
          </a:prstGeom>
          <a:noFill/>
        </p:spPr>
        <p:txBody>
          <a:bodyPr wrap="square" rtlCol="0">
            <a:spAutoFit/>
          </a:bodyPr>
          <a:lstStyle/>
          <a:p>
            <a:r>
              <a:rPr lang="en-US" sz="3800" dirty="0"/>
              <a:t>There is high quality evidence to support that sport specialization is correlated with an increased frequency of lower extremity injury (LEI) In youth athletes. Athletes who participate in high levels of sport specialization are more likely to sustain a LEI. Grade of recommendation is level B based on the Strength of Recommendation Taxonomy. </a:t>
            </a:r>
          </a:p>
        </p:txBody>
      </p:sp>
      <p:sp>
        <p:nvSpPr>
          <p:cNvPr id="34" name="TextBox 33">
            <a:extLst>
              <a:ext uri="{FF2B5EF4-FFF2-40B4-BE49-F238E27FC236}">
                <a16:creationId xmlns:a16="http://schemas.microsoft.com/office/drawing/2014/main" id="{B5363FFC-60E4-4BFF-908F-B749E34372AF}"/>
              </a:ext>
            </a:extLst>
          </p:cNvPr>
          <p:cNvSpPr txBox="1"/>
          <p:nvPr/>
        </p:nvSpPr>
        <p:spPr>
          <a:xfrm>
            <a:off x="29300243" y="24729031"/>
            <a:ext cx="14584320" cy="10433625"/>
          </a:xfrm>
          <a:prstGeom prst="rect">
            <a:avLst/>
          </a:prstGeom>
          <a:noFill/>
        </p:spPr>
        <p:txBody>
          <a:bodyPr wrap="square" rtlCol="0">
            <a:spAutoFit/>
          </a:bodyPr>
          <a:lstStyle/>
          <a:p>
            <a:pPr marL="514350" indent="-514350">
              <a:buFont typeface="+mj-lt"/>
              <a:buAutoNum type="arabicPeriod"/>
            </a:pPr>
            <a:r>
              <a:rPr lang="en-US" sz="2800" dirty="0"/>
              <a:t>Jayanthi NA, Pinkham C, </a:t>
            </a:r>
            <a:r>
              <a:rPr lang="en-US" sz="2800" dirty="0" err="1"/>
              <a:t>Duga</a:t>
            </a:r>
            <a:r>
              <a:rPr lang="en-US" sz="2800" dirty="0"/>
              <a:t> L, Patrick B, </a:t>
            </a:r>
            <a:r>
              <a:rPr lang="en-US" sz="2800" dirty="0" err="1"/>
              <a:t>LaBella</a:t>
            </a:r>
            <a:r>
              <a:rPr lang="en-US" sz="2800" dirty="0"/>
              <a:t> C. Sports specialization in young athletes: evidence-based recommendations. </a:t>
            </a:r>
            <a:r>
              <a:rPr lang="en-US" sz="2800" i="1" dirty="0"/>
              <a:t>Sports Health.</a:t>
            </a:r>
            <a:r>
              <a:rPr lang="en-US" sz="2800" dirty="0"/>
              <a:t> 2012;5(3):251-257.</a:t>
            </a:r>
          </a:p>
          <a:p>
            <a:pPr marL="514350" indent="-514350">
              <a:buFont typeface="+mj-lt"/>
              <a:buAutoNum type="arabicPeriod"/>
            </a:pPr>
            <a:r>
              <a:rPr lang="en-US" sz="2800" dirty="0"/>
              <a:t> Post EG, Thein-</a:t>
            </a:r>
            <a:r>
              <a:rPr lang="en-US" sz="2800" dirty="0" err="1"/>
              <a:t>Nissenbaum</a:t>
            </a:r>
            <a:r>
              <a:rPr lang="en-US" sz="2800" dirty="0"/>
              <a:t> JM, Stiffler MR, Brooks MA, Bell DR. High school sport specialization patterns of current division I athletes. </a:t>
            </a:r>
            <a:r>
              <a:rPr lang="en-US" sz="2800" i="1" dirty="0"/>
              <a:t>Sports Health</a:t>
            </a:r>
            <a:r>
              <a:rPr lang="en-US" sz="2800" dirty="0"/>
              <a:t>. 2017;9(2):148-153. </a:t>
            </a:r>
          </a:p>
          <a:p>
            <a:pPr marL="514350" indent="-514350">
              <a:buFont typeface="+mj-lt"/>
              <a:buAutoNum type="arabicPeriod"/>
            </a:pPr>
            <a:r>
              <a:rPr lang="en-US" sz="2800" dirty="0"/>
              <a:t>Swindell HW, </a:t>
            </a:r>
            <a:r>
              <a:rPr lang="en-US" sz="2800" dirty="0" err="1"/>
              <a:t>Marcille</a:t>
            </a:r>
            <a:r>
              <a:rPr lang="en-US" sz="2800" dirty="0"/>
              <a:t> ML, </a:t>
            </a:r>
            <a:r>
              <a:rPr lang="en-US" sz="2800" dirty="0" err="1"/>
              <a:t>Trofa</a:t>
            </a:r>
            <a:r>
              <a:rPr lang="en-US" sz="2800" dirty="0"/>
              <a:t> DP. A analysis of sports specialization in NCAA division I collegiate athletic. </a:t>
            </a:r>
            <a:r>
              <a:rPr lang="en-US" sz="2800" i="1" dirty="0" err="1"/>
              <a:t>Orthop</a:t>
            </a:r>
            <a:r>
              <a:rPr lang="en-US" sz="2800" i="1" dirty="0"/>
              <a:t> J Sport Med</a:t>
            </a:r>
            <a:r>
              <a:rPr lang="en-US" sz="2800" dirty="0"/>
              <a:t>. 2019;7(1):1-7. </a:t>
            </a:r>
          </a:p>
          <a:p>
            <a:pPr marL="514350" indent="-514350">
              <a:buFont typeface="+mj-lt"/>
              <a:buAutoNum type="arabicPeriod"/>
            </a:pPr>
            <a:r>
              <a:rPr lang="en-US" sz="2800" dirty="0" err="1"/>
              <a:t>Hecimovich</a:t>
            </a:r>
            <a:r>
              <a:rPr lang="en-US" sz="2800" dirty="0"/>
              <a:t> M. Sport specialization in youth: a literature. </a:t>
            </a:r>
            <a:r>
              <a:rPr lang="en-US" sz="2800" i="1" dirty="0"/>
              <a:t>J Am </a:t>
            </a:r>
            <a:r>
              <a:rPr lang="en-US" sz="2800" i="1" dirty="0" err="1"/>
              <a:t>Chiropr</a:t>
            </a:r>
            <a:r>
              <a:rPr lang="en-US" sz="2800" i="1" dirty="0"/>
              <a:t> Assoc.</a:t>
            </a:r>
            <a:r>
              <a:rPr lang="en-US" sz="2800" dirty="0"/>
              <a:t> 2004;41(4):32-41. </a:t>
            </a:r>
          </a:p>
          <a:p>
            <a:pPr marL="514350" indent="-514350">
              <a:buFont typeface="+mj-lt"/>
              <a:buAutoNum type="arabicPeriod"/>
            </a:pPr>
            <a:r>
              <a:rPr lang="en-US" sz="2800" dirty="0" err="1"/>
              <a:t>LaPrade</a:t>
            </a:r>
            <a:r>
              <a:rPr lang="en-US" sz="2800" dirty="0"/>
              <a:t> RF, </a:t>
            </a:r>
            <a:r>
              <a:rPr lang="en-US" sz="2800" dirty="0" err="1"/>
              <a:t>Agel</a:t>
            </a:r>
            <a:r>
              <a:rPr lang="en-US" sz="2800" dirty="0"/>
              <a:t> J, Baker J, et al. AOSSM early sport specialization consensus statement  </a:t>
            </a:r>
            <a:r>
              <a:rPr lang="en-US" sz="2800" i="1" dirty="0" err="1"/>
              <a:t>Orthop</a:t>
            </a:r>
            <a:r>
              <a:rPr lang="en-US" sz="2800" i="1" dirty="0"/>
              <a:t> J Sports Med.</a:t>
            </a:r>
            <a:r>
              <a:rPr lang="en-US" sz="2800" dirty="0"/>
              <a:t> 2016;4(4):1-8. </a:t>
            </a:r>
          </a:p>
          <a:p>
            <a:pPr marL="514350" indent="-514350">
              <a:buFont typeface="+mj-lt"/>
              <a:buAutoNum type="arabicPeriod"/>
            </a:pPr>
            <a:r>
              <a:rPr lang="en-US" sz="2800" dirty="0"/>
              <a:t>Post EG, Bell DR, </a:t>
            </a:r>
            <a:r>
              <a:rPr lang="en-US" sz="2800" dirty="0" err="1"/>
              <a:t>Trigsted</a:t>
            </a:r>
            <a:r>
              <a:rPr lang="en-US" sz="2800" dirty="0"/>
              <a:t> SM. Association of competition volume, club sports, and sport specialization with sex and lower extremity injury history in high school athletes. </a:t>
            </a:r>
            <a:r>
              <a:rPr lang="en-US" sz="2800" i="1" dirty="0"/>
              <a:t>Sports Health</a:t>
            </a:r>
            <a:r>
              <a:rPr lang="en-US" sz="2800" dirty="0"/>
              <a:t>. 2017;9(6):518-523. </a:t>
            </a:r>
          </a:p>
          <a:p>
            <a:pPr marL="514350" indent="-514350">
              <a:buFont typeface="+mj-lt"/>
              <a:buAutoNum type="arabicPeriod"/>
            </a:pPr>
            <a:r>
              <a:rPr lang="en-US" sz="2800" dirty="0"/>
              <a:t>McGuine TA, Post EG, Hetzel SJ, Brooks MA, </a:t>
            </a:r>
            <a:r>
              <a:rPr lang="en-US" sz="2800" dirty="0" err="1"/>
              <a:t>Trigsted</a:t>
            </a:r>
            <a:r>
              <a:rPr lang="en-US" sz="2800" dirty="0"/>
              <a:t>, S, Bell DR. A prospective study on the effect of sport specialization on lower extremity injury rates in high school athletes</a:t>
            </a:r>
            <a:r>
              <a:rPr lang="en-US" sz="2800" i="1" dirty="0"/>
              <a:t>. Am J Sports Med.</a:t>
            </a:r>
            <a:r>
              <a:rPr lang="en-US" sz="2800" dirty="0"/>
              <a:t> 2017;45(12):2706-2712. </a:t>
            </a:r>
          </a:p>
          <a:p>
            <a:pPr marL="514350" indent="-514350">
              <a:buFont typeface="+mj-lt"/>
              <a:buAutoNum type="arabicPeriod"/>
            </a:pPr>
            <a:r>
              <a:rPr lang="en-US" sz="2800" dirty="0"/>
              <a:t>Buckley PS, Bishop M, Kane P, et al. Early single-sport specialization: a survey of 3090 high school, collegiate, and professional athletes. </a:t>
            </a:r>
            <a:r>
              <a:rPr lang="en-US" sz="2800" i="1" dirty="0" err="1"/>
              <a:t>Orthop</a:t>
            </a:r>
            <a:r>
              <a:rPr lang="en-US" sz="2800" i="1" dirty="0"/>
              <a:t> J Sports Med</a:t>
            </a:r>
            <a:r>
              <a:rPr lang="en-US" sz="2800" dirty="0"/>
              <a:t>. 2017;5(7):1-7.</a:t>
            </a:r>
          </a:p>
          <a:p>
            <a:pPr marL="514350" indent="-514350">
              <a:buFont typeface="+mj-lt"/>
              <a:buAutoNum type="arabicPeriod"/>
            </a:pPr>
            <a:r>
              <a:rPr lang="en-US" sz="2800" dirty="0" err="1"/>
              <a:t>Valovich</a:t>
            </a:r>
            <a:r>
              <a:rPr lang="en-US" sz="2800" dirty="0"/>
              <a:t> McLeod TC, Decoster LC, Loud KJ et al. National athletic trainers’ association position statement: prevention of pediatric overuse injuries. </a:t>
            </a:r>
            <a:r>
              <a:rPr lang="en-US" sz="2800" i="1" dirty="0"/>
              <a:t>J </a:t>
            </a:r>
            <a:r>
              <a:rPr lang="en-US" sz="2800" i="1" dirty="0" err="1"/>
              <a:t>Athl</a:t>
            </a:r>
            <a:r>
              <a:rPr lang="en-US" sz="2800" i="1" dirty="0"/>
              <a:t> Train. </a:t>
            </a:r>
            <a:r>
              <a:rPr lang="en-US" sz="2800" dirty="0"/>
              <a:t>2011;46(2):206-220. </a:t>
            </a:r>
          </a:p>
          <a:p>
            <a:pPr marL="514350" indent="-514350">
              <a:buFont typeface="+mj-lt"/>
              <a:buAutoNum type="arabicPeriod"/>
            </a:pPr>
            <a:endParaRPr lang="en-US" sz="2800" dirty="0"/>
          </a:p>
          <a:p>
            <a:pPr marL="514350" indent="-514350">
              <a:buFont typeface="+mj-lt"/>
              <a:buAutoNum type="arabicPeriod"/>
            </a:pPr>
            <a:endParaRPr lang="en-US" sz="2800" dirty="0"/>
          </a:p>
          <a:p>
            <a:pPr marL="514350" indent="-514350">
              <a:buFont typeface="+mj-lt"/>
              <a:buAutoNum type="arabicPeriod"/>
            </a:pPr>
            <a:endParaRPr lang="en-US" sz="2800" dirty="0"/>
          </a:p>
          <a:p>
            <a:pPr marL="1371600" indent="-1371600">
              <a:buFont typeface="+mj-lt"/>
              <a:buAutoNum type="arabicPeriod"/>
            </a:pPr>
            <a:endParaRPr lang="en-US" sz="2800" dirty="0"/>
          </a:p>
          <a:p>
            <a:endParaRPr lang="en-US" sz="2800" dirty="0"/>
          </a:p>
        </p:txBody>
      </p:sp>
    </p:spTree>
    <p:extLst>
      <p:ext uri="{BB962C8B-B14F-4D97-AF65-F5344CB8AC3E}">
        <p14:creationId xmlns:p14="http://schemas.microsoft.com/office/powerpoint/2010/main" val="1955315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6595</TotalTime>
  <Words>1127</Words>
  <Application>Microsoft Office PowerPoint</Application>
  <PresentationFormat>Custom</PresentationFormat>
  <Paragraphs>85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Sacred Heart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SHU</dc:creator>
  <cp:lastModifiedBy>Picard-Busky, Jillian R.</cp:lastModifiedBy>
  <cp:revision>91</cp:revision>
  <dcterms:created xsi:type="dcterms:W3CDTF">2009-04-20T02:13:45Z</dcterms:created>
  <dcterms:modified xsi:type="dcterms:W3CDTF">2020-04-15T16:11:09Z</dcterms:modified>
</cp:coreProperties>
</file>