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261"/>
    <p:restoredTop sz="93073"/>
  </p:normalViewPr>
  <p:slideViewPr>
    <p:cSldViewPr snapToGrid="0" snapToObjects="1">
      <p:cViewPr>
        <p:scale>
          <a:sx n="20" d="100"/>
          <a:sy n="20" d="100"/>
        </p:scale>
        <p:origin x="1368"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dirty="0"/>
          </a:p>
        </p:txBody>
      </p:sp>
    </p:spTree>
    <p:extLst>
      <p:ext uri="{BB962C8B-B14F-4D97-AF65-F5344CB8AC3E}">
        <p14:creationId xmlns:p14="http://schemas.microsoft.com/office/powerpoint/2010/main" val="329458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dirty="0"/>
          </a:p>
        </p:txBody>
      </p:sp>
    </p:spTree>
    <p:extLst>
      <p:ext uri="{BB962C8B-B14F-4D97-AF65-F5344CB8AC3E}">
        <p14:creationId xmlns:p14="http://schemas.microsoft.com/office/powerpoint/2010/main" val="8779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dirty="0"/>
          </a:p>
        </p:txBody>
      </p:sp>
    </p:spTree>
    <p:extLst>
      <p:ext uri="{BB962C8B-B14F-4D97-AF65-F5344CB8AC3E}">
        <p14:creationId xmlns:p14="http://schemas.microsoft.com/office/powerpoint/2010/main" val="189836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dirty="0"/>
          </a:p>
        </p:txBody>
      </p:sp>
    </p:spTree>
    <p:extLst>
      <p:ext uri="{BB962C8B-B14F-4D97-AF65-F5344CB8AC3E}">
        <p14:creationId xmlns:p14="http://schemas.microsoft.com/office/powerpoint/2010/main" val="153704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873CF0-E818-3D4D-943B-513DCF762125}" type="datetimeFigureOut">
              <a:rPr lang="en-US" smtClean="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dirty="0"/>
          </a:p>
        </p:txBody>
      </p:sp>
    </p:spTree>
    <p:extLst>
      <p:ext uri="{BB962C8B-B14F-4D97-AF65-F5344CB8AC3E}">
        <p14:creationId xmlns:p14="http://schemas.microsoft.com/office/powerpoint/2010/main" val="316431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73CF0-E818-3D4D-943B-513DCF762125}" type="datetimeFigureOut">
              <a:rPr lang="en-US" smtClean="0"/>
              <a:t>4/17/20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dirty="0"/>
          </a:p>
        </p:txBody>
      </p:sp>
    </p:spTree>
    <p:extLst>
      <p:ext uri="{BB962C8B-B14F-4D97-AF65-F5344CB8AC3E}">
        <p14:creationId xmlns:p14="http://schemas.microsoft.com/office/powerpoint/2010/main" val="353835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873CF0-E818-3D4D-943B-513DCF762125}" type="datetimeFigureOut">
              <a:rPr lang="en-US" smtClean="0"/>
              <a:t>4/17/20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01AC06-6720-984D-AE1C-AAB0EB69BC21}" type="slidenum">
              <a:rPr lang="en-US" smtClean="0"/>
              <a:t>‹#›</a:t>
            </a:fld>
            <a:endParaRPr lang="en-US" dirty="0"/>
          </a:p>
        </p:txBody>
      </p:sp>
    </p:spTree>
    <p:extLst>
      <p:ext uri="{BB962C8B-B14F-4D97-AF65-F5344CB8AC3E}">
        <p14:creationId xmlns:p14="http://schemas.microsoft.com/office/powerpoint/2010/main" val="203226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873CF0-E818-3D4D-943B-513DCF762125}" type="datetimeFigureOut">
              <a:rPr lang="en-US" smtClean="0"/>
              <a:t>4/17/20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01AC06-6720-984D-AE1C-AAB0EB69BC21}" type="slidenum">
              <a:rPr lang="en-US" smtClean="0"/>
              <a:t>‹#›</a:t>
            </a:fld>
            <a:endParaRPr lang="en-US" dirty="0"/>
          </a:p>
        </p:txBody>
      </p:sp>
    </p:spTree>
    <p:extLst>
      <p:ext uri="{BB962C8B-B14F-4D97-AF65-F5344CB8AC3E}">
        <p14:creationId xmlns:p14="http://schemas.microsoft.com/office/powerpoint/2010/main" val="376308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73CF0-E818-3D4D-943B-513DCF762125}" type="datetimeFigureOut">
              <a:rPr lang="en-US" smtClean="0"/>
              <a:t>4/17/20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01AC06-6720-984D-AE1C-AAB0EB69BC21}" type="slidenum">
              <a:rPr lang="en-US" smtClean="0"/>
              <a:t>‹#›</a:t>
            </a:fld>
            <a:endParaRPr lang="en-US" dirty="0"/>
          </a:p>
        </p:txBody>
      </p:sp>
    </p:spTree>
    <p:extLst>
      <p:ext uri="{BB962C8B-B14F-4D97-AF65-F5344CB8AC3E}">
        <p14:creationId xmlns:p14="http://schemas.microsoft.com/office/powerpoint/2010/main" val="31857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5873CF0-E818-3D4D-943B-513DCF762125}" type="datetimeFigureOut">
              <a:rPr lang="en-US" smtClean="0"/>
              <a:t>4/17/20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dirty="0"/>
          </a:p>
        </p:txBody>
      </p:sp>
    </p:spTree>
    <p:extLst>
      <p:ext uri="{BB962C8B-B14F-4D97-AF65-F5344CB8AC3E}">
        <p14:creationId xmlns:p14="http://schemas.microsoft.com/office/powerpoint/2010/main" val="131736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5873CF0-E818-3D4D-943B-513DCF762125}" type="datetimeFigureOut">
              <a:rPr lang="en-US" smtClean="0"/>
              <a:t>4/17/20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dirty="0"/>
          </a:p>
        </p:txBody>
      </p:sp>
    </p:spTree>
    <p:extLst>
      <p:ext uri="{BB962C8B-B14F-4D97-AF65-F5344CB8AC3E}">
        <p14:creationId xmlns:p14="http://schemas.microsoft.com/office/powerpoint/2010/main" val="146714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5873CF0-E818-3D4D-943B-513DCF762125}" type="datetimeFigureOut">
              <a:rPr lang="en-US" smtClean="0"/>
              <a:t>4/17/20</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A01AC06-6720-984D-AE1C-AAB0EB69BC21}" type="slidenum">
              <a:rPr lang="en-US" smtClean="0"/>
              <a:t>‹#›</a:t>
            </a:fld>
            <a:endParaRPr lang="en-US" dirty="0"/>
          </a:p>
        </p:txBody>
      </p:sp>
    </p:spTree>
    <p:extLst>
      <p:ext uri="{BB962C8B-B14F-4D97-AF65-F5344CB8AC3E}">
        <p14:creationId xmlns:p14="http://schemas.microsoft.com/office/powerpoint/2010/main" val="2332868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hyperlink" Target="https://www.usgs.gov/staff-profiles/alexander-haro?qt-staff_profile_science_products=0#qt-staff_profile_science_products" TargetMode="Externa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tiff"/><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022F0-D88F-1246-9F1C-47723AD72CBA}"/>
              </a:ext>
            </a:extLst>
          </p:cNvPr>
          <p:cNvSpPr txBox="1"/>
          <p:nvPr/>
        </p:nvSpPr>
        <p:spPr>
          <a:xfrm>
            <a:off x="0" y="0"/>
            <a:ext cx="43891200" cy="5730240"/>
          </a:xfrm>
          <a:prstGeom prst="rect">
            <a:avLst/>
          </a:prstGeom>
          <a:solidFill>
            <a:schemeClr val="tx2"/>
          </a:solidFill>
          <a:ln>
            <a:solidFill>
              <a:schemeClr val="accent1">
                <a:lumMod val="60000"/>
                <a:lumOff val="40000"/>
              </a:schemeClr>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CAA20BE9-403B-1448-9837-40833B496779}"/>
              </a:ext>
            </a:extLst>
          </p:cNvPr>
          <p:cNvSpPr>
            <a:spLocks noGrp="1"/>
          </p:cNvSpPr>
          <p:nvPr>
            <p:ph type="ctrTitle"/>
          </p:nvPr>
        </p:nvSpPr>
        <p:spPr>
          <a:xfrm>
            <a:off x="16079499" y="21712186"/>
            <a:ext cx="12199884" cy="7297490"/>
          </a:xfrm>
          <a:ln>
            <a:noFill/>
          </a:ln>
        </p:spPr>
        <p:txBody>
          <a:bodyPr>
            <a:noAutofit/>
          </a:bodyPr>
          <a:lstStyle/>
          <a:p>
            <a:pPr algn="l"/>
            <a:r>
              <a:rPr lang="en-US" sz="6000" dirty="0">
                <a:solidFill>
                  <a:schemeClr val="accent1">
                    <a:lumMod val="50000"/>
                  </a:schemeClr>
                </a:solidFill>
                <a:latin typeface="Optima" panose="02000503060000020004" pitchFamily="2" charset="0"/>
              </a:rPr>
              <a:t>We conclude that </a:t>
            </a:r>
            <a:r>
              <a:rPr lang="en-US" sz="6000" b="1" dirty="0">
                <a:solidFill>
                  <a:schemeClr val="accent1">
                    <a:lumMod val="50000"/>
                  </a:schemeClr>
                </a:solidFill>
                <a:latin typeface="Optima" panose="02000503060000020004" pitchFamily="2" charset="0"/>
              </a:rPr>
              <a:t>the eel passage system (lights and notch) may have improved downstream protection of emigrant eels </a:t>
            </a:r>
            <a:r>
              <a:rPr lang="en-US" sz="6000" dirty="0">
                <a:solidFill>
                  <a:schemeClr val="accent1">
                    <a:lumMod val="50000"/>
                  </a:schemeClr>
                </a:solidFill>
                <a:latin typeface="Optima" panose="02000503060000020004" pitchFamily="2" charset="0"/>
              </a:rPr>
              <a:t>but given problems with lighting and incompleteness of PIT system coverage the degree of effectiveness is unknown.  </a:t>
            </a:r>
            <a:r>
              <a:rPr lang="en-US" sz="6000" b="1" dirty="0">
                <a:solidFill>
                  <a:schemeClr val="accent1">
                    <a:lumMod val="50000"/>
                  </a:schemeClr>
                </a:solidFill>
                <a:latin typeface="Optima" panose="02000503060000020004" pitchFamily="2" charset="0"/>
              </a:rPr>
              <a:t>Another year of study with more reliable lighting and improved power and PIT monitoring systems is therefore warranted. </a:t>
            </a:r>
            <a:br>
              <a:rPr lang="en-US" sz="6000" b="1" dirty="0">
                <a:solidFill>
                  <a:schemeClr val="accent1">
                    <a:lumMod val="50000"/>
                  </a:schemeClr>
                </a:solidFill>
                <a:latin typeface="Optima" panose="02000503060000020004" pitchFamily="2" charset="0"/>
              </a:rPr>
            </a:br>
            <a:endParaRPr lang="en-US" sz="6000" b="1" dirty="0">
              <a:solidFill>
                <a:schemeClr val="accent1">
                  <a:lumMod val="50000"/>
                </a:schemeClr>
              </a:solidFill>
              <a:latin typeface="Optima" panose="02000503060000020004" pitchFamily="2" charset="0"/>
              <a:ea typeface="Palatino" pitchFamily="2" charset="77"/>
            </a:endParaRPr>
          </a:p>
        </p:txBody>
      </p:sp>
      <p:sp>
        <p:nvSpPr>
          <p:cNvPr id="4" name="TextBox 3">
            <a:extLst>
              <a:ext uri="{FF2B5EF4-FFF2-40B4-BE49-F238E27FC236}">
                <a16:creationId xmlns:a16="http://schemas.microsoft.com/office/drawing/2014/main" id="{19AAD7CE-EF43-8248-9770-71455449FC61}"/>
              </a:ext>
            </a:extLst>
          </p:cNvPr>
          <p:cNvSpPr txBox="1"/>
          <p:nvPr/>
        </p:nvSpPr>
        <p:spPr>
          <a:xfrm>
            <a:off x="0" y="852173"/>
            <a:ext cx="43891200" cy="1323439"/>
          </a:xfrm>
          <a:prstGeom prst="rect">
            <a:avLst/>
          </a:prstGeom>
          <a:noFill/>
        </p:spPr>
        <p:txBody>
          <a:bodyPr wrap="square" rtlCol="0">
            <a:spAutoFit/>
          </a:bodyPr>
          <a:lstStyle/>
          <a:p>
            <a:pPr algn="ctr"/>
            <a:r>
              <a:rPr lang="en-US" sz="8000" dirty="0">
                <a:solidFill>
                  <a:schemeClr val="bg1"/>
                </a:solidFill>
                <a:latin typeface="Palatino" pitchFamily="2" charset="77"/>
                <a:ea typeface="Palatino" pitchFamily="2" charset="77"/>
              </a:rPr>
              <a:t>Migration Challenges of the </a:t>
            </a:r>
            <a:r>
              <a:rPr lang="en-US" sz="8000" i="1" dirty="0">
                <a:solidFill>
                  <a:schemeClr val="bg1"/>
                </a:solidFill>
                <a:latin typeface="Palatino" pitchFamily="2" charset="77"/>
                <a:ea typeface="Palatino" pitchFamily="2" charset="77"/>
              </a:rPr>
              <a:t>Anguilla rostrata</a:t>
            </a:r>
            <a:r>
              <a:rPr lang="en-US" sz="8000" dirty="0">
                <a:solidFill>
                  <a:schemeClr val="bg1"/>
                </a:solidFill>
                <a:latin typeface="Palatino" pitchFamily="2" charset="77"/>
                <a:ea typeface="Palatino" pitchFamily="2" charset="77"/>
              </a:rPr>
              <a:t> (American Eel) from Anthropogenic Impacts.</a:t>
            </a:r>
          </a:p>
        </p:txBody>
      </p:sp>
      <p:sp>
        <p:nvSpPr>
          <p:cNvPr id="5" name="TextBox 4">
            <a:extLst>
              <a:ext uri="{FF2B5EF4-FFF2-40B4-BE49-F238E27FC236}">
                <a16:creationId xmlns:a16="http://schemas.microsoft.com/office/drawing/2014/main" id="{788A2085-0E21-AC47-B015-3675993C83EC}"/>
              </a:ext>
            </a:extLst>
          </p:cNvPr>
          <p:cNvSpPr txBox="1"/>
          <p:nvPr/>
        </p:nvSpPr>
        <p:spPr>
          <a:xfrm>
            <a:off x="9227520" y="2694099"/>
            <a:ext cx="25436157" cy="2185214"/>
          </a:xfrm>
          <a:prstGeom prst="rect">
            <a:avLst/>
          </a:prstGeom>
          <a:noFill/>
        </p:spPr>
        <p:txBody>
          <a:bodyPr wrap="square" rtlCol="0">
            <a:spAutoFit/>
          </a:bodyPr>
          <a:lstStyle/>
          <a:p>
            <a:pPr algn="ctr"/>
            <a:r>
              <a:rPr lang="en-US" sz="6800" i="1" dirty="0">
                <a:solidFill>
                  <a:schemeClr val="bg1"/>
                </a:solidFill>
                <a:latin typeface="Palatino" pitchFamily="2" charset="77"/>
                <a:ea typeface="Palatino" pitchFamily="2" charset="77"/>
              </a:rPr>
              <a:t>Benjamin Miller, Biology, SHU; Jennifer Mattei, Ph.D., SHU; </a:t>
            </a:r>
          </a:p>
          <a:p>
            <a:pPr algn="ctr"/>
            <a:r>
              <a:rPr lang="en-US" sz="6800" i="1" dirty="0">
                <a:solidFill>
                  <a:schemeClr val="bg1"/>
                </a:solidFill>
                <a:latin typeface="Palatino" pitchFamily="2" charset="77"/>
                <a:ea typeface="Palatino" pitchFamily="2" charset="77"/>
              </a:rPr>
              <a:t>Alex Haro, Ph.D., USGS; Steve Gephard, CTDEEP</a:t>
            </a:r>
          </a:p>
        </p:txBody>
      </p:sp>
      <p:sp>
        <p:nvSpPr>
          <p:cNvPr id="12" name="TextBox 11">
            <a:extLst>
              <a:ext uri="{FF2B5EF4-FFF2-40B4-BE49-F238E27FC236}">
                <a16:creationId xmlns:a16="http://schemas.microsoft.com/office/drawing/2014/main" id="{A64C766F-0D5A-C14D-86B0-13F632F0E1E3}"/>
              </a:ext>
            </a:extLst>
          </p:cNvPr>
          <p:cNvSpPr txBox="1"/>
          <p:nvPr/>
        </p:nvSpPr>
        <p:spPr>
          <a:xfrm>
            <a:off x="29188973" y="22113526"/>
            <a:ext cx="12135972" cy="2677656"/>
          </a:xfrm>
          <a:prstGeom prst="rect">
            <a:avLst/>
          </a:prstGeom>
          <a:noFill/>
        </p:spPr>
        <p:txBody>
          <a:bodyPr wrap="square" rtlCol="0">
            <a:spAutoFit/>
          </a:bodyPr>
          <a:lstStyle/>
          <a:p>
            <a:r>
              <a:rPr lang="en-US" sz="2400" b="1" dirty="0">
                <a:solidFill>
                  <a:schemeClr val="accent1">
                    <a:lumMod val="50000"/>
                  </a:schemeClr>
                </a:solidFill>
                <a:latin typeface="Optima" panose="02000503060000020004" pitchFamily="2" charset="0"/>
              </a:rPr>
              <a:t>Figure 3.</a:t>
            </a:r>
            <a:r>
              <a:rPr lang="en-US" sz="2400" dirty="0">
                <a:solidFill>
                  <a:schemeClr val="accent1">
                    <a:lumMod val="50000"/>
                  </a:schemeClr>
                </a:solidFill>
                <a:latin typeface="Optima" panose="02000503060000020004" pitchFamily="2" charset="0"/>
              </a:rPr>
              <a:t> </a:t>
            </a:r>
            <a:r>
              <a:rPr lang="en-US" sz="2400" b="1" dirty="0">
                <a:solidFill>
                  <a:schemeClr val="accent1">
                    <a:lumMod val="50000"/>
                  </a:schemeClr>
                </a:solidFill>
                <a:latin typeface="Optima" panose="02000503060000020004" pitchFamily="2" charset="0"/>
              </a:rPr>
              <a:t>Time series of lower river flow (USGS gauge), Aspetuck Reservoir water level, total daily rainfall, and daily counts of eel detections by release group at notch and Toy Factory antennas (blue and green vertical bars). Eel detections are represented as only first detections of individual fish at each antenna. Red horizontal dashed line indicates level of Aspetuck Dam spillway crest. Vertical bands indicate significant PIT system outage periods (approximately 24 hours or greater) for notch (orange band) and Toy Factory (yellow band) antennas. Arrows indicate dates/times of Release 1 and Release 2. </a:t>
            </a:r>
            <a:endParaRPr lang="en-US" sz="2400" b="1" dirty="0">
              <a:solidFill>
                <a:schemeClr val="accent1">
                  <a:lumMod val="50000"/>
                </a:schemeClr>
              </a:solidFill>
              <a:latin typeface="Optima" panose="02000503060000020004" pitchFamily="2" charset="0"/>
              <a:ea typeface="Palatino" pitchFamily="2" charset="77"/>
            </a:endParaRPr>
          </a:p>
        </p:txBody>
      </p:sp>
      <p:sp>
        <p:nvSpPr>
          <p:cNvPr id="14" name="TextBox 13">
            <a:extLst>
              <a:ext uri="{FF2B5EF4-FFF2-40B4-BE49-F238E27FC236}">
                <a16:creationId xmlns:a16="http://schemas.microsoft.com/office/drawing/2014/main" id="{D3E505DF-8E94-B242-BA21-E8CD09E06365}"/>
              </a:ext>
            </a:extLst>
          </p:cNvPr>
          <p:cNvSpPr txBox="1"/>
          <p:nvPr/>
        </p:nvSpPr>
        <p:spPr>
          <a:xfrm>
            <a:off x="1027158" y="6964134"/>
            <a:ext cx="15553237" cy="3970318"/>
          </a:xfrm>
          <a:prstGeom prst="rect">
            <a:avLst/>
          </a:prstGeom>
          <a:noFill/>
        </p:spPr>
        <p:txBody>
          <a:bodyPr wrap="square" rtlCol="0">
            <a:spAutoFit/>
          </a:bodyPr>
          <a:lstStyle/>
          <a:p>
            <a:r>
              <a:rPr lang="en-US" sz="2800" dirty="0">
                <a:solidFill>
                  <a:schemeClr val="accent1">
                    <a:lumMod val="50000"/>
                  </a:schemeClr>
                </a:solidFill>
                <a:latin typeface="Optima" panose="02000503060000020004" pitchFamily="2" charset="0"/>
                <a:ea typeface="Palatino" pitchFamily="2" charset="77"/>
              </a:rPr>
              <a:t>T</a:t>
            </a:r>
            <a:r>
              <a:rPr lang="en-US" sz="2800" b="1" dirty="0">
                <a:solidFill>
                  <a:schemeClr val="accent1">
                    <a:lumMod val="50000"/>
                  </a:schemeClr>
                </a:solidFill>
                <a:latin typeface="Optima" panose="02000503060000020004" pitchFamily="2" charset="0"/>
                <a:ea typeface="Palatino" pitchFamily="2" charset="77"/>
              </a:rPr>
              <a:t>he life cycle of </a:t>
            </a:r>
            <a:r>
              <a:rPr lang="en-US" sz="2800" b="1" i="1" dirty="0">
                <a:solidFill>
                  <a:schemeClr val="accent1">
                    <a:lumMod val="50000"/>
                  </a:schemeClr>
                </a:solidFill>
                <a:latin typeface="Optima" panose="02000503060000020004" pitchFamily="2" charset="0"/>
                <a:ea typeface="Palatino" pitchFamily="2" charset="77"/>
              </a:rPr>
              <a:t>Anguilla rostrata</a:t>
            </a:r>
            <a:r>
              <a:rPr lang="en-US" sz="2800" b="1" dirty="0">
                <a:solidFill>
                  <a:schemeClr val="accent1">
                    <a:lumMod val="50000"/>
                  </a:schemeClr>
                </a:solidFill>
                <a:latin typeface="Optima" panose="02000503060000020004" pitchFamily="2" charset="0"/>
                <a:ea typeface="Palatino" pitchFamily="2" charset="77"/>
              </a:rPr>
              <a:t> (American Eels) involves a migratory route that originates at Sargasso Sea, where adults spawn and hatchling glass eels traverse up rivers along the U.S. east coast. They spend their time feeding until they pass into the adult silver phase, when return to the Sargasso Sea (see Fig 1.). This life cycle is threatened by anthropogenic barriers, such as hydropower plants and reservoirs. During downstream migration, eels are routinely injured/ killed when attempting to traverse these barriers. Here, effects of lighting and increased flow from a spillway notch to deter migrating eels from intake pipes was examined. Fifty silver phase eels were tagged and released into the Aspetuck Reservoir. PIT telemetry was used to determine their preferred route; either down a dam spillway notch or the intake pipe of the Hemlock Reservoir. </a:t>
            </a:r>
          </a:p>
        </p:txBody>
      </p:sp>
      <p:sp>
        <p:nvSpPr>
          <p:cNvPr id="24" name="TextBox 23">
            <a:extLst>
              <a:ext uri="{FF2B5EF4-FFF2-40B4-BE49-F238E27FC236}">
                <a16:creationId xmlns:a16="http://schemas.microsoft.com/office/drawing/2014/main" id="{83BEE00B-A703-6042-B562-B63814984EA8}"/>
              </a:ext>
            </a:extLst>
          </p:cNvPr>
          <p:cNvSpPr txBox="1"/>
          <p:nvPr/>
        </p:nvSpPr>
        <p:spPr>
          <a:xfrm>
            <a:off x="1161046" y="29895535"/>
            <a:ext cx="10274300" cy="954107"/>
          </a:xfrm>
          <a:prstGeom prst="rect">
            <a:avLst/>
          </a:prstGeom>
          <a:noFill/>
        </p:spPr>
        <p:txBody>
          <a:bodyPr wrap="square" rtlCol="0">
            <a:spAutoFit/>
          </a:bodyPr>
          <a:lstStyle/>
          <a:p>
            <a:r>
              <a:rPr lang="en-US" sz="2800" b="1" dirty="0">
                <a:solidFill>
                  <a:schemeClr val="accent1">
                    <a:lumMod val="50000"/>
                  </a:schemeClr>
                </a:solidFill>
                <a:latin typeface="Optima" panose="02000503060000020004" pitchFamily="2" charset="0"/>
                <a:ea typeface="Palatino" pitchFamily="2" charset="77"/>
              </a:rPr>
              <a:t>Figure 2. The newly installed spillway notch at the Aspetuck dam spillway, at a fixed level 1ft below the spillway crest.</a:t>
            </a:r>
          </a:p>
        </p:txBody>
      </p:sp>
      <p:sp>
        <p:nvSpPr>
          <p:cNvPr id="49" name="Curved Right Arrow 48">
            <a:extLst>
              <a:ext uri="{FF2B5EF4-FFF2-40B4-BE49-F238E27FC236}">
                <a16:creationId xmlns:a16="http://schemas.microsoft.com/office/drawing/2014/main" id="{253030DA-08F3-F344-946F-870091A894E7}"/>
              </a:ext>
            </a:extLst>
          </p:cNvPr>
          <p:cNvSpPr/>
          <p:nvPr/>
        </p:nvSpPr>
        <p:spPr>
          <a:xfrm rot="519700">
            <a:off x="14869656" y="17844593"/>
            <a:ext cx="1012300" cy="1962551"/>
          </a:xfrm>
          <a:prstGeom prst="curvedRightArrow">
            <a:avLst/>
          </a:prstGeom>
          <a:solidFill>
            <a:schemeClr val="accent1">
              <a:alpha val="76000"/>
            </a:schemeClr>
          </a:solidFill>
          <a:ln>
            <a:solidFill>
              <a:schemeClr val="accent1">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Picture 2">
            <a:extLst>
              <a:ext uri="{FF2B5EF4-FFF2-40B4-BE49-F238E27FC236}">
                <a16:creationId xmlns:a16="http://schemas.microsoft.com/office/drawing/2014/main" id="{CF900426-B7EF-B048-97E8-FB52FCE121CE}"/>
              </a:ext>
            </a:extLst>
          </p:cNvPr>
          <p:cNvPicPr>
            <a:picLocks noChangeAspect="1"/>
          </p:cNvPicPr>
          <p:nvPr/>
        </p:nvPicPr>
        <p:blipFill>
          <a:blip r:embed="rId2"/>
          <a:stretch>
            <a:fillRect/>
          </a:stretch>
        </p:blipFill>
        <p:spPr>
          <a:xfrm>
            <a:off x="1161046" y="20928322"/>
            <a:ext cx="13566603" cy="8847707"/>
          </a:xfrm>
          <a:prstGeom prst="rect">
            <a:avLst/>
          </a:prstGeom>
        </p:spPr>
      </p:pic>
      <p:pic>
        <p:nvPicPr>
          <p:cNvPr id="17" name="Picture 16">
            <a:extLst>
              <a:ext uri="{FF2B5EF4-FFF2-40B4-BE49-F238E27FC236}">
                <a16:creationId xmlns:a16="http://schemas.microsoft.com/office/drawing/2014/main" id="{85F46501-3B1E-4C49-9753-4EC0E5A5C1C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9531" y="12143745"/>
            <a:ext cx="13834043" cy="9870153"/>
          </a:xfrm>
          <a:prstGeom prst="rect">
            <a:avLst/>
          </a:prstGeom>
          <a:noFill/>
          <a:ln>
            <a:noFill/>
          </a:ln>
        </p:spPr>
      </p:pic>
      <p:pic>
        <p:nvPicPr>
          <p:cNvPr id="16" name="Picture 15">
            <a:extLst>
              <a:ext uri="{FF2B5EF4-FFF2-40B4-BE49-F238E27FC236}">
                <a16:creationId xmlns:a16="http://schemas.microsoft.com/office/drawing/2014/main" id="{40A6950E-035D-6A41-AE64-70E53299C00E}"/>
              </a:ext>
            </a:extLst>
          </p:cNvPr>
          <p:cNvPicPr>
            <a:picLocks noChangeAspect="1"/>
          </p:cNvPicPr>
          <p:nvPr/>
        </p:nvPicPr>
        <p:blipFill>
          <a:blip r:embed="rId4"/>
          <a:stretch>
            <a:fillRect/>
          </a:stretch>
        </p:blipFill>
        <p:spPr>
          <a:xfrm>
            <a:off x="35212904" y="2279643"/>
            <a:ext cx="3153230" cy="3153230"/>
          </a:xfrm>
          <a:prstGeom prst="rect">
            <a:avLst/>
          </a:prstGeom>
        </p:spPr>
      </p:pic>
      <p:pic>
        <p:nvPicPr>
          <p:cNvPr id="18" name="Picture 17">
            <a:extLst>
              <a:ext uri="{FF2B5EF4-FFF2-40B4-BE49-F238E27FC236}">
                <a16:creationId xmlns:a16="http://schemas.microsoft.com/office/drawing/2014/main" id="{966A6F90-15F6-EB47-8358-5C97692417A6}"/>
              </a:ext>
            </a:extLst>
          </p:cNvPr>
          <p:cNvPicPr>
            <a:picLocks noChangeAspect="1"/>
          </p:cNvPicPr>
          <p:nvPr/>
        </p:nvPicPr>
        <p:blipFill>
          <a:blip r:embed="rId5"/>
          <a:stretch>
            <a:fillRect/>
          </a:stretch>
        </p:blipFill>
        <p:spPr>
          <a:xfrm>
            <a:off x="39639752" y="2347467"/>
            <a:ext cx="3031618" cy="3031618"/>
          </a:xfrm>
          <a:prstGeom prst="rect">
            <a:avLst/>
          </a:prstGeom>
        </p:spPr>
      </p:pic>
      <p:sp>
        <p:nvSpPr>
          <p:cNvPr id="21" name="TextBox 20">
            <a:extLst>
              <a:ext uri="{FF2B5EF4-FFF2-40B4-BE49-F238E27FC236}">
                <a16:creationId xmlns:a16="http://schemas.microsoft.com/office/drawing/2014/main" id="{F054D160-1BF5-5E48-928C-3C6392C349B9}"/>
              </a:ext>
            </a:extLst>
          </p:cNvPr>
          <p:cNvSpPr txBox="1"/>
          <p:nvPr/>
        </p:nvSpPr>
        <p:spPr>
          <a:xfrm>
            <a:off x="1027158" y="6198297"/>
            <a:ext cx="5921612" cy="769441"/>
          </a:xfrm>
          <a:prstGeom prst="rect">
            <a:avLst/>
          </a:prstGeom>
          <a:noFill/>
        </p:spPr>
        <p:txBody>
          <a:bodyPr wrap="square" rtlCol="0">
            <a:spAutoFit/>
          </a:bodyPr>
          <a:lstStyle/>
          <a:p>
            <a:r>
              <a:rPr lang="en-US" sz="4400" b="1" dirty="0">
                <a:solidFill>
                  <a:schemeClr val="accent1">
                    <a:lumMod val="50000"/>
                  </a:schemeClr>
                </a:solidFill>
                <a:latin typeface="Optima" panose="02000503060000020004" pitchFamily="2" charset="0"/>
              </a:rPr>
              <a:t>Introduction</a:t>
            </a:r>
          </a:p>
        </p:txBody>
      </p:sp>
      <p:pic>
        <p:nvPicPr>
          <p:cNvPr id="1026" name="Picture 2" descr="lifecycle of freshwater eels">
            <a:extLst>
              <a:ext uri="{FF2B5EF4-FFF2-40B4-BE49-F238E27FC236}">
                <a16:creationId xmlns:a16="http://schemas.microsoft.com/office/drawing/2014/main" id="{D1B98E76-6ACF-064D-9F56-D7AE4DEFDE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96778" y="6248727"/>
            <a:ext cx="11513692" cy="896319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6490BB0-F2E3-1E40-B68F-5562338B90F8}"/>
              </a:ext>
            </a:extLst>
          </p:cNvPr>
          <p:cNvSpPr txBox="1"/>
          <p:nvPr/>
        </p:nvSpPr>
        <p:spPr>
          <a:xfrm>
            <a:off x="16280683" y="17624574"/>
            <a:ext cx="7273737" cy="1200329"/>
          </a:xfrm>
          <a:prstGeom prst="rect">
            <a:avLst/>
          </a:prstGeom>
          <a:noFill/>
        </p:spPr>
        <p:txBody>
          <a:bodyPr wrap="square" rtlCol="0">
            <a:spAutoFit/>
          </a:bodyPr>
          <a:lstStyle/>
          <a:p>
            <a:r>
              <a:rPr lang="en-US" sz="7200" b="1" dirty="0">
                <a:solidFill>
                  <a:schemeClr val="accent1">
                    <a:lumMod val="50000"/>
                  </a:schemeClr>
                </a:solidFill>
                <a:latin typeface="Optima" panose="02000503060000020004" pitchFamily="2" charset="0"/>
              </a:rPr>
              <a:t>Conclusion</a:t>
            </a:r>
          </a:p>
        </p:txBody>
      </p:sp>
      <p:sp>
        <p:nvSpPr>
          <p:cNvPr id="23" name="TextBox 22">
            <a:extLst>
              <a:ext uri="{FF2B5EF4-FFF2-40B4-BE49-F238E27FC236}">
                <a16:creationId xmlns:a16="http://schemas.microsoft.com/office/drawing/2014/main" id="{DE83E04E-C224-B34E-A70B-27EC5EDF62AB}"/>
              </a:ext>
            </a:extLst>
          </p:cNvPr>
          <p:cNvSpPr txBox="1"/>
          <p:nvPr/>
        </p:nvSpPr>
        <p:spPr>
          <a:xfrm>
            <a:off x="29188973" y="6355073"/>
            <a:ext cx="8058150" cy="769441"/>
          </a:xfrm>
          <a:prstGeom prst="rect">
            <a:avLst/>
          </a:prstGeom>
          <a:noFill/>
        </p:spPr>
        <p:txBody>
          <a:bodyPr wrap="square" rtlCol="0">
            <a:spAutoFit/>
          </a:bodyPr>
          <a:lstStyle/>
          <a:p>
            <a:r>
              <a:rPr lang="en-US" sz="4400" b="1" dirty="0">
                <a:solidFill>
                  <a:schemeClr val="accent1">
                    <a:lumMod val="50000"/>
                  </a:schemeClr>
                </a:solidFill>
                <a:latin typeface="Optima" panose="02000503060000020004" pitchFamily="2" charset="0"/>
              </a:rPr>
              <a:t>Results</a:t>
            </a:r>
          </a:p>
        </p:txBody>
      </p:sp>
      <p:sp>
        <p:nvSpPr>
          <p:cNvPr id="25" name="TextBox 24">
            <a:extLst>
              <a:ext uri="{FF2B5EF4-FFF2-40B4-BE49-F238E27FC236}">
                <a16:creationId xmlns:a16="http://schemas.microsoft.com/office/drawing/2014/main" id="{32D74CE6-86EE-A14D-918F-FD5F23AF5DA5}"/>
              </a:ext>
            </a:extLst>
          </p:cNvPr>
          <p:cNvSpPr txBox="1"/>
          <p:nvPr/>
        </p:nvSpPr>
        <p:spPr>
          <a:xfrm>
            <a:off x="860610" y="11929462"/>
            <a:ext cx="14144431" cy="8402300"/>
          </a:xfrm>
          <a:prstGeom prst="rect">
            <a:avLst/>
          </a:prstGeom>
          <a:noFill/>
        </p:spPr>
        <p:txBody>
          <a:bodyPr wrap="square" rtlCol="0">
            <a:spAutoFit/>
          </a:bodyPr>
          <a:lstStyle/>
          <a:p>
            <a:pPr marL="342900" indent="-342900">
              <a:buFont typeface="Arial" panose="020B0604020202020204" pitchFamily="34" charset="0"/>
              <a:buChar char="•"/>
            </a:pPr>
            <a:r>
              <a:rPr lang="en-US" sz="2600" b="1" dirty="0">
                <a:solidFill>
                  <a:schemeClr val="accent1">
                    <a:lumMod val="50000"/>
                  </a:schemeClr>
                </a:solidFill>
                <a:latin typeface="Optima" panose="02000503060000020004" pitchFamily="2" charset="0"/>
              </a:rPr>
              <a:t>Adult, silver-phase eels were collected from the airlift downstream eel bypass at Kelseytown Reservoir, Menunketesuck River, Clinton, CT. Prior to release, eels were anesthetized, measured (total length and eye diameter) and individually intraperitoneally tagged with a 32 mm glass-encapsulated PIT tag. </a:t>
            </a:r>
          </a:p>
          <a:p>
            <a:pPr marL="342900" indent="-342900">
              <a:buFont typeface="Arial" panose="020B0604020202020204" pitchFamily="34" charset="0"/>
              <a:buChar char="•"/>
            </a:pPr>
            <a:r>
              <a:rPr lang="en-US" sz="2600" b="1" dirty="0">
                <a:solidFill>
                  <a:schemeClr val="accent1">
                    <a:lumMod val="50000"/>
                  </a:schemeClr>
                </a:solidFill>
                <a:latin typeface="Optima" panose="02000503060000020004" pitchFamily="2" charset="0"/>
              </a:rPr>
              <a:t>Passage routes were monitored using half-duplex passive integrated transponder (PIT) telemetry, with stationary PIT receivers (Oregon FID antenna multiplexing reader/logger) and custom-built loop antennas installed at strategic points. PIT antennas were installed at three locations: </a:t>
            </a:r>
          </a:p>
          <a:p>
            <a:r>
              <a:rPr lang="en-US" sz="2600" b="1" dirty="0">
                <a:solidFill>
                  <a:schemeClr val="accent1">
                    <a:lumMod val="50000"/>
                  </a:schemeClr>
                </a:solidFill>
                <a:latin typeface="Optima" panose="02000503060000020004" pitchFamily="2" charset="0"/>
              </a:rPr>
              <a:t>          1) the newly-constructed Aspetuck Dam bypass notch gate (</a:t>
            </a:r>
            <a:r>
              <a:rPr lang="en-US" sz="2600" b="1" i="1" dirty="0">
                <a:solidFill>
                  <a:schemeClr val="accent1">
                    <a:lumMod val="50000"/>
                  </a:schemeClr>
                </a:solidFill>
                <a:latin typeface="Optima" panose="02000503060000020004" pitchFamily="2" charset="0"/>
              </a:rPr>
              <a:t>notch antenna</a:t>
            </a:r>
            <a:r>
              <a:rPr lang="en-US" sz="2600" b="1" dirty="0">
                <a:solidFill>
                  <a:schemeClr val="accent1">
                    <a:lumMod val="50000"/>
                  </a:schemeClr>
                </a:solidFill>
                <a:latin typeface="Optima" panose="02000503060000020004" pitchFamily="2" charset="0"/>
              </a:rPr>
              <a:t>)  (Fig. 2.)</a:t>
            </a:r>
          </a:p>
          <a:p>
            <a:r>
              <a:rPr lang="en-US" sz="2600" b="1" dirty="0">
                <a:solidFill>
                  <a:schemeClr val="accent1">
                    <a:lumMod val="50000"/>
                  </a:schemeClr>
                </a:solidFill>
                <a:latin typeface="Optima" panose="02000503060000020004" pitchFamily="2" charset="0"/>
              </a:rPr>
              <a:t>          2) the gatehouse outlet between Aspetuck and Hemlock Reservoirs (</a:t>
            </a:r>
            <a:r>
              <a:rPr lang="en-US" sz="2600" b="1" i="1" dirty="0">
                <a:solidFill>
                  <a:schemeClr val="accent1">
                    <a:lumMod val="50000"/>
                  </a:schemeClr>
                </a:solidFill>
                <a:latin typeface="Optima" panose="02000503060000020004" pitchFamily="2" charset="0"/>
              </a:rPr>
              <a:t>gatehouse antenna</a:t>
            </a:r>
            <a:r>
              <a:rPr lang="en-US" sz="2600" b="1" dirty="0">
                <a:solidFill>
                  <a:schemeClr val="accent1">
                    <a:lumMod val="50000"/>
                  </a:schemeClr>
                </a:solidFill>
                <a:latin typeface="Optima" panose="02000503060000020004" pitchFamily="2" charset="0"/>
              </a:rPr>
              <a:t>)</a:t>
            </a:r>
          </a:p>
          <a:p>
            <a:r>
              <a:rPr lang="en-US" sz="2600" b="1" dirty="0">
                <a:solidFill>
                  <a:schemeClr val="accent1">
                    <a:lumMod val="50000"/>
                  </a:schemeClr>
                </a:solidFill>
                <a:latin typeface="Optima" panose="02000503060000020004" pitchFamily="2" charset="0"/>
              </a:rPr>
              <a:t>          3) a full-stream-width antenna at the Toy Factory Dam, 2.2 rkm </a:t>
            </a:r>
          </a:p>
          <a:p>
            <a:r>
              <a:rPr lang="en-US" sz="2600" b="1" dirty="0">
                <a:solidFill>
                  <a:schemeClr val="accent1">
                    <a:lumMod val="50000"/>
                  </a:schemeClr>
                </a:solidFill>
                <a:latin typeface="Optima" panose="02000503060000020004" pitchFamily="2" charset="0"/>
              </a:rPr>
              <a:t>              downstream of the Aspetuck Reservoir (</a:t>
            </a:r>
            <a:r>
              <a:rPr lang="en-US" sz="2600" b="1" i="1" dirty="0">
                <a:solidFill>
                  <a:schemeClr val="accent1">
                    <a:lumMod val="50000"/>
                  </a:schemeClr>
                </a:solidFill>
                <a:latin typeface="Optima" panose="02000503060000020004" pitchFamily="2" charset="0"/>
              </a:rPr>
              <a:t>Toy Factory antenna</a:t>
            </a:r>
            <a:r>
              <a:rPr lang="en-US" sz="2600" b="1" dirty="0">
                <a:solidFill>
                  <a:schemeClr val="accent1">
                    <a:lumMod val="50000"/>
                  </a:schemeClr>
                </a:solidFill>
                <a:latin typeface="Optima" panose="02000503060000020004" pitchFamily="2" charset="0"/>
              </a:rPr>
              <a:t>). </a:t>
            </a:r>
          </a:p>
          <a:p>
            <a:pPr marL="342900" indent="-342900">
              <a:buFont typeface="Arial" panose="020B0604020202020204" pitchFamily="34" charset="0"/>
              <a:buChar char="•"/>
            </a:pPr>
            <a:r>
              <a:rPr lang="en-US" sz="2600" b="1" dirty="0">
                <a:solidFill>
                  <a:schemeClr val="accent1">
                    <a:lumMod val="50000"/>
                  </a:schemeClr>
                </a:solidFill>
                <a:latin typeface="Optima" panose="02000503060000020004" pitchFamily="2" charset="0"/>
              </a:rPr>
              <a:t>PIT systems were operated continuously from October 5 to December 4, 2019. Marker tags (reference tags that transmitted every 15 min to monitor operation/performance of antennas) were placed directly on notch and Toy Factory antennas.</a:t>
            </a:r>
          </a:p>
          <a:p>
            <a:pPr marL="342900" indent="-342900">
              <a:buFont typeface="Arial" panose="020B0604020202020204" pitchFamily="34" charset="0"/>
              <a:buChar char="•"/>
            </a:pPr>
            <a:r>
              <a:rPr lang="en-US" sz="2600" b="1" dirty="0">
                <a:solidFill>
                  <a:schemeClr val="accent1">
                    <a:lumMod val="50000"/>
                  </a:schemeClr>
                </a:solidFill>
                <a:latin typeface="Optima" panose="02000503060000020004" pitchFamily="2" charset="0"/>
              </a:rPr>
              <a:t>Halogen work lights temporarily installed below the intake access hatch. Light output and dispersion pattern of the combination LED and replacement halogen work lights was not measured and is unknown.</a:t>
            </a:r>
          </a:p>
          <a:p>
            <a:pPr marL="342900" indent="-342900">
              <a:buFont typeface="Arial" panose="020B0604020202020204" pitchFamily="34" charset="0"/>
              <a:buChar char="•"/>
            </a:pPr>
            <a:r>
              <a:rPr lang="en-US" sz="2600" b="1" dirty="0">
                <a:solidFill>
                  <a:schemeClr val="accent1">
                    <a:lumMod val="50000"/>
                  </a:schemeClr>
                </a:solidFill>
                <a:latin typeface="Optima" panose="02000503060000020004" pitchFamily="2" charset="0"/>
              </a:rPr>
              <a:t>The newly installed notch gate was opened to elevation -1.0 ft (1 ft below the crest of the Aspetuck Dam spillway) and fixed at that level for the duration of the study. </a:t>
            </a:r>
          </a:p>
          <a:p>
            <a:pPr marL="342900" indent="-342900">
              <a:buFont typeface="Arial" panose="020B0604020202020204" pitchFamily="34" charset="0"/>
              <a:buChar char="•"/>
            </a:pPr>
            <a:endParaRPr lang="en-US" sz="2000" dirty="0">
              <a:solidFill>
                <a:schemeClr val="accent1">
                  <a:lumMod val="50000"/>
                </a:schemeClr>
              </a:solidFill>
              <a:latin typeface="Optima" panose="02000503060000020004" pitchFamily="2" charset="0"/>
            </a:endParaRPr>
          </a:p>
        </p:txBody>
      </p:sp>
      <p:sp>
        <p:nvSpPr>
          <p:cNvPr id="26" name="TextBox 25">
            <a:extLst>
              <a:ext uri="{FF2B5EF4-FFF2-40B4-BE49-F238E27FC236}">
                <a16:creationId xmlns:a16="http://schemas.microsoft.com/office/drawing/2014/main" id="{B60CB188-2DFB-4747-883F-8DAA1435A3DD}"/>
              </a:ext>
            </a:extLst>
          </p:cNvPr>
          <p:cNvSpPr txBox="1"/>
          <p:nvPr/>
        </p:nvSpPr>
        <p:spPr>
          <a:xfrm>
            <a:off x="1005393" y="11130068"/>
            <a:ext cx="8058150" cy="769441"/>
          </a:xfrm>
          <a:prstGeom prst="rect">
            <a:avLst/>
          </a:prstGeom>
          <a:noFill/>
        </p:spPr>
        <p:txBody>
          <a:bodyPr wrap="square" rtlCol="0">
            <a:spAutoFit/>
          </a:bodyPr>
          <a:lstStyle/>
          <a:p>
            <a:r>
              <a:rPr lang="en-US" sz="4400" b="1" dirty="0">
                <a:solidFill>
                  <a:schemeClr val="accent1">
                    <a:lumMod val="50000"/>
                  </a:schemeClr>
                </a:solidFill>
                <a:latin typeface="Optima" panose="02000503060000020004" pitchFamily="2" charset="0"/>
              </a:rPr>
              <a:t>Methodology</a:t>
            </a:r>
          </a:p>
        </p:txBody>
      </p:sp>
      <p:sp>
        <p:nvSpPr>
          <p:cNvPr id="7" name="TextBox 6">
            <a:extLst>
              <a:ext uri="{FF2B5EF4-FFF2-40B4-BE49-F238E27FC236}">
                <a16:creationId xmlns:a16="http://schemas.microsoft.com/office/drawing/2014/main" id="{67FC119A-865B-EE40-BA6D-4D892E7B6A57}"/>
              </a:ext>
            </a:extLst>
          </p:cNvPr>
          <p:cNvSpPr txBox="1"/>
          <p:nvPr/>
        </p:nvSpPr>
        <p:spPr>
          <a:xfrm>
            <a:off x="15375806" y="30297496"/>
            <a:ext cx="23700441" cy="2739211"/>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accent1">
                    <a:lumMod val="50000"/>
                  </a:schemeClr>
                </a:solidFill>
                <a:latin typeface="Optima" panose="02000503060000020004" pitchFamily="2" charset="0"/>
              </a:rPr>
              <a:t>Haro, A. 2019. Passage Technologies for American Eel. </a:t>
            </a:r>
            <a:r>
              <a:rPr lang="en-US" sz="2400" b="1" dirty="0">
                <a:solidFill>
                  <a:schemeClr val="accent1">
                    <a:lumMod val="50000"/>
                  </a:schemeClr>
                </a:solidFill>
                <a:latin typeface="Optima" panose="02000503060000020004" pitchFamily="2" charset="0"/>
                <a:hlinkClick r:id="rId7">
                  <a:extLst>
                    <a:ext uri="{A12FA001-AC4F-418D-AE19-62706E023703}">
                      <ahyp:hlinkClr xmlns:ahyp="http://schemas.microsoft.com/office/drawing/2018/hyperlinkcolor" val="tx"/>
                    </a:ext>
                  </a:extLst>
                </a:hlinkClick>
              </a:rPr>
              <a:t>https://www.usgs.gov/staff-profiles/alexander-haro?qt-staff_profile_science_products=0#qt-staff_profile_science_products</a:t>
            </a:r>
            <a:r>
              <a:rPr lang="en-US" sz="2400" b="1" dirty="0">
                <a:solidFill>
                  <a:schemeClr val="accent1">
                    <a:lumMod val="50000"/>
                  </a:schemeClr>
                </a:solidFill>
                <a:latin typeface="Optima" panose="02000503060000020004" pitchFamily="2" charset="0"/>
              </a:rPr>
              <a:t> l</a:t>
            </a:r>
          </a:p>
          <a:p>
            <a:pPr marL="342900" indent="-342900">
              <a:buFont typeface="Arial" panose="020B0604020202020204" pitchFamily="34" charset="0"/>
              <a:buChar char="•"/>
            </a:pPr>
            <a:r>
              <a:rPr lang="en-US" sz="2400" b="1" dirty="0">
                <a:solidFill>
                  <a:schemeClr val="accent1">
                    <a:lumMod val="50000"/>
                  </a:schemeClr>
                </a:solidFill>
                <a:latin typeface="Optima" panose="02000503060000020004" pitchFamily="2" charset="0"/>
              </a:rPr>
              <a:t>Haro A, </a:t>
            </a:r>
            <a:r>
              <a:rPr lang="en-US" sz="2400" b="1" dirty="0" err="1">
                <a:solidFill>
                  <a:schemeClr val="accent1">
                    <a:lumMod val="50000"/>
                  </a:schemeClr>
                </a:solidFill>
                <a:latin typeface="Optima" panose="02000503060000020004" pitchFamily="2" charset="0"/>
              </a:rPr>
              <a:t>Watten</a:t>
            </a:r>
            <a:r>
              <a:rPr lang="en-US" sz="2400" b="1" dirty="0">
                <a:solidFill>
                  <a:schemeClr val="accent1">
                    <a:lumMod val="50000"/>
                  </a:schemeClr>
                </a:solidFill>
                <a:latin typeface="Optima" panose="02000503060000020004" pitchFamily="2" charset="0"/>
              </a:rPr>
              <a:t> B, </a:t>
            </a:r>
            <a:r>
              <a:rPr lang="en-US" sz="2400" b="1" dirty="0" err="1">
                <a:solidFill>
                  <a:schemeClr val="accent1">
                    <a:lumMod val="50000"/>
                  </a:schemeClr>
                </a:solidFill>
                <a:latin typeface="Optima" panose="02000503060000020004" pitchFamily="2" charset="0"/>
              </a:rPr>
              <a:t>Noreika</a:t>
            </a:r>
            <a:r>
              <a:rPr lang="en-US" sz="2400" b="1" dirty="0">
                <a:solidFill>
                  <a:schemeClr val="accent1">
                    <a:lumMod val="50000"/>
                  </a:schemeClr>
                </a:solidFill>
                <a:latin typeface="Optima" panose="02000503060000020004" pitchFamily="2" charset="0"/>
              </a:rPr>
              <a:t> J. 2016. Passage of downstream migrant American eels through an airlift-assisted deep bypass. Ecological Engineering.91:545–552. doi:10.1016/j.ecoleng.2016.02.028</a:t>
            </a:r>
          </a:p>
          <a:p>
            <a:pPr marL="342900" indent="-342900">
              <a:buFont typeface="Arial" panose="020B0604020202020204" pitchFamily="34" charset="0"/>
              <a:buChar char="•"/>
            </a:pPr>
            <a:r>
              <a:rPr lang="en-US" sz="2400" b="1" dirty="0">
                <a:solidFill>
                  <a:schemeClr val="accent1">
                    <a:lumMod val="50000"/>
                  </a:schemeClr>
                </a:solidFill>
                <a:latin typeface="Optima" panose="02000503060000020004" pitchFamily="2" charset="0"/>
              </a:rPr>
              <a:t>Jessop BM. 2010. Geographic effects on American eel (Anguilla rostrata) life history characteristics and strategies. Jonsson B, editor. Canadian Journal of Fisheries and Aquatic Sciences. 67(2):326–346. doi:10.1139/F09-189</a:t>
            </a:r>
          </a:p>
          <a:p>
            <a:endParaRPr lang="en-US" sz="2800" dirty="0"/>
          </a:p>
        </p:txBody>
      </p:sp>
      <p:sp>
        <p:nvSpPr>
          <p:cNvPr id="27" name="TextBox 26">
            <a:extLst>
              <a:ext uri="{FF2B5EF4-FFF2-40B4-BE49-F238E27FC236}">
                <a16:creationId xmlns:a16="http://schemas.microsoft.com/office/drawing/2014/main" id="{0C92E2EC-4E8D-434C-9DDA-2FFD6E2A5AE1}"/>
              </a:ext>
            </a:extLst>
          </p:cNvPr>
          <p:cNvSpPr txBox="1"/>
          <p:nvPr/>
        </p:nvSpPr>
        <p:spPr>
          <a:xfrm>
            <a:off x="15377494" y="29281066"/>
            <a:ext cx="8058150" cy="769441"/>
          </a:xfrm>
          <a:prstGeom prst="rect">
            <a:avLst/>
          </a:prstGeom>
          <a:noFill/>
        </p:spPr>
        <p:txBody>
          <a:bodyPr wrap="square" rtlCol="0">
            <a:spAutoFit/>
          </a:bodyPr>
          <a:lstStyle/>
          <a:p>
            <a:r>
              <a:rPr lang="en-US" sz="4400" b="1" dirty="0">
                <a:solidFill>
                  <a:schemeClr val="accent1">
                    <a:lumMod val="50000"/>
                  </a:schemeClr>
                </a:solidFill>
                <a:latin typeface="Optima" panose="02000503060000020004" pitchFamily="2" charset="0"/>
              </a:rPr>
              <a:t>References</a:t>
            </a:r>
          </a:p>
        </p:txBody>
      </p:sp>
      <p:sp>
        <p:nvSpPr>
          <p:cNvPr id="8" name="TextBox 7">
            <a:extLst>
              <a:ext uri="{FF2B5EF4-FFF2-40B4-BE49-F238E27FC236}">
                <a16:creationId xmlns:a16="http://schemas.microsoft.com/office/drawing/2014/main" id="{EB911F6F-09C3-CB4A-8223-B550FCA18EB9}"/>
              </a:ext>
            </a:extLst>
          </p:cNvPr>
          <p:cNvSpPr txBox="1"/>
          <p:nvPr/>
        </p:nvSpPr>
        <p:spPr>
          <a:xfrm>
            <a:off x="29481550" y="7277444"/>
            <a:ext cx="11666869" cy="5262979"/>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1">
                    <a:lumMod val="50000"/>
                  </a:schemeClr>
                </a:solidFill>
                <a:latin typeface="Optima" panose="02000503060000020004" pitchFamily="2" charset="0"/>
              </a:rPr>
              <a:t>Of the original 25 eels released during release 1, only 16 (65%) were detected. Detections occurred at either the spillway notch or the Toy Factory location. </a:t>
            </a:r>
          </a:p>
          <a:p>
            <a:pPr marL="457200" indent="-457200">
              <a:buFont typeface="Arial" panose="020B0604020202020204" pitchFamily="34" charset="0"/>
              <a:buChar char="•"/>
            </a:pPr>
            <a:r>
              <a:rPr lang="en-US" sz="2800" b="1" dirty="0">
                <a:solidFill>
                  <a:schemeClr val="accent1">
                    <a:lumMod val="50000"/>
                  </a:schemeClr>
                </a:solidFill>
                <a:latin typeface="Optima" panose="02000503060000020004" pitchFamily="2" charset="0"/>
              </a:rPr>
              <a:t>Many detections during release 1 occurred during the high flow event of 10/17-10/18 (Figure 3). </a:t>
            </a:r>
          </a:p>
          <a:p>
            <a:pPr marL="457200" indent="-457200">
              <a:buFont typeface="Arial" panose="020B0604020202020204" pitchFamily="34" charset="0"/>
              <a:buChar char="•"/>
            </a:pPr>
            <a:r>
              <a:rPr lang="en-US" sz="2800" b="1" dirty="0">
                <a:solidFill>
                  <a:schemeClr val="accent1">
                    <a:lumMod val="50000"/>
                  </a:schemeClr>
                </a:solidFill>
                <a:latin typeface="Optima" panose="02000503060000020004" pitchFamily="2" charset="0"/>
              </a:rPr>
              <a:t> During release 2 on 10/27, three eels were detected moving downstream to Toy Factory; two of them passing via the spillway notch (Figure 3).</a:t>
            </a:r>
          </a:p>
          <a:p>
            <a:pPr marL="457200" indent="-457200">
              <a:buFont typeface="Arial" panose="020B0604020202020204" pitchFamily="34" charset="0"/>
              <a:buChar char="•"/>
            </a:pPr>
            <a:r>
              <a:rPr lang="en-US" sz="2800" b="1" dirty="0">
                <a:solidFill>
                  <a:schemeClr val="accent1">
                    <a:lumMod val="50000"/>
                  </a:schemeClr>
                </a:solidFill>
                <a:latin typeface="Optima" panose="02000503060000020004" pitchFamily="2" charset="0"/>
              </a:rPr>
              <a:t> Another rain event on 11/25 resulted in one eel detected at Toy Factory location. </a:t>
            </a:r>
          </a:p>
          <a:p>
            <a:pPr marL="457200" indent="-457200">
              <a:buFont typeface="Arial" panose="020B0604020202020204" pitchFamily="34" charset="0"/>
              <a:buChar char="•"/>
            </a:pPr>
            <a:r>
              <a:rPr lang="en-US" sz="2800" b="1" dirty="0">
                <a:solidFill>
                  <a:schemeClr val="accent1">
                    <a:lumMod val="50000"/>
                  </a:schemeClr>
                </a:solidFill>
                <a:latin typeface="Optima" panose="02000503060000020004" pitchFamily="2" charset="0"/>
              </a:rPr>
              <a:t> System outages due to power and battery failures may have caused fish to be missed at antennas during critical high flow events.</a:t>
            </a:r>
          </a:p>
        </p:txBody>
      </p:sp>
      <p:sp>
        <p:nvSpPr>
          <p:cNvPr id="28" name="TextBox 27">
            <a:extLst>
              <a:ext uri="{FF2B5EF4-FFF2-40B4-BE49-F238E27FC236}">
                <a16:creationId xmlns:a16="http://schemas.microsoft.com/office/drawing/2014/main" id="{64B1D4F1-B705-1D45-99C8-AE5A94A9FC69}"/>
              </a:ext>
            </a:extLst>
          </p:cNvPr>
          <p:cNvSpPr txBox="1"/>
          <p:nvPr/>
        </p:nvSpPr>
        <p:spPr>
          <a:xfrm>
            <a:off x="17611157" y="15186142"/>
            <a:ext cx="10274300" cy="830997"/>
          </a:xfrm>
          <a:prstGeom prst="rect">
            <a:avLst/>
          </a:prstGeom>
          <a:noFill/>
        </p:spPr>
        <p:txBody>
          <a:bodyPr wrap="square" rtlCol="0">
            <a:spAutoFit/>
          </a:bodyPr>
          <a:lstStyle/>
          <a:p>
            <a:r>
              <a:rPr lang="en-US" sz="2400" b="1" dirty="0">
                <a:solidFill>
                  <a:schemeClr val="accent1">
                    <a:lumMod val="50000"/>
                  </a:schemeClr>
                </a:solidFill>
                <a:latin typeface="Optima" panose="02000503060000020004" pitchFamily="2" charset="0"/>
                <a:ea typeface="Palatino" pitchFamily="2" charset="77"/>
              </a:rPr>
              <a:t>Figure 1. The complex life cycle of the American eel. (Richard Schweid 2015. Slippery Business. Natural History Magazine) .</a:t>
            </a:r>
          </a:p>
        </p:txBody>
      </p:sp>
      <p:pic>
        <p:nvPicPr>
          <p:cNvPr id="10" name="Picture 9">
            <a:extLst>
              <a:ext uri="{FF2B5EF4-FFF2-40B4-BE49-F238E27FC236}">
                <a16:creationId xmlns:a16="http://schemas.microsoft.com/office/drawing/2014/main" id="{0FB4299A-6DC6-C64F-A735-2EC64EEBB7AD}"/>
              </a:ext>
            </a:extLst>
          </p:cNvPr>
          <p:cNvPicPr>
            <a:picLocks noChangeAspect="1"/>
          </p:cNvPicPr>
          <p:nvPr/>
        </p:nvPicPr>
        <p:blipFill>
          <a:blip r:embed="rId8">
            <a:extLst>
              <a:ext uri="{BEBA8EAE-BF5A-486C-A8C5-ECC9F3942E4B}">
                <a14:imgProps xmlns:a14="http://schemas.microsoft.com/office/drawing/2010/main">
                  <a14:imgLayer r:embed="rId9">
                    <a14:imgEffect>
                      <a14:saturation sat="99000"/>
                    </a14:imgEffect>
                  </a14:imgLayer>
                </a14:imgProps>
              </a:ext>
            </a:extLst>
          </a:blip>
          <a:stretch>
            <a:fillRect/>
          </a:stretch>
        </p:blipFill>
        <p:spPr>
          <a:xfrm>
            <a:off x="4345158" y="2235495"/>
            <a:ext cx="3608744" cy="3212887"/>
          </a:xfrm>
          <a:prstGeom prst="rect">
            <a:avLst/>
          </a:prstGeom>
          <a:noFill/>
          <a:ln>
            <a:noFill/>
          </a:ln>
        </p:spPr>
      </p:pic>
      <p:sp>
        <p:nvSpPr>
          <p:cNvPr id="11" name="TextBox 10">
            <a:extLst>
              <a:ext uri="{FF2B5EF4-FFF2-40B4-BE49-F238E27FC236}">
                <a16:creationId xmlns:a16="http://schemas.microsoft.com/office/drawing/2014/main" id="{A0E0BDEB-1DE6-9A48-BA5A-A56927EC8B56}"/>
              </a:ext>
            </a:extLst>
          </p:cNvPr>
          <p:cNvSpPr txBox="1"/>
          <p:nvPr/>
        </p:nvSpPr>
        <p:spPr>
          <a:xfrm>
            <a:off x="29188973" y="25661291"/>
            <a:ext cx="5760720" cy="769441"/>
          </a:xfrm>
          <a:prstGeom prst="rect">
            <a:avLst/>
          </a:prstGeom>
          <a:noFill/>
        </p:spPr>
        <p:txBody>
          <a:bodyPr wrap="square" rtlCol="0">
            <a:spAutoFit/>
          </a:bodyPr>
          <a:lstStyle/>
          <a:p>
            <a:r>
              <a:rPr lang="en-US" sz="4400" b="1" dirty="0">
                <a:solidFill>
                  <a:schemeClr val="accent1">
                    <a:lumMod val="50000"/>
                  </a:schemeClr>
                </a:solidFill>
                <a:latin typeface="Optima" panose="02000503060000020004" pitchFamily="2" charset="0"/>
              </a:rPr>
              <a:t>Discussion</a:t>
            </a:r>
          </a:p>
        </p:txBody>
      </p:sp>
      <p:sp>
        <p:nvSpPr>
          <p:cNvPr id="13" name="TextBox 12">
            <a:extLst>
              <a:ext uri="{FF2B5EF4-FFF2-40B4-BE49-F238E27FC236}">
                <a16:creationId xmlns:a16="http://schemas.microsoft.com/office/drawing/2014/main" id="{4BDCF4B5-4B87-0142-AD6A-EACDB7660B90}"/>
              </a:ext>
            </a:extLst>
          </p:cNvPr>
          <p:cNvSpPr txBox="1"/>
          <p:nvPr/>
        </p:nvSpPr>
        <p:spPr>
          <a:xfrm>
            <a:off x="29146436" y="26502488"/>
            <a:ext cx="13524934" cy="3539430"/>
          </a:xfrm>
          <a:prstGeom prst="rect">
            <a:avLst/>
          </a:prstGeom>
          <a:noFill/>
        </p:spPr>
        <p:txBody>
          <a:bodyPr wrap="square" rtlCol="0">
            <a:spAutoFit/>
          </a:bodyPr>
          <a:lstStyle/>
          <a:p>
            <a:r>
              <a:rPr lang="en-US" sz="3200" b="1" dirty="0">
                <a:solidFill>
                  <a:schemeClr val="accent1">
                    <a:lumMod val="50000"/>
                  </a:schemeClr>
                </a:solidFill>
                <a:latin typeface="Optima" panose="02000503060000020004" pitchFamily="2" charset="0"/>
              </a:rPr>
              <a:t>The general pattern of movement for the tagged eels was to primarily pass the dam during high rain events and increased flow, which is a common environmental cue to promote downstream migration. It is unclear if whether the tagged eels traversed over the spillway notch during low/no flow periods. PIT system outages due to power and battery failures may have resulted passing eels to evade detection during crucial high flow events. </a:t>
            </a:r>
          </a:p>
        </p:txBody>
      </p:sp>
    </p:spTree>
    <p:extLst>
      <p:ext uri="{BB962C8B-B14F-4D97-AF65-F5344CB8AC3E}">
        <p14:creationId xmlns:p14="http://schemas.microsoft.com/office/powerpoint/2010/main" val="3853960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TotalTime>
  <Words>1005</Words>
  <Application>Microsoft Macintosh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Optima</vt:lpstr>
      <vt:lpstr>Palatino</vt:lpstr>
      <vt:lpstr>Office Theme</vt:lpstr>
      <vt:lpstr>We conclude that the eel passage system (lights and notch) may have improved downstream protection of emigrant eels but given problems with lighting and incompleteness of PIT system coverage the degree of effectiveness is unknown.  Another year of study with more reliable lighting and improved power and PIT monitoring systems is therefore warranted.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posters convey your findings in a clear</dc:title>
  <dc:creator>Michels, Steven J.</dc:creator>
  <cp:lastModifiedBy>Miller, Benjamin J.</cp:lastModifiedBy>
  <cp:revision>31</cp:revision>
  <dcterms:created xsi:type="dcterms:W3CDTF">2020-01-31T20:05:15Z</dcterms:created>
  <dcterms:modified xsi:type="dcterms:W3CDTF">2020-04-17T20:53:04Z</dcterms:modified>
</cp:coreProperties>
</file>