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43891200" cy="32004000"/>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92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99FF"/>
    <a:srgbClr val="99CCFF"/>
    <a:srgbClr val="FF00FF"/>
    <a:srgbClr val="CC99FF"/>
    <a:srgbClr val="CCCCFF"/>
    <a:srgbClr val="66FF66"/>
    <a:srgbClr val="FFFF99"/>
    <a:srgbClr val="CCFF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3595" autoAdjust="0"/>
    <p:restoredTop sz="94660"/>
  </p:normalViewPr>
  <p:slideViewPr>
    <p:cSldViewPr>
      <p:cViewPr varScale="1">
        <p:scale>
          <a:sx n="23" d="100"/>
          <a:sy n="23" d="100"/>
        </p:scale>
        <p:origin x="2024" y="272"/>
      </p:cViewPr>
      <p:guideLst>
        <p:guide orient="horz" pos="2928"/>
        <p:guide pos="13824"/>
      </p:guideLst>
    </p:cSldViewPr>
  </p:slideViewPr>
  <p:outlineViewPr>
    <p:cViewPr>
      <p:scale>
        <a:sx n="33" d="100"/>
        <a:sy n="33" d="100"/>
      </p:scale>
      <p:origin x="0" y="0"/>
    </p:cViewPr>
  </p:outlineViewPr>
  <p:notesTextViewPr>
    <p:cViewPr>
      <p:scale>
        <a:sx n="66" d="100"/>
        <a:sy n="66"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0" hangingPunct="0">
              <a:spcBef>
                <a:spcPct val="50000"/>
              </a:spcBef>
              <a:defRPr sz="1200">
                <a:latin typeface="Times New Roman" panose="02020603050405020304" pitchFamily="18" charset="0"/>
                <a:ea typeface="+mn-ea"/>
                <a:cs typeface="+mn-cs"/>
              </a:defRPr>
            </a:lvl1pPr>
          </a:lstStyle>
          <a:p>
            <a:pPr>
              <a:defRPr/>
            </a:pPr>
            <a:endParaRPr lang="en-US"/>
          </a:p>
        </p:txBody>
      </p:sp>
      <p:sp>
        <p:nvSpPr>
          <p:cNvPr id="4099"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0" hangingPunct="0">
              <a:spcBef>
                <a:spcPct val="50000"/>
              </a:spcBef>
              <a:defRPr sz="1200">
                <a:latin typeface="Times New Roman" panose="02020603050405020304" pitchFamily="18" charset="0"/>
                <a:ea typeface="+mn-ea"/>
                <a:cs typeface="+mn-cs"/>
              </a:defRPr>
            </a:lvl1pPr>
          </a:lstStyle>
          <a:p>
            <a:pPr>
              <a:defRPr/>
            </a:pPr>
            <a:endParaRPr lang="en-US"/>
          </a:p>
        </p:txBody>
      </p:sp>
      <p:sp>
        <p:nvSpPr>
          <p:cNvPr id="4100"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0" hangingPunct="0">
              <a:spcBef>
                <a:spcPct val="50000"/>
              </a:spcBef>
              <a:defRPr sz="1200">
                <a:latin typeface="Times New Roman" panose="02020603050405020304" pitchFamily="18" charset="0"/>
                <a:ea typeface="+mn-ea"/>
                <a:cs typeface="+mn-cs"/>
              </a:defRPr>
            </a:lvl1pPr>
          </a:lstStyle>
          <a:p>
            <a:pPr>
              <a:defRPr/>
            </a:pPr>
            <a:endParaRPr lang="en-US"/>
          </a:p>
        </p:txBody>
      </p:sp>
      <p:sp>
        <p:nvSpPr>
          <p:cNvPr id="4101"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spcBef>
                <a:spcPct val="50000"/>
              </a:spcBef>
              <a:defRPr sz="1200"/>
            </a:lvl1pPr>
          </a:lstStyle>
          <a:p>
            <a:pPr>
              <a:defRPr/>
            </a:pPr>
            <a:fld id="{50FD0008-865E-4DF0-8F26-0AB3E536FC1A}" type="slidenum">
              <a:rPr lang="en-US" altLang="en-US"/>
              <a:pPr>
                <a:defRPr/>
              </a:pPr>
              <a:t>‹#›</a:t>
            </a:fld>
            <a:endParaRPr lang="en-US" altLang="en-US"/>
          </a:p>
        </p:txBody>
      </p:sp>
    </p:spTree>
    <p:extLst>
      <p:ext uri="{BB962C8B-B14F-4D97-AF65-F5344CB8AC3E}">
        <p14:creationId xmlns:p14="http://schemas.microsoft.com/office/powerpoint/2010/main" val="42540707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Times New Roman" panose="02020603050405020304" pitchFamily="18" charset="0"/>
                <a:ea typeface="+mn-ea"/>
                <a:cs typeface="Arial"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5C30BF49-8512-4B95-9837-1FECA8EF152C}" type="datetime1">
              <a:rPr lang="en-US" altLang="en-US"/>
              <a:pPr>
                <a:defRPr/>
              </a:pPr>
              <a:t>4/17/20</a:t>
            </a:fld>
            <a:endParaRPr lang="en-US" altLang="en-US"/>
          </a:p>
        </p:txBody>
      </p:sp>
      <p:sp>
        <p:nvSpPr>
          <p:cNvPr id="4" name="Slide Image Placeholder 3"/>
          <p:cNvSpPr>
            <a:spLocks noGrp="1" noRot="1" noChangeAspect="1"/>
          </p:cNvSpPr>
          <p:nvPr>
            <p:ph type="sldImg" idx="2"/>
          </p:nvPr>
        </p:nvSpPr>
        <p:spPr>
          <a:xfrm>
            <a:off x="1116013" y="696913"/>
            <a:ext cx="4778375"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eaLnBrk="1" hangingPunct="1">
              <a:defRPr sz="1200">
                <a:latin typeface="Times New Roman" panose="02020603050405020304" pitchFamily="18"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C5FCCCC-0C22-4E32-BCCA-6057D1FEAB76}" type="slidenum">
              <a:rPr lang="en-US" altLang="en-US"/>
              <a:pPr>
                <a:defRPr/>
              </a:pPr>
              <a:t>‹#›</a:t>
            </a:fld>
            <a:endParaRPr lang="en-US" altLang="en-US"/>
          </a:p>
        </p:txBody>
      </p:sp>
    </p:spTree>
    <p:extLst>
      <p:ext uri="{BB962C8B-B14F-4D97-AF65-F5344CB8AC3E}">
        <p14:creationId xmlns:p14="http://schemas.microsoft.com/office/powerpoint/2010/main" val="207201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charset="-128"/>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charset="-128"/>
        <a:cs typeface="+mn-cs"/>
      </a:defRPr>
    </a:lvl3pPr>
    <a:lvl4pPr marL="1371600" algn="l" rtl="0" eaLnBrk="0" fontAlgn="base" hangingPunct="0">
      <a:spcBef>
        <a:spcPct val="30000"/>
      </a:spcBef>
      <a:spcAft>
        <a:spcPct val="0"/>
      </a:spcAft>
      <a:defRPr sz="1200" kern="1200">
        <a:solidFill>
          <a:schemeClr val="tx1"/>
        </a:solidFill>
        <a:latin typeface="+mn-lt"/>
        <a:ea typeface="ヒラギノ角ゴ Pro W3" charset="-128"/>
        <a:cs typeface="+mn-cs"/>
      </a:defRPr>
    </a:lvl4pPr>
    <a:lvl5pPr marL="1828800" algn="l" rtl="0" eaLnBrk="0" fontAlgn="base" hangingPunct="0">
      <a:spcBef>
        <a:spcPct val="30000"/>
      </a:spcBef>
      <a:spcAft>
        <a:spcPct val="0"/>
      </a:spcAft>
      <a:defRPr sz="1200" kern="1200">
        <a:solidFill>
          <a:schemeClr val="tx1"/>
        </a:solidFill>
        <a:latin typeface="+mn-lt"/>
        <a:ea typeface="ヒラギノ角ゴ Pro W3"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C1ABFE7F-D2D3-46F1-93E1-20381518BC9B}" type="slidenum">
              <a:rPr lang="en-US" altLang="en-US" sz="1200" smtClean="0"/>
              <a:pPr/>
              <a:t>1</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9942513"/>
            <a:ext cx="37306250" cy="6859587"/>
          </a:xfrm>
        </p:spPr>
        <p:txBody>
          <a:bodyPr/>
          <a:lstStyle/>
          <a:p>
            <a:r>
              <a:rPr lang="en-US"/>
              <a:t>Click to edit Master title style</a:t>
            </a:r>
          </a:p>
        </p:txBody>
      </p:sp>
      <p:sp>
        <p:nvSpPr>
          <p:cNvPr id="3" name="Subtitle 2"/>
          <p:cNvSpPr>
            <a:spLocks noGrp="1"/>
          </p:cNvSpPr>
          <p:nvPr>
            <p:ph type="subTitle" idx="1"/>
          </p:nvPr>
        </p:nvSpPr>
        <p:spPr>
          <a:xfrm>
            <a:off x="6583363" y="18135600"/>
            <a:ext cx="30724475" cy="8178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CCBDA4-A201-4C76-B53B-D9BAF594AB5D}" type="slidenum">
              <a:rPr lang="en-US" altLang="en-US"/>
              <a:pPr>
                <a:defRPr/>
              </a:pPr>
              <a:t>‹#›</a:t>
            </a:fld>
            <a:endParaRPr lang="en-US" altLang="en-US"/>
          </a:p>
        </p:txBody>
      </p:sp>
    </p:spTree>
    <p:extLst>
      <p:ext uri="{BB962C8B-B14F-4D97-AF65-F5344CB8AC3E}">
        <p14:creationId xmlns:p14="http://schemas.microsoft.com/office/powerpoint/2010/main" val="2055778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2FA5A5-B4E4-45DD-AB89-BE67D216742C}" type="slidenum">
              <a:rPr lang="en-US" altLang="en-US"/>
              <a:pPr>
                <a:defRPr/>
              </a:pPr>
              <a:t>‹#›</a:t>
            </a:fld>
            <a:endParaRPr lang="en-US" altLang="en-US"/>
          </a:p>
        </p:txBody>
      </p:sp>
    </p:spTree>
    <p:extLst>
      <p:ext uri="{BB962C8B-B14F-4D97-AF65-F5344CB8AC3E}">
        <p14:creationId xmlns:p14="http://schemas.microsoft.com/office/powerpoint/2010/main" val="4105577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2163" y="2844800"/>
            <a:ext cx="9326562" cy="2560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2475" y="2844800"/>
            <a:ext cx="27827288" cy="2560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2CBA4BC-3892-4B5C-9918-106C4F30F475}" type="slidenum">
              <a:rPr lang="en-US" altLang="en-US"/>
              <a:pPr>
                <a:defRPr/>
              </a:pPr>
              <a:t>‹#›</a:t>
            </a:fld>
            <a:endParaRPr lang="en-US" altLang="en-US"/>
          </a:p>
        </p:txBody>
      </p:sp>
    </p:spTree>
    <p:extLst>
      <p:ext uri="{BB962C8B-B14F-4D97-AF65-F5344CB8AC3E}">
        <p14:creationId xmlns:p14="http://schemas.microsoft.com/office/powerpoint/2010/main" val="4164812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95088F-C3F1-4AD1-8455-F9E96DF0B719}" type="slidenum">
              <a:rPr lang="en-US" altLang="en-US"/>
              <a:pPr>
                <a:defRPr/>
              </a:pPr>
              <a:t>‹#›</a:t>
            </a:fld>
            <a:endParaRPr lang="en-US" altLang="en-US"/>
          </a:p>
        </p:txBody>
      </p:sp>
    </p:spTree>
    <p:extLst>
      <p:ext uri="{BB962C8B-B14F-4D97-AF65-F5344CB8AC3E}">
        <p14:creationId xmlns:p14="http://schemas.microsoft.com/office/powerpoint/2010/main" val="3741056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0566063"/>
            <a:ext cx="37307838" cy="6356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565188"/>
            <a:ext cx="37307838" cy="7000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B815E5-05C9-4469-BF31-1881F0034737}" type="slidenum">
              <a:rPr lang="en-US" altLang="en-US"/>
              <a:pPr>
                <a:defRPr/>
              </a:pPr>
              <a:t>‹#›</a:t>
            </a:fld>
            <a:endParaRPr lang="en-US" altLang="en-US"/>
          </a:p>
        </p:txBody>
      </p:sp>
    </p:spTree>
    <p:extLst>
      <p:ext uri="{BB962C8B-B14F-4D97-AF65-F5344CB8AC3E}">
        <p14:creationId xmlns:p14="http://schemas.microsoft.com/office/powerpoint/2010/main" val="2220098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2475" y="9245600"/>
            <a:ext cx="18576925" cy="1920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9245600"/>
            <a:ext cx="18576925" cy="1920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176CF32-8A17-48A2-B7C8-32209A0B633F}" type="slidenum">
              <a:rPr lang="en-US" altLang="en-US"/>
              <a:pPr>
                <a:defRPr/>
              </a:pPr>
              <a:t>‹#›</a:t>
            </a:fld>
            <a:endParaRPr lang="en-US" altLang="en-US"/>
          </a:p>
        </p:txBody>
      </p:sp>
    </p:spTree>
    <p:extLst>
      <p:ext uri="{BB962C8B-B14F-4D97-AF65-F5344CB8AC3E}">
        <p14:creationId xmlns:p14="http://schemas.microsoft.com/office/powerpoint/2010/main" val="1144771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281113"/>
            <a:ext cx="39503350" cy="533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164388"/>
            <a:ext cx="19392900" cy="2984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148888"/>
            <a:ext cx="19392900" cy="1844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164388"/>
            <a:ext cx="19400837" cy="2984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148888"/>
            <a:ext cx="19400837" cy="1844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E9B763B-CBF5-49F1-9284-26DA04D6472C}" type="slidenum">
              <a:rPr lang="en-US" altLang="en-US"/>
              <a:pPr>
                <a:defRPr/>
              </a:pPr>
              <a:t>‹#›</a:t>
            </a:fld>
            <a:endParaRPr lang="en-US" altLang="en-US"/>
          </a:p>
        </p:txBody>
      </p:sp>
    </p:spTree>
    <p:extLst>
      <p:ext uri="{BB962C8B-B14F-4D97-AF65-F5344CB8AC3E}">
        <p14:creationId xmlns:p14="http://schemas.microsoft.com/office/powerpoint/2010/main" val="347336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807CFB1-FCDD-4EDC-B509-3D281990DBA4}" type="slidenum">
              <a:rPr lang="en-US" altLang="en-US"/>
              <a:pPr>
                <a:defRPr/>
              </a:pPr>
              <a:t>‹#›</a:t>
            </a:fld>
            <a:endParaRPr lang="en-US" altLang="en-US"/>
          </a:p>
        </p:txBody>
      </p:sp>
    </p:spTree>
    <p:extLst>
      <p:ext uri="{BB962C8B-B14F-4D97-AF65-F5344CB8AC3E}">
        <p14:creationId xmlns:p14="http://schemas.microsoft.com/office/powerpoint/2010/main" val="426268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BAC7887-C3BB-4E3F-B501-2FCB62BA0179}" type="slidenum">
              <a:rPr lang="en-US" altLang="en-US"/>
              <a:pPr>
                <a:defRPr/>
              </a:pPr>
              <a:t>‹#›</a:t>
            </a:fld>
            <a:endParaRPr lang="en-US" altLang="en-US"/>
          </a:p>
        </p:txBody>
      </p:sp>
    </p:spTree>
    <p:extLst>
      <p:ext uri="{BB962C8B-B14F-4D97-AF65-F5344CB8AC3E}">
        <p14:creationId xmlns:p14="http://schemas.microsoft.com/office/powerpoint/2010/main" val="1782129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274763"/>
            <a:ext cx="14439900" cy="54229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274763"/>
            <a:ext cx="24536400" cy="273145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697663"/>
            <a:ext cx="14439900" cy="218916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C0DB0D-8AB5-44E8-9EE3-3FC67238BB6B}" type="slidenum">
              <a:rPr lang="en-US" altLang="en-US"/>
              <a:pPr>
                <a:defRPr/>
              </a:pPr>
              <a:t>‹#›</a:t>
            </a:fld>
            <a:endParaRPr lang="en-US" altLang="en-US"/>
          </a:p>
        </p:txBody>
      </p:sp>
    </p:spTree>
    <p:extLst>
      <p:ext uri="{BB962C8B-B14F-4D97-AF65-F5344CB8AC3E}">
        <p14:creationId xmlns:p14="http://schemas.microsoft.com/office/powerpoint/2010/main" val="3011804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2402800"/>
            <a:ext cx="26335037" cy="26447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859088"/>
            <a:ext cx="26335037" cy="19202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047575"/>
            <a:ext cx="26335037" cy="3756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712DAAA-BDB9-4B45-946D-D3432DCF47A6}" type="slidenum">
              <a:rPr lang="en-US" altLang="en-US"/>
              <a:pPr>
                <a:defRPr/>
              </a:pPr>
              <a:t>‹#›</a:t>
            </a:fld>
            <a:endParaRPr lang="en-US" altLang="en-US"/>
          </a:p>
        </p:txBody>
      </p:sp>
    </p:spTree>
    <p:extLst>
      <p:ext uri="{BB962C8B-B14F-4D97-AF65-F5344CB8AC3E}">
        <p14:creationId xmlns:p14="http://schemas.microsoft.com/office/powerpoint/2010/main" val="160930353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2475" y="2844800"/>
            <a:ext cx="3730625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3610" tIns="216808" rIns="433610" bIns="21680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3292475" y="9245600"/>
            <a:ext cx="37306250" cy="1920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3610" tIns="216808" rIns="433610" bIns="21680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3292475" y="29159200"/>
            <a:ext cx="9144000" cy="2133600"/>
          </a:xfrm>
          <a:prstGeom prst="rect">
            <a:avLst/>
          </a:prstGeom>
          <a:noFill/>
          <a:ln w="9525">
            <a:noFill/>
            <a:miter lim="800000"/>
            <a:headEnd/>
            <a:tailEnd/>
          </a:ln>
          <a:effectLst/>
        </p:spPr>
        <p:txBody>
          <a:bodyPr vert="horz" wrap="square" lIns="433610" tIns="216808" rIns="433610" bIns="216808" numCol="1" anchor="t" anchorCtr="0" compatLnSpc="1">
            <a:prstTxWarp prst="textNoShape">
              <a:avLst/>
            </a:prstTxWarp>
          </a:bodyPr>
          <a:lstStyle>
            <a:lvl1pPr eaLnBrk="0" hangingPunct="0">
              <a:spcBef>
                <a:spcPct val="0"/>
              </a:spcBef>
              <a:defRPr sz="6600">
                <a:latin typeface="Times New Roman" panose="02020603050405020304" pitchFamily="18"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14995525" y="29159200"/>
            <a:ext cx="13900150" cy="2133600"/>
          </a:xfrm>
          <a:prstGeom prst="rect">
            <a:avLst/>
          </a:prstGeom>
          <a:noFill/>
          <a:ln w="9525">
            <a:noFill/>
            <a:miter lim="800000"/>
            <a:headEnd/>
            <a:tailEnd/>
          </a:ln>
          <a:effectLst/>
        </p:spPr>
        <p:txBody>
          <a:bodyPr vert="horz" wrap="square" lIns="433610" tIns="216808" rIns="433610" bIns="216808" numCol="1" anchor="t" anchorCtr="0" compatLnSpc="1">
            <a:prstTxWarp prst="textNoShape">
              <a:avLst/>
            </a:prstTxWarp>
          </a:bodyPr>
          <a:lstStyle>
            <a:lvl1pPr algn="ctr" eaLnBrk="0" hangingPunct="0">
              <a:spcBef>
                <a:spcPct val="0"/>
              </a:spcBef>
              <a:defRPr sz="6600">
                <a:latin typeface="Times New Roman" panose="02020603050405020304" pitchFamily="18"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31454725" y="29159200"/>
            <a:ext cx="9144000" cy="2133600"/>
          </a:xfrm>
          <a:prstGeom prst="rect">
            <a:avLst/>
          </a:prstGeom>
          <a:noFill/>
          <a:ln w="9525">
            <a:noFill/>
            <a:miter lim="800000"/>
            <a:headEnd/>
            <a:tailEnd/>
          </a:ln>
          <a:effectLst/>
        </p:spPr>
        <p:txBody>
          <a:bodyPr vert="horz" wrap="square" lIns="433610" tIns="216808" rIns="433610" bIns="216808" numCol="1" anchor="t" anchorCtr="0" compatLnSpc="1">
            <a:prstTxWarp prst="textNoShape">
              <a:avLst/>
            </a:prstTxWarp>
          </a:bodyPr>
          <a:lstStyle>
            <a:lvl1pPr algn="r">
              <a:defRPr sz="6600"/>
            </a:lvl1pPr>
          </a:lstStyle>
          <a:p>
            <a:pPr>
              <a:defRPr/>
            </a:pPr>
            <a:fld id="{6628A45C-D9EA-43C0-AA3D-8D21036E5F9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37050" rtl="0" eaLnBrk="0" fontAlgn="base" hangingPunct="0">
        <a:spcBef>
          <a:spcPct val="0"/>
        </a:spcBef>
        <a:spcAft>
          <a:spcPct val="0"/>
        </a:spcAft>
        <a:defRPr sz="20900">
          <a:solidFill>
            <a:schemeClr val="tx2"/>
          </a:solidFill>
          <a:latin typeface="+mj-lt"/>
          <a:ea typeface="ヒラギノ角ゴ Pro W3" charset="-128"/>
          <a:cs typeface="ヒラギノ角ゴ Pro W3" charset="-128"/>
        </a:defRPr>
      </a:lvl1pPr>
      <a:lvl2pPr algn="ctr" defTabSz="4337050" rtl="0" eaLnBrk="0" fontAlgn="base" hangingPunct="0">
        <a:spcBef>
          <a:spcPct val="0"/>
        </a:spcBef>
        <a:spcAft>
          <a:spcPct val="0"/>
        </a:spcAft>
        <a:defRPr sz="20900">
          <a:solidFill>
            <a:schemeClr val="tx2"/>
          </a:solidFill>
          <a:latin typeface="Times New Roman" pitchFamily="18" charset="0"/>
          <a:ea typeface="ヒラギノ角ゴ Pro W3" charset="-128"/>
          <a:cs typeface="ヒラギノ角ゴ Pro W3" charset="-128"/>
        </a:defRPr>
      </a:lvl2pPr>
      <a:lvl3pPr algn="ctr" defTabSz="4337050" rtl="0" eaLnBrk="0" fontAlgn="base" hangingPunct="0">
        <a:spcBef>
          <a:spcPct val="0"/>
        </a:spcBef>
        <a:spcAft>
          <a:spcPct val="0"/>
        </a:spcAft>
        <a:defRPr sz="20900">
          <a:solidFill>
            <a:schemeClr val="tx2"/>
          </a:solidFill>
          <a:latin typeface="Times New Roman" pitchFamily="18" charset="0"/>
          <a:ea typeface="ヒラギノ角ゴ Pro W3" charset="-128"/>
          <a:cs typeface="ヒラギノ角ゴ Pro W3" charset="-128"/>
        </a:defRPr>
      </a:lvl3pPr>
      <a:lvl4pPr algn="ctr" defTabSz="4337050" rtl="0" eaLnBrk="0" fontAlgn="base" hangingPunct="0">
        <a:spcBef>
          <a:spcPct val="0"/>
        </a:spcBef>
        <a:spcAft>
          <a:spcPct val="0"/>
        </a:spcAft>
        <a:defRPr sz="20900">
          <a:solidFill>
            <a:schemeClr val="tx2"/>
          </a:solidFill>
          <a:latin typeface="Times New Roman" pitchFamily="18" charset="0"/>
          <a:ea typeface="ヒラギノ角ゴ Pro W3" charset="-128"/>
          <a:cs typeface="ヒラギノ角ゴ Pro W3" charset="-128"/>
        </a:defRPr>
      </a:lvl4pPr>
      <a:lvl5pPr algn="ctr" defTabSz="4337050" rtl="0" eaLnBrk="0" fontAlgn="base" hangingPunct="0">
        <a:spcBef>
          <a:spcPct val="0"/>
        </a:spcBef>
        <a:spcAft>
          <a:spcPct val="0"/>
        </a:spcAft>
        <a:defRPr sz="20900">
          <a:solidFill>
            <a:schemeClr val="tx2"/>
          </a:solidFill>
          <a:latin typeface="Times New Roman" pitchFamily="18" charset="0"/>
          <a:ea typeface="ヒラギノ角ゴ Pro W3" charset="-128"/>
          <a:cs typeface="ヒラギノ角ゴ Pro W3" charset="-128"/>
        </a:defRPr>
      </a:lvl5pPr>
      <a:lvl6pPr marL="457200" algn="ctr" defTabSz="4337050" rtl="0" eaLnBrk="0" fontAlgn="base" hangingPunct="0">
        <a:spcBef>
          <a:spcPct val="0"/>
        </a:spcBef>
        <a:spcAft>
          <a:spcPct val="0"/>
        </a:spcAft>
        <a:defRPr sz="20900">
          <a:solidFill>
            <a:schemeClr val="tx2"/>
          </a:solidFill>
          <a:latin typeface="Times New Roman" pitchFamily="18" charset="0"/>
        </a:defRPr>
      </a:lvl6pPr>
      <a:lvl7pPr marL="914400" algn="ctr" defTabSz="4337050" rtl="0" eaLnBrk="0" fontAlgn="base" hangingPunct="0">
        <a:spcBef>
          <a:spcPct val="0"/>
        </a:spcBef>
        <a:spcAft>
          <a:spcPct val="0"/>
        </a:spcAft>
        <a:defRPr sz="20900">
          <a:solidFill>
            <a:schemeClr val="tx2"/>
          </a:solidFill>
          <a:latin typeface="Times New Roman" pitchFamily="18" charset="0"/>
        </a:defRPr>
      </a:lvl7pPr>
      <a:lvl8pPr marL="1371600" algn="ctr" defTabSz="4337050" rtl="0" eaLnBrk="0" fontAlgn="base" hangingPunct="0">
        <a:spcBef>
          <a:spcPct val="0"/>
        </a:spcBef>
        <a:spcAft>
          <a:spcPct val="0"/>
        </a:spcAft>
        <a:defRPr sz="20900">
          <a:solidFill>
            <a:schemeClr val="tx2"/>
          </a:solidFill>
          <a:latin typeface="Times New Roman" pitchFamily="18" charset="0"/>
        </a:defRPr>
      </a:lvl8pPr>
      <a:lvl9pPr marL="1828800" algn="ctr" defTabSz="4337050" rtl="0" eaLnBrk="0" fontAlgn="base" hangingPunct="0">
        <a:spcBef>
          <a:spcPct val="0"/>
        </a:spcBef>
        <a:spcAft>
          <a:spcPct val="0"/>
        </a:spcAft>
        <a:defRPr sz="20900">
          <a:solidFill>
            <a:schemeClr val="tx2"/>
          </a:solidFill>
          <a:latin typeface="Times New Roman" pitchFamily="18" charset="0"/>
        </a:defRPr>
      </a:lvl9pPr>
    </p:titleStyle>
    <p:bodyStyle>
      <a:lvl1pPr marL="1625600" indent="-1625600" algn="l" defTabSz="4337050" rtl="0" eaLnBrk="0" fontAlgn="base" hangingPunct="0">
        <a:spcBef>
          <a:spcPct val="20000"/>
        </a:spcBef>
        <a:spcAft>
          <a:spcPct val="0"/>
        </a:spcAft>
        <a:buChar char="•"/>
        <a:defRPr sz="15200">
          <a:solidFill>
            <a:schemeClr val="tx1"/>
          </a:solidFill>
          <a:latin typeface="+mn-lt"/>
          <a:ea typeface="ヒラギノ角ゴ Pro W3" charset="-128"/>
          <a:cs typeface="ヒラギノ角ゴ Pro W3" charset="-128"/>
        </a:defRPr>
      </a:lvl1pPr>
      <a:lvl2pPr marL="3524250" indent="-1355725" algn="l" defTabSz="4337050" rtl="0" eaLnBrk="0" fontAlgn="base" hangingPunct="0">
        <a:spcBef>
          <a:spcPct val="20000"/>
        </a:spcBef>
        <a:spcAft>
          <a:spcPct val="0"/>
        </a:spcAft>
        <a:buChar char="–"/>
        <a:defRPr sz="13300">
          <a:solidFill>
            <a:schemeClr val="tx1"/>
          </a:solidFill>
          <a:latin typeface="+mn-lt"/>
          <a:ea typeface="ヒラギノ角ゴ Pro W3" charset="-128"/>
        </a:defRPr>
      </a:lvl2pPr>
      <a:lvl3pPr marL="5421313" indent="-1084263" algn="l" defTabSz="4337050" rtl="0" eaLnBrk="0" fontAlgn="base" hangingPunct="0">
        <a:spcBef>
          <a:spcPct val="20000"/>
        </a:spcBef>
        <a:spcAft>
          <a:spcPct val="0"/>
        </a:spcAft>
        <a:buChar char="•"/>
        <a:defRPr sz="11400">
          <a:solidFill>
            <a:schemeClr val="tx1"/>
          </a:solidFill>
          <a:latin typeface="+mn-lt"/>
          <a:ea typeface="ヒラギノ角ゴ Pro W3" charset="-128"/>
        </a:defRPr>
      </a:lvl3pPr>
      <a:lvl4pPr marL="7589838" indent="-1084263" algn="l" defTabSz="4337050" rtl="0" eaLnBrk="0" fontAlgn="base" hangingPunct="0">
        <a:spcBef>
          <a:spcPct val="20000"/>
        </a:spcBef>
        <a:spcAft>
          <a:spcPct val="0"/>
        </a:spcAft>
        <a:buChar char="–"/>
        <a:defRPr sz="9500">
          <a:solidFill>
            <a:schemeClr val="tx1"/>
          </a:solidFill>
          <a:latin typeface="+mn-lt"/>
          <a:ea typeface="ヒラギノ角ゴ Pro W3" charset="-128"/>
        </a:defRPr>
      </a:lvl4pPr>
      <a:lvl5pPr marL="9758363" indent="-1084263" algn="l" defTabSz="4337050" rtl="0" eaLnBrk="0" fontAlgn="base" hangingPunct="0">
        <a:spcBef>
          <a:spcPct val="20000"/>
        </a:spcBef>
        <a:spcAft>
          <a:spcPct val="0"/>
        </a:spcAft>
        <a:buChar char="»"/>
        <a:defRPr sz="9500">
          <a:solidFill>
            <a:schemeClr val="tx1"/>
          </a:solidFill>
          <a:latin typeface="+mn-lt"/>
          <a:ea typeface="ヒラギノ角ゴ Pro W3" charset="-128"/>
        </a:defRPr>
      </a:lvl5pPr>
      <a:lvl6pPr marL="10215563" indent="-1084263" algn="l" defTabSz="4337050" rtl="0" eaLnBrk="0" fontAlgn="base" hangingPunct="0">
        <a:spcBef>
          <a:spcPct val="20000"/>
        </a:spcBef>
        <a:spcAft>
          <a:spcPct val="0"/>
        </a:spcAft>
        <a:buChar char="»"/>
        <a:defRPr sz="9500">
          <a:solidFill>
            <a:schemeClr val="tx1"/>
          </a:solidFill>
          <a:latin typeface="+mn-lt"/>
        </a:defRPr>
      </a:lvl6pPr>
      <a:lvl7pPr marL="10672763" indent="-1084263" algn="l" defTabSz="4337050" rtl="0" eaLnBrk="0" fontAlgn="base" hangingPunct="0">
        <a:spcBef>
          <a:spcPct val="20000"/>
        </a:spcBef>
        <a:spcAft>
          <a:spcPct val="0"/>
        </a:spcAft>
        <a:buChar char="»"/>
        <a:defRPr sz="9500">
          <a:solidFill>
            <a:schemeClr val="tx1"/>
          </a:solidFill>
          <a:latin typeface="+mn-lt"/>
        </a:defRPr>
      </a:lvl7pPr>
      <a:lvl8pPr marL="11129963" indent="-1084263" algn="l" defTabSz="4337050" rtl="0" eaLnBrk="0" fontAlgn="base" hangingPunct="0">
        <a:spcBef>
          <a:spcPct val="20000"/>
        </a:spcBef>
        <a:spcAft>
          <a:spcPct val="0"/>
        </a:spcAft>
        <a:buChar char="»"/>
        <a:defRPr sz="9500">
          <a:solidFill>
            <a:schemeClr val="tx1"/>
          </a:solidFill>
          <a:latin typeface="+mn-lt"/>
        </a:defRPr>
      </a:lvl8pPr>
      <a:lvl9pPr marL="11587163" indent="-1084263" algn="l" defTabSz="4337050" rtl="0" eaLnBrk="0" fontAlgn="base" hangingPunct="0">
        <a:spcBef>
          <a:spcPct val="20000"/>
        </a:spcBef>
        <a:spcAft>
          <a:spcPct val="0"/>
        </a:spcAft>
        <a:buChar char="»"/>
        <a:defRPr sz="9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9.jpeg"/><Relationship Id="rId12" Type="http://schemas.openxmlformats.org/officeDocument/2006/relationships/image" Target="../media/image10.jpg"/><Relationship Id="rId13" Type="http://schemas.openxmlformats.org/officeDocument/2006/relationships/image" Target="../media/image11.png"/><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cid:image002.png@01CDEE5C.72BE79E0" TargetMode="External"/><Relationship Id="rId5" Type="http://schemas.openxmlformats.org/officeDocument/2006/relationships/image" Target="../media/image3.png"/><Relationship Id="rId6" Type="http://schemas.openxmlformats.org/officeDocument/2006/relationships/image" Target="../media/image4.emf"/><Relationship Id="rId7" Type="http://schemas.openxmlformats.org/officeDocument/2006/relationships/image" Target="../media/image5.emf"/><Relationship Id="rId8" Type="http://schemas.openxmlformats.org/officeDocument/2006/relationships/image" Target="../media/image6.emf"/><Relationship Id="rId9" Type="http://schemas.openxmlformats.org/officeDocument/2006/relationships/image" Target="../media/image7.png"/><Relationship Id="rId10"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40000"/>
            <a:lumOff val="60000"/>
          </a:schemeClr>
        </a:solidFill>
        <a:effectLst/>
      </p:bgPr>
    </p:bg>
    <p:spTree>
      <p:nvGrpSpPr>
        <p:cNvPr id="1" name=""/>
        <p:cNvGrpSpPr/>
        <p:nvPr/>
      </p:nvGrpSpPr>
      <p:grpSpPr>
        <a:xfrm>
          <a:off x="0" y="0"/>
          <a:ext cx="0" cy="0"/>
          <a:chOff x="0" y="0"/>
          <a:chExt cx="0" cy="0"/>
        </a:xfrm>
      </p:grpSpPr>
      <p:sp>
        <p:nvSpPr>
          <p:cNvPr id="4098" name="Text Box 4"/>
          <p:cNvSpPr>
            <a:spLocks noChangeArrowheads="1"/>
          </p:cNvSpPr>
          <p:nvPr/>
        </p:nvSpPr>
        <p:spPr bwMode="auto">
          <a:xfrm>
            <a:off x="190500" y="131763"/>
            <a:ext cx="43508613" cy="6032421"/>
          </a:xfrm>
          <a:custGeom>
            <a:avLst/>
            <a:gdLst>
              <a:gd name="T0" fmla="*/ 0 w 42900600"/>
              <a:gd name="T1" fmla="*/ 0 h 5048250"/>
              <a:gd name="T2" fmla="*/ 53559110 w 42900600"/>
              <a:gd name="T3" fmla="*/ 0 h 5048250"/>
              <a:gd name="T4" fmla="*/ 53559110 w 42900600"/>
              <a:gd name="T5" fmla="*/ 626837 h 5048250"/>
              <a:gd name="T6" fmla="*/ 0 w 42900600"/>
              <a:gd name="T7" fmla="*/ 626837 h 5048250"/>
              <a:gd name="T8" fmla="*/ 0 w 42900600"/>
              <a:gd name="T9" fmla="*/ 0 h 5048250"/>
              <a:gd name="T10" fmla="*/ 0 60000 65536"/>
              <a:gd name="T11" fmla="*/ 0 60000 65536"/>
              <a:gd name="T12" fmla="*/ 0 60000 65536"/>
              <a:gd name="T13" fmla="*/ 0 60000 65536"/>
              <a:gd name="T14" fmla="*/ 0 60000 65536"/>
              <a:gd name="T15" fmla="*/ 0 w 42900600"/>
              <a:gd name="T16" fmla="*/ 0 h 5048250"/>
              <a:gd name="T17" fmla="*/ 42900600 w 42900600"/>
              <a:gd name="T18" fmla="*/ 5048250 h 5048250"/>
            </a:gdLst>
            <a:ahLst/>
            <a:cxnLst>
              <a:cxn ang="T10">
                <a:pos x="T0" y="T1"/>
              </a:cxn>
              <a:cxn ang="T11">
                <a:pos x="T2" y="T3"/>
              </a:cxn>
              <a:cxn ang="T12">
                <a:pos x="T4" y="T5"/>
              </a:cxn>
              <a:cxn ang="T13">
                <a:pos x="T6" y="T7"/>
              </a:cxn>
              <a:cxn ang="T14">
                <a:pos x="T8" y="T9"/>
              </a:cxn>
            </a:cxnLst>
            <a:rect l="T15" t="T16" r="T17" b="T18"/>
            <a:pathLst>
              <a:path w="42900600" h="5048250">
                <a:moveTo>
                  <a:pt x="0" y="0"/>
                </a:moveTo>
                <a:lnTo>
                  <a:pt x="42900600" y="0"/>
                </a:lnTo>
                <a:lnTo>
                  <a:pt x="42900600" y="5048250"/>
                </a:lnTo>
                <a:lnTo>
                  <a:pt x="0" y="5048250"/>
                </a:lnTo>
                <a:lnTo>
                  <a:pt x="0" y="0"/>
                </a:lnTo>
                <a:close/>
              </a:path>
            </a:pathLst>
          </a:custGeom>
          <a:noFill/>
          <a:ln w="12700">
            <a:solidFill>
              <a:srgbClr val="FF9900"/>
            </a:solidFill>
            <a:miter lim="800000"/>
            <a:headEnd/>
            <a:tailEnd/>
          </a:ln>
        </p:spPr>
        <p:txBody>
          <a:bodyPr lIns="365760" tIns="365760" rIns="365760" bIns="365760">
            <a:spAutoFit/>
          </a:bodyPr>
          <a:lstStyle>
            <a:lvl1pPr defTabSz="903288">
              <a:defRPr sz="2400">
                <a:solidFill>
                  <a:schemeClr val="tx1"/>
                </a:solidFill>
                <a:latin typeface="Times New Roman" panose="02020603050405020304" pitchFamily="18" charset="0"/>
                <a:cs typeface="Arial" panose="020B0604020202020204" pitchFamily="34" charset="0"/>
              </a:defRPr>
            </a:lvl1pPr>
            <a:lvl2pPr marL="37931725" indent="-37474525" defTabSz="903288">
              <a:defRPr sz="2400">
                <a:solidFill>
                  <a:schemeClr val="tx1"/>
                </a:solidFill>
                <a:latin typeface="Times New Roman" panose="02020603050405020304" pitchFamily="18" charset="0"/>
                <a:cs typeface="Arial" panose="020B0604020202020204" pitchFamily="34" charset="0"/>
              </a:defRPr>
            </a:lvl2pPr>
            <a:lvl3pPr marL="1143000" indent="-228600" defTabSz="903288">
              <a:defRPr sz="2400">
                <a:solidFill>
                  <a:schemeClr val="tx1"/>
                </a:solidFill>
                <a:latin typeface="Times New Roman" panose="02020603050405020304" pitchFamily="18" charset="0"/>
                <a:cs typeface="Arial" panose="020B0604020202020204" pitchFamily="34" charset="0"/>
              </a:defRPr>
            </a:lvl3pPr>
            <a:lvl4pPr marL="1600200" indent="-228600" defTabSz="903288">
              <a:defRPr sz="2400">
                <a:solidFill>
                  <a:schemeClr val="tx1"/>
                </a:solidFill>
                <a:latin typeface="Times New Roman" panose="02020603050405020304" pitchFamily="18" charset="0"/>
                <a:cs typeface="Arial" panose="020B0604020202020204" pitchFamily="34" charset="0"/>
              </a:defRPr>
            </a:lvl4pPr>
            <a:lvl5pPr marL="2057400" indent="-228600" defTabSz="903288">
              <a:defRPr sz="2400">
                <a:solidFill>
                  <a:schemeClr val="tx1"/>
                </a:solidFill>
                <a:latin typeface="Times New Roman" panose="02020603050405020304" pitchFamily="18" charset="0"/>
                <a:cs typeface="Arial" panose="020B0604020202020204" pitchFamily="34" charset="0"/>
              </a:defRPr>
            </a:lvl5pPr>
            <a:lvl6pPr marL="2514600" indent="-228600" defTabSz="9032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032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032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032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8000" dirty="0">
                <a:latin typeface="Book Antiqua" panose="02040602050305030304" pitchFamily="18" charset="0"/>
              </a:rPr>
              <a:t> Effects of Bisphenol-A or Testosterone treatment during adolescence on memory</a:t>
            </a:r>
          </a:p>
          <a:p>
            <a:pPr algn="ctr"/>
            <a:r>
              <a:rPr lang="en-US" altLang="en-US" sz="8000" dirty="0">
                <a:latin typeface="Book Antiqua" panose="02040602050305030304" pitchFamily="18" charset="0"/>
              </a:rPr>
              <a:t> and weight gain in gonadectomized male rats. </a:t>
            </a:r>
          </a:p>
          <a:p>
            <a:pPr algn="ctr"/>
            <a:r>
              <a:rPr lang="en-US" altLang="en-US" sz="6000" dirty="0">
                <a:latin typeface="Book Antiqua" panose="02040602050305030304" pitchFamily="18" charset="0"/>
              </a:rPr>
              <a:t>Adrianne Alfonso</a:t>
            </a:r>
            <a:r>
              <a:rPr lang="en-US" altLang="en-US" sz="6000" baseline="30000" dirty="0">
                <a:latin typeface="Book Antiqua" panose="02040602050305030304" pitchFamily="18" charset="0"/>
              </a:rPr>
              <a:t>1</a:t>
            </a:r>
            <a:r>
              <a:rPr lang="en-US" altLang="en-US" sz="6000" dirty="0">
                <a:latin typeface="Book Antiqua" panose="02040602050305030304" pitchFamily="18" charset="0"/>
              </a:rPr>
              <a:t>, Olivia Downey</a:t>
            </a:r>
            <a:r>
              <a:rPr lang="en-US" altLang="en-US" sz="6000" baseline="30000" dirty="0">
                <a:latin typeface="Book Antiqua" panose="02040602050305030304" pitchFamily="18" charset="0"/>
              </a:rPr>
              <a:t>2</a:t>
            </a:r>
            <a:r>
              <a:rPr lang="en-US" altLang="en-US" sz="6000" dirty="0">
                <a:latin typeface="Book Antiqua" panose="02040602050305030304" pitchFamily="18" charset="0"/>
              </a:rPr>
              <a:t>, Emma Devanny</a:t>
            </a:r>
            <a:r>
              <a:rPr lang="en-US" altLang="en-US" sz="6000" baseline="30000" dirty="0">
                <a:latin typeface="Book Antiqua" panose="02040602050305030304" pitchFamily="18" charset="0"/>
              </a:rPr>
              <a:t>1</a:t>
            </a:r>
            <a:r>
              <a:rPr lang="en-US" altLang="en-US" sz="6000" dirty="0">
                <a:latin typeface="Book Antiqua" panose="02040602050305030304" pitchFamily="18" charset="0"/>
              </a:rPr>
              <a:t>, Caroline Loiodice</a:t>
            </a:r>
            <a:r>
              <a:rPr lang="en-US" altLang="en-US" sz="6000" baseline="30000" dirty="0">
                <a:latin typeface="Book Antiqua" panose="02040602050305030304" pitchFamily="18" charset="0"/>
              </a:rPr>
              <a:t>2</a:t>
            </a:r>
            <a:r>
              <a:rPr lang="en-US" altLang="en-US" sz="6000" dirty="0">
                <a:latin typeface="Book Antiqua" panose="02040602050305030304" pitchFamily="18" charset="0"/>
              </a:rPr>
              <a:t> &amp; Sean Mefford</a:t>
            </a:r>
            <a:r>
              <a:rPr lang="en-US" altLang="en-US" sz="6000" baseline="30000" dirty="0">
                <a:latin typeface="Book Antiqua" panose="02040602050305030304" pitchFamily="18" charset="0"/>
              </a:rPr>
              <a:t>1</a:t>
            </a:r>
            <a:endParaRPr lang="en-US" altLang="en-US" sz="6000" dirty="0">
              <a:latin typeface="Book Antiqua" panose="02040602050305030304" pitchFamily="18" charset="0"/>
            </a:endParaRPr>
          </a:p>
          <a:p>
            <a:pPr algn="ctr"/>
            <a:r>
              <a:rPr lang="en-US" altLang="en-US" sz="4400" dirty="0">
                <a:latin typeface="Book Antiqua" panose="02040602050305030304" pitchFamily="18" charset="0"/>
              </a:rPr>
              <a:t>(Mentor:  Rachel E. Bowman</a:t>
            </a:r>
            <a:r>
              <a:rPr lang="en-US" altLang="en-US" sz="4400" baseline="30000" dirty="0">
                <a:latin typeface="Book Antiqua" panose="02040602050305030304" pitchFamily="18" charset="0"/>
              </a:rPr>
              <a:t>1, 2 </a:t>
            </a:r>
            <a:r>
              <a:rPr lang="en-US" altLang="en-US" sz="4400" dirty="0">
                <a:latin typeface="Book Antiqua" panose="02040602050305030304" pitchFamily="18" charset="0"/>
              </a:rPr>
              <a:t>)</a:t>
            </a:r>
          </a:p>
          <a:p>
            <a:pPr algn="ctr"/>
            <a:r>
              <a:rPr lang="en-US" altLang="en-US" sz="6000" dirty="0">
                <a:latin typeface="Book Antiqua" panose="02040602050305030304" pitchFamily="18" charset="0"/>
              </a:rPr>
              <a:t>                 Department of Psychology</a:t>
            </a:r>
            <a:r>
              <a:rPr lang="en-US" altLang="en-US" sz="6000" baseline="30000" dirty="0">
                <a:latin typeface="Book Antiqua" panose="02040602050305030304" pitchFamily="18" charset="0"/>
              </a:rPr>
              <a:t>1</a:t>
            </a:r>
            <a:r>
              <a:rPr lang="en-US" altLang="en-US" sz="6000" dirty="0">
                <a:latin typeface="Book Antiqua" panose="02040602050305030304" pitchFamily="18" charset="0"/>
              </a:rPr>
              <a:t> &amp; Neuroscience Major</a:t>
            </a:r>
            <a:r>
              <a:rPr lang="en-US" altLang="en-US" sz="6000" baseline="30000" dirty="0">
                <a:latin typeface="Book Antiqua" panose="02040602050305030304" pitchFamily="18" charset="0"/>
              </a:rPr>
              <a:t>2 </a:t>
            </a:r>
            <a:r>
              <a:rPr lang="en-US" altLang="en-US" sz="6600" dirty="0">
                <a:latin typeface="Book Antiqua" panose="02040602050305030304" pitchFamily="18" charset="0"/>
              </a:rPr>
              <a:t>	</a:t>
            </a:r>
            <a:r>
              <a:rPr lang="en-US" altLang="en-US" sz="8000" dirty="0"/>
              <a:t>	</a:t>
            </a:r>
            <a:r>
              <a:rPr lang="en-US" altLang="en-US" sz="6000" dirty="0"/>
              <a:t>	</a:t>
            </a:r>
          </a:p>
        </p:txBody>
      </p:sp>
      <p:sp>
        <p:nvSpPr>
          <p:cNvPr id="4101" name="Text Box 363"/>
          <p:cNvSpPr txBox="1">
            <a:spLocks noChangeArrowheads="1"/>
          </p:cNvSpPr>
          <p:nvPr/>
        </p:nvSpPr>
        <p:spPr bwMode="auto">
          <a:xfrm>
            <a:off x="24155400" y="8839200"/>
            <a:ext cx="5492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274320" tIns="274320" rIns="274320" bIns="274320">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a:p>
        </p:txBody>
      </p:sp>
      <p:sp>
        <p:nvSpPr>
          <p:cNvPr id="4102" name="Text Box 376"/>
          <p:cNvSpPr txBox="1">
            <a:spLocks noChangeArrowheads="1"/>
          </p:cNvSpPr>
          <p:nvPr/>
        </p:nvSpPr>
        <p:spPr bwMode="auto">
          <a:xfrm>
            <a:off x="25603200" y="8526463"/>
            <a:ext cx="60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274320" tIns="274320" rIns="274320" bIns="274320">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a:p>
        </p:txBody>
      </p:sp>
      <p:sp>
        <p:nvSpPr>
          <p:cNvPr id="4103" name="Text Box 378"/>
          <p:cNvSpPr txBox="1">
            <a:spLocks noChangeArrowheads="1"/>
          </p:cNvSpPr>
          <p:nvPr/>
        </p:nvSpPr>
        <p:spPr bwMode="auto">
          <a:xfrm>
            <a:off x="24612600" y="15498763"/>
            <a:ext cx="685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274320" tIns="274320" rIns="274320" bIns="274320">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a:p>
        </p:txBody>
      </p:sp>
      <p:sp>
        <p:nvSpPr>
          <p:cNvPr id="4104" name="Text Box 380"/>
          <p:cNvSpPr txBox="1">
            <a:spLocks noChangeArrowheads="1"/>
          </p:cNvSpPr>
          <p:nvPr/>
        </p:nvSpPr>
        <p:spPr bwMode="auto">
          <a:xfrm>
            <a:off x="24718963" y="16805275"/>
            <a:ext cx="5492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274320" tIns="274320" rIns="274320" bIns="274320">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a:p>
        </p:txBody>
      </p:sp>
      <p:sp>
        <p:nvSpPr>
          <p:cNvPr id="4105" name="Text Box 382"/>
          <p:cNvSpPr txBox="1">
            <a:spLocks noChangeArrowheads="1"/>
          </p:cNvSpPr>
          <p:nvPr/>
        </p:nvSpPr>
        <p:spPr bwMode="auto">
          <a:xfrm>
            <a:off x="25374600" y="22471063"/>
            <a:ext cx="762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274320" tIns="274320" rIns="274320" bIns="274320">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a:p>
        </p:txBody>
      </p:sp>
      <p:sp>
        <p:nvSpPr>
          <p:cNvPr id="4106" name="Rectangle 33"/>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274320" tIns="274320" rIns="274320" bIns="274320"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a:p>
        </p:txBody>
      </p:sp>
      <p:sp>
        <p:nvSpPr>
          <p:cNvPr id="4107" name="Rectangle 35"/>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274320" tIns="274320" rIns="274320" bIns="274320"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a:p>
        </p:txBody>
      </p:sp>
      <p:sp>
        <p:nvSpPr>
          <p:cNvPr id="4108" name="Rectangle 37"/>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274320" tIns="274320" rIns="274320" bIns="274320"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a:p>
        </p:txBody>
      </p:sp>
      <p:sp>
        <p:nvSpPr>
          <p:cNvPr id="4109" name="Rectangle 39"/>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274320" tIns="274320" rIns="274320" bIns="274320"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a:p>
        </p:txBody>
      </p:sp>
      <p:sp>
        <p:nvSpPr>
          <p:cNvPr id="4110" name="Rectangle 7"/>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a:p>
        </p:txBody>
      </p:sp>
      <p:sp>
        <p:nvSpPr>
          <p:cNvPr id="4111" name="Rectangle 9"/>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a:p>
        </p:txBody>
      </p:sp>
      <p:sp>
        <p:nvSpPr>
          <p:cNvPr id="4112" name="Rectangle 11"/>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a:p>
        </p:txBody>
      </p:sp>
      <p:sp>
        <p:nvSpPr>
          <p:cNvPr id="4113" name="Rectangle 13"/>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a:p>
        </p:txBody>
      </p:sp>
      <p:sp>
        <p:nvSpPr>
          <p:cNvPr id="4114" name="Rectangle 55"/>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4115" name="Rectangle 57"/>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4116" name="Rectangle 58"/>
          <p:cNvSpPr>
            <a:spLocks noChangeArrowheads="1"/>
          </p:cNvSpPr>
          <p:nvPr/>
        </p:nvSpPr>
        <p:spPr bwMode="auto">
          <a:xfrm>
            <a:off x="31268724" y="15773400"/>
            <a:ext cx="1145619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altLang="en-US" sz="4800" b="1" cap="small" dirty="0">
                <a:latin typeface="Tahoma" panose="020B0604030504040204" pitchFamily="34" charset="0"/>
                <a:ea typeface="Tahoma" panose="020B0604030504040204" pitchFamily="34" charset="0"/>
                <a:cs typeface="Tahoma" panose="020B0604030504040204" pitchFamily="34" charset="0"/>
              </a:rPr>
              <a:t>CONCLUSIONS</a:t>
            </a:r>
            <a:endParaRPr lang="en-US" altLang="en-US" dirty="0"/>
          </a:p>
        </p:txBody>
      </p:sp>
      <p:sp>
        <p:nvSpPr>
          <p:cNvPr id="4118" name="Rectangle 87"/>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4119" name="Rectangle 89"/>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4120" name="Rectangle 91"/>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4121" name="Rectangle 93"/>
          <p:cNvSpPr>
            <a:spLocks noChangeArrowheads="1"/>
          </p:cNvSpPr>
          <p:nvPr/>
        </p:nvSpPr>
        <p:spPr bwMode="auto">
          <a:xfrm>
            <a:off x="0" y="0"/>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4122" name="TextBox 1"/>
          <p:cNvSpPr txBox="1">
            <a:spLocks noChangeArrowheads="1"/>
          </p:cNvSpPr>
          <p:nvPr/>
        </p:nvSpPr>
        <p:spPr bwMode="auto">
          <a:xfrm>
            <a:off x="1524000" y="2827020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pic>
        <p:nvPicPr>
          <p:cNvPr id="4124" name="Picture 41" descr="Description: cid:image003.png@01CD97D5.A49C573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609600" y="1905000"/>
            <a:ext cx="4235450" cy="3962400"/>
          </a:xfrm>
          <a:prstGeom prst="rect">
            <a:avLst/>
          </a:prstGeom>
          <a:noFill/>
          <a:ln>
            <a:noFill/>
          </a:ln>
          <a:scene3d>
            <a:camera prst="orthographicFront"/>
            <a:lightRig rig="threePt" dir="t"/>
          </a:scene3d>
          <a:sp3d>
            <a:bevelB prst="angle"/>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25" name="Rectangle 99"/>
          <p:cNvSpPr>
            <a:spLocks noChangeArrowheads="1"/>
          </p:cNvSpPr>
          <p:nvPr/>
        </p:nvSpPr>
        <p:spPr bwMode="auto">
          <a:xfrm>
            <a:off x="17229138" y="22725063"/>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127" name="TextBox 9"/>
          <p:cNvSpPr txBox="1">
            <a:spLocks noChangeArrowheads="1"/>
          </p:cNvSpPr>
          <p:nvPr/>
        </p:nvSpPr>
        <p:spPr bwMode="auto">
          <a:xfrm>
            <a:off x="20688300" y="11954470"/>
            <a:ext cx="6477000" cy="923330"/>
          </a:xfrm>
          <a:prstGeom prst="rect">
            <a:avLst/>
          </a:prstGeom>
          <a:noFill/>
          <a:ln w="38100">
            <a:noFill/>
            <a:miter lim="800000"/>
            <a:headEnd/>
            <a:tailEnd/>
          </a:ln>
        </p:spPr>
        <p:txBody>
          <a:bodyPr wrap="squar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4400" dirty="0">
                <a:latin typeface="Book Antiqua" panose="02040602050305030304" pitchFamily="18" charset="0"/>
              </a:rPr>
              <a:t>  </a:t>
            </a:r>
            <a:r>
              <a:rPr lang="en-US" altLang="en-US" sz="4800" b="1" cap="small" dirty="0">
                <a:latin typeface="Tahoma" panose="020B0604030504040204" pitchFamily="34" charset="0"/>
                <a:ea typeface="Tahoma" panose="020B0604030504040204" pitchFamily="34" charset="0"/>
                <a:cs typeface="Tahoma" panose="020B0604030504040204" pitchFamily="34" charset="0"/>
              </a:rPr>
              <a:t>RESULTS</a:t>
            </a:r>
            <a:r>
              <a:rPr lang="en-US" altLang="en-US" sz="5400" b="1" cap="small" dirty="0">
                <a:latin typeface="Tahoma" panose="020B0604030504040204" pitchFamily="34" charset="0"/>
                <a:ea typeface="Tahoma" panose="020B0604030504040204" pitchFamily="34" charset="0"/>
                <a:cs typeface="Tahoma" panose="020B0604030504040204" pitchFamily="34" charset="0"/>
              </a:rPr>
              <a:t>: </a:t>
            </a:r>
            <a:r>
              <a:rPr lang="en-US" altLang="en-US" sz="5400" b="1" dirty="0">
                <a:latin typeface="Book Antiqua" panose="02040602050305030304" pitchFamily="18" charset="0"/>
              </a:rPr>
              <a:t>Aim 1</a:t>
            </a:r>
            <a:endParaRPr lang="en-US" altLang="en-US" sz="5400" b="1" cap="small" dirty="0">
              <a:latin typeface="Tahoma" panose="020B0604030504040204" pitchFamily="34" charset="0"/>
              <a:ea typeface="Tahoma" panose="020B0604030504040204" pitchFamily="34" charset="0"/>
              <a:cs typeface="Tahoma" panose="020B0604030504040204" pitchFamily="34" charset="0"/>
            </a:endParaRPr>
          </a:p>
        </p:txBody>
      </p:sp>
      <p:pic>
        <p:nvPicPr>
          <p:cNvPr id="4128" name="Picture 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591800" y="25274197"/>
            <a:ext cx="6982556" cy="6466701"/>
          </a:xfrm>
          <a:prstGeom prst="rect">
            <a:avLst/>
          </a:prstGeom>
          <a:solidFill>
            <a:srgbClr val="FF9900"/>
          </a:solidFill>
          <a:ln>
            <a:noFill/>
          </a:ln>
          <a:extLst/>
        </p:spPr>
      </p:pic>
      <p:sp>
        <p:nvSpPr>
          <p:cNvPr id="8" name="Rectangle 7"/>
          <p:cNvSpPr/>
          <p:nvPr/>
        </p:nvSpPr>
        <p:spPr>
          <a:xfrm>
            <a:off x="6369771" y="20276403"/>
            <a:ext cx="2781531" cy="830997"/>
          </a:xfrm>
          <a:prstGeom prst="rect">
            <a:avLst/>
          </a:prstGeom>
        </p:spPr>
        <p:txBody>
          <a:bodyPr wrap="none">
            <a:spAutoFit/>
          </a:bodyPr>
          <a:lstStyle/>
          <a:p>
            <a:pPr algn="ctr">
              <a:spcBef>
                <a:spcPct val="50000"/>
              </a:spcBef>
            </a:pPr>
            <a:r>
              <a:rPr lang="en-US" altLang="en-US" sz="4800" b="1" cap="small" dirty="0">
                <a:latin typeface="Tahoma" panose="020B0604030504040204" pitchFamily="34" charset="0"/>
                <a:ea typeface="Tahoma" panose="020B0604030504040204" pitchFamily="34" charset="0"/>
                <a:cs typeface="Tahoma" panose="020B0604030504040204" pitchFamily="34" charset="0"/>
              </a:rPr>
              <a:t>Methods</a:t>
            </a:r>
          </a:p>
        </p:txBody>
      </p:sp>
      <p:sp>
        <p:nvSpPr>
          <p:cNvPr id="9" name="Rectangle 8"/>
          <p:cNvSpPr/>
          <p:nvPr/>
        </p:nvSpPr>
        <p:spPr>
          <a:xfrm>
            <a:off x="5626779" y="6264533"/>
            <a:ext cx="4267515" cy="830997"/>
          </a:xfrm>
          <a:prstGeom prst="rect">
            <a:avLst/>
          </a:prstGeom>
        </p:spPr>
        <p:txBody>
          <a:bodyPr wrap="none">
            <a:spAutoFit/>
          </a:bodyPr>
          <a:lstStyle/>
          <a:p>
            <a:pPr algn="ctr">
              <a:spcBef>
                <a:spcPct val="50000"/>
              </a:spcBef>
            </a:pPr>
            <a:r>
              <a:rPr lang="en-US" altLang="en-US" sz="4800" b="1" cap="small" dirty="0">
                <a:latin typeface="Tahoma" panose="020B0604030504040204" pitchFamily="34" charset="0"/>
                <a:ea typeface="Tahoma" panose="020B0604030504040204" pitchFamily="34" charset="0"/>
                <a:cs typeface="Tahoma" panose="020B0604030504040204" pitchFamily="34" charset="0"/>
              </a:rPr>
              <a:t>Introduction</a:t>
            </a:r>
          </a:p>
        </p:txBody>
      </p:sp>
      <p:sp>
        <p:nvSpPr>
          <p:cNvPr id="19" name="Rectangle 18">
            <a:extLst>
              <a:ext uri="{FF2B5EF4-FFF2-40B4-BE49-F238E27FC236}">
                <a16:creationId xmlns:a16="http://schemas.microsoft.com/office/drawing/2014/main" xmlns="" id="{EE531931-3545-4A91-BA6B-213F9884CBFF}"/>
              </a:ext>
            </a:extLst>
          </p:cNvPr>
          <p:cNvSpPr/>
          <p:nvPr/>
        </p:nvSpPr>
        <p:spPr>
          <a:xfrm>
            <a:off x="29982715" y="16111221"/>
            <a:ext cx="13237108" cy="12803505"/>
          </a:xfrm>
          <a:prstGeom prst="rect">
            <a:avLst/>
          </a:prstGeom>
        </p:spPr>
        <p:txBody>
          <a:bodyPr wrap="square">
            <a:spAutoFit/>
          </a:bodyPr>
          <a:lstStyle/>
          <a:p>
            <a:pPr marL="342900" indent="-342900">
              <a:buFont typeface="Arial" panose="020B0604020202020204" pitchFamily="34" charset="0"/>
              <a:buChar char="•"/>
            </a:pPr>
            <a:endParaRPr lang="en-US" sz="3000" dirty="0">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n-US" sz="2800" dirty="0">
                <a:latin typeface="Verdana" panose="020B0604030504040204" pitchFamily="34" charset="0"/>
                <a:ea typeface="Verdana" panose="020B0604030504040204" pitchFamily="34" charset="0"/>
              </a:rPr>
              <a:t>When tested in late adolescence, neither BPA, nor T spatial and non-spatial memory as assessed by OP and OR. </a:t>
            </a:r>
          </a:p>
          <a:p>
            <a:pPr marL="342900" indent="-342900" algn="just">
              <a:buFont typeface="Arial" panose="020B0604020202020204" pitchFamily="34" charset="0"/>
              <a:buChar char="•"/>
            </a:pPr>
            <a:r>
              <a:rPr lang="en-US" sz="2800" dirty="0">
                <a:latin typeface="Verdana" panose="020B0604030504040204" pitchFamily="34" charset="0"/>
                <a:ea typeface="Verdana" panose="020B0604030504040204" pitchFamily="34" charset="0"/>
              </a:rPr>
              <a:t>The behavioral results in GDX males differ from those previously observed in intact males and suggest that intact males are more vulnerable than GDX males and also that T may not be directly involved in mediating the effects of BPA.</a:t>
            </a:r>
          </a:p>
          <a:p>
            <a:pPr marL="342900" indent="-342900" algn="just">
              <a:buFont typeface="Arial" panose="020B0604020202020204" pitchFamily="34" charset="0"/>
              <a:buChar char="•"/>
            </a:pPr>
            <a:r>
              <a:rPr lang="en-US" sz="2800" dirty="0">
                <a:latin typeface="Verdana" panose="020B0604030504040204" pitchFamily="34" charset="0"/>
                <a:ea typeface="Verdana" panose="020B0604030504040204" pitchFamily="34" charset="0"/>
              </a:rPr>
              <a:t>The current data also provides experimental data about the negative effects of BPA exposure on weight gain during male adolescent development. This is important because in humans, correlational data shows that overweight people were found to have high levels of BPA’s in their urine. Increased BPA is associated with central obesity and an increase risked of diabetes due to increased waist circumference and insulin resistance (</a:t>
            </a:r>
            <a:r>
              <a:rPr lang="en-US" sz="2800" dirty="0" err="1">
                <a:latin typeface="Verdana" panose="020B0604030504040204" pitchFamily="34" charset="0"/>
                <a:ea typeface="Verdana" panose="020B0604030504040204" pitchFamily="34" charset="0"/>
              </a:rPr>
              <a:t>Bertoli</a:t>
            </a:r>
            <a:r>
              <a:rPr lang="en-US" sz="2800" dirty="0">
                <a:latin typeface="Verdana" panose="020B0604030504040204" pitchFamily="34" charset="0"/>
                <a:ea typeface="Verdana" panose="020B0604030504040204" pitchFamily="34" charset="0"/>
              </a:rPr>
              <a:t>, et al., 2015). </a:t>
            </a:r>
          </a:p>
          <a:p>
            <a:pPr marL="342900" indent="-342900" algn="just">
              <a:buFont typeface="Arial" panose="020B0604020202020204" pitchFamily="34" charset="0"/>
              <a:buChar char="•"/>
            </a:pPr>
            <a:r>
              <a:rPr lang="en-US" altLang="en-US" sz="2800" dirty="0">
                <a:latin typeface="Verdana" panose="020B0604030504040204" pitchFamily="34" charset="0"/>
                <a:ea typeface="Verdana" panose="020B0604030504040204" pitchFamily="34" charset="0"/>
              </a:rPr>
              <a:t>The dosage used in this experiment was below what is approved by the EPA, and was found to have some detrimental effects. This indicates that the EPA should reconsider the current restrictions on BPA use. </a:t>
            </a:r>
          </a:p>
          <a:p>
            <a:pPr algn="ctr"/>
            <a:r>
              <a:rPr lang="en-US" altLang="en-US" sz="3200" b="1" dirty="0">
                <a:latin typeface="Verdana" panose="020B0604030504040204" pitchFamily="34" charset="0"/>
                <a:ea typeface="Verdana" panose="020B0604030504040204" pitchFamily="34" charset="0"/>
              </a:rPr>
              <a:t>References</a:t>
            </a:r>
          </a:p>
          <a:p>
            <a:pPr marL="342900" indent="-342900">
              <a:buFont typeface="Arial" panose="020B0604020202020204" pitchFamily="34" charset="0"/>
              <a:buChar char="•"/>
            </a:pPr>
            <a:r>
              <a:rPr lang="en-US" dirty="0" err="1">
                <a:latin typeface="Verdana" panose="020B0604030504040204" pitchFamily="34" charset="0"/>
                <a:ea typeface="Verdana" panose="020B0604030504040204" pitchFamily="34" charset="0"/>
              </a:rPr>
              <a:t>Bertoli</a:t>
            </a:r>
            <a:r>
              <a:rPr lang="en-US" dirty="0">
                <a:latin typeface="Verdana" panose="020B0604030504040204" pitchFamily="34" charset="0"/>
                <a:ea typeface="Verdana" panose="020B0604030504040204" pitchFamily="34" charset="0"/>
              </a:rPr>
              <a:t> S, Leone A, </a:t>
            </a:r>
            <a:r>
              <a:rPr lang="en-US" dirty="0" err="1">
                <a:latin typeface="Verdana" panose="020B0604030504040204" pitchFamily="34" charset="0"/>
                <a:ea typeface="Verdana" panose="020B0604030504040204" pitchFamily="34" charset="0"/>
              </a:rPr>
              <a:t>Battezzati</a:t>
            </a:r>
            <a:r>
              <a:rPr lang="en-US" dirty="0">
                <a:latin typeface="Verdana" panose="020B0604030504040204" pitchFamily="34" charset="0"/>
                <a:ea typeface="Verdana" panose="020B0604030504040204" pitchFamily="34" charset="0"/>
              </a:rPr>
              <a:t> A. 2015. Human Bisphenol A Exposure and the “Diabesity Phenotype”. Dose Response. 13(3): 1559325815599173. </a:t>
            </a:r>
          </a:p>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rPr>
              <a:t>Frankfurt, M., </a:t>
            </a:r>
            <a:r>
              <a:rPr lang="en-US" dirty="0" err="1">
                <a:latin typeface="Verdana" panose="020B0604030504040204" pitchFamily="34" charset="0"/>
                <a:ea typeface="Verdana" panose="020B0604030504040204" pitchFamily="34" charset="0"/>
              </a:rPr>
              <a:t>Luine</a:t>
            </a:r>
            <a:r>
              <a:rPr lang="en-US" dirty="0">
                <a:latin typeface="Verdana" panose="020B0604030504040204" pitchFamily="34" charset="0"/>
                <a:ea typeface="Verdana" panose="020B0604030504040204" pitchFamily="34" charset="0"/>
              </a:rPr>
              <a:t>, V., &amp; Bowman, R.E (2020). Bisphenol-a and memory: a role for dendritic spines. Hormones and Synapse, Volume 114, in the Vitamins and Hormones series. Publication date, August 1, 2020. </a:t>
            </a:r>
          </a:p>
          <a:p>
            <a:pPr marL="342900" indent="-342900">
              <a:buFont typeface="Arial" panose="020B0604020202020204" pitchFamily="34" charset="0"/>
              <a:buChar char="•"/>
            </a:pPr>
            <a:r>
              <a:rPr lang="en-US" altLang="en-US" dirty="0">
                <a:latin typeface="Verdana" charset="0"/>
                <a:ea typeface="Verdana" charset="0"/>
                <a:cs typeface="Verdana" charset="0"/>
              </a:rPr>
              <a:t>Huang, </a:t>
            </a:r>
            <a:r>
              <a:rPr lang="en-US" dirty="0" smtClean="0">
                <a:latin typeface="Verdana" charset="0"/>
                <a:ea typeface="Verdana" charset="0"/>
                <a:cs typeface="Verdana" charset="0"/>
              </a:rPr>
              <a:t>Y</a:t>
            </a:r>
            <a:r>
              <a:rPr lang="en-US" dirty="0">
                <a:latin typeface="Verdana" charset="0"/>
                <a:ea typeface="Verdana" charset="0"/>
                <a:cs typeface="Verdana" charset="0"/>
              </a:rPr>
              <a:t>., Wong, C.K., Zheng, J.S., </a:t>
            </a:r>
            <a:r>
              <a:rPr lang="en-US" dirty="0" err="1">
                <a:latin typeface="Verdana" charset="0"/>
                <a:ea typeface="Verdana" charset="0"/>
                <a:cs typeface="Verdana" charset="0"/>
              </a:rPr>
              <a:t>Bouwman</a:t>
            </a:r>
            <a:r>
              <a:rPr lang="en-US" dirty="0">
                <a:latin typeface="Verdana" charset="0"/>
                <a:ea typeface="Verdana" charset="0"/>
                <a:cs typeface="Verdana" charset="0"/>
              </a:rPr>
              <a:t>, H., Barra, R., </a:t>
            </a:r>
            <a:r>
              <a:rPr lang="en-US" dirty="0" err="1">
                <a:latin typeface="Verdana" charset="0"/>
                <a:ea typeface="Verdana" charset="0"/>
                <a:cs typeface="Verdana" charset="0"/>
              </a:rPr>
              <a:t>Wahlstroem</a:t>
            </a:r>
            <a:r>
              <a:rPr lang="en-US" dirty="0">
                <a:latin typeface="Verdana" charset="0"/>
                <a:ea typeface="Verdana" charset="0"/>
                <a:cs typeface="Verdana" charset="0"/>
              </a:rPr>
              <a:t>, B.G., </a:t>
            </a:r>
            <a:r>
              <a:rPr lang="en-US" dirty="0" err="1" smtClean="0">
                <a:latin typeface="Verdana" charset="0"/>
                <a:ea typeface="Verdana" charset="0"/>
                <a:cs typeface="Verdana" charset="0"/>
              </a:rPr>
              <a:t>Neretin</a:t>
            </a:r>
            <a:r>
              <a:rPr lang="en-US" dirty="0">
                <a:latin typeface="Verdana" charset="0"/>
                <a:ea typeface="Verdana" charset="0"/>
                <a:cs typeface="Verdana" charset="0"/>
              </a:rPr>
              <a:t>, L.N., &amp; Wong, M. (2012). Bisphenol A (BPA) in China: a review of sources, environmental levels, and potential human health impacts. Environment international, 42, </a:t>
            </a:r>
            <a:r>
              <a:rPr lang="en-US" dirty="0" smtClean="0">
                <a:latin typeface="Verdana" charset="0"/>
                <a:ea typeface="Verdana" charset="0"/>
                <a:cs typeface="Verdana" charset="0"/>
              </a:rPr>
              <a:t>91-9</a:t>
            </a:r>
            <a:endParaRPr lang="en-US" altLang="en-US" dirty="0" smtClean="0">
              <a:highlight>
                <a:srgbClr val="FFFF00"/>
              </a:highlight>
              <a:latin typeface="Verdana" charset="0"/>
              <a:ea typeface="Verdana" charset="0"/>
              <a:cs typeface="Verdana" charset="0"/>
            </a:endParaRPr>
          </a:p>
          <a:p>
            <a:pPr marL="342900" indent="-342900">
              <a:buFont typeface="Arial" panose="020B0604020202020204" pitchFamily="34" charset="0"/>
              <a:buChar char="•"/>
            </a:pPr>
            <a:r>
              <a:rPr lang="en-US" altLang="en-US" dirty="0" smtClean="0">
                <a:latin typeface="Verdana" panose="020B0604030504040204" pitchFamily="34" charset="0"/>
                <a:ea typeface="Verdana" panose="020B0604030504040204" pitchFamily="34" charset="0"/>
              </a:rPr>
              <a:t>UnitedStatesEnvironmentalProtectionalAgency,1993.BisphenolA,CASRN80-05-7. IntegratedRiskInformationSystem.U.S.EnvironmentalProtectionAgency, </a:t>
            </a:r>
            <a:r>
              <a:rPr lang="en-US" altLang="en-US" dirty="0" err="1" smtClean="0">
                <a:latin typeface="Verdana" panose="020B0604030504040204" pitchFamily="34" charset="0"/>
                <a:ea typeface="Verdana" panose="020B0604030504040204" pitchFamily="34" charset="0"/>
              </a:rPr>
              <a:t>Washington,DC</a:t>
            </a:r>
            <a:r>
              <a:rPr lang="en-US" altLang="en-US" dirty="0" smtClean="0">
                <a:latin typeface="Verdana" panose="020B0604030504040204" pitchFamily="34" charset="0"/>
                <a:ea typeface="Verdana" panose="020B0604030504040204" pitchFamily="34" charset="0"/>
              </a:rPr>
              <a:t> Available at: http://</a:t>
            </a:r>
            <a:r>
              <a:rPr lang="en-US" altLang="en-US" dirty="0" err="1" smtClean="0">
                <a:latin typeface="Verdana" panose="020B0604030504040204" pitchFamily="34" charset="0"/>
                <a:ea typeface="Verdana" panose="020B0604030504040204" pitchFamily="34" charset="0"/>
              </a:rPr>
              <a:t>www.epa.gov</a:t>
            </a:r>
            <a:r>
              <a:rPr lang="en-US" altLang="en-US" dirty="0" smtClean="0">
                <a:latin typeface="Verdana" panose="020B0604030504040204" pitchFamily="34" charset="0"/>
                <a:ea typeface="Verdana" panose="020B0604030504040204" pitchFamily="34" charset="0"/>
              </a:rPr>
              <a:t>/iris/</a:t>
            </a:r>
            <a:r>
              <a:rPr lang="en-US" altLang="en-US" dirty="0" err="1" smtClean="0">
                <a:latin typeface="Verdana" panose="020B0604030504040204" pitchFamily="34" charset="0"/>
                <a:ea typeface="Verdana" panose="020B0604030504040204" pitchFamily="34" charset="0"/>
              </a:rPr>
              <a:t>subst</a:t>
            </a:r>
            <a:r>
              <a:rPr lang="en-US" altLang="en-US" dirty="0" smtClean="0">
                <a:latin typeface="Verdana" panose="020B0604030504040204" pitchFamily="34" charset="0"/>
                <a:ea typeface="Verdana" panose="020B0604030504040204" pitchFamily="34" charset="0"/>
              </a:rPr>
              <a:t>/0356.htm. </a:t>
            </a:r>
            <a:endParaRPr lang="en-US" altLang="en-US" dirty="0">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xmlns="" id="{C2F7892E-40D8-4518-89EB-608D8172027B}"/>
              </a:ext>
            </a:extLst>
          </p:cNvPr>
          <p:cNvSpPr/>
          <p:nvPr/>
        </p:nvSpPr>
        <p:spPr>
          <a:xfrm>
            <a:off x="771389" y="7376339"/>
            <a:ext cx="16549824" cy="12588061"/>
          </a:xfrm>
          <a:prstGeom prst="rect">
            <a:avLst/>
          </a:prstGeom>
          <a:noFill/>
          <a:ln>
            <a:noFill/>
          </a:ln>
        </p:spPr>
        <p:txBody>
          <a:bodyPr wrap="square">
            <a:spAutoFit/>
          </a:bodyPr>
          <a:lstStyle/>
          <a:p>
            <a:pPr algn="just"/>
            <a:r>
              <a:rPr lang="en-US" sz="2800" dirty="0">
                <a:latin typeface="Verdana" panose="020B0604030504040204" pitchFamily="34" charset="0"/>
                <a:ea typeface="Verdana" panose="020B0604030504040204" pitchFamily="34" charset="0"/>
              </a:rPr>
              <a:t>Bisphenol-A (BPA) is a common environmental endocrine disrupter exerting effects on many parameters (neural, physiological, and behavioral measures) via both estrogen and androgen receptors. BPA is an industrial compound used to make polycarbonate plastics and epoxy resins, such as CDs and DVDs, electronic equipment, cars, sports safety equipment, widely used in manufacture of hard plastic products such as food storage containers, bathtubs and countertops, can linings, and reusable bottles. BPA has many negative effects in humans. It may have carcinogenic effects leading to breast cancer, be toxic to the liver, linked to obesity due to effects on fat-cells, and can be associated with cardiovascular disease, diabetes and liver disease (Huang, et a.,</a:t>
            </a:r>
            <a:r>
              <a:rPr lang="en-US" dirty="0">
                <a:latin typeface="Verdana" charset="0"/>
                <a:ea typeface="Verdana" charset="0"/>
                <a:cs typeface="Verdana" charset="0"/>
              </a:rPr>
              <a:t>2012). </a:t>
            </a:r>
          </a:p>
          <a:p>
            <a:pPr marL="0" marR="0" algn="just"/>
            <a:r>
              <a:rPr lang="en-US" sz="2800" dirty="0" smtClean="0">
                <a:latin typeface="Verdana" panose="020B0604030504040204" pitchFamily="34" charset="0"/>
                <a:ea typeface="Verdana" panose="020B0604030504040204" pitchFamily="34" charset="0"/>
              </a:rPr>
              <a:t>l</a:t>
            </a:r>
            <a:endParaRPr lang="en-US" sz="2800" dirty="0">
              <a:latin typeface="Verdana" panose="020B0604030504040204" pitchFamily="34" charset="0"/>
              <a:ea typeface="Verdana" panose="020B0604030504040204" pitchFamily="34" charset="0"/>
            </a:endParaRPr>
          </a:p>
          <a:p>
            <a:pPr marL="0" marR="0" algn="just"/>
            <a:endParaRPr lang="en-US" sz="2800" dirty="0">
              <a:latin typeface="Verdana" panose="020B0604030504040204" pitchFamily="34" charset="0"/>
              <a:ea typeface="Verdana" panose="020B0604030504040204" pitchFamily="34" charset="0"/>
            </a:endParaRPr>
          </a:p>
          <a:p>
            <a:pPr marL="0" marR="0" algn="just"/>
            <a:endParaRPr lang="en-US" sz="2800" dirty="0">
              <a:latin typeface="Verdana" panose="020B0604030504040204" pitchFamily="34" charset="0"/>
              <a:ea typeface="Verdana" panose="020B0604030504040204" pitchFamily="34" charset="0"/>
            </a:endParaRPr>
          </a:p>
          <a:p>
            <a:pPr marL="0" marR="0" algn="just"/>
            <a:endParaRPr lang="en-US" sz="2800" dirty="0">
              <a:latin typeface="Verdana" panose="020B0604030504040204" pitchFamily="34" charset="0"/>
              <a:ea typeface="Verdana" panose="020B0604030504040204" pitchFamily="34" charset="0"/>
            </a:endParaRPr>
          </a:p>
          <a:p>
            <a:pPr marL="0" marR="0" algn="just"/>
            <a:endParaRPr lang="en-US" sz="2800" dirty="0">
              <a:latin typeface="Verdana" panose="020B0604030504040204" pitchFamily="34" charset="0"/>
              <a:ea typeface="Verdana" panose="020B0604030504040204" pitchFamily="34" charset="0"/>
            </a:endParaRPr>
          </a:p>
          <a:p>
            <a:pPr marL="0" marR="0" algn="just"/>
            <a:endParaRPr lang="en-US" sz="2800" dirty="0">
              <a:latin typeface="Verdana" panose="020B0604030504040204" pitchFamily="34" charset="0"/>
              <a:ea typeface="Verdana" panose="020B0604030504040204" pitchFamily="34" charset="0"/>
            </a:endParaRPr>
          </a:p>
          <a:p>
            <a:pPr marL="0" marR="0" algn="just"/>
            <a:endParaRPr lang="en-US" sz="2800" dirty="0">
              <a:latin typeface="Verdana" panose="020B0604030504040204" pitchFamily="34" charset="0"/>
              <a:ea typeface="Verdana" panose="020B0604030504040204" pitchFamily="34" charset="0"/>
            </a:endParaRPr>
          </a:p>
          <a:p>
            <a:pPr marL="0" marR="0" algn="just"/>
            <a:endParaRPr lang="en-US" sz="2800" dirty="0">
              <a:latin typeface="Verdana" panose="020B0604030504040204" pitchFamily="34" charset="0"/>
              <a:ea typeface="Verdana" panose="020B0604030504040204" pitchFamily="34" charset="0"/>
            </a:endParaRPr>
          </a:p>
          <a:p>
            <a:pPr marL="0" marR="0" algn="just"/>
            <a:endParaRPr lang="en-US" sz="2800" dirty="0">
              <a:latin typeface="Verdana" panose="020B0604030504040204" pitchFamily="34" charset="0"/>
              <a:ea typeface="Verdana" panose="020B0604030504040204" pitchFamily="34" charset="0"/>
            </a:endParaRPr>
          </a:p>
          <a:p>
            <a:pPr marL="0" marR="0" algn="just"/>
            <a:r>
              <a:rPr lang="en-US" sz="2800" dirty="0">
                <a:latin typeface="Verdana" panose="020B0604030504040204" pitchFamily="34" charset="0"/>
                <a:ea typeface="Verdana" panose="020B0604030504040204" pitchFamily="34" charset="0"/>
              </a:rPr>
              <a:t>Our studies are designed to assess the effects of low-dose levels of BPA (</a:t>
            </a:r>
            <a:r>
              <a:rPr lang="en-US" sz="2800" b="1" dirty="0">
                <a:latin typeface="Verdana" panose="020B0604030504040204" pitchFamily="34" charset="0"/>
                <a:ea typeface="Verdana" panose="020B0604030504040204" pitchFamily="34" charset="0"/>
              </a:rPr>
              <a:t>below</a:t>
            </a:r>
            <a:r>
              <a:rPr lang="en-US" sz="2800" dirty="0">
                <a:latin typeface="Verdana" panose="020B0604030504040204" pitchFamily="34" charset="0"/>
                <a:ea typeface="Verdana" panose="020B0604030504040204" pitchFamily="34" charset="0"/>
              </a:rPr>
              <a:t> the current reference safe daily limit of 50 µg/kg/day set by the United States Environmental Protection Agency) exposure during the vulnerable adolescent period when the brain is undergoing </a:t>
            </a:r>
            <a:r>
              <a:rPr lang="en-US" sz="2800">
                <a:latin typeface="Verdana" panose="020B0604030504040204" pitchFamily="34" charset="0"/>
                <a:ea typeface="Verdana" panose="020B0604030504040204" pitchFamily="34" charset="0"/>
              </a:rPr>
              <a:t>rapid </a:t>
            </a:r>
            <a:r>
              <a:rPr lang="en-US" sz="2800" smtClean="0">
                <a:latin typeface="Verdana" panose="020B0604030504040204" pitchFamily="34" charset="0"/>
                <a:ea typeface="Verdana" panose="020B0604030504040204" pitchFamily="34" charset="0"/>
              </a:rPr>
              <a:t>neurodevelopment </a:t>
            </a:r>
            <a:r>
              <a:rPr lang="en-US" sz="2800" dirty="0">
                <a:latin typeface="Verdana" panose="020B0604030504040204" pitchFamily="34" charset="0"/>
                <a:ea typeface="Verdana" panose="020B0604030504040204" pitchFamily="34" charset="0"/>
              </a:rPr>
              <a:t>changes. </a:t>
            </a:r>
          </a:p>
          <a:p>
            <a:pPr marL="0" marR="0" algn="just"/>
            <a:endParaRPr lang="en-US" sz="2800" dirty="0">
              <a:latin typeface="Verdana" panose="020B0604030504040204" pitchFamily="34" charset="0"/>
              <a:ea typeface="Verdana" panose="020B0604030504040204" pitchFamily="34" charset="0"/>
            </a:endParaRPr>
          </a:p>
          <a:p>
            <a:pPr marL="0" marR="0" algn="just"/>
            <a:r>
              <a:rPr lang="en-US" sz="2800" dirty="0">
                <a:latin typeface="Verdana" panose="020B0604030504040204" pitchFamily="34" charset="0"/>
                <a:ea typeface="Verdana" panose="020B0604030504040204" pitchFamily="34" charset="0"/>
              </a:rPr>
              <a:t>We have previously demonstrated that short-term, low-dose BPA exposure (40 µg/kg/bodyweight) during adolescent development in intact male and female rats impairs memory in both adolescence and adulthood (Frankfurt, et al., 2020). Given that the mechanism of action of BPA is presumed to involve gonadal steroid receptors, we repeated these experiments in gonadectomized male rats. In the present study we assessed the effects of BPA on gonadectomized (GDX) adolescent males. </a:t>
            </a:r>
          </a:p>
        </p:txBody>
      </p:sp>
      <p:sp>
        <p:nvSpPr>
          <p:cNvPr id="54" name="Text Box 36">
            <a:extLst>
              <a:ext uri="{FF2B5EF4-FFF2-40B4-BE49-F238E27FC236}">
                <a16:creationId xmlns:a16="http://schemas.microsoft.com/office/drawing/2014/main" xmlns="" id="{661E23C2-757C-4E1C-9470-5F69E1F91154}"/>
              </a:ext>
            </a:extLst>
          </p:cNvPr>
          <p:cNvSpPr txBox="1">
            <a:spLocks noChangeArrowheads="1"/>
          </p:cNvSpPr>
          <p:nvPr/>
        </p:nvSpPr>
        <p:spPr bwMode="auto">
          <a:xfrm>
            <a:off x="990601" y="21286498"/>
            <a:ext cx="16330612" cy="16989476"/>
          </a:xfrm>
          <a:prstGeom prst="rect">
            <a:avLst/>
          </a:prstGeom>
          <a:noFill/>
          <a:ln w="57150" cmpd="thinThick">
            <a:noFill/>
            <a:miter lim="800000"/>
            <a:headEnd/>
            <a:tailEnd/>
          </a:ln>
          <a:effectLst/>
        </p:spPr>
        <p:txBody>
          <a:bodyPr wrap="square" lIns="61170" tIns="30584" rIns="61170" bIns="30584">
            <a:spAutoFit/>
          </a:bodyPr>
          <a:lstStyle/>
          <a:p>
            <a:pPr algn="just">
              <a:spcBef>
                <a:spcPct val="50000"/>
              </a:spcBef>
              <a:defRPr/>
            </a:pPr>
            <a:r>
              <a:rPr lang="en-US" sz="2800" b="1" dirty="0">
                <a:latin typeface="Verdana" panose="020B0604030504040204" pitchFamily="34" charset="0"/>
                <a:ea typeface="Verdana" panose="020B0604030504040204" pitchFamily="34" charset="0"/>
              </a:rPr>
              <a:t>Aim 1: </a:t>
            </a:r>
            <a:r>
              <a:rPr lang="en-US" sz="2800" dirty="0">
                <a:latin typeface="Verdana" panose="020B0604030504040204" pitchFamily="34" charset="0"/>
                <a:ea typeface="Verdana" panose="020B0604030504040204" pitchFamily="34" charset="0"/>
              </a:rPr>
              <a:t>Male Sprague-Dawley rats were gonadectomized (GDX) on PND 21 by the vendor and arrived in our facilities on PND28. </a:t>
            </a:r>
            <a:r>
              <a:rPr lang="en-US" altLang="en-US" sz="2800" dirty="0">
                <a:latin typeface="Verdana" panose="020B0604030504040204" pitchFamily="34" charset="0"/>
                <a:ea typeface="Verdana" panose="020B0604030504040204" pitchFamily="34" charset="0"/>
                <a:cs typeface="Tahoma" panose="020B0604030504040204" pitchFamily="34" charset="0"/>
              </a:rPr>
              <a:t>Subjects were randomly assigned to a control (vehicle control), BPA (40 µg/kg bodyweight), or Testosterone Propionate (TP) (500 µg/kg bodyweight) group and received subcutaneous injections during adolescent development PND 38 – 49. Anxiety and m</a:t>
            </a:r>
            <a:r>
              <a:rPr lang="en-US" sz="2800" dirty="0">
                <a:latin typeface="Verdana" panose="020B0604030504040204" pitchFamily="34" charset="0"/>
                <a:ea typeface="Verdana" panose="020B0604030504040204" pitchFamily="34" charset="0"/>
              </a:rPr>
              <a:t>emory was measured in adolescence.</a:t>
            </a:r>
          </a:p>
          <a:p>
            <a:pPr algn="just">
              <a:spcBef>
                <a:spcPct val="50000"/>
              </a:spcBef>
              <a:defRPr/>
            </a:pPr>
            <a:r>
              <a:rPr lang="en-US" altLang="en-US" sz="2800" b="1" dirty="0">
                <a:latin typeface="Verdana" panose="020B0604030504040204" pitchFamily="34" charset="0"/>
                <a:ea typeface="Verdana" panose="020B0604030504040204" pitchFamily="34" charset="0"/>
                <a:cs typeface="Tahoma" panose="020B0604030504040204" pitchFamily="34" charset="0"/>
              </a:rPr>
              <a:t>Aim 2</a:t>
            </a:r>
            <a:r>
              <a:rPr lang="en-US" sz="2800" b="1" dirty="0">
                <a:latin typeface="Verdana" panose="020B0604030504040204" pitchFamily="34" charset="0"/>
                <a:ea typeface="Verdana" panose="020B0604030504040204" pitchFamily="34" charset="0"/>
              </a:rPr>
              <a:t>: </a:t>
            </a:r>
            <a:r>
              <a:rPr lang="en-US" sz="2800" dirty="0">
                <a:latin typeface="Verdana" panose="020B0604030504040204" pitchFamily="34" charset="0"/>
                <a:ea typeface="Verdana" panose="020B0604030504040204" pitchFamily="34" charset="0"/>
              </a:rPr>
              <a:t>GDX male rats </a:t>
            </a:r>
            <a:r>
              <a:rPr lang="en-US" altLang="en-US" sz="2800" dirty="0">
                <a:latin typeface="Verdana" panose="020B0604030504040204" pitchFamily="34" charset="0"/>
                <a:ea typeface="Verdana" panose="020B0604030504040204" pitchFamily="34" charset="0"/>
                <a:cs typeface="Tahoma" panose="020B0604030504040204" pitchFamily="34" charset="0"/>
              </a:rPr>
              <a:t>arrived on PND 28 were randomly assigned to a control (vehicle control), BPA (40 µg/kg bodyweight), or Testosterone Propionate (TP) (500 µg/kg bodyweight) group and received subcutaneous injections during adolescent development PND 38 – 49. </a:t>
            </a:r>
            <a:r>
              <a:rPr lang="en-US" sz="2800" dirty="0">
                <a:latin typeface="Verdana" panose="020B0604030504040204" pitchFamily="34" charset="0"/>
                <a:ea typeface="Verdana" panose="020B0604030504040204" pitchFamily="34" charset="0"/>
              </a:rPr>
              <a:t> Rats were weighed regularly.</a:t>
            </a:r>
          </a:p>
          <a:p>
            <a:pPr algn="just">
              <a:spcBef>
                <a:spcPct val="50000"/>
              </a:spcBef>
              <a:defRPr/>
            </a:pPr>
            <a:endParaRPr lang="en-US" sz="2800" dirty="0">
              <a:latin typeface="Verdana" panose="020B0604030504040204" pitchFamily="34" charset="0"/>
              <a:ea typeface="Verdana" panose="020B0604030504040204" pitchFamily="34" charset="0"/>
            </a:endParaRPr>
          </a:p>
          <a:p>
            <a:pPr algn="just"/>
            <a:r>
              <a:rPr lang="en-US" altLang="en-US" sz="2800" b="1" dirty="0">
                <a:latin typeface="Verdana" panose="020B0604030504040204" pitchFamily="34" charset="0"/>
                <a:ea typeface="Verdana" panose="020B0604030504040204" pitchFamily="34" charset="0"/>
                <a:cs typeface="Tahoma" panose="020B0604030504040204" pitchFamily="34" charset="0"/>
              </a:rPr>
              <a:t>Object Placement &amp; Recognition Tests: </a:t>
            </a:r>
          </a:p>
          <a:p>
            <a:pPr algn="just"/>
            <a:r>
              <a:rPr lang="en-US" altLang="en-US" sz="2800" u="sng" dirty="0">
                <a:latin typeface="Verdana" panose="020B0604030504040204" pitchFamily="34" charset="0"/>
                <a:ea typeface="Verdana" panose="020B0604030504040204" pitchFamily="34" charset="0"/>
                <a:cs typeface="Tahoma" panose="020B0604030504040204" pitchFamily="34" charset="0"/>
              </a:rPr>
              <a:t>Spatial memory </a:t>
            </a:r>
            <a:r>
              <a:rPr lang="en-US" altLang="en-US" sz="2800" dirty="0">
                <a:latin typeface="Verdana" panose="020B0604030504040204" pitchFamily="34" charset="0"/>
                <a:ea typeface="Verdana" panose="020B0604030504040204" pitchFamily="34" charset="0"/>
                <a:cs typeface="Tahoma" panose="020B0604030504040204" pitchFamily="34" charset="0"/>
              </a:rPr>
              <a:t>was tested using the </a:t>
            </a:r>
          </a:p>
          <a:p>
            <a:pPr algn="just"/>
            <a:r>
              <a:rPr lang="en-US" altLang="en-US" sz="2800" dirty="0">
                <a:latin typeface="Verdana" panose="020B0604030504040204" pitchFamily="34" charset="0"/>
                <a:ea typeface="Verdana" panose="020B0604030504040204" pitchFamily="34" charset="0"/>
                <a:cs typeface="Tahoma" panose="020B0604030504040204" pitchFamily="34" charset="0"/>
              </a:rPr>
              <a:t>object placement and </a:t>
            </a:r>
            <a:r>
              <a:rPr lang="en-US" altLang="en-US" sz="2800" u="sng" dirty="0">
                <a:latin typeface="Verdana" panose="020B0604030504040204" pitchFamily="34" charset="0"/>
                <a:ea typeface="Verdana" panose="020B0604030504040204" pitchFamily="34" charset="0"/>
                <a:cs typeface="Tahoma" panose="020B0604030504040204" pitchFamily="34" charset="0"/>
              </a:rPr>
              <a:t>non-spatial </a:t>
            </a:r>
          </a:p>
          <a:p>
            <a:pPr algn="just"/>
            <a:r>
              <a:rPr lang="en-US" altLang="en-US" sz="2800" u="sng" dirty="0">
                <a:latin typeface="Verdana" panose="020B0604030504040204" pitchFamily="34" charset="0"/>
                <a:ea typeface="Verdana" panose="020B0604030504040204" pitchFamily="34" charset="0"/>
                <a:cs typeface="Tahoma" panose="020B0604030504040204" pitchFamily="34" charset="0"/>
              </a:rPr>
              <a:t>working memory </a:t>
            </a:r>
            <a:r>
              <a:rPr lang="en-US" altLang="en-US" sz="2800" dirty="0">
                <a:latin typeface="Verdana" panose="020B0604030504040204" pitchFamily="34" charset="0"/>
                <a:ea typeface="Verdana" panose="020B0604030504040204" pitchFamily="34" charset="0"/>
                <a:cs typeface="Tahoma" panose="020B0604030504040204" pitchFamily="34" charset="0"/>
              </a:rPr>
              <a:t>was tested using</a:t>
            </a:r>
          </a:p>
          <a:p>
            <a:pPr algn="just"/>
            <a:r>
              <a:rPr lang="en-US" altLang="en-US" sz="2800" dirty="0">
                <a:latin typeface="Verdana" panose="020B0604030504040204" pitchFamily="34" charset="0"/>
                <a:ea typeface="Verdana" panose="020B0604030504040204" pitchFamily="34" charset="0"/>
                <a:cs typeface="Tahoma" panose="020B0604030504040204" pitchFamily="34" charset="0"/>
              </a:rPr>
              <a:t>the object recognition test. The time spent </a:t>
            </a:r>
          </a:p>
          <a:p>
            <a:pPr algn="just"/>
            <a:r>
              <a:rPr lang="en-US" altLang="en-US" sz="2800" dirty="0">
                <a:latin typeface="Verdana" panose="020B0604030504040204" pitchFamily="34" charset="0"/>
                <a:ea typeface="Verdana" panose="020B0604030504040204" pitchFamily="34" charset="0"/>
                <a:cs typeface="Tahoma" panose="020B0604030504040204" pitchFamily="34" charset="0"/>
              </a:rPr>
              <a:t>with old versus new </a:t>
            </a:r>
          </a:p>
          <a:p>
            <a:pPr algn="just"/>
            <a:r>
              <a:rPr lang="en-US" altLang="en-US" sz="2800" dirty="0">
                <a:latin typeface="Verdana" panose="020B0604030504040204" pitchFamily="34" charset="0"/>
                <a:ea typeface="Verdana" panose="020B0604030504040204" pitchFamily="34" charset="0"/>
                <a:cs typeface="Tahoma" panose="020B0604030504040204" pitchFamily="34" charset="0"/>
              </a:rPr>
              <a:t>location/object was recorded and used </a:t>
            </a:r>
          </a:p>
          <a:p>
            <a:pPr algn="just"/>
            <a:r>
              <a:rPr lang="en-US" altLang="en-US" sz="2800" dirty="0">
                <a:latin typeface="Verdana" panose="020B0604030504040204" pitchFamily="34" charset="0"/>
                <a:ea typeface="Verdana" panose="020B0604030504040204" pitchFamily="34" charset="0"/>
                <a:cs typeface="Tahoma" panose="020B0604030504040204" pitchFamily="34" charset="0"/>
              </a:rPr>
              <a:t>as an index of memory performance. </a:t>
            </a:r>
          </a:p>
          <a:p>
            <a:pPr marL="457200" indent="-457200" algn="just">
              <a:buFont typeface="Arial" panose="020B0604020202020204" pitchFamily="34" charset="0"/>
              <a:buChar char="•"/>
            </a:pPr>
            <a:endParaRPr lang="en-US" altLang="en-US" sz="2800" dirty="0">
              <a:latin typeface="Verdana" panose="020B0604030504040204" pitchFamily="34" charset="0"/>
              <a:ea typeface="Verdana" panose="020B0604030504040204" pitchFamily="34" charset="0"/>
              <a:cs typeface="Tahoma" panose="020B0604030504040204" pitchFamily="34" charset="0"/>
            </a:endParaRPr>
          </a:p>
          <a:p>
            <a:pPr marL="457200" indent="-457200" algn="just">
              <a:buFont typeface="Arial" panose="020B0604020202020204" pitchFamily="34" charset="0"/>
              <a:buChar char="•"/>
            </a:pPr>
            <a:endParaRPr lang="en-US" altLang="en-US" sz="2800" i="1" dirty="0">
              <a:latin typeface="Verdana" panose="020B0604030504040204" pitchFamily="34" charset="0"/>
              <a:ea typeface="Verdana" panose="020B0604030504040204" pitchFamily="34" charset="0"/>
              <a:cs typeface="Tahoma" panose="020B0604030504040204" pitchFamily="34" charset="0"/>
            </a:endParaRPr>
          </a:p>
          <a:p>
            <a:r>
              <a:rPr lang="en-US" sz="2800" i="1" dirty="0">
                <a:latin typeface="Verdana" panose="020B0604030504040204" pitchFamily="34" charset="0"/>
                <a:ea typeface="Verdana" panose="020B0604030504040204" pitchFamily="34" charset="0"/>
              </a:rPr>
              <a:t>All experimental procedures were approved by</a:t>
            </a:r>
          </a:p>
          <a:p>
            <a:r>
              <a:rPr lang="en-US" sz="2800" i="1" dirty="0">
                <a:latin typeface="Verdana" panose="020B0604030504040204" pitchFamily="34" charset="0"/>
                <a:ea typeface="Verdana" panose="020B0604030504040204" pitchFamily="34" charset="0"/>
              </a:rPr>
              <a:t>the Sacred Heart University IACUC #2019-R002. </a:t>
            </a:r>
          </a:p>
          <a:p>
            <a:pPr marL="457200" indent="-457200" algn="just">
              <a:buFont typeface="Arial" panose="020B0604020202020204" pitchFamily="34" charset="0"/>
              <a:buChar char="•"/>
            </a:pPr>
            <a:endParaRPr lang="en-US" altLang="en-US" sz="2800" dirty="0">
              <a:latin typeface="Verdana" panose="020B0604030504040204" pitchFamily="34" charset="0"/>
              <a:ea typeface="Verdana" panose="020B0604030504040204" pitchFamily="34" charset="0"/>
              <a:cs typeface="Tahoma" panose="020B0604030504040204" pitchFamily="34" charset="0"/>
            </a:endParaRPr>
          </a:p>
          <a:p>
            <a:pPr marL="457200" indent="-457200" algn="just">
              <a:buFont typeface="Arial" panose="020B0604020202020204" pitchFamily="34" charset="0"/>
              <a:buChar char="•"/>
            </a:pPr>
            <a:endParaRPr lang="en-US" altLang="en-US" sz="2800" dirty="0">
              <a:latin typeface="Verdana" panose="020B0604030504040204" pitchFamily="34" charset="0"/>
              <a:ea typeface="Verdana" panose="020B0604030504040204" pitchFamily="34" charset="0"/>
              <a:cs typeface="Tahoma" panose="020B0604030504040204" pitchFamily="34" charset="0"/>
            </a:endParaRPr>
          </a:p>
          <a:p>
            <a:pPr algn="just"/>
            <a:endParaRPr lang="en-US" altLang="en-US" sz="2800" dirty="0">
              <a:latin typeface="Verdana" panose="020B0604030504040204" pitchFamily="34" charset="0"/>
              <a:ea typeface="Verdana" panose="020B0604030504040204" pitchFamily="34" charset="0"/>
              <a:cs typeface="Tahoma" panose="020B0604030504040204" pitchFamily="34" charset="0"/>
            </a:endParaRPr>
          </a:p>
          <a:p>
            <a:pPr algn="just"/>
            <a:endParaRPr lang="en-US" altLang="en-US" sz="2800" dirty="0">
              <a:latin typeface="Verdana" panose="020B0604030504040204" pitchFamily="34" charset="0"/>
              <a:ea typeface="Verdana" panose="020B0604030504040204" pitchFamily="34" charset="0"/>
              <a:cs typeface="Tahoma" panose="020B0604030504040204" pitchFamily="34" charset="0"/>
            </a:endParaRPr>
          </a:p>
          <a:p>
            <a:pPr algn="just"/>
            <a:endParaRPr lang="en-US" altLang="en-US" sz="2800" dirty="0">
              <a:latin typeface="Verdana" panose="020B0604030504040204" pitchFamily="34" charset="0"/>
              <a:ea typeface="Verdana" panose="020B0604030504040204" pitchFamily="34" charset="0"/>
              <a:cs typeface="Tahoma" panose="020B0604030504040204" pitchFamily="34" charset="0"/>
            </a:endParaRPr>
          </a:p>
          <a:p>
            <a:pPr algn="just"/>
            <a:endParaRPr lang="en-US" altLang="en-US" sz="2800" dirty="0">
              <a:latin typeface="Verdana" panose="020B0604030504040204" pitchFamily="34" charset="0"/>
              <a:ea typeface="Verdana" panose="020B0604030504040204" pitchFamily="34" charset="0"/>
              <a:cs typeface="Tahoma" panose="020B0604030504040204" pitchFamily="34" charset="0"/>
            </a:endParaRPr>
          </a:p>
          <a:p>
            <a:pPr marL="457200" indent="-457200">
              <a:buFont typeface="Arial" panose="020B0604020202020204" pitchFamily="34" charset="0"/>
              <a:buChar char="•"/>
            </a:pPr>
            <a:endParaRPr lang="en-US" altLang="en-US" sz="3200" dirty="0">
              <a:latin typeface="Verdana" panose="020B0604030504040204" pitchFamily="34" charset="0"/>
              <a:ea typeface="Verdana" panose="020B0604030504040204" pitchFamily="34" charset="0"/>
              <a:cs typeface="Tahoma" panose="020B0604030504040204" pitchFamily="34" charset="0"/>
            </a:endParaRPr>
          </a:p>
          <a:p>
            <a:pPr marL="457200" indent="-457200">
              <a:buFont typeface="Arial" panose="020B0604020202020204" pitchFamily="34" charset="0"/>
              <a:buChar char="•"/>
            </a:pPr>
            <a:endParaRPr lang="en-US" altLang="en-US" sz="3200" dirty="0">
              <a:latin typeface="Verdana" panose="020B0604030504040204" pitchFamily="34" charset="0"/>
              <a:ea typeface="Verdana" panose="020B0604030504040204" pitchFamily="34" charset="0"/>
              <a:cs typeface="Tahoma" panose="020B0604030504040204" pitchFamily="34" charset="0"/>
            </a:endParaRPr>
          </a:p>
          <a:p>
            <a:pPr marL="457200" indent="-457200">
              <a:buFont typeface="Arial" panose="020B0604020202020204" pitchFamily="34" charset="0"/>
              <a:buChar char="•"/>
            </a:pPr>
            <a:endParaRPr lang="en-US" altLang="en-US" sz="3200" dirty="0">
              <a:latin typeface="Verdana" panose="020B0604030504040204" pitchFamily="34" charset="0"/>
              <a:ea typeface="Verdana" panose="020B0604030504040204" pitchFamily="34" charset="0"/>
              <a:cs typeface="Tahoma" panose="020B0604030504040204" pitchFamily="34" charset="0"/>
            </a:endParaRPr>
          </a:p>
          <a:p>
            <a:pPr marL="457200" indent="-457200">
              <a:buFont typeface="Arial" panose="020B0604020202020204" pitchFamily="34" charset="0"/>
              <a:buChar char="•"/>
            </a:pPr>
            <a:endParaRPr lang="en-US" altLang="en-US" sz="3200" dirty="0">
              <a:latin typeface="Verdana" panose="020B0604030504040204" pitchFamily="34" charset="0"/>
              <a:ea typeface="Verdana" panose="020B0604030504040204" pitchFamily="34" charset="0"/>
              <a:cs typeface="Tahoma" panose="020B0604030504040204" pitchFamily="34" charset="0"/>
            </a:endParaRPr>
          </a:p>
          <a:p>
            <a:pPr marL="457200" indent="-457200">
              <a:buFont typeface="Arial" panose="020B0604020202020204" pitchFamily="34" charset="0"/>
              <a:buChar char="•"/>
            </a:pPr>
            <a:endParaRPr lang="en-US" altLang="en-US" sz="3200" dirty="0">
              <a:latin typeface="Verdana" panose="020B0604030504040204" pitchFamily="34" charset="0"/>
              <a:ea typeface="Verdana" panose="020B0604030504040204" pitchFamily="34" charset="0"/>
              <a:cs typeface="Tahoma" panose="020B0604030504040204" pitchFamily="34" charset="0"/>
            </a:endParaRPr>
          </a:p>
          <a:p>
            <a:pPr marL="457200" indent="-457200">
              <a:buFont typeface="Arial" panose="020B0604020202020204" pitchFamily="34" charset="0"/>
              <a:buChar char="•"/>
            </a:pPr>
            <a:endParaRPr lang="en-US" altLang="en-US" sz="3200" dirty="0">
              <a:latin typeface="Verdana" panose="020B0604030504040204" pitchFamily="34" charset="0"/>
              <a:ea typeface="Verdana" panose="020B0604030504040204" pitchFamily="34" charset="0"/>
              <a:cs typeface="Tahoma" panose="020B0604030504040204" pitchFamily="34" charset="0"/>
            </a:endParaRPr>
          </a:p>
          <a:p>
            <a:pPr marL="457200" indent="-457200">
              <a:buFont typeface="Arial" panose="020B0604020202020204" pitchFamily="34" charset="0"/>
              <a:buChar char="•"/>
            </a:pPr>
            <a:endParaRPr lang="en-US" altLang="en-US" sz="3200" dirty="0">
              <a:latin typeface="Verdana" panose="020B0604030504040204" pitchFamily="34" charset="0"/>
              <a:ea typeface="Verdana" panose="020B0604030504040204" pitchFamily="34" charset="0"/>
              <a:cs typeface="Tahoma" panose="020B0604030504040204" pitchFamily="34" charset="0"/>
            </a:endParaRPr>
          </a:p>
          <a:p>
            <a:pPr marL="457200" indent="-457200">
              <a:buFont typeface="Arial" panose="020B0604020202020204" pitchFamily="34" charset="0"/>
              <a:buChar char="•"/>
            </a:pPr>
            <a:endParaRPr lang="en-US" altLang="en-US" sz="3200" dirty="0">
              <a:latin typeface="Verdana" panose="020B0604030504040204" pitchFamily="34" charset="0"/>
              <a:ea typeface="Verdana" panose="020B0604030504040204" pitchFamily="34" charset="0"/>
              <a:cs typeface="Tahoma" panose="020B0604030504040204" pitchFamily="34" charset="0"/>
            </a:endParaRPr>
          </a:p>
          <a:p>
            <a:pPr algn="l"/>
            <a:endParaRPr lang="en-US" sz="3200" b="1" dirty="0">
              <a:latin typeface="Verdana" panose="020B0604030504040204" pitchFamily="34" charset="0"/>
              <a:ea typeface="Verdana" panose="020B0604030504040204" pitchFamily="34" charset="0"/>
            </a:endParaRPr>
          </a:p>
        </p:txBody>
      </p:sp>
      <p:pic>
        <p:nvPicPr>
          <p:cNvPr id="58" name="Picture 41" descr="Description: cid:image003.png@01CD97D5.A49C5730">
            <a:extLst>
              <a:ext uri="{FF2B5EF4-FFF2-40B4-BE49-F238E27FC236}">
                <a16:creationId xmlns:a16="http://schemas.microsoft.com/office/drawing/2014/main" xmlns="" id="{BF7B93BD-A49E-4C43-98EB-0C79B927979A}"/>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8526614" y="1905000"/>
            <a:ext cx="423545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a:extLst>
              <a:ext uri="{FF2B5EF4-FFF2-40B4-BE49-F238E27FC236}">
                <a16:creationId xmlns:a16="http://schemas.microsoft.com/office/drawing/2014/main" xmlns="" id="{F6635EE2-8930-44DE-80CF-B10B5A67D6B6}"/>
              </a:ext>
            </a:extLst>
          </p:cNvPr>
          <p:cNvPicPr>
            <a:picLocks noChangeAspect="1"/>
          </p:cNvPicPr>
          <p:nvPr/>
        </p:nvPicPr>
        <p:blipFill>
          <a:blip r:embed="rId6"/>
          <a:stretch>
            <a:fillRect/>
          </a:stretch>
        </p:blipFill>
        <p:spPr>
          <a:xfrm>
            <a:off x="19424556" y="6858000"/>
            <a:ext cx="14270265" cy="4687673"/>
          </a:xfrm>
          <a:prstGeom prst="rect">
            <a:avLst/>
          </a:prstGeom>
          <a:solidFill>
            <a:schemeClr val="bg2">
              <a:lumMod val="40000"/>
              <a:lumOff val="60000"/>
            </a:schemeClr>
          </a:solidFill>
        </p:spPr>
      </p:pic>
      <p:sp>
        <p:nvSpPr>
          <p:cNvPr id="60" name="TextBox 9">
            <a:extLst>
              <a:ext uri="{FF2B5EF4-FFF2-40B4-BE49-F238E27FC236}">
                <a16:creationId xmlns:a16="http://schemas.microsoft.com/office/drawing/2014/main" xmlns="" id="{16656994-D23E-4CAE-B1D5-C32E723E0181}"/>
              </a:ext>
            </a:extLst>
          </p:cNvPr>
          <p:cNvSpPr txBox="1">
            <a:spLocks noChangeArrowheads="1"/>
          </p:cNvSpPr>
          <p:nvPr/>
        </p:nvSpPr>
        <p:spPr bwMode="auto">
          <a:xfrm>
            <a:off x="18328084" y="6172200"/>
            <a:ext cx="11654631" cy="923330"/>
          </a:xfrm>
          <a:prstGeom prst="rect">
            <a:avLst/>
          </a:prstGeom>
          <a:noFill/>
          <a:ln w="38100">
            <a:noFill/>
            <a:miter lim="800000"/>
            <a:headEnd/>
            <a:tailEnd/>
          </a:ln>
        </p:spPr>
        <p:txBody>
          <a:bodyPr wrap="squar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4400" cap="small" dirty="0">
                <a:latin typeface="Book Antiqua" panose="02040602050305030304" pitchFamily="18" charset="0"/>
              </a:rPr>
              <a:t>  </a:t>
            </a:r>
            <a:r>
              <a:rPr lang="en-US" altLang="en-US" sz="4800" b="1" cap="small" dirty="0">
                <a:latin typeface="Tahoma" panose="020B0604030504040204" pitchFamily="34" charset="0"/>
                <a:ea typeface="Tahoma" panose="020B0604030504040204" pitchFamily="34" charset="0"/>
                <a:cs typeface="Tahoma" panose="020B0604030504040204" pitchFamily="34" charset="0"/>
              </a:rPr>
              <a:t>Experimental</a:t>
            </a:r>
            <a:r>
              <a:rPr lang="en-US" altLang="en-US" sz="5400" b="1" cap="small" dirty="0">
                <a:latin typeface="Tahoma" panose="020B0604030504040204" pitchFamily="34" charset="0"/>
                <a:ea typeface="Tahoma" panose="020B0604030504040204" pitchFamily="34" charset="0"/>
                <a:cs typeface="Tahoma" panose="020B0604030504040204" pitchFamily="34" charset="0"/>
              </a:rPr>
              <a:t> </a:t>
            </a:r>
            <a:r>
              <a:rPr lang="en-US" altLang="en-US" sz="4800" b="1" cap="small" dirty="0">
                <a:latin typeface="Tahoma" panose="020B0604030504040204" pitchFamily="34" charset="0"/>
                <a:ea typeface="Tahoma" panose="020B0604030504040204" pitchFamily="34" charset="0"/>
                <a:cs typeface="Tahoma" panose="020B0604030504040204" pitchFamily="34" charset="0"/>
              </a:rPr>
              <a:t>Research</a:t>
            </a:r>
            <a:r>
              <a:rPr lang="en-US" altLang="en-US" sz="5400" b="1" cap="small" dirty="0">
                <a:latin typeface="Tahoma" panose="020B0604030504040204" pitchFamily="34" charset="0"/>
                <a:ea typeface="Tahoma" panose="020B0604030504040204" pitchFamily="34" charset="0"/>
                <a:cs typeface="Tahoma" panose="020B0604030504040204" pitchFamily="34" charset="0"/>
              </a:rPr>
              <a:t> Timeline:</a:t>
            </a:r>
          </a:p>
        </p:txBody>
      </p:sp>
      <p:pic>
        <p:nvPicPr>
          <p:cNvPr id="22" name="Picture 21">
            <a:extLst>
              <a:ext uri="{FF2B5EF4-FFF2-40B4-BE49-F238E27FC236}">
                <a16:creationId xmlns:a16="http://schemas.microsoft.com/office/drawing/2014/main" xmlns="" id="{22CD9CB4-456D-43D6-81B7-02D9A0C6E657}"/>
              </a:ext>
            </a:extLst>
          </p:cNvPr>
          <p:cNvPicPr>
            <a:picLocks noChangeAspect="1"/>
          </p:cNvPicPr>
          <p:nvPr/>
        </p:nvPicPr>
        <p:blipFill>
          <a:blip r:embed="rId7"/>
          <a:stretch>
            <a:fillRect/>
          </a:stretch>
        </p:blipFill>
        <p:spPr>
          <a:xfrm>
            <a:off x="19440114" y="13082623"/>
            <a:ext cx="9429503" cy="9033298"/>
          </a:xfrm>
          <a:prstGeom prst="rect">
            <a:avLst/>
          </a:prstGeom>
          <a:solidFill>
            <a:schemeClr val="bg1"/>
          </a:solidFill>
        </p:spPr>
      </p:pic>
      <p:pic>
        <p:nvPicPr>
          <p:cNvPr id="23" name="Picture 22">
            <a:extLst>
              <a:ext uri="{FF2B5EF4-FFF2-40B4-BE49-F238E27FC236}">
                <a16:creationId xmlns:a16="http://schemas.microsoft.com/office/drawing/2014/main" xmlns="" id="{1E955082-B855-459D-AB6E-87B2247CFA3D}"/>
              </a:ext>
            </a:extLst>
          </p:cNvPr>
          <p:cNvPicPr>
            <a:picLocks noChangeAspect="1"/>
          </p:cNvPicPr>
          <p:nvPr/>
        </p:nvPicPr>
        <p:blipFill>
          <a:blip r:embed="rId8"/>
          <a:stretch>
            <a:fillRect/>
          </a:stretch>
        </p:blipFill>
        <p:spPr>
          <a:xfrm>
            <a:off x="19440113" y="22707600"/>
            <a:ext cx="9646273" cy="9033298"/>
          </a:xfrm>
          <a:prstGeom prst="rect">
            <a:avLst/>
          </a:prstGeom>
          <a:solidFill>
            <a:schemeClr val="bg1"/>
          </a:solidFill>
        </p:spPr>
      </p:pic>
      <p:sp>
        <p:nvSpPr>
          <p:cNvPr id="63" name="TextBox 9">
            <a:extLst>
              <a:ext uri="{FF2B5EF4-FFF2-40B4-BE49-F238E27FC236}">
                <a16:creationId xmlns:a16="http://schemas.microsoft.com/office/drawing/2014/main" xmlns="" id="{272B8F49-DC54-45E4-AD46-532E26BE20E3}"/>
              </a:ext>
            </a:extLst>
          </p:cNvPr>
          <p:cNvSpPr txBox="1">
            <a:spLocks noChangeArrowheads="1"/>
          </p:cNvSpPr>
          <p:nvPr/>
        </p:nvSpPr>
        <p:spPr bwMode="auto">
          <a:xfrm>
            <a:off x="33758320" y="6172200"/>
            <a:ext cx="6477000" cy="923330"/>
          </a:xfrm>
          <a:prstGeom prst="rect">
            <a:avLst/>
          </a:prstGeom>
          <a:noFill/>
          <a:ln w="38100">
            <a:noFill/>
            <a:miter lim="800000"/>
            <a:headEnd/>
            <a:tailEnd/>
          </a:ln>
        </p:spPr>
        <p:txBody>
          <a:bodyPr wrap="squar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tLang="en-US" sz="4400" dirty="0">
                <a:latin typeface="Book Antiqua" panose="02040602050305030304" pitchFamily="18" charset="0"/>
              </a:rPr>
              <a:t>  </a:t>
            </a:r>
            <a:r>
              <a:rPr lang="en-US" altLang="en-US" sz="4800" b="1" cap="small" dirty="0">
                <a:latin typeface="Tahoma" panose="020B0604030504040204" pitchFamily="34" charset="0"/>
                <a:ea typeface="Tahoma" panose="020B0604030504040204" pitchFamily="34" charset="0"/>
                <a:cs typeface="Tahoma" panose="020B0604030504040204" pitchFamily="34" charset="0"/>
              </a:rPr>
              <a:t>RESULTS</a:t>
            </a:r>
            <a:r>
              <a:rPr lang="en-US" altLang="en-US" sz="5400" b="1" cap="small" dirty="0">
                <a:latin typeface="Tahoma" panose="020B0604030504040204" pitchFamily="34" charset="0"/>
                <a:ea typeface="Tahoma" panose="020B0604030504040204" pitchFamily="34" charset="0"/>
                <a:cs typeface="Tahoma" panose="020B0604030504040204" pitchFamily="34" charset="0"/>
              </a:rPr>
              <a:t>: </a:t>
            </a:r>
            <a:r>
              <a:rPr lang="en-US" altLang="en-US" sz="5400" b="1" dirty="0">
                <a:latin typeface="Book Antiqua" panose="02040602050305030304" pitchFamily="18" charset="0"/>
              </a:rPr>
              <a:t>Aim 2</a:t>
            </a:r>
            <a:endParaRPr lang="en-US" altLang="en-US" sz="5400" b="1" cap="small" dirty="0">
              <a:latin typeface="Tahoma" panose="020B0604030504040204" pitchFamily="34" charset="0"/>
              <a:ea typeface="Tahoma" panose="020B0604030504040204" pitchFamily="34" charset="0"/>
              <a:cs typeface="Tahoma" panose="020B0604030504040204" pitchFamily="34" charset="0"/>
            </a:endParaRPr>
          </a:p>
        </p:txBody>
      </p:sp>
      <p:pic>
        <p:nvPicPr>
          <p:cNvPr id="26" name="Picture 25">
            <a:extLst>
              <a:ext uri="{FF2B5EF4-FFF2-40B4-BE49-F238E27FC236}">
                <a16:creationId xmlns:a16="http://schemas.microsoft.com/office/drawing/2014/main" xmlns="" id="{AC79F68E-FA00-4627-8A99-B2FDFEB11C87}"/>
              </a:ext>
            </a:extLst>
          </p:cNvPr>
          <p:cNvPicPr>
            <a:picLocks noChangeAspect="1"/>
          </p:cNvPicPr>
          <p:nvPr/>
        </p:nvPicPr>
        <p:blipFill>
          <a:blip r:embed="rId9"/>
          <a:stretch>
            <a:fillRect/>
          </a:stretch>
        </p:blipFill>
        <p:spPr>
          <a:xfrm>
            <a:off x="31111919" y="7315200"/>
            <a:ext cx="10798081" cy="8131210"/>
          </a:xfrm>
          <a:prstGeom prst="rect">
            <a:avLst/>
          </a:prstGeom>
          <a:solidFill>
            <a:schemeClr val="bg1"/>
          </a:solidFill>
          <a:ln>
            <a:noFill/>
          </a:ln>
        </p:spPr>
      </p:pic>
      <p:pic>
        <p:nvPicPr>
          <p:cNvPr id="41" name="Picture 6" descr="Image result for bisphenol a">
            <a:extLst>
              <a:ext uri="{FF2B5EF4-FFF2-40B4-BE49-F238E27FC236}">
                <a16:creationId xmlns:a16="http://schemas.microsoft.com/office/drawing/2014/main" xmlns="" id="{7BC9896B-1B4C-4CA5-8E47-608E3DD1ABD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58810" y="11930205"/>
            <a:ext cx="3033245" cy="2319193"/>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8" descr="Related image">
            <a:extLst>
              <a:ext uri="{FF2B5EF4-FFF2-40B4-BE49-F238E27FC236}">
                <a16:creationId xmlns:a16="http://schemas.microsoft.com/office/drawing/2014/main" xmlns="" id="{33160DAD-134E-4EDE-81BB-63FF16991BD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300634" y="11930206"/>
            <a:ext cx="3710709" cy="2319193"/>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42">
            <a:extLst>
              <a:ext uri="{FF2B5EF4-FFF2-40B4-BE49-F238E27FC236}">
                <a16:creationId xmlns:a16="http://schemas.microsoft.com/office/drawing/2014/main" xmlns="" id="{B4C0A5C3-FF08-4376-99AB-B69930D6CB6C}"/>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1744761" y="11930206"/>
            <a:ext cx="3495239" cy="2319194"/>
          </a:xfrm>
          <a:prstGeom prst="rect">
            <a:avLst/>
          </a:prstGeom>
        </p:spPr>
      </p:pic>
      <p:pic>
        <p:nvPicPr>
          <p:cNvPr id="48" name="Picture 47">
            <a:extLst>
              <a:ext uri="{FF2B5EF4-FFF2-40B4-BE49-F238E27FC236}">
                <a16:creationId xmlns:a16="http://schemas.microsoft.com/office/drawing/2014/main" xmlns="" id="{4013D740-D3F4-4B07-A66C-24FA9153364A}"/>
              </a:ext>
            </a:extLst>
          </p:cNvPr>
          <p:cNvPicPr>
            <a:picLocks noChangeAspect="1"/>
          </p:cNvPicPr>
          <p:nvPr/>
        </p:nvPicPr>
        <p:blipFill>
          <a:blip r:embed="rId13"/>
          <a:stretch>
            <a:fillRect/>
          </a:stretch>
        </p:blipFill>
        <p:spPr>
          <a:xfrm>
            <a:off x="36996820" y="28822300"/>
            <a:ext cx="3833372" cy="2157741"/>
          </a:xfrm>
          <a:prstGeom prst="rect">
            <a:avLst/>
          </a:prstGeom>
        </p:spPr>
      </p:pic>
      <p:sp>
        <p:nvSpPr>
          <p:cNvPr id="2" name="TextBox 1">
            <a:extLst>
              <a:ext uri="{FF2B5EF4-FFF2-40B4-BE49-F238E27FC236}">
                <a16:creationId xmlns:a16="http://schemas.microsoft.com/office/drawing/2014/main" xmlns="" id="{284BA1A6-5725-4D5A-B676-57C21DE667D2}"/>
              </a:ext>
            </a:extLst>
          </p:cNvPr>
          <p:cNvSpPr txBox="1"/>
          <p:nvPr/>
        </p:nvSpPr>
        <p:spPr>
          <a:xfrm>
            <a:off x="29982715" y="29946600"/>
            <a:ext cx="13558344" cy="1938992"/>
          </a:xfrm>
          <a:prstGeom prst="rect">
            <a:avLst/>
          </a:prstGeom>
          <a:noFill/>
        </p:spPr>
        <p:txBody>
          <a:bodyPr wrap="square" rtlCol="0">
            <a:spAutoFit/>
          </a:bodyPr>
          <a:lstStyle/>
          <a:p>
            <a:r>
              <a:rPr lang="en-US" sz="6000" b="1" dirty="0">
                <a:latin typeface="Verdana" panose="020B0604030504040204" pitchFamily="34" charset="0"/>
                <a:ea typeface="Verdana" panose="020B0604030504040204" pitchFamily="34" charset="0"/>
              </a:rPr>
              <a:t>#SHUFest20</a:t>
            </a:r>
          </a:p>
          <a:p>
            <a:r>
              <a:rPr lang="en-US" sz="6000" b="1" dirty="0">
                <a:latin typeface="Verdana" panose="020B0604030504040204" pitchFamily="34" charset="0"/>
                <a:ea typeface="Verdana" panose="020B0604030504040204" pitchFamily="34" charset="0"/>
              </a:rPr>
              <a:t>Vote for the poster about BPA!</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rgbClr val="339966"/>
          </a:solidFill>
          <a:prstDash val="solid"/>
          <a:round/>
          <a:headEnd type="none" w="med" len="med"/>
          <a:tailEnd type="none" w="med" len="med"/>
        </a:ln>
        <a:effectLst/>
      </a:spPr>
      <a:bodyPr vert="horz" wrap="square" lIns="274320" tIns="274320" rIns="274320" bIns="2743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25400" cap="flat" cmpd="sng" algn="ctr">
          <a:solidFill>
            <a:srgbClr val="339966"/>
          </a:solidFill>
          <a:prstDash val="solid"/>
          <a:round/>
          <a:headEnd type="none" w="med" len="med"/>
          <a:tailEnd type="none" w="med" len="med"/>
        </a:ln>
        <a:effectLst/>
      </a:spPr>
      <a:bodyPr vert="horz" wrap="square" lIns="274320" tIns="274320" rIns="274320" bIns="2743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42202</TotalTime>
  <Words>864</Words>
  <Application>Microsoft Macintosh PowerPoint</Application>
  <PresentationFormat>Custom</PresentationFormat>
  <Paragraphs>65</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Book Antiqua</vt:lpstr>
      <vt:lpstr>Calibri</vt:lpstr>
      <vt:lpstr>Tahoma</vt:lpstr>
      <vt:lpstr>Times New Roman</vt:lpstr>
      <vt:lpstr>Verdana</vt:lpstr>
      <vt:lpstr>ヒラギノ角ゴ Pro W3</vt:lpstr>
      <vt:lpstr>Arial</vt:lpstr>
      <vt:lpstr>Default Design</vt:lpstr>
      <vt:lpstr>PowerPoint Presentation</vt:lpstr>
    </vt:vector>
  </TitlesOfParts>
  <Company>Brooklyn College</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Kevin Myers</dc:creator>
  <cp:lastModifiedBy>Alfonso, Adrianne</cp:lastModifiedBy>
  <cp:revision>667</cp:revision>
  <cp:lastPrinted>1998-05-12T02:34:54Z</cp:lastPrinted>
  <dcterms:created xsi:type="dcterms:W3CDTF">2014-04-17T15:37:42Z</dcterms:created>
  <dcterms:modified xsi:type="dcterms:W3CDTF">2020-04-17T21:09:16Z</dcterms:modified>
</cp:coreProperties>
</file>