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6" r:id="rId1"/>
  </p:sldMasterIdLst>
  <p:notesMasterIdLst>
    <p:notesMasterId r:id="rId20"/>
  </p:notesMasterIdLst>
  <p:sldIdLst>
    <p:sldId id="256" r:id="rId2"/>
    <p:sldId id="265" r:id="rId3"/>
    <p:sldId id="257" r:id="rId4"/>
    <p:sldId id="258" r:id="rId5"/>
    <p:sldId id="259" r:id="rId6"/>
    <p:sldId id="266" r:id="rId7"/>
    <p:sldId id="260" r:id="rId8"/>
    <p:sldId id="268" r:id="rId9"/>
    <p:sldId id="261" r:id="rId10"/>
    <p:sldId id="262" r:id="rId11"/>
    <p:sldId id="263" r:id="rId12"/>
    <p:sldId id="267" r:id="rId13"/>
    <p:sldId id="269" r:id="rId14"/>
    <p:sldId id="270" r:id="rId15"/>
    <p:sldId id="264"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322"/>
    <p:restoredTop sz="85790"/>
  </p:normalViewPr>
  <p:slideViewPr>
    <p:cSldViewPr snapToGrid="0" snapToObjects="1">
      <p:cViewPr>
        <p:scale>
          <a:sx n="62" d="100"/>
          <a:sy n="62" d="100"/>
        </p:scale>
        <p:origin x="496"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2A79A-EF99-5745-BF1F-EC9CD78D9440}" type="datetimeFigureOut">
              <a:rPr lang="en-US" smtClean="0"/>
              <a:t>4/24/19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3C1A0-FEBE-BA45-BEAE-E149000917DD}" type="slidenum">
              <a:rPr lang="en-US" smtClean="0"/>
              <a:t>‹#›</a:t>
            </a:fld>
            <a:endParaRPr lang="en-US"/>
          </a:p>
        </p:txBody>
      </p:sp>
    </p:spTree>
    <p:extLst>
      <p:ext uri="{BB962C8B-B14F-4D97-AF65-F5344CB8AC3E}">
        <p14:creationId xmlns:p14="http://schemas.microsoft.com/office/powerpoint/2010/main" val="73793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Providing an individual who is suffering from a life threatening, painful disease with a painless death.</a:t>
            </a:r>
            <a:endParaRPr lang="en-US" dirty="0"/>
          </a:p>
        </p:txBody>
      </p:sp>
      <p:sp>
        <p:nvSpPr>
          <p:cNvPr id="4" name="Slide Number Placeholder 3"/>
          <p:cNvSpPr>
            <a:spLocks noGrp="1"/>
          </p:cNvSpPr>
          <p:nvPr>
            <p:ph type="sldNum" sz="quarter" idx="10"/>
          </p:nvPr>
        </p:nvSpPr>
        <p:spPr/>
        <p:txBody>
          <a:bodyPr/>
          <a:lstStyle/>
          <a:p>
            <a:fld id="{EA13C1A0-FEBE-BA45-BEAE-E149000917DD}" type="slidenum">
              <a:rPr lang="en-US" smtClean="0"/>
              <a:t>3</a:t>
            </a:fld>
            <a:endParaRPr lang="en-US"/>
          </a:p>
        </p:txBody>
      </p:sp>
    </p:spTree>
    <p:extLst>
      <p:ext uri="{BB962C8B-B14F-4D97-AF65-F5344CB8AC3E}">
        <p14:creationId xmlns:p14="http://schemas.microsoft.com/office/powerpoint/2010/main" val="1242586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Physicians have the responsibility to provide a patient with care based on judgment, evidence presented and ethics. Medical professionals should not be the people who decide when one dies and it should not be the goal of medical professions to perform such procedure. However, what physicians can do instead of offering physician assisted suicide is to help the patient to the best of their ability and with the best care possible. In addition to this, the physician can communicate effectively and clearly with the patient, be compassionate and supportive of the patient, and provide all the right resources in order to fulfill the patient’s needs. If this is put into place, legalization will not be necessary.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Supervision is a super important aspect when performing this procedure. Providing euthanasia can be done involuntarily if a physician is not supervised which goes against one’s rights. There should always be someone overlooking physicians who perform this to ensure they are not violating any rights. In regards to the problem of who is requesting this procedure, it is important to make sure that the patient is requesting euthanasia/physician assisted suicide for the right reasons. If a person is depressed, it is important to carefully deliberate whether or not to continue with this procedure. The main goal of health care professionals is to give their best ability to each patient in order to provide substantial care. Legalizing euthanasia/physician assisted suicide will decrease the value of health care professionals as killing the patient is not the appropriate solution to their suffering. The best solution is to provide intensive care. There is fear that assisted suicide may be used for the health care system to make a profit. It is stated that assisted suicide costs $300, whereas end-of-care life such as hospice would be more expensive (Golden, 1). Legalization assisted suicide can cause many potential harms for our healthcare system and our society. If this procedure is misused and not given to people who qualify for it, it will ultimately result in a slippery slope and misuse of the procedure. </a:t>
            </a:r>
          </a:p>
          <a:p>
            <a:endParaRPr lang="en-US" dirty="0"/>
          </a:p>
        </p:txBody>
      </p:sp>
      <p:sp>
        <p:nvSpPr>
          <p:cNvPr id="4" name="Slide Number Placeholder 3"/>
          <p:cNvSpPr>
            <a:spLocks noGrp="1"/>
          </p:cNvSpPr>
          <p:nvPr>
            <p:ph type="sldNum" sz="quarter" idx="10"/>
          </p:nvPr>
        </p:nvSpPr>
        <p:spPr/>
        <p:txBody>
          <a:bodyPr/>
          <a:lstStyle/>
          <a:p>
            <a:fld id="{EA13C1A0-FEBE-BA45-BEAE-E149000917DD}" type="slidenum">
              <a:rPr lang="en-US" smtClean="0"/>
              <a:t>12</a:t>
            </a:fld>
            <a:endParaRPr lang="en-US"/>
          </a:p>
        </p:txBody>
      </p:sp>
    </p:spTree>
    <p:extLst>
      <p:ext uri="{BB962C8B-B14F-4D97-AF65-F5344CB8AC3E}">
        <p14:creationId xmlns:p14="http://schemas.microsoft.com/office/powerpoint/2010/main" val="1762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Whole</a:t>
            </a:r>
            <a:r>
              <a:rPr lang="en-US" sz="1200" kern="1200" baseline="0" dirty="0" smtClean="0">
                <a:solidFill>
                  <a:schemeClr val="tx1"/>
                </a:solidFill>
                <a:effectLst/>
                <a:latin typeface="+mn-lt"/>
                <a:ea typeface="+mn-ea"/>
                <a:cs typeface="+mn-cs"/>
              </a:rPr>
              <a:t> person care: giving attention to the needs of the patient.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Outstanding end of life care involves multidisciplinary efforts in order to assess and address a patient’s physical, psychological, social, and spiritual needs. When adequate care is not provided the patient becomes desperate and resorts to requesting for physician assisted suicide or euthanasia. Therefore, it is important to know that the professional ethic of medicine is to properly care for the patient.</a:t>
            </a:r>
            <a:r>
              <a:rPr lang="en-US" dirty="0" smtClean="0">
                <a:effectLst/>
              </a:rPr>
              <a:t> </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multiple sections discussed in an article found regarding palliative care. One section talks about depression and requests for physician assisted suicide coinciding. Most requests for physician assisted suicide often result from depression, but excellent end-of-life care could possibly alleviate depression. Another section highlights the idea that the ability of health care professionals to control physical pain makes physician assisted suicide illegitimate. Physical pain is the main reason patients request physician assisted suicide, but good end-of-life care can relieve physical pain. It is believed that improved palliative care can help control physical pain that most people with diseases or illnesses. The last section discusses how hopelessness is a major reason for physician assisted suicide. Many patients believe that there is no hope that they will recover from their illness which is why they request physician assisted suicide. However, proper end of life care can alter a patient’s attitudes and prevent them from requesting physician assisted suicide. </a:t>
            </a:r>
          </a:p>
          <a:p>
            <a:endParaRPr lang="en-US" dirty="0"/>
          </a:p>
        </p:txBody>
      </p:sp>
      <p:sp>
        <p:nvSpPr>
          <p:cNvPr id="4" name="Slide Number Placeholder 3"/>
          <p:cNvSpPr>
            <a:spLocks noGrp="1"/>
          </p:cNvSpPr>
          <p:nvPr>
            <p:ph type="sldNum" sz="quarter" idx="10"/>
          </p:nvPr>
        </p:nvSpPr>
        <p:spPr/>
        <p:txBody>
          <a:bodyPr/>
          <a:lstStyle/>
          <a:p>
            <a:fld id="{EA13C1A0-FEBE-BA45-BEAE-E149000917DD}" type="slidenum">
              <a:rPr lang="en-US" smtClean="0"/>
              <a:t>13</a:t>
            </a:fld>
            <a:endParaRPr lang="en-US"/>
          </a:p>
        </p:txBody>
      </p:sp>
    </p:spTree>
    <p:extLst>
      <p:ext uri="{BB962C8B-B14F-4D97-AF65-F5344CB8AC3E}">
        <p14:creationId xmlns:p14="http://schemas.microsoft.com/office/powerpoint/2010/main" val="214503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psychologist will be able to determine if a patient is competent enough to make a rational decision by getting to know that patient and understanding what their motive for wanting this procedure is. Although the role of the psychologist is not always emphasized when a patient goes through this decision making process, it should be emphasized more as it can be extremely beneficial to the patient. </a:t>
            </a:r>
          </a:p>
          <a:p>
            <a:endParaRPr lang="en-US" dirty="0" smtClean="0"/>
          </a:p>
          <a:p>
            <a:r>
              <a:rPr lang="en-US" sz="1200" kern="1200" dirty="0" smtClean="0">
                <a:solidFill>
                  <a:schemeClr val="tx1"/>
                </a:solidFill>
                <a:effectLst/>
                <a:latin typeface="+mn-lt"/>
                <a:ea typeface="+mn-ea"/>
                <a:cs typeface="+mn-cs"/>
              </a:rPr>
              <a:t>There can be misuse of this procedure and such as a physician performing this procedure involuntarily. Not to mention, lack of supervision can be a major issue which can lead to involuntary euthanasia. In the Netherlands and Belgium, there is an enormous lack of supervision as it is legal and widely accepted in those countries.</a:t>
            </a:r>
            <a:r>
              <a:rPr lang="en-US" dirty="0" smtClean="0">
                <a:effectLst/>
              </a:rPr>
              <a:t> </a:t>
            </a:r>
          </a:p>
          <a:p>
            <a:endParaRPr lang="en-US" dirty="0" smtClean="0">
              <a:effectLst/>
            </a:endParaRPr>
          </a:p>
          <a:p>
            <a:r>
              <a:rPr lang="en-US" sz="1200" kern="1200" dirty="0" smtClean="0">
                <a:solidFill>
                  <a:schemeClr val="tx1"/>
                </a:solidFill>
                <a:effectLst/>
                <a:latin typeface="+mn-lt"/>
                <a:ea typeface="+mn-ea"/>
                <a:cs typeface="+mn-cs"/>
              </a:rPr>
              <a:t>The solution to suffering and unbearable pain does not necessarily have to be euthanasia. Instead, if a nurse/physician is providing sufficient palliative care and show support for the patient, their mindset may change and they may not wish to receive the procedure of euthanasia. If the nurse focuses on the quality of the patient and perform to their full ability, this can influence the patient and possibly even change their decision. Receiving the best care until the very end is a more widely acceptable solution to suffering than euthanasia.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13C1A0-FEBE-BA45-BEAE-E149000917DD}" type="slidenum">
              <a:rPr lang="en-US" smtClean="0"/>
              <a:t>14</a:t>
            </a:fld>
            <a:endParaRPr lang="en-US"/>
          </a:p>
        </p:txBody>
      </p:sp>
    </p:spTree>
    <p:extLst>
      <p:ext uri="{BB962C8B-B14F-4D97-AF65-F5344CB8AC3E}">
        <p14:creationId xmlns:p14="http://schemas.microsoft.com/office/powerpoint/2010/main" val="213830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Voluntary euthanasia</a:t>
            </a:r>
            <a:r>
              <a:rPr lang="en-US" baseline="0" dirty="0" smtClean="0"/>
              <a:t>: </a:t>
            </a:r>
            <a:r>
              <a:rPr lang="en-US" sz="1200" kern="1200" dirty="0" smtClean="0">
                <a:solidFill>
                  <a:schemeClr val="tx1"/>
                </a:solidFill>
                <a:effectLst/>
                <a:latin typeface="+mn-lt"/>
                <a:ea typeface="+mn-ea"/>
                <a:cs typeface="+mn-cs"/>
              </a:rPr>
              <a:t>an individual makes a request to not have his/her life prolonged and to receive euthanasia</a:t>
            </a:r>
            <a:r>
              <a:rPr lang="en-US" dirty="0" smtClean="0">
                <a:effectLst/>
              </a:rPr>
              <a:t> </a:t>
            </a:r>
          </a:p>
          <a:p>
            <a:endParaRPr lang="en-US" dirty="0" smtClean="0">
              <a:effectLst/>
            </a:endParaRPr>
          </a:p>
          <a:p>
            <a:r>
              <a:rPr lang="en-US" dirty="0" smtClean="0">
                <a:effectLst/>
              </a:rPr>
              <a:t>Non-voluntary euthanasia: </a:t>
            </a:r>
            <a:r>
              <a:rPr lang="en-US" sz="1200" kern="1200" dirty="0" smtClean="0">
                <a:solidFill>
                  <a:schemeClr val="tx1"/>
                </a:solidFill>
                <a:effectLst/>
                <a:latin typeface="+mn-lt"/>
                <a:ea typeface="+mn-ea"/>
                <a:cs typeface="+mn-cs"/>
              </a:rPr>
              <a:t>when the patient who is killed did not ask to receive euthanasia or give consent.</a:t>
            </a:r>
            <a:r>
              <a:rPr lang="en-US" dirty="0" smtClean="0">
                <a:effectLst/>
              </a:rPr>
              <a:t> </a:t>
            </a:r>
          </a:p>
          <a:p>
            <a:endParaRPr lang="en-US" dirty="0" smtClean="0">
              <a:effectLst/>
            </a:endParaRPr>
          </a:p>
          <a:p>
            <a:r>
              <a:rPr lang="en-US" dirty="0" smtClean="0">
                <a:effectLst/>
              </a:rPr>
              <a:t>Involuntary</a:t>
            </a:r>
            <a:r>
              <a:rPr lang="en-US" baseline="0" dirty="0" smtClean="0">
                <a:effectLst/>
              </a:rPr>
              <a:t> euthanasia: </a:t>
            </a:r>
            <a:r>
              <a:rPr lang="en-US" sz="1200" kern="1200" dirty="0" smtClean="0">
                <a:solidFill>
                  <a:schemeClr val="tx1"/>
                </a:solidFill>
                <a:effectLst/>
                <a:latin typeface="+mn-lt"/>
                <a:ea typeface="+mn-ea"/>
                <a:cs typeface="+mn-cs"/>
              </a:rPr>
              <a:t>the patient who is killed makes a wish to the contrary.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EA13C1A0-FEBE-BA45-BEAE-E149000917DD}" type="slidenum">
              <a:rPr lang="en-US" smtClean="0"/>
              <a:t>4</a:t>
            </a:fld>
            <a:endParaRPr lang="en-US"/>
          </a:p>
        </p:txBody>
      </p:sp>
    </p:spTree>
    <p:extLst>
      <p:ext uri="{BB962C8B-B14F-4D97-AF65-F5344CB8AC3E}">
        <p14:creationId xmlns:p14="http://schemas.microsoft.com/office/powerpoint/2010/main" val="83482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Physician-assisted</a:t>
            </a:r>
            <a:r>
              <a:rPr lang="en-US" baseline="0" dirty="0" smtClean="0"/>
              <a:t> suicide: </a:t>
            </a:r>
            <a:r>
              <a:rPr lang="en-US" sz="1200" kern="1200" dirty="0" smtClean="0">
                <a:solidFill>
                  <a:schemeClr val="tx1"/>
                </a:solidFill>
                <a:effectLst/>
                <a:latin typeface="+mn-lt"/>
                <a:ea typeface="+mn-ea"/>
                <a:cs typeface="+mn-cs"/>
              </a:rPr>
              <a:t>is when the physician informs the patient what they will receive and will provide them with guidance through the process. In other words, the physician assists with the death of the patient.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Active euthanasia: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a person is intentionally killed by a certain action. For example, lethal injection would be active euthanasia.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Passive euthanasia: not providing necessary care for the patient that will ultimately cause the patient to die. For example, if a patient’s heart stopped, not performing resuscitation and allowing the patient to die would classify as passive euthanasia.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13C1A0-FEBE-BA45-BEAE-E149000917DD}" type="slidenum">
              <a:rPr lang="en-US" smtClean="0"/>
              <a:t>5</a:t>
            </a:fld>
            <a:endParaRPr lang="en-US"/>
          </a:p>
        </p:txBody>
      </p:sp>
    </p:spTree>
    <p:extLst>
      <p:ext uri="{BB962C8B-B14F-4D97-AF65-F5344CB8AC3E}">
        <p14:creationId xmlns:p14="http://schemas.microsoft.com/office/powerpoint/2010/main" val="161000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3C1A0-FEBE-BA45-BEAE-E149000917DD}" type="slidenum">
              <a:rPr lang="en-US" smtClean="0"/>
              <a:t>6</a:t>
            </a:fld>
            <a:endParaRPr lang="en-US"/>
          </a:p>
        </p:txBody>
      </p:sp>
    </p:spTree>
    <p:extLst>
      <p:ext uri="{BB962C8B-B14F-4D97-AF65-F5344CB8AC3E}">
        <p14:creationId xmlns:p14="http://schemas.microsoft.com/office/powerpoint/2010/main" val="2707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Depression:</a:t>
            </a:r>
            <a:r>
              <a:rPr lang="en-US" baseline="0" dirty="0" smtClean="0"/>
              <a:t> </a:t>
            </a:r>
            <a:r>
              <a:rPr lang="en-US" sz="1200" kern="1200" dirty="0" smtClean="0">
                <a:solidFill>
                  <a:schemeClr val="tx1"/>
                </a:solidFill>
                <a:effectLst/>
                <a:latin typeface="+mn-lt"/>
                <a:ea typeface="+mn-ea"/>
                <a:cs typeface="+mn-cs"/>
              </a:rPr>
              <a:t>it was found in one study that fifty-nine percent of patients who requested euthanasia suffered from depression.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Patients who are depressed or have psychological issues are more likely to seek euthanasia or hard drugs</a:t>
            </a:r>
            <a:r>
              <a:rPr lang="en-US" dirty="0" smtClean="0">
                <a:effectLst/>
              </a:rPr>
              <a:t> </a:t>
            </a:r>
          </a:p>
          <a:p>
            <a:endParaRPr lang="en-US" baseline="0" dirty="0" smtClean="0"/>
          </a:p>
          <a:p>
            <a:r>
              <a:rPr lang="en-US" baseline="0" dirty="0" smtClean="0"/>
              <a:t>Control: </a:t>
            </a:r>
            <a:r>
              <a:rPr lang="en-US" sz="1200" kern="1200" dirty="0" smtClean="0">
                <a:solidFill>
                  <a:schemeClr val="tx1"/>
                </a:solidFill>
                <a:effectLst/>
                <a:latin typeface="+mn-lt"/>
                <a:ea typeface="+mn-ea"/>
                <a:cs typeface="+mn-cs"/>
              </a:rPr>
              <a:t>A patient may feel that since they are so ill and eventually are not able to control many aspects of their life that choosing when they die is one way to still have control. Instead of having an illness kill them, they are taking matters in their own hands and taking control of the situation.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Rage</a:t>
            </a:r>
            <a:r>
              <a:rPr lang="en-US" sz="1200" kern="1200" baseline="0" dirty="0" smtClean="0">
                <a:solidFill>
                  <a:schemeClr val="tx1"/>
                </a:solidFill>
                <a:effectLst/>
                <a:latin typeface="+mn-lt"/>
                <a:ea typeface="+mn-ea"/>
                <a:cs typeface="+mn-cs"/>
              </a:rPr>
              <a:t> and revenge: </a:t>
            </a:r>
            <a:r>
              <a:rPr lang="en-US" sz="1200" kern="1200" dirty="0" smtClean="0">
                <a:solidFill>
                  <a:schemeClr val="tx1"/>
                </a:solidFill>
                <a:effectLst/>
                <a:latin typeface="+mn-lt"/>
                <a:ea typeface="+mn-ea"/>
                <a:cs typeface="+mn-cs"/>
              </a:rPr>
              <a:t>Patients who are ill and feel pain may be filled with hate and anger at the world, at themselves, and at doctors for not getting better and overcoming their illness. The physical and psychological suffering a patient endures can lead to rage and ultimately lead to suicidal thoughts. The feeling of being helpless and powerless and the fear of the unknown may cause a patient to seek revenge by the means of requesting to die.</a:t>
            </a:r>
            <a:r>
              <a:rPr lang="en-US" dirty="0" smtClean="0">
                <a:effectLst/>
              </a:rPr>
              <a:t> </a:t>
            </a:r>
          </a:p>
          <a:p>
            <a:endParaRPr lang="en-US" dirty="0" smtClean="0">
              <a:effectLst/>
            </a:endParaRPr>
          </a:p>
          <a:p>
            <a:r>
              <a:rPr lang="en-US" dirty="0" smtClean="0">
                <a:effectLst/>
              </a:rPr>
              <a:t>Pain: </a:t>
            </a:r>
            <a:r>
              <a:rPr lang="en-US" sz="1200" kern="1200" dirty="0" smtClean="0">
                <a:solidFill>
                  <a:schemeClr val="tx1"/>
                </a:solidFill>
                <a:effectLst/>
                <a:latin typeface="+mn-lt"/>
                <a:ea typeface="+mn-ea"/>
                <a:cs typeface="+mn-cs"/>
              </a:rPr>
              <a:t>Not being able to manage the pain can lead to sadness and hopelessness especially if they are receiving insufficient care. If palliative care is ineffective and unreliable then the patient will feel even more hopeless</a:t>
            </a:r>
            <a:r>
              <a:rPr lang="en-US" dirty="0" smtClean="0">
                <a:effectLst/>
              </a:rPr>
              <a:t> </a:t>
            </a:r>
          </a:p>
          <a:p>
            <a:endParaRPr lang="en-US" dirty="0" smtClean="0">
              <a:effectLst/>
            </a:endParaRPr>
          </a:p>
          <a:p>
            <a:r>
              <a:rPr lang="en-US" dirty="0" smtClean="0">
                <a:effectLst/>
              </a:rPr>
              <a:t>Guilt: </a:t>
            </a:r>
            <a:r>
              <a:rPr lang="en-US" sz="1200" kern="1200" dirty="0" smtClean="0">
                <a:solidFill>
                  <a:schemeClr val="tx1"/>
                </a:solidFill>
                <a:effectLst/>
                <a:latin typeface="+mn-lt"/>
                <a:ea typeface="+mn-ea"/>
                <a:cs typeface="+mn-cs"/>
              </a:rPr>
              <a:t>They may feel that they deserved the illness for performing a bad deed and begin to blame themselves. Furthermore, they can feel guilty for having to rely on family members and friends to take care of them and witness them endure pain.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Living Dead: Some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patients already consider themselves dead. They feel as though they are not living a meaningful life and due to this that life is not worth living. If the patient suffers from physical pain, fear, and lack of social support they will feel as if they are not important. </a:t>
            </a:r>
            <a:endParaRPr lang="en-US" dirty="0"/>
          </a:p>
        </p:txBody>
      </p:sp>
      <p:sp>
        <p:nvSpPr>
          <p:cNvPr id="4" name="Slide Number Placeholder 3"/>
          <p:cNvSpPr>
            <a:spLocks noGrp="1"/>
          </p:cNvSpPr>
          <p:nvPr>
            <p:ph type="sldNum" sz="quarter" idx="10"/>
          </p:nvPr>
        </p:nvSpPr>
        <p:spPr/>
        <p:txBody>
          <a:bodyPr/>
          <a:lstStyle/>
          <a:p>
            <a:fld id="{EA13C1A0-FEBE-BA45-BEAE-E149000917DD}" type="slidenum">
              <a:rPr lang="en-US" smtClean="0"/>
              <a:t>7</a:t>
            </a:fld>
            <a:endParaRPr lang="en-US"/>
          </a:p>
        </p:txBody>
      </p:sp>
    </p:spTree>
    <p:extLst>
      <p:ext uri="{BB962C8B-B14F-4D97-AF65-F5344CB8AC3E}">
        <p14:creationId xmlns:p14="http://schemas.microsoft.com/office/powerpoint/2010/main" val="60119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Multiple sclerosis is the most common cause of neurological disability among young adults in the United States. It is reported that there are 350,000 cases of possibly multiple sclerosis, and of these 350,000 cases more than 10,000 of these patients are diagnosed each year (Richard, 3). This disease damages the myelin in the bodies central nervous system which causes a buildup of plaque. The buildup of plaque causes symptoms such as fatigue, discoordination, weakness, tremors, and an impairment in vision (Richard, 3).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letter, the psychological effects the disease had on Paul are emphasized and it shows that a patient should be evaluated before given permission to receive euthanasia/ physician assisted suicide.</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Research shows that 40-60% of patients with multiple sclerosis would engage in a depression episode at one point. In addition to this finding, it was found that 45% of patients who had been sampled had a history of feeling suicidal (Richard, 4). </a:t>
            </a:r>
            <a:endParaRPr lang="en-US" dirty="0"/>
          </a:p>
        </p:txBody>
      </p:sp>
      <p:sp>
        <p:nvSpPr>
          <p:cNvPr id="4" name="Slide Number Placeholder 3"/>
          <p:cNvSpPr>
            <a:spLocks noGrp="1"/>
          </p:cNvSpPr>
          <p:nvPr>
            <p:ph type="sldNum" sz="quarter" idx="10"/>
          </p:nvPr>
        </p:nvSpPr>
        <p:spPr/>
        <p:txBody>
          <a:bodyPr/>
          <a:lstStyle/>
          <a:p>
            <a:fld id="{EA13C1A0-FEBE-BA45-BEAE-E149000917DD}" type="slidenum">
              <a:rPr lang="en-US" smtClean="0"/>
              <a:t>8</a:t>
            </a:fld>
            <a:endParaRPr lang="en-US"/>
          </a:p>
        </p:txBody>
      </p:sp>
    </p:spTree>
    <p:extLst>
      <p:ext uri="{BB962C8B-B14F-4D97-AF65-F5344CB8AC3E}">
        <p14:creationId xmlns:p14="http://schemas.microsoft.com/office/powerpoint/2010/main" val="62684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bullet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Patients who were found to be incompetent by a psychologist would not have the option of assisted suicide/euthanasia; therefore, there would be no opportunity to abuse these processes.</a:t>
            </a:r>
            <a:r>
              <a:rPr lang="en-US" dirty="0" smtClean="0">
                <a:effectLst/>
              </a:rPr>
              <a:t> </a:t>
            </a:r>
          </a:p>
          <a:p>
            <a:endParaRPr lang="en-US" dirty="0" smtClean="0">
              <a:effectLst/>
            </a:endParaRPr>
          </a:p>
          <a:p>
            <a:r>
              <a:rPr lang="en-US" sz="1200" kern="1200" dirty="0" smtClean="0">
                <a:solidFill>
                  <a:schemeClr val="tx1"/>
                </a:solidFill>
                <a:effectLst/>
                <a:latin typeface="+mn-lt"/>
                <a:ea typeface="+mn-ea"/>
                <a:cs typeface="+mn-cs"/>
              </a:rPr>
              <a:t>Second</a:t>
            </a:r>
            <a:r>
              <a:rPr lang="en-US" sz="1200" kern="1200" baseline="0" dirty="0" smtClean="0">
                <a:solidFill>
                  <a:schemeClr val="tx1"/>
                </a:solidFill>
                <a:effectLst/>
                <a:latin typeface="+mn-lt"/>
                <a:ea typeface="+mn-ea"/>
                <a:cs typeface="+mn-cs"/>
              </a:rPr>
              <a:t> bullet: </a:t>
            </a:r>
            <a:r>
              <a:rPr lang="en-US" sz="1200" kern="1200" dirty="0" smtClean="0">
                <a:solidFill>
                  <a:schemeClr val="tx1"/>
                </a:solidFill>
                <a:effectLst/>
                <a:latin typeface="+mn-lt"/>
                <a:ea typeface="+mn-ea"/>
                <a:cs typeface="+mn-cs"/>
              </a:rPr>
              <a:t>Psychologists can assess the patient for mental capacity and attempt to learn more about the patient in order to understand which factors contribute to the patients wish to die. </a:t>
            </a:r>
          </a:p>
          <a:p>
            <a:endParaRPr lang="en-US" dirty="0" smtClean="0"/>
          </a:p>
          <a:p>
            <a:r>
              <a:rPr lang="en-US" dirty="0" smtClean="0"/>
              <a:t>Third</a:t>
            </a:r>
            <a:r>
              <a:rPr lang="en-US" baseline="0" dirty="0" smtClean="0"/>
              <a:t> bullet: </a:t>
            </a:r>
            <a:r>
              <a:rPr lang="en-US" sz="1200" kern="1200" dirty="0" smtClean="0">
                <a:solidFill>
                  <a:schemeClr val="tx1"/>
                </a:solidFill>
                <a:effectLst/>
                <a:latin typeface="+mn-lt"/>
                <a:ea typeface="+mn-ea"/>
                <a:cs typeface="+mn-cs"/>
              </a:rPr>
              <a:t>The psychologist can do this by offering information about the contributions they make while working with patients who were suffering from terminally ill diseases.</a:t>
            </a:r>
            <a:r>
              <a:rPr lang="en-US" dirty="0" smtClean="0">
                <a:effectLst/>
              </a:rPr>
              <a:t> </a:t>
            </a:r>
          </a:p>
          <a:p>
            <a:endParaRPr lang="en-US" dirty="0" smtClean="0">
              <a:effectLst/>
            </a:endParaRPr>
          </a:p>
          <a:p>
            <a:r>
              <a:rPr lang="en-US" sz="1200" kern="1200" dirty="0" smtClean="0">
                <a:solidFill>
                  <a:schemeClr val="tx1"/>
                </a:solidFill>
                <a:effectLst/>
                <a:latin typeface="+mn-lt"/>
                <a:ea typeface="+mn-ea"/>
                <a:cs typeface="+mn-cs"/>
              </a:rPr>
              <a:t>One popular argument that is made in regards to accepting euthanasia/physician assisted suicide is the slippery slope argument. The concept of the slippery slope is that participating in something small can lead to bigger steps in the future that will produce a significant effect. It is argued that once euthanasia and assisted suicide is accepted in society, it may be applied in ways that were never thought of or intended (</a:t>
            </a:r>
            <a:r>
              <a:rPr lang="en-US" sz="1200" kern="1200" dirty="0" err="1" smtClean="0">
                <a:solidFill>
                  <a:schemeClr val="tx1"/>
                </a:solidFill>
                <a:effectLst/>
                <a:latin typeface="+mn-lt"/>
                <a:ea typeface="+mn-ea"/>
                <a:cs typeface="+mn-cs"/>
              </a:rPr>
              <a:t>Ricou</a:t>
            </a:r>
            <a:r>
              <a:rPr lang="en-US" sz="1200" kern="1200" dirty="0" smtClean="0">
                <a:solidFill>
                  <a:schemeClr val="tx1"/>
                </a:solidFill>
                <a:effectLst/>
                <a:latin typeface="+mn-lt"/>
                <a:ea typeface="+mn-ea"/>
                <a:cs typeface="+mn-cs"/>
              </a:rPr>
              <a:t>, 9). The biggest fear of this concept is that the process of euthanasia can originate from voluntary practice and eventually lead to involuntary practice. However, the role of psychologists can help alter the patient’s perspective. Psychologist should work to assess the patient for not only capacity but the patient’s ability to make a rational, thought out decision. Psychologist have the power to provide the patient with assessment, counseling, and research that can help guide a person who expressed the wish to die. </a:t>
            </a:r>
            <a:endParaRPr lang="en-US" dirty="0"/>
          </a:p>
        </p:txBody>
      </p:sp>
      <p:sp>
        <p:nvSpPr>
          <p:cNvPr id="4" name="Slide Number Placeholder 3"/>
          <p:cNvSpPr>
            <a:spLocks noGrp="1"/>
          </p:cNvSpPr>
          <p:nvPr>
            <p:ph type="sldNum" sz="quarter" idx="10"/>
          </p:nvPr>
        </p:nvSpPr>
        <p:spPr/>
        <p:txBody>
          <a:bodyPr/>
          <a:lstStyle/>
          <a:p>
            <a:fld id="{EA13C1A0-FEBE-BA45-BEAE-E149000917DD}" type="slidenum">
              <a:rPr lang="en-US" smtClean="0"/>
              <a:t>9</a:t>
            </a:fld>
            <a:endParaRPr lang="en-US"/>
          </a:p>
        </p:txBody>
      </p:sp>
    </p:spTree>
    <p:extLst>
      <p:ext uri="{BB962C8B-B14F-4D97-AF65-F5344CB8AC3E}">
        <p14:creationId xmlns:p14="http://schemas.microsoft.com/office/powerpoint/2010/main" val="153492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due care requirements, a patients request to die must be voluntary and well considered, that the patient loses hope they will not recovery, and the patient’s pain is unbearable. Then, the judgment of review committee reviews the case to decide whether or not it was performed with due care.</a:t>
            </a:r>
            <a:r>
              <a:rPr lang="en-US" dirty="0" smtClean="0">
                <a:effectLst/>
              </a:rPr>
              <a:t> </a:t>
            </a:r>
            <a:endParaRPr lang="en-US" dirty="0" smtClean="0"/>
          </a:p>
          <a:p>
            <a:endParaRPr lang="en-US" dirty="0" smtClean="0"/>
          </a:p>
          <a:p>
            <a:r>
              <a:rPr lang="en-US" dirty="0" smtClean="0"/>
              <a:t>Second bullet: increased fro 18% in 1990</a:t>
            </a:r>
            <a:r>
              <a:rPr lang="en-US" baseline="0" dirty="0" smtClean="0"/>
              <a:t> to 44% in 1995 to 54% in 2001. </a:t>
            </a:r>
          </a:p>
          <a:p>
            <a:endParaRPr lang="en-US" baseline="0" dirty="0" smtClean="0"/>
          </a:p>
          <a:p>
            <a:r>
              <a:rPr lang="en-US" baseline="0" dirty="0" smtClean="0"/>
              <a:t>Third bullet: Law states must get consent from parents if between 12-16 but a lot of physicians don</a:t>
            </a:r>
            <a:r>
              <a:rPr lang="uk-UA" baseline="0" dirty="0" smtClean="0"/>
              <a:t>’</a:t>
            </a:r>
            <a:r>
              <a:rPr lang="en-US" baseline="0" dirty="0" smtClean="0"/>
              <a:t>t report all their practices (lack of supervision).</a:t>
            </a:r>
          </a:p>
          <a:p>
            <a:endParaRPr lang="en-US" baseline="0" dirty="0" smtClean="0"/>
          </a:p>
          <a:p>
            <a:r>
              <a:rPr lang="en-US" baseline="0" dirty="0" smtClean="0"/>
              <a:t>Fourth bullet: Between </a:t>
            </a:r>
            <a:r>
              <a:rPr lang="en-US" sz="1200" kern="1200" dirty="0" smtClean="0">
                <a:solidFill>
                  <a:schemeClr val="tx1"/>
                </a:solidFill>
                <a:effectLst/>
                <a:latin typeface="+mn-lt"/>
                <a:ea typeface="+mn-ea"/>
                <a:cs typeface="+mn-cs"/>
              </a:rPr>
              <a:t>2002 and 2013, 179 cases of patient with a psychiatric disorder or dementia diagnosis were identified. Of these 179 cases, 46.4% were mood disorders, 34.6% were dementia, 12.3% were psychiatric disorders, -and 6.7% were mood disorders accompanied with another psychiatric disorder.</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A13C1A0-FEBE-BA45-BEAE-E149000917DD}" type="slidenum">
              <a:rPr lang="en-US" smtClean="0"/>
              <a:t>10</a:t>
            </a:fld>
            <a:endParaRPr lang="en-US"/>
          </a:p>
        </p:txBody>
      </p:sp>
    </p:spTree>
    <p:extLst>
      <p:ext uri="{BB962C8B-B14F-4D97-AF65-F5344CB8AC3E}">
        <p14:creationId xmlns:p14="http://schemas.microsoft.com/office/powerpoint/2010/main" val="6160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bullet: </a:t>
            </a:r>
            <a:r>
              <a:rPr lang="en-US" sz="1200" kern="1200" dirty="0" smtClean="0">
                <a:solidFill>
                  <a:schemeClr val="tx1"/>
                </a:solidFill>
                <a:effectLst/>
                <a:latin typeface="+mn-lt"/>
                <a:ea typeface="+mn-ea"/>
                <a:cs typeface="+mn-cs"/>
              </a:rPr>
              <a:t>In 2014, the law permitted doctors to terminate the life of a child no matter what age, if they make the request to do 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the law was passed no one acted on it for a whole year. However, that is not the case anymore. Its reported that between January 1, 2016 and December 31, 2017, physicians in Belgium gave lethal injections to three children who were under the age of eighteen.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oldest child was seventeen, and the other two were ages nine and elven. The seventeen-year-old had Cystic Fibrosis, the eleven-year-old had muscular dystrophy, and the nine-year-old had a brain tumor.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Third</a:t>
            </a:r>
            <a:r>
              <a:rPr lang="en-US" sz="1200" kern="1200" baseline="0" dirty="0" smtClean="0">
                <a:solidFill>
                  <a:schemeClr val="tx1"/>
                </a:solidFill>
                <a:effectLst/>
                <a:latin typeface="+mn-lt"/>
                <a:ea typeface="+mn-ea"/>
                <a:cs typeface="+mn-cs"/>
              </a:rPr>
              <a:t> bullet: decreased from from 50% to 10% </a:t>
            </a:r>
            <a:endParaRPr lang="en-US" dirty="0"/>
          </a:p>
        </p:txBody>
      </p:sp>
      <p:sp>
        <p:nvSpPr>
          <p:cNvPr id="4" name="Slide Number Placeholder 3"/>
          <p:cNvSpPr>
            <a:spLocks noGrp="1"/>
          </p:cNvSpPr>
          <p:nvPr>
            <p:ph type="sldNum" sz="quarter" idx="10"/>
          </p:nvPr>
        </p:nvSpPr>
        <p:spPr/>
        <p:txBody>
          <a:bodyPr/>
          <a:lstStyle/>
          <a:p>
            <a:fld id="{EA13C1A0-FEBE-BA45-BEAE-E149000917DD}" type="slidenum">
              <a:rPr lang="en-US" smtClean="0"/>
              <a:t>11</a:t>
            </a:fld>
            <a:endParaRPr lang="en-US"/>
          </a:p>
        </p:txBody>
      </p:sp>
    </p:spTree>
    <p:extLst>
      <p:ext uri="{BB962C8B-B14F-4D97-AF65-F5344CB8AC3E}">
        <p14:creationId xmlns:p14="http://schemas.microsoft.com/office/powerpoint/2010/main" val="171018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F74CE329-2346-A142-8BED-64EF996BC5FF}" type="datetimeFigureOut">
              <a:rPr lang="en-US" smtClean="0"/>
              <a:t>4/24/19</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F391A30-DF92-6E4F-BCC4-A3A0EFA8C15A}" type="slidenum">
              <a:rPr lang="en-US" smtClean="0"/>
              <a:t>‹#›</a:t>
            </a:fld>
            <a:endParaRPr lang="en-US"/>
          </a:p>
        </p:txBody>
      </p:sp>
    </p:spTree>
    <p:extLst>
      <p:ext uri="{BB962C8B-B14F-4D97-AF65-F5344CB8AC3E}">
        <p14:creationId xmlns:p14="http://schemas.microsoft.com/office/powerpoint/2010/main" val="12967621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4CE329-2346-A142-8BED-64EF996BC5FF}" type="datetimeFigureOut">
              <a:rPr lang="en-US" smtClean="0"/>
              <a:t>4/24/19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91A30-DF92-6E4F-BCC4-A3A0EFA8C15A}" type="slidenum">
              <a:rPr lang="en-US" smtClean="0"/>
              <a:t>‹#›</a:t>
            </a:fld>
            <a:endParaRPr lang="en-US"/>
          </a:p>
        </p:txBody>
      </p:sp>
    </p:spTree>
    <p:extLst>
      <p:ext uri="{BB962C8B-B14F-4D97-AF65-F5344CB8AC3E}">
        <p14:creationId xmlns:p14="http://schemas.microsoft.com/office/powerpoint/2010/main" val="207207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4CE329-2346-A142-8BED-64EF996BC5FF}" type="datetimeFigureOut">
              <a:rPr lang="en-US" smtClean="0"/>
              <a:t>4/24/19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91A30-DF92-6E4F-BCC4-A3A0EFA8C15A}" type="slidenum">
              <a:rPr lang="en-US" smtClean="0"/>
              <a:t>‹#›</a:t>
            </a:fld>
            <a:endParaRPr lang="en-US"/>
          </a:p>
        </p:txBody>
      </p:sp>
    </p:spTree>
    <p:extLst>
      <p:ext uri="{BB962C8B-B14F-4D97-AF65-F5344CB8AC3E}">
        <p14:creationId xmlns:p14="http://schemas.microsoft.com/office/powerpoint/2010/main" val="169029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4CE329-2346-A142-8BED-64EF996BC5FF}" type="datetimeFigureOut">
              <a:rPr lang="en-US" smtClean="0"/>
              <a:t>4/24/19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91A30-DF92-6E4F-BCC4-A3A0EFA8C15A}" type="slidenum">
              <a:rPr lang="en-US" smtClean="0"/>
              <a:t>‹#›</a:t>
            </a:fld>
            <a:endParaRPr lang="en-US"/>
          </a:p>
        </p:txBody>
      </p:sp>
    </p:spTree>
    <p:extLst>
      <p:ext uri="{BB962C8B-B14F-4D97-AF65-F5344CB8AC3E}">
        <p14:creationId xmlns:p14="http://schemas.microsoft.com/office/powerpoint/2010/main" val="201728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F74CE329-2346-A142-8BED-64EF996BC5FF}" type="datetimeFigureOut">
              <a:rPr lang="en-US" smtClean="0"/>
              <a:t>4/24/19</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6F391A30-DF92-6E4F-BCC4-A3A0EFA8C15A}" type="slidenum">
              <a:rPr lang="en-US" smtClean="0"/>
              <a:t>‹#›</a:t>
            </a:fld>
            <a:endParaRPr lang="en-US"/>
          </a:p>
        </p:txBody>
      </p:sp>
    </p:spTree>
    <p:extLst>
      <p:ext uri="{BB962C8B-B14F-4D97-AF65-F5344CB8AC3E}">
        <p14:creationId xmlns:p14="http://schemas.microsoft.com/office/powerpoint/2010/main" val="816306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4CE329-2346-A142-8BED-64EF996BC5FF}" type="datetimeFigureOut">
              <a:rPr lang="en-US" smtClean="0"/>
              <a:t>4/24/19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91A30-DF92-6E4F-BCC4-A3A0EFA8C15A}" type="slidenum">
              <a:rPr lang="en-US" smtClean="0"/>
              <a:t>‹#›</a:t>
            </a:fld>
            <a:endParaRPr lang="en-US"/>
          </a:p>
        </p:txBody>
      </p:sp>
    </p:spTree>
    <p:extLst>
      <p:ext uri="{BB962C8B-B14F-4D97-AF65-F5344CB8AC3E}">
        <p14:creationId xmlns:p14="http://schemas.microsoft.com/office/powerpoint/2010/main" val="187225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4CE329-2346-A142-8BED-64EF996BC5FF}" type="datetimeFigureOut">
              <a:rPr lang="en-US" smtClean="0"/>
              <a:t>4/24/19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91A30-DF92-6E4F-BCC4-A3A0EFA8C15A}" type="slidenum">
              <a:rPr lang="en-US" smtClean="0"/>
              <a:t>‹#›</a:t>
            </a:fld>
            <a:endParaRPr lang="en-US"/>
          </a:p>
        </p:txBody>
      </p:sp>
    </p:spTree>
    <p:extLst>
      <p:ext uri="{BB962C8B-B14F-4D97-AF65-F5344CB8AC3E}">
        <p14:creationId xmlns:p14="http://schemas.microsoft.com/office/powerpoint/2010/main" val="206219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4CE329-2346-A142-8BED-64EF996BC5FF}" type="datetimeFigureOut">
              <a:rPr lang="en-US" smtClean="0"/>
              <a:t>4/24/19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91A30-DF92-6E4F-BCC4-A3A0EFA8C15A}" type="slidenum">
              <a:rPr lang="en-US" smtClean="0"/>
              <a:t>‹#›</a:t>
            </a:fld>
            <a:endParaRPr lang="en-US"/>
          </a:p>
        </p:txBody>
      </p:sp>
    </p:spTree>
    <p:extLst>
      <p:ext uri="{BB962C8B-B14F-4D97-AF65-F5344CB8AC3E}">
        <p14:creationId xmlns:p14="http://schemas.microsoft.com/office/powerpoint/2010/main" val="108833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CE329-2346-A142-8BED-64EF996BC5FF}" type="datetimeFigureOut">
              <a:rPr lang="en-US" smtClean="0"/>
              <a:t>4/24/19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91A30-DF92-6E4F-BCC4-A3A0EFA8C15A}" type="slidenum">
              <a:rPr lang="en-US" smtClean="0"/>
              <a:t>‹#›</a:t>
            </a:fld>
            <a:endParaRPr lang="en-US"/>
          </a:p>
        </p:txBody>
      </p:sp>
    </p:spTree>
    <p:extLst>
      <p:ext uri="{BB962C8B-B14F-4D97-AF65-F5344CB8AC3E}">
        <p14:creationId xmlns:p14="http://schemas.microsoft.com/office/powerpoint/2010/main" val="148681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74CE329-2346-A142-8BED-64EF996BC5FF}" type="datetimeFigureOut">
              <a:rPr lang="en-US" smtClean="0"/>
              <a:t>4/24/19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F391A30-DF92-6E4F-BCC4-A3A0EFA8C15A}"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780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F74CE329-2346-A142-8BED-64EF996BC5FF}" type="datetimeFigureOut">
              <a:rPr lang="en-US" smtClean="0"/>
              <a:t>4/24/19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F391A30-DF92-6E4F-BCC4-A3A0EFA8C15A}"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352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F74CE329-2346-A142-8BED-64EF996BC5FF}" type="datetimeFigureOut">
              <a:rPr lang="en-US" smtClean="0"/>
              <a:t>4/24/19</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F391A30-DF92-6E4F-BCC4-A3A0EFA8C15A}" type="slidenum">
              <a:rPr lang="en-US" smtClean="0"/>
              <a:t>‹#›</a:t>
            </a:fld>
            <a:endParaRPr lang="en-US"/>
          </a:p>
        </p:txBody>
      </p:sp>
    </p:spTree>
    <p:extLst>
      <p:ext uri="{BB962C8B-B14F-4D97-AF65-F5344CB8AC3E}">
        <p14:creationId xmlns:p14="http://schemas.microsoft.com/office/powerpoint/2010/main" val="6741361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tiff"/></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Euthanasia </a:t>
            </a:r>
            <a:endParaRPr lang="en-US" dirty="0"/>
          </a:p>
        </p:txBody>
      </p:sp>
      <p:sp>
        <p:nvSpPr>
          <p:cNvPr id="3" name="Subtitle 2"/>
          <p:cNvSpPr>
            <a:spLocks noGrp="1"/>
          </p:cNvSpPr>
          <p:nvPr>
            <p:ph type="subTitle" idx="1"/>
          </p:nvPr>
        </p:nvSpPr>
        <p:spPr/>
        <p:txBody>
          <a:bodyPr/>
          <a:lstStyle/>
          <a:p>
            <a:r>
              <a:rPr lang="en-US" dirty="0" smtClean="0"/>
              <a:t>By: Sabrina Didiano</a:t>
            </a:r>
            <a:endParaRPr lang="en-US" dirty="0"/>
          </a:p>
        </p:txBody>
      </p:sp>
    </p:spTree>
    <p:extLst>
      <p:ext uri="{BB962C8B-B14F-4D97-AF65-F5344CB8AC3E}">
        <p14:creationId xmlns:p14="http://schemas.microsoft.com/office/powerpoint/2010/main" val="449352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Euthanasia in the Netherlands</a:t>
            </a:r>
            <a:endParaRPr lang="en-US" dirty="0"/>
          </a:p>
        </p:txBody>
      </p:sp>
      <p:sp>
        <p:nvSpPr>
          <p:cNvPr id="3" name="Content Placeholder 2"/>
          <p:cNvSpPr>
            <a:spLocks noGrp="1"/>
          </p:cNvSpPr>
          <p:nvPr>
            <p:ph idx="1"/>
          </p:nvPr>
        </p:nvSpPr>
        <p:spPr/>
        <p:txBody>
          <a:bodyPr>
            <a:normAutofit/>
          </a:bodyPr>
          <a:lstStyle/>
          <a:p>
            <a:r>
              <a:rPr lang="en-US" sz="2400" dirty="0" smtClean="0"/>
              <a:t>In 2001 there were 140,000 deaths due to euthanasia.</a:t>
            </a:r>
          </a:p>
          <a:p>
            <a:r>
              <a:rPr lang="en-US" sz="2400" dirty="0" smtClean="0"/>
              <a:t>Percentage of cases increased.</a:t>
            </a:r>
          </a:p>
          <a:p>
            <a:r>
              <a:rPr lang="en-US" sz="2400" dirty="0" smtClean="0"/>
              <a:t>Minors are able to request euthanasia.</a:t>
            </a:r>
          </a:p>
          <a:p>
            <a:r>
              <a:rPr lang="en-US" sz="2400" dirty="0" smtClean="0"/>
              <a:t>Psychiatric disorders qualify.</a:t>
            </a:r>
          </a:p>
        </p:txBody>
      </p:sp>
      <p:pic>
        <p:nvPicPr>
          <p:cNvPr id="4" name="Picture 3"/>
          <p:cNvPicPr>
            <a:picLocks noChangeAspect="1"/>
          </p:cNvPicPr>
          <p:nvPr/>
        </p:nvPicPr>
        <p:blipFill>
          <a:blip r:embed="rId3"/>
          <a:stretch>
            <a:fillRect/>
          </a:stretch>
        </p:blipFill>
        <p:spPr>
          <a:xfrm>
            <a:off x="7168896" y="2565908"/>
            <a:ext cx="4517136" cy="3835137"/>
          </a:xfrm>
          <a:prstGeom prst="rect">
            <a:avLst/>
          </a:prstGeom>
        </p:spPr>
      </p:pic>
    </p:spTree>
    <p:extLst>
      <p:ext uri="{BB962C8B-B14F-4D97-AF65-F5344CB8AC3E}">
        <p14:creationId xmlns:p14="http://schemas.microsoft.com/office/powerpoint/2010/main" val="1438633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Euthanasia in Belgium</a:t>
            </a:r>
            <a:endParaRPr lang="en-US" dirty="0"/>
          </a:p>
        </p:txBody>
      </p:sp>
      <p:sp>
        <p:nvSpPr>
          <p:cNvPr id="3" name="Content Placeholder 2"/>
          <p:cNvSpPr>
            <a:spLocks noGrp="1"/>
          </p:cNvSpPr>
          <p:nvPr>
            <p:ph idx="1"/>
          </p:nvPr>
        </p:nvSpPr>
        <p:spPr/>
        <p:txBody>
          <a:bodyPr>
            <a:normAutofit/>
          </a:bodyPr>
          <a:lstStyle/>
          <a:p>
            <a:r>
              <a:rPr lang="en-US" sz="2800" dirty="0" smtClean="0"/>
              <a:t>Lethal injections given to children.</a:t>
            </a:r>
          </a:p>
          <a:p>
            <a:r>
              <a:rPr lang="en-US" sz="2800" dirty="0" smtClean="0"/>
              <a:t>Rate of usage increased from 50% to 90%.</a:t>
            </a:r>
          </a:p>
          <a:p>
            <a:r>
              <a:rPr lang="en-US" sz="2800" dirty="0" smtClean="0"/>
              <a:t>Rate of individuals against euthanasia decreased.</a:t>
            </a:r>
            <a:endParaRPr lang="en-US" sz="2800" dirty="0"/>
          </a:p>
        </p:txBody>
      </p:sp>
      <p:pic>
        <p:nvPicPr>
          <p:cNvPr id="4" name="Picture 3"/>
          <p:cNvPicPr>
            <a:picLocks noChangeAspect="1"/>
          </p:cNvPicPr>
          <p:nvPr/>
        </p:nvPicPr>
        <p:blipFill>
          <a:blip r:embed="rId3"/>
          <a:stretch>
            <a:fillRect/>
          </a:stretch>
        </p:blipFill>
        <p:spPr>
          <a:xfrm>
            <a:off x="1879600" y="3766897"/>
            <a:ext cx="3403600" cy="2387600"/>
          </a:xfrm>
          <a:prstGeom prst="rect">
            <a:avLst/>
          </a:prstGeom>
        </p:spPr>
      </p:pic>
      <p:pic>
        <p:nvPicPr>
          <p:cNvPr id="5" name="Picture 4"/>
          <p:cNvPicPr>
            <a:picLocks noChangeAspect="1"/>
          </p:cNvPicPr>
          <p:nvPr/>
        </p:nvPicPr>
        <p:blipFill>
          <a:blip r:embed="rId4"/>
          <a:stretch>
            <a:fillRect/>
          </a:stretch>
        </p:blipFill>
        <p:spPr>
          <a:xfrm>
            <a:off x="6096000" y="3766897"/>
            <a:ext cx="4145280" cy="2326538"/>
          </a:xfrm>
          <a:prstGeom prst="rect">
            <a:avLst/>
          </a:prstGeom>
        </p:spPr>
      </p:pic>
    </p:spTree>
    <p:extLst>
      <p:ext uri="{BB962C8B-B14F-4D97-AF65-F5344CB8AC3E}">
        <p14:creationId xmlns:p14="http://schemas.microsoft.com/office/powerpoint/2010/main" val="966739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Ethical and Legal Role</a:t>
            </a:r>
            <a:endParaRPr lang="en-US" dirty="0"/>
          </a:p>
        </p:txBody>
      </p:sp>
      <p:sp>
        <p:nvSpPr>
          <p:cNvPr id="3" name="Content Placeholder 2"/>
          <p:cNvSpPr>
            <a:spLocks noGrp="1"/>
          </p:cNvSpPr>
          <p:nvPr>
            <p:ph idx="1"/>
          </p:nvPr>
        </p:nvSpPr>
        <p:spPr/>
        <p:txBody>
          <a:bodyPr/>
          <a:lstStyle/>
          <a:p>
            <a:r>
              <a:rPr lang="en-US" dirty="0"/>
              <a:t>P</a:t>
            </a:r>
            <a:r>
              <a:rPr lang="en-US" dirty="0" smtClean="0"/>
              <a:t>hysician </a:t>
            </a:r>
            <a:r>
              <a:rPr lang="en-US" dirty="0"/>
              <a:t>assisted suicide/euthanasia </a:t>
            </a:r>
            <a:r>
              <a:rPr lang="en-US" dirty="0" smtClean="0"/>
              <a:t>should not be legalized.</a:t>
            </a:r>
          </a:p>
          <a:p>
            <a:r>
              <a:rPr lang="en-US" dirty="0" smtClean="0"/>
              <a:t>Changes </a:t>
            </a:r>
            <a:r>
              <a:rPr lang="en-US" dirty="0"/>
              <a:t>the overall role of a physician in society. </a:t>
            </a:r>
            <a:endParaRPr lang="en-US" dirty="0" smtClean="0"/>
          </a:p>
          <a:p>
            <a:r>
              <a:rPr lang="en-US" dirty="0"/>
              <a:t>V</a:t>
            </a:r>
            <a:r>
              <a:rPr lang="en-US" dirty="0" smtClean="0"/>
              <a:t>arious </a:t>
            </a:r>
            <a:r>
              <a:rPr lang="en-US" dirty="0"/>
              <a:t>problems with legalizing assisted </a:t>
            </a:r>
            <a:r>
              <a:rPr lang="en-US" dirty="0" smtClean="0"/>
              <a:t>suicide:</a:t>
            </a:r>
          </a:p>
          <a:p>
            <a:pPr lvl="1"/>
            <a:r>
              <a:rPr lang="en-US" sz="1800" dirty="0"/>
              <a:t>lack of supervision/investigation of abuse </a:t>
            </a:r>
            <a:endParaRPr lang="en-US" sz="1800" dirty="0" smtClean="0"/>
          </a:p>
          <a:p>
            <a:pPr lvl="1"/>
            <a:r>
              <a:rPr lang="en-US" sz="1800" dirty="0"/>
              <a:t>decreasing the quality of the health care system </a:t>
            </a:r>
            <a:endParaRPr lang="en-US" sz="1800" dirty="0" smtClean="0"/>
          </a:p>
          <a:p>
            <a:pPr lvl="1"/>
            <a:r>
              <a:rPr lang="en-US" sz="1800" dirty="0"/>
              <a:t>the reality of who is requesting/using this </a:t>
            </a:r>
            <a:endParaRPr lang="en-US" sz="1800" dirty="0" smtClean="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463" y="2995956"/>
            <a:ext cx="4700561" cy="3128010"/>
          </a:xfrm>
          <a:prstGeom prst="rect">
            <a:avLst/>
          </a:prstGeom>
        </p:spPr>
      </p:pic>
    </p:spTree>
    <p:extLst>
      <p:ext uri="{BB962C8B-B14F-4D97-AF65-F5344CB8AC3E}">
        <p14:creationId xmlns:p14="http://schemas.microsoft.com/office/powerpoint/2010/main" val="168994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Alternatives/solutions</a:t>
            </a:r>
            <a:endParaRPr lang="en-US" dirty="0"/>
          </a:p>
        </p:txBody>
      </p:sp>
      <p:sp>
        <p:nvSpPr>
          <p:cNvPr id="3" name="Content Placeholder 2"/>
          <p:cNvSpPr>
            <a:spLocks noGrp="1"/>
          </p:cNvSpPr>
          <p:nvPr>
            <p:ph idx="1"/>
          </p:nvPr>
        </p:nvSpPr>
        <p:spPr/>
        <p:txBody>
          <a:bodyPr/>
          <a:lstStyle/>
          <a:p>
            <a:r>
              <a:rPr lang="en-US" sz="2400" dirty="0"/>
              <a:t>P</a:t>
            </a:r>
            <a:r>
              <a:rPr lang="en-US" sz="2400" dirty="0" smtClean="0"/>
              <a:t>roviding </a:t>
            </a:r>
            <a:r>
              <a:rPr lang="en-US" sz="2400" dirty="0"/>
              <a:t>excellent end-of-life care and whole-person care</a:t>
            </a:r>
            <a:r>
              <a:rPr lang="en-US" sz="2400" dirty="0" smtClean="0"/>
              <a:t>.</a:t>
            </a:r>
          </a:p>
          <a:p>
            <a:r>
              <a:rPr lang="en-US" sz="2400" dirty="0" smtClean="0"/>
              <a:t>Palliative care:</a:t>
            </a:r>
          </a:p>
          <a:p>
            <a:pPr lvl="1"/>
            <a:r>
              <a:rPr lang="en-US" sz="2400" dirty="0" smtClean="0"/>
              <a:t>Depression and physician-assisted suicide </a:t>
            </a:r>
          </a:p>
          <a:p>
            <a:pPr lvl="1"/>
            <a:r>
              <a:rPr lang="en-US" sz="2400" dirty="0" smtClean="0"/>
              <a:t>Pain and physician-assisted suicide</a:t>
            </a:r>
          </a:p>
          <a:p>
            <a:pPr lvl="1"/>
            <a:r>
              <a:rPr lang="en-US" sz="2400" dirty="0" smtClean="0"/>
              <a:t>Hopelessness and physician-assisted suicide</a:t>
            </a:r>
          </a:p>
          <a:p>
            <a:pPr lvl="1"/>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076" y="2807716"/>
            <a:ext cx="3603244" cy="2573746"/>
          </a:xfrm>
          <a:prstGeom prst="rect">
            <a:avLst/>
          </a:prstGeom>
        </p:spPr>
      </p:pic>
    </p:spTree>
    <p:extLst>
      <p:ext uri="{BB962C8B-B14F-4D97-AF65-F5344CB8AC3E}">
        <p14:creationId xmlns:p14="http://schemas.microsoft.com/office/powerpoint/2010/main" val="1624588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800" dirty="0"/>
              <a:t>I</a:t>
            </a:r>
            <a:r>
              <a:rPr lang="en-US" sz="2800" dirty="0" smtClean="0"/>
              <a:t>t </a:t>
            </a:r>
            <a:r>
              <a:rPr lang="en-US" sz="2800" dirty="0"/>
              <a:t>is important to carefully </a:t>
            </a:r>
            <a:r>
              <a:rPr lang="en-US" sz="2800" dirty="0" smtClean="0"/>
              <a:t>deliberate before receiving euthanasia.</a:t>
            </a:r>
          </a:p>
          <a:p>
            <a:pPr lvl="1"/>
            <a:r>
              <a:rPr lang="en-US" sz="2800" dirty="0" smtClean="0"/>
              <a:t>Can be done by a psychologist</a:t>
            </a:r>
          </a:p>
          <a:p>
            <a:r>
              <a:rPr lang="en-US" sz="2800" dirty="0" smtClean="0"/>
              <a:t>It is difficult to create a threshold for terminal illnesses.</a:t>
            </a:r>
          </a:p>
          <a:p>
            <a:r>
              <a:rPr lang="en-US" sz="2800" dirty="0" smtClean="0"/>
              <a:t>Legalizing </a:t>
            </a:r>
            <a:r>
              <a:rPr lang="en-US" sz="2800" dirty="0"/>
              <a:t>euthanasia can cause many problems that can be potentially </a:t>
            </a:r>
            <a:r>
              <a:rPr lang="en-US" sz="2800" dirty="0" smtClean="0"/>
              <a:t>dangerous.</a:t>
            </a:r>
          </a:p>
          <a:p>
            <a:r>
              <a:rPr lang="en-US" sz="2800" dirty="0" smtClean="0"/>
              <a:t>An alternative/solution to euthanasia is excellent palliative care.</a:t>
            </a:r>
          </a:p>
        </p:txBody>
      </p:sp>
    </p:spTree>
    <p:extLst>
      <p:ext uri="{BB962C8B-B14F-4D97-AF65-F5344CB8AC3E}">
        <p14:creationId xmlns:p14="http://schemas.microsoft.com/office/powerpoint/2010/main" val="644098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 Cited</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Achille</a:t>
            </a:r>
            <a:r>
              <a:rPr lang="en-US" dirty="0"/>
              <a:t>, Marie A., and James R. P. </a:t>
            </a:r>
            <a:r>
              <a:rPr lang="en-US" dirty="0" err="1"/>
              <a:t>Ogloff</a:t>
            </a:r>
            <a:r>
              <a:rPr lang="en-US" dirty="0"/>
              <a:t>. “When Is a Request for Assisted Suicide </a:t>
            </a:r>
            <a:r>
              <a:rPr lang="en-US" dirty="0" smtClean="0"/>
              <a:t>	Legitimate</a:t>
            </a:r>
            <a:r>
              <a:rPr lang="en-US" dirty="0"/>
              <a:t>? </a:t>
            </a:r>
            <a:r>
              <a:rPr lang="en-US" dirty="0" smtClean="0"/>
              <a:t>Factors </a:t>
            </a:r>
            <a:r>
              <a:rPr lang="en-US" dirty="0"/>
              <a:t>Influencing Public Attitudes toward Euthanasia.” Canadian </a:t>
            </a:r>
            <a:r>
              <a:rPr lang="en-US" dirty="0" smtClean="0"/>
              <a:t>	Journal </a:t>
            </a:r>
            <a:r>
              <a:rPr lang="en-US" dirty="0"/>
              <a:t>of </a:t>
            </a:r>
            <a:r>
              <a:rPr lang="en-US" dirty="0" err="1"/>
              <a:t>Behavioural</a:t>
            </a:r>
            <a:r>
              <a:rPr lang="en-US" dirty="0"/>
              <a:t> Science / Revue </a:t>
            </a:r>
            <a:r>
              <a:rPr lang="en-US" dirty="0" err="1"/>
              <a:t>Canadienne</a:t>
            </a:r>
            <a:r>
              <a:rPr lang="en-US" dirty="0"/>
              <a:t> Des Sciences Du </a:t>
            </a:r>
            <a:r>
              <a:rPr lang="en-US" dirty="0" smtClean="0"/>
              <a:t>	</a:t>
            </a:r>
            <a:r>
              <a:rPr lang="en-US" dirty="0" err="1" smtClean="0"/>
              <a:t>Comportement</a:t>
            </a:r>
            <a:r>
              <a:rPr lang="en-US" dirty="0"/>
              <a:t>, vol. 29, no. 1, Jan. 1997, pp. 19–27.</a:t>
            </a:r>
          </a:p>
          <a:p>
            <a:r>
              <a:rPr lang="en-US" dirty="0" smtClean="0"/>
              <a:t>Galbraith</a:t>
            </a:r>
            <a:r>
              <a:rPr lang="en-US" dirty="0"/>
              <a:t>, Kim M., and Keith S. Dobson. “The Role of the Psychologist in Determining </a:t>
            </a:r>
            <a:r>
              <a:rPr lang="en-US" dirty="0" smtClean="0"/>
              <a:t>	Competence </a:t>
            </a:r>
            <a:r>
              <a:rPr lang="en-US" dirty="0"/>
              <a:t>for Assisted Suicide/Euthanasia in the Terminally Ill.” Canadian </a:t>
            </a:r>
            <a:r>
              <a:rPr lang="en-US" dirty="0" smtClean="0"/>
              <a:t>	Psychology/</a:t>
            </a:r>
            <a:r>
              <a:rPr lang="en-US" dirty="0" err="1" smtClean="0"/>
              <a:t>Psychologie</a:t>
            </a:r>
            <a:r>
              <a:rPr lang="en-US" dirty="0" smtClean="0"/>
              <a:t> </a:t>
            </a:r>
            <a:r>
              <a:rPr lang="en-US" dirty="0" err="1"/>
              <a:t>Canadienne</a:t>
            </a:r>
            <a:r>
              <a:rPr lang="en-US" dirty="0"/>
              <a:t>, vol. 41, no. 3, Aug. 2000, pp. 174–183</a:t>
            </a:r>
            <a:r>
              <a:rPr lang="en-US" dirty="0" smtClean="0"/>
              <a:t>.</a:t>
            </a:r>
          </a:p>
          <a:p>
            <a:r>
              <a:rPr lang="en-US" dirty="0" smtClean="0"/>
              <a:t>Garg</a:t>
            </a:r>
            <a:r>
              <a:rPr lang="en-US" dirty="0"/>
              <a:t>, Sugandh, et al. “Euthanasia – an Overview.” Medico-Legal Update - An </a:t>
            </a:r>
            <a:r>
              <a:rPr lang="en-US" dirty="0" smtClean="0"/>
              <a:t>	International Journal</a:t>
            </a:r>
            <a:r>
              <a:rPr lang="en-US" dirty="0"/>
              <a:t>, no. 2, 2010.</a:t>
            </a:r>
          </a:p>
          <a:p>
            <a:r>
              <a:rPr lang="en-US" dirty="0"/>
              <a:t>Golden, Marilyn, and Tyler </a:t>
            </a:r>
            <a:r>
              <a:rPr lang="en-US" dirty="0" err="1"/>
              <a:t>Zoanni</a:t>
            </a:r>
            <a:r>
              <a:rPr lang="en-US" dirty="0"/>
              <a:t>. “Killing Us Softly: The Dangers of Legalizing Assisted 	Suicide.” Disability and Health Journal, vol. 3, Jan. 2010, pp. 16–30</a:t>
            </a:r>
            <a:r>
              <a:rPr lang="en-US" dirty="0" smtClean="0"/>
              <a:t>.</a:t>
            </a:r>
          </a:p>
          <a:p>
            <a:r>
              <a:rPr lang="en-US" dirty="0" err="1"/>
              <a:t>Kerkhof</a:t>
            </a:r>
            <a:r>
              <a:rPr lang="en-US" dirty="0"/>
              <a:t>, Ad J. F. M., and John Connolly. “Keeping Our Readers Informed: Euthanasia and 	</a:t>
            </a:r>
            <a:r>
              <a:rPr lang="en-US" dirty="0" smtClean="0"/>
              <a:t>Assisted </a:t>
            </a:r>
            <a:r>
              <a:rPr lang="en-US" dirty="0"/>
              <a:t>Suicide in The Netherlands.” Crisis: The Journal of Crisis Intervention and </a:t>
            </a:r>
            <a:r>
              <a:rPr lang="en-US" dirty="0" smtClean="0"/>
              <a:t>	Suicide </a:t>
            </a:r>
            <a:r>
              <a:rPr lang="en-US" dirty="0"/>
              <a:t>Prevention, vol. 22, no. 1, 2001, pp. 1–2.</a:t>
            </a:r>
          </a:p>
          <a:p>
            <a:endParaRPr lang="en-US" dirty="0"/>
          </a:p>
          <a:p>
            <a:endParaRPr lang="en-US" dirty="0" smtClean="0"/>
          </a:p>
          <a:p>
            <a:endParaRPr lang="en-US" dirty="0"/>
          </a:p>
        </p:txBody>
      </p:sp>
    </p:spTree>
    <p:extLst>
      <p:ext uri="{BB962C8B-B14F-4D97-AF65-F5344CB8AC3E}">
        <p14:creationId xmlns:p14="http://schemas.microsoft.com/office/powerpoint/2010/main" val="391876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 Cited</a:t>
            </a:r>
            <a:endParaRPr lang="en-US" dirty="0"/>
          </a:p>
        </p:txBody>
      </p:sp>
      <p:sp>
        <p:nvSpPr>
          <p:cNvPr id="3" name="Content Placeholder 2"/>
          <p:cNvSpPr>
            <a:spLocks noGrp="1"/>
          </p:cNvSpPr>
          <p:nvPr>
            <p:ph idx="1"/>
          </p:nvPr>
        </p:nvSpPr>
        <p:spPr/>
        <p:txBody>
          <a:bodyPr/>
          <a:lstStyle/>
          <a:p>
            <a:r>
              <a:rPr lang="en-US" dirty="0" err="1"/>
              <a:t>Kerkhof</a:t>
            </a:r>
            <a:r>
              <a:rPr lang="en-US" dirty="0"/>
              <a:t>, Ad J. F. M. “End-of-Life Decisions in The Netherlands, 1990-2001.” Crisis: The </a:t>
            </a:r>
            <a:r>
              <a:rPr lang="en-US" dirty="0" smtClean="0"/>
              <a:t>	Journal </a:t>
            </a:r>
            <a:r>
              <a:rPr lang="en-US" dirty="0"/>
              <a:t>of Crisis Intervention and Suicide Prevention, vol. 25, no. 3, 2004, pp. 97</a:t>
            </a:r>
            <a:r>
              <a:rPr lang="en-US" dirty="0" smtClean="0"/>
              <a:t>–	98</a:t>
            </a:r>
            <a:r>
              <a:rPr lang="en-US" dirty="0"/>
              <a:t>.</a:t>
            </a:r>
          </a:p>
          <a:p>
            <a:r>
              <a:rPr lang="en-US" dirty="0"/>
              <a:t>Lane, Charles. “Children Are Being Euthanized in Belgium.” The Washington Post, 2018.</a:t>
            </a:r>
          </a:p>
          <a:p>
            <a:r>
              <a:rPr lang="en-US" dirty="0"/>
              <a:t>Lynn, Joanne. “Defining the ‘Terminally Ill:" Insights from SUPPORT.” </a:t>
            </a:r>
            <a:r>
              <a:rPr lang="en-US" dirty="0" err="1"/>
              <a:t>HeinOnline</a:t>
            </a:r>
            <a:r>
              <a:rPr lang="en-US" dirty="0"/>
              <a:t>, </a:t>
            </a:r>
            <a:r>
              <a:rPr lang="en-US" dirty="0" smtClean="0"/>
              <a:t>	</a:t>
            </a:r>
            <a:r>
              <a:rPr lang="en-US" dirty="0" err="1" smtClean="0"/>
              <a:t>heinonline.org</a:t>
            </a:r>
            <a:r>
              <a:rPr lang="en-US" dirty="0" smtClean="0"/>
              <a:t>/HOL/</a:t>
            </a:r>
            <a:r>
              <a:rPr lang="en-US" dirty="0" err="1" smtClean="0"/>
              <a:t>Page?collection</a:t>
            </a:r>
            <a:r>
              <a:rPr lang="en-US" dirty="0" smtClean="0"/>
              <a:t>=</a:t>
            </a:r>
            <a:r>
              <a:rPr lang="en-US" dirty="0" err="1" smtClean="0"/>
              <a:t>journals&amp;handle</a:t>
            </a:r>
            <a:r>
              <a:rPr lang="en-US" dirty="0" smtClean="0"/>
              <a:t>=</a:t>
            </a:r>
            <a:r>
              <a:rPr lang="en-US" dirty="0" err="1" smtClean="0"/>
              <a:t>hein.journals</a:t>
            </a:r>
            <a:r>
              <a:rPr lang="en-US" dirty="0" smtClean="0"/>
              <a:t>/duqu35&amp;id	=291&amp;men_tab=</a:t>
            </a:r>
            <a:r>
              <a:rPr lang="en-US" dirty="0" err="1" smtClean="0"/>
              <a:t>srchresults</a:t>
            </a:r>
            <a:r>
              <a:rPr lang="en-US" dirty="0" smtClean="0"/>
              <a:t>.</a:t>
            </a:r>
          </a:p>
          <a:p>
            <a:r>
              <a:rPr lang="en-US" dirty="0"/>
              <a:t>MICHAEL B. GILL. “Is the Legalization of Physician-Assisted Suicide Compatible with </a:t>
            </a:r>
            <a:r>
              <a:rPr lang="en-US" dirty="0" smtClean="0"/>
              <a:t>	Good End-of-Life </a:t>
            </a:r>
            <a:r>
              <a:rPr lang="en-US" dirty="0"/>
              <a:t>Care?” Journal of Applied Philosophy, vol. 26, no. 1, 2009, p. 27.</a:t>
            </a:r>
          </a:p>
          <a:p>
            <a:r>
              <a:rPr lang="en-US" dirty="0" err="1"/>
              <a:t>Muskin</a:t>
            </a:r>
            <a:r>
              <a:rPr lang="en-US" dirty="0"/>
              <a:t>, Philip R. “The Request to Die.” JAMA, American Medical Association, 28 </a:t>
            </a:r>
            <a:r>
              <a:rPr lang="en-US" dirty="0" smtClean="0"/>
              <a:t>Jan.	1998</a:t>
            </a:r>
            <a:r>
              <a:rPr lang="en-US" dirty="0"/>
              <a:t>, </a:t>
            </a:r>
            <a:r>
              <a:rPr lang="en-US" dirty="0" err="1"/>
              <a:t>jamanetwork.com</a:t>
            </a:r>
            <a:r>
              <a:rPr lang="en-US" dirty="0"/>
              <a:t>/journals/</a:t>
            </a:r>
            <a:r>
              <a:rPr lang="en-US" dirty="0" err="1"/>
              <a:t>jama</a:t>
            </a:r>
            <a:r>
              <a:rPr lang="en-US" dirty="0"/>
              <a:t>/</a:t>
            </a:r>
            <a:r>
              <a:rPr lang="en-US" dirty="0" err="1"/>
              <a:t>fullarticle</a:t>
            </a:r>
            <a:r>
              <a:rPr lang="en-US" dirty="0"/>
              <a:t>/187191</a:t>
            </a:r>
            <a:r>
              <a:rPr lang="en-US" dirty="0" smtClean="0"/>
              <a:t>.</a:t>
            </a:r>
          </a:p>
          <a:p>
            <a:endParaRPr lang="en-US" dirty="0"/>
          </a:p>
          <a:p>
            <a:endParaRPr lang="en-US" dirty="0"/>
          </a:p>
          <a:p>
            <a:endParaRPr lang="en-US" dirty="0"/>
          </a:p>
        </p:txBody>
      </p:sp>
    </p:spTree>
    <p:extLst>
      <p:ext uri="{BB962C8B-B14F-4D97-AF65-F5344CB8AC3E}">
        <p14:creationId xmlns:p14="http://schemas.microsoft.com/office/powerpoint/2010/main" val="823239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 Cited</a:t>
            </a:r>
            <a:endParaRPr lang="en-US" dirty="0"/>
          </a:p>
        </p:txBody>
      </p:sp>
      <p:sp>
        <p:nvSpPr>
          <p:cNvPr id="3" name="Content Placeholder 2"/>
          <p:cNvSpPr>
            <a:spLocks noGrp="1"/>
          </p:cNvSpPr>
          <p:nvPr>
            <p:ph idx="1"/>
          </p:nvPr>
        </p:nvSpPr>
        <p:spPr/>
        <p:txBody>
          <a:bodyPr>
            <a:normAutofit fontScale="92500"/>
          </a:bodyPr>
          <a:lstStyle/>
          <a:p>
            <a:r>
              <a:rPr lang="en-US" dirty="0" err="1"/>
              <a:t>Nehrych</a:t>
            </a:r>
            <a:r>
              <a:rPr lang="en-US" dirty="0"/>
              <a:t> T., et al. “Euthanasia and Physician-Assisted Suicide in Patients with </a:t>
            </a:r>
            <a:r>
              <a:rPr lang="en-US" dirty="0" smtClean="0"/>
              <a:t>	Amyotrophic </a:t>
            </a:r>
            <a:r>
              <a:rPr lang="en-US" dirty="0"/>
              <a:t>Lateral Sclerosis (Review of the Literature and Description of a </a:t>
            </a:r>
            <a:r>
              <a:rPr lang="en-US" dirty="0" smtClean="0"/>
              <a:t>	Clinical </a:t>
            </a:r>
            <a:r>
              <a:rPr lang="en-US" dirty="0"/>
              <a:t>Case).” </a:t>
            </a:r>
            <a:r>
              <a:rPr lang="en-US" dirty="0" err="1"/>
              <a:t>Львівський</a:t>
            </a:r>
            <a:r>
              <a:rPr lang="en-US" dirty="0"/>
              <a:t> </a:t>
            </a:r>
            <a:r>
              <a:rPr lang="en-US" dirty="0" err="1"/>
              <a:t>Клінічний</a:t>
            </a:r>
            <a:r>
              <a:rPr lang="en-US" dirty="0"/>
              <a:t> </a:t>
            </a:r>
            <a:r>
              <a:rPr lang="en-US" dirty="0" err="1"/>
              <a:t>Вісник</a:t>
            </a:r>
            <a:r>
              <a:rPr lang="en-US" dirty="0"/>
              <a:t>, Vol 2-3, </a:t>
            </a:r>
            <a:r>
              <a:rPr lang="en-US" dirty="0" err="1"/>
              <a:t>Iss</a:t>
            </a:r>
            <a:r>
              <a:rPr lang="en-US" dirty="0"/>
              <a:t> 10-11, Pp 61-64 (2015), </a:t>
            </a:r>
            <a:r>
              <a:rPr lang="en-US" dirty="0" smtClean="0"/>
              <a:t>	no</a:t>
            </a:r>
            <a:r>
              <a:rPr lang="en-US" dirty="0"/>
              <a:t>. 10–11, 2015, p. 61. </a:t>
            </a:r>
          </a:p>
          <a:p>
            <a:r>
              <a:rPr lang="en-US" dirty="0"/>
              <a:t>Orr, Robert D. “Pain Management Rather Than Assisted Suicide: The Ethical High </a:t>
            </a:r>
            <a:r>
              <a:rPr lang="en-US" dirty="0" smtClean="0"/>
              <a:t>	Ground.” Pain </a:t>
            </a:r>
            <a:r>
              <a:rPr lang="en-US" dirty="0"/>
              <a:t>Medicine, vol. 2, no. 2, June 2001, pp. 131–137.</a:t>
            </a:r>
          </a:p>
          <a:p>
            <a:r>
              <a:rPr lang="en-US" dirty="0"/>
              <a:t>Richard, Jon, et al. “Rational and Assisted Suicidal Communication on the Internet: A </a:t>
            </a:r>
            <a:r>
              <a:rPr lang="en-US" dirty="0" smtClean="0"/>
              <a:t>	Case Example </a:t>
            </a:r>
            <a:r>
              <a:rPr lang="en-US" dirty="0"/>
              <a:t>and Discussion of Ethical and Practice Issues.” Ethics &amp; Behavior, </a:t>
            </a:r>
            <a:r>
              <a:rPr lang="en-US" dirty="0" smtClean="0"/>
              <a:t>	vol</a:t>
            </a:r>
            <a:r>
              <a:rPr lang="en-US" dirty="0"/>
              <a:t>. 10, no. 3, 2000, pp. 215–238</a:t>
            </a:r>
            <a:r>
              <a:rPr lang="en-US" dirty="0" smtClean="0"/>
              <a:t>.</a:t>
            </a:r>
          </a:p>
          <a:p>
            <a:r>
              <a:rPr lang="en-US" dirty="0" err="1"/>
              <a:t>Ricou</a:t>
            </a:r>
            <a:r>
              <a:rPr lang="en-US" dirty="0"/>
              <a:t>, Miguel, and Tony Wainwright. “The Psychology of Euthanasia: Why There Are No </a:t>
            </a:r>
            <a:r>
              <a:rPr lang="en-US" dirty="0" smtClean="0"/>
              <a:t>	Easy Answers</a:t>
            </a:r>
            <a:r>
              <a:rPr lang="en-US" dirty="0"/>
              <a:t>.” European Psychologist, Aug. 2018</a:t>
            </a:r>
            <a:r>
              <a:rPr lang="en-US" dirty="0" smtClean="0"/>
              <a:t>.</a:t>
            </a:r>
          </a:p>
          <a:p>
            <a:r>
              <a:rPr lang="en-US" dirty="0" err="1"/>
              <a:t>Rurup</a:t>
            </a:r>
            <a:r>
              <a:rPr lang="en-US" dirty="0"/>
              <a:t>, Mette L., et al. “A ‘Suicide Pill’ for Older People: Attitudes of Physicians, the General </a:t>
            </a:r>
            <a:r>
              <a:rPr lang="en-US" dirty="0" smtClean="0"/>
              <a:t>	Population</a:t>
            </a:r>
            <a:r>
              <a:rPr lang="en-US" dirty="0"/>
              <a:t>, and Relatives of Patients Who Died after Euthanasia or Physician-Assisted </a:t>
            </a:r>
            <a:r>
              <a:rPr lang="en-US" dirty="0" smtClean="0"/>
              <a:t>	Suicide </a:t>
            </a:r>
            <a:r>
              <a:rPr lang="en-US" dirty="0"/>
              <a:t>in the Netherlands.” Death Studies, vol. 29, no. 6, Jan. 2005, pp. 519–534.</a:t>
            </a:r>
          </a:p>
          <a:p>
            <a:endParaRPr lang="en-US" dirty="0"/>
          </a:p>
          <a:p>
            <a:endParaRPr lang="en-US" dirty="0"/>
          </a:p>
          <a:p>
            <a:endParaRPr lang="en-US" dirty="0"/>
          </a:p>
        </p:txBody>
      </p:sp>
    </p:spTree>
    <p:extLst>
      <p:ext uri="{BB962C8B-B14F-4D97-AF65-F5344CB8AC3E}">
        <p14:creationId xmlns:p14="http://schemas.microsoft.com/office/powerpoint/2010/main" val="1854857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 Cited</a:t>
            </a:r>
            <a:endParaRPr lang="en-US" dirty="0"/>
          </a:p>
        </p:txBody>
      </p:sp>
      <p:sp>
        <p:nvSpPr>
          <p:cNvPr id="3" name="Content Placeholder 2"/>
          <p:cNvSpPr>
            <a:spLocks noGrp="1"/>
          </p:cNvSpPr>
          <p:nvPr>
            <p:ph idx="1"/>
          </p:nvPr>
        </p:nvSpPr>
        <p:spPr/>
        <p:txBody>
          <a:bodyPr/>
          <a:lstStyle/>
          <a:p>
            <a:r>
              <a:rPr lang="en-US" dirty="0"/>
              <a:t>Sigrid </a:t>
            </a:r>
            <a:r>
              <a:rPr lang="en-US" dirty="0" err="1"/>
              <a:t>Dierickx</a:t>
            </a:r>
            <a:r>
              <a:rPr lang="en-US" dirty="0"/>
              <a:t>, et al. “Euthanasia for People with Psychiatric Disorders or Dementia in </a:t>
            </a:r>
            <a:r>
              <a:rPr lang="en-US" dirty="0" smtClean="0"/>
              <a:t>	Belgium</a:t>
            </a:r>
            <a:r>
              <a:rPr lang="en-US" dirty="0"/>
              <a:t>: Analysis of Officially Reported Cases.” BMC Psychiatry, Vol 17, </a:t>
            </a:r>
            <a:r>
              <a:rPr lang="en-US" dirty="0" err="1"/>
              <a:t>Iss</a:t>
            </a:r>
            <a:r>
              <a:rPr lang="en-US" dirty="0"/>
              <a:t> 1, Pp </a:t>
            </a:r>
            <a:r>
              <a:rPr lang="en-US" dirty="0" smtClean="0"/>
              <a:t>	1-9 </a:t>
            </a:r>
            <a:r>
              <a:rPr lang="en-US" dirty="0"/>
              <a:t>(2017), no. 1, 2017, p. 1.</a:t>
            </a:r>
          </a:p>
          <a:p>
            <a:r>
              <a:rPr lang="en-US" dirty="0"/>
              <a:t>Snyder </a:t>
            </a:r>
            <a:r>
              <a:rPr lang="en-US" dirty="0" err="1"/>
              <a:t>Sulmasy</a:t>
            </a:r>
            <a:r>
              <a:rPr lang="en-US" dirty="0"/>
              <a:t>, Lois, and Paul S. Mueller. “Ethics and the Legalization of </a:t>
            </a:r>
            <a:r>
              <a:rPr lang="en-US" dirty="0" smtClean="0"/>
              <a:t>Physician 	Assisted </a:t>
            </a:r>
            <a:r>
              <a:rPr lang="en-US" dirty="0"/>
              <a:t>Suicide: An American College of Physicians Position Paper.” Annals Of </a:t>
            </a:r>
            <a:r>
              <a:rPr lang="en-US" dirty="0" smtClean="0"/>
              <a:t>	Internal </a:t>
            </a:r>
            <a:r>
              <a:rPr lang="en-US" dirty="0"/>
              <a:t>Medicine, vol. 167, no. 8, Oct. 2017, pp. 576–578. </a:t>
            </a:r>
          </a:p>
          <a:p>
            <a:endParaRPr lang="en-US" dirty="0"/>
          </a:p>
        </p:txBody>
      </p:sp>
    </p:spTree>
    <p:extLst>
      <p:ext uri="{BB962C8B-B14F-4D97-AF65-F5344CB8AC3E}">
        <p14:creationId xmlns:p14="http://schemas.microsoft.com/office/powerpoint/2010/main" val="174732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idx="1"/>
          </p:nvPr>
        </p:nvSpPr>
        <p:spPr>
          <a:xfrm>
            <a:off x="1066800" y="2014194"/>
            <a:ext cx="10058400" cy="3931920"/>
          </a:xfrm>
        </p:spPr>
        <p:txBody>
          <a:bodyPr>
            <a:normAutofit/>
          </a:bodyPr>
          <a:lstStyle/>
          <a:p>
            <a:r>
              <a:rPr lang="en-US" sz="2000" dirty="0" smtClean="0"/>
              <a:t>What is euthanasia? </a:t>
            </a:r>
          </a:p>
          <a:p>
            <a:r>
              <a:rPr lang="en-US" sz="2000" dirty="0" smtClean="0"/>
              <a:t>Define ”terminally ill”</a:t>
            </a:r>
          </a:p>
          <a:p>
            <a:r>
              <a:rPr lang="en-US" sz="2000" dirty="0" smtClean="0"/>
              <a:t>Psychological Role</a:t>
            </a:r>
          </a:p>
          <a:p>
            <a:r>
              <a:rPr lang="en-US" sz="2000" dirty="0" smtClean="0"/>
              <a:t>Use of Euthanasia in the Netherlands/Belgium</a:t>
            </a:r>
          </a:p>
          <a:p>
            <a:r>
              <a:rPr lang="en-US" sz="2000" dirty="0" smtClean="0"/>
              <a:t>Ethical and Legal Role</a:t>
            </a:r>
          </a:p>
          <a:p>
            <a:r>
              <a:rPr lang="en-US" sz="2000" dirty="0" smtClean="0"/>
              <a:t>Alternatives/Solutions</a:t>
            </a:r>
          </a:p>
          <a:p>
            <a:r>
              <a:rPr lang="en-US" sz="2000" dirty="0" smtClean="0"/>
              <a:t>Conclusion </a:t>
            </a:r>
            <a:endParaRPr lang="en-US" sz="2000" dirty="0"/>
          </a:p>
        </p:txBody>
      </p:sp>
      <p:pic>
        <p:nvPicPr>
          <p:cNvPr id="4" name="Picture 3"/>
          <p:cNvPicPr>
            <a:picLocks noChangeAspect="1"/>
          </p:cNvPicPr>
          <p:nvPr/>
        </p:nvPicPr>
        <p:blipFill>
          <a:blip r:embed="rId2"/>
          <a:stretch>
            <a:fillRect/>
          </a:stretch>
        </p:blipFill>
        <p:spPr>
          <a:xfrm>
            <a:off x="7117080" y="2452862"/>
            <a:ext cx="4698574" cy="2631202"/>
          </a:xfrm>
          <a:prstGeom prst="rect">
            <a:avLst/>
          </a:prstGeom>
        </p:spPr>
      </p:pic>
    </p:spTree>
    <p:extLst>
      <p:ext uri="{BB962C8B-B14F-4D97-AF65-F5344CB8AC3E}">
        <p14:creationId xmlns:p14="http://schemas.microsoft.com/office/powerpoint/2010/main" val="53553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31520"/>
            <a:ext cx="10058400" cy="1371600"/>
          </a:xfrm>
        </p:spPr>
        <p:txBody>
          <a:bodyPr/>
          <a:lstStyle/>
          <a:p>
            <a:pPr algn="ctr"/>
            <a:r>
              <a:rPr lang="en-US" dirty="0" smtClean="0"/>
              <a:t>What is euthanasia? </a:t>
            </a:r>
            <a:endParaRPr lang="en-US" dirty="0"/>
          </a:p>
        </p:txBody>
      </p:sp>
      <p:sp>
        <p:nvSpPr>
          <p:cNvPr id="3" name="Content Placeholder 2"/>
          <p:cNvSpPr>
            <a:spLocks noGrp="1"/>
          </p:cNvSpPr>
          <p:nvPr>
            <p:ph idx="1"/>
          </p:nvPr>
        </p:nvSpPr>
        <p:spPr/>
        <p:txBody>
          <a:bodyPr>
            <a:normAutofit/>
          </a:bodyPr>
          <a:lstStyle/>
          <a:p>
            <a:r>
              <a:rPr lang="en-US" sz="2400" dirty="0" smtClean="0"/>
              <a:t>“Mercy killing”</a:t>
            </a:r>
          </a:p>
          <a:p>
            <a:r>
              <a:rPr lang="en-US" sz="2400" dirty="0" smtClean="0"/>
              <a:t>Six types: </a:t>
            </a:r>
          </a:p>
          <a:p>
            <a:pPr lvl="1"/>
            <a:r>
              <a:rPr lang="en-US" sz="2200" dirty="0" smtClean="0"/>
              <a:t>voluntary euthanasia</a:t>
            </a:r>
          </a:p>
          <a:p>
            <a:pPr lvl="1"/>
            <a:r>
              <a:rPr lang="en-US" sz="2200" dirty="0" smtClean="0"/>
              <a:t>non-voluntary euthanasia </a:t>
            </a:r>
          </a:p>
          <a:p>
            <a:pPr lvl="1"/>
            <a:r>
              <a:rPr lang="en-US" sz="2200" dirty="0" smtClean="0"/>
              <a:t>involuntary euthanasia</a:t>
            </a:r>
          </a:p>
          <a:p>
            <a:pPr lvl="1"/>
            <a:r>
              <a:rPr lang="en-US" sz="2200" dirty="0" smtClean="0"/>
              <a:t>physician </a:t>
            </a:r>
            <a:r>
              <a:rPr lang="en-US" sz="2200" dirty="0"/>
              <a:t>assisted </a:t>
            </a:r>
            <a:r>
              <a:rPr lang="en-US" sz="2200" dirty="0" smtClean="0"/>
              <a:t>suicide</a:t>
            </a:r>
          </a:p>
          <a:p>
            <a:pPr lvl="1"/>
            <a:r>
              <a:rPr lang="en-US" sz="2200" dirty="0" smtClean="0"/>
              <a:t>euthanasia </a:t>
            </a:r>
            <a:r>
              <a:rPr lang="en-US" sz="2200" dirty="0"/>
              <a:t>by action/active </a:t>
            </a:r>
            <a:r>
              <a:rPr lang="en-US" sz="2200" dirty="0" smtClean="0"/>
              <a:t>euthanasia</a:t>
            </a:r>
            <a:endParaRPr lang="en-US" sz="2200" dirty="0"/>
          </a:p>
          <a:p>
            <a:pPr lvl="1"/>
            <a:r>
              <a:rPr lang="en-US" sz="2200" dirty="0" smtClean="0"/>
              <a:t>euthanasia </a:t>
            </a:r>
            <a:r>
              <a:rPr lang="en-US" sz="2200" dirty="0"/>
              <a:t>by omission/passive euthanasia </a:t>
            </a:r>
            <a:endParaRPr lang="en-US" sz="2200" dirty="0" smtClean="0"/>
          </a:p>
        </p:txBody>
      </p:sp>
      <p:pic>
        <p:nvPicPr>
          <p:cNvPr id="4" name="Picture 3"/>
          <p:cNvPicPr>
            <a:picLocks noChangeAspect="1"/>
          </p:cNvPicPr>
          <p:nvPr/>
        </p:nvPicPr>
        <p:blipFill>
          <a:blip r:embed="rId3"/>
          <a:stretch>
            <a:fillRect/>
          </a:stretch>
        </p:blipFill>
        <p:spPr>
          <a:xfrm>
            <a:off x="5659738" y="1853738"/>
            <a:ext cx="4773120" cy="2737239"/>
          </a:xfrm>
          <a:prstGeom prst="rect">
            <a:avLst/>
          </a:prstGeom>
        </p:spPr>
      </p:pic>
    </p:spTree>
    <p:extLst>
      <p:ext uri="{BB962C8B-B14F-4D97-AF65-F5344CB8AC3E}">
        <p14:creationId xmlns:p14="http://schemas.microsoft.com/office/powerpoint/2010/main" val="1272974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Types of Euthanasia </a:t>
            </a:r>
            <a:endParaRPr lang="en-US" dirty="0"/>
          </a:p>
        </p:txBody>
      </p:sp>
      <p:sp>
        <p:nvSpPr>
          <p:cNvPr id="3" name="Content Placeholder 2"/>
          <p:cNvSpPr>
            <a:spLocks noGrp="1"/>
          </p:cNvSpPr>
          <p:nvPr>
            <p:ph idx="1"/>
          </p:nvPr>
        </p:nvSpPr>
        <p:spPr/>
        <p:txBody>
          <a:bodyPr>
            <a:normAutofit/>
          </a:bodyPr>
          <a:lstStyle/>
          <a:p>
            <a:r>
              <a:rPr lang="en-US" sz="3600" dirty="0" smtClean="0"/>
              <a:t>Voluntary euthanasia- request of individual.</a:t>
            </a:r>
          </a:p>
          <a:p>
            <a:r>
              <a:rPr lang="en-US" sz="3600" dirty="0" smtClean="0"/>
              <a:t>Non-voluntary euthanasia- no consent.</a:t>
            </a:r>
          </a:p>
          <a:p>
            <a:r>
              <a:rPr lang="en-US" sz="3600" dirty="0" smtClean="0"/>
              <a:t>Involuntary euthanasia- wish to the contrary.</a:t>
            </a:r>
          </a:p>
          <a:p>
            <a:endParaRPr lang="en-US" sz="2000" dirty="0" smtClean="0"/>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904" y="4069080"/>
            <a:ext cx="3060192" cy="2295144"/>
          </a:xfrm>
          <a:prstGeom prst="rect">
            <a:avLst/>
          </a:prstGeom>
        </p:spPr>
      </p:pic>
    </p:spTree>
    <p:extLst>
      <p:ext uri="{BB962C8B-B14F-4D97-AF65-F5344CB8AC3E}">
        <p14:creationId xmlns:p14="http://schemas.microsoft.com/office/powerpoint/2010/main" val="381159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Euthanasia </a:t>
            </a:r>
            <a:endParaRPr lang="en-US" dirty="0"/>
          </a:p>
        </p:txBody>
      </p:sp>
      <p:sp>
        <p:nvSpPr>
          <p:cNvPr id="3" name="Content Placeholder 2"/>
          <p:cNvSpPr>
            <a:spLocks noGrp="1"/>
          </p:cNvSpPr>
          <p:nvPr>
            <p:ph idx="1"/>
          </p:nvPr>
        </p:nvSpPr>
        <p:spPr/>
        <p:txBody>
          <a:bodyPr>
            <a:normAutofit/>
          </a:bodyPr>
          <a:lstStyle/>
          <a:p>
            <a:r>
              <a:rPr lang="en-US" sz="3600" dirty="0" smtClean="0"/>
              <a:t>Physician-assisted suicide- physician assists with death.</a:t>
            </a:r>
          </a:p>
          <a:p>
            <a:r>
              <a:rPr lang="en-US" sz="3600" dirty="0" smtClean="0"/>
              <a:t>Active euthanasia- intentional killing.</a:t>
            </a:r>
          </a:p>
          <a:p>
            <a:r>
              <a:rPr lang="en-US" sz="3600" dirty="0" smtClean="0"/>
              <a:t>Passive euthanasia- improper care.</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111" y="2879598"/>
            <a:ext cx="2378964" cy="2378964"/>
          </a:xfrm>
          <a:prstGeom prst="rect">
            <a:avLst/>
          </a:prstGeom>
        </p:spPr>
      </p:pic>
    </p:spTree>
    <p:extLst>
      <p:ext uri="{BB962C8B-B14F-4D97-AF65-F5344CB8AC3E}">
        <p14:creationId xmlns:p14="http://schemas.microsoft.com/office/powerpoint/2010/main" val="1621938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Defining Terminally Ill </a:t>
            </a:r>
            <a:endParaRPr lang="en-US" dirty="0"/>
          </a:p>
        </p:txBody>
      </p:sp>
      <p:sp>
        <p:nvSpPr>
          <p:cNvPr id="3" name="Content Placeholder 2"/>
          <p:cNvSpPr>
            <a:spLocks noGrp="1"/>
          </p:cNvSpPr>
          <p:nvPr>
            <p:ph idx="1"/>
          </p:nvPr>
        </p:nvSpPr>
        <p:spPr/>
        <p:txBody>
          <a:bodyPr/>
          <a:lstStyle/>
          <a:p>
            <a:r>
              <a:rPr lang="en-US" sz="2400" dirty="0" smtClean="0"/>
              <a:t>Terminally ill patients qualify for hospice funded by Medicare.</a:t>
            </a:r>
          </a:p>
          <a:p>
            <a:r>
              <a:rPr lang="en-US" sz="2400" dirty="0" smtClean="0"/>
              <a:t>Only useful for patients who have a life expectancy of six months or less.</a:t>
            </a:r>
          </a:p>
          <a:p>
            <a:r>
              <a:rPr lang="en-US" sz="2400" dirty="0" smtClean="0"/>
              <a:t>Average lifespan in hospice was thirty-six days, but several people exceeded six month threshold.</a:t>
            </a:r>
          </a:p>
          <a:p>
            <a:r>
              <a:rPr lang="en-US" sz="2400" dirty="0" smtClean="0"/>
              <a:t>Difficult to create a threshold.</a:t>
            </a:r>
          </a:p>
          <a:p>
            <a:endParaRPr lang="en-US" dirty="0"/>
          </a:p>
        </p:txBody>
      </p:sp>
      <p:pic>
        <p:nvPicPr>
          <p:cNvPr id="4" name="Picture 3"/>
          <p:cNvPicPr>
            <a:picLocks noChangeAspect="1"/>
          </p:cNvPicPr>
          <p:nvPr/>
        </p:nvPicPr>
        <p:blipFill>
          <a:blip r:embed="rId3"/>
          <a:stretch>
            <a:fillRect/>
          </a:stretch>
        </p:blipFill>
        <p:spPr>
          <a:xfrm>
            <a:off x="7252877" y="4069080"/>
            <a:ext cx="4091779" cy="2350008"/>
          </a:xfrm>
          <a:prstGeom prst="rect">
            <a:avLst/>
          </a:prstGeom>
        </p:spPr>
      </p:pic>
    </p:spTree>
    <p:extLst>
      <p:ext uri="{BB962C8B-B14F-4D97-AF65-F5344CB8AC3E}">
        <p14:creationId xmlns:p14="http://schemas.microsoft.com/office/powerpoint/2010/main" val="1481827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Psychological Role </a:t>
            </a:r>
            <a:endParaRPr lang="en-US" dirty="0"/>
          </a:p>
        </p:txBody>
      </p:sp>
      <p:sp>
        <p:nvSpPr>
          <p:cNvPr id="3" name="Content Placeholder 2"/>
          <p:cNvSpPr>
            <a:spLocks noGrp="1"/>
          </p:cNvSpPr>
          <p:nvPr>
            <p:ph idx="1"/>
          </p:nvPr>
        </p:nvSpPr>
        <p:spPr/>
        <p:txBody>
          <a:bodyPr/>
          <a:lstStyle/>
          <a:p>
            <a:r>
              <a:rPr lang="en-US" dirty="0" smtClean="0"/>
              <a:t>Depression </a:t>
            </a:r>
          </a:p>
          <a:p>
            <a:r>
              <a:rPr lang="en-US" dirty="0" smtClean="0"/>
              <a:t>Control</a:t>
            </a:r>
          </a:p>
          <a:p>
            <a:r>
              <a:rPr lang="en-US" dirty="0" smtClean="0"/>
              <a:t>Rage and revenge </a:t>
            </a:r>
          </a:p>
          <a:p>
            <a:r>
              <a:rPr lang="en-US" dirty="0" smtClean="0"/>
              <a:t>Pain</a:t>
            </a:r>
          </a:p>
          <a:p>
            <a:r>
              <a:rPr lang="en-US" dirty="0"/>
              <a:t>Hopelessness and </a:t>
            </a:r>
            <a:r>
              <a:rPr lang="en-US" dirty="0" smtClean="0"/>
              <a:t>suffering</a:t>
            </a:r>
          </a:p>
          <a:p>
            <a:r>
              <a:rPr lang="en-US" dirty="0" smtClean="0"/>
              <a:t>The Living Dead</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5234056" y="2103120"/>
            <a:ext cx="5468992" cy="3396532"/>
          </a:xfrm>
          <a:prstGeom prst="rect">
            <a:avLst/>
          </a:prstGeom>
        </p:spPr>
      </p:pic>
    </p:spTree>
    <p:extLst>
      <p:ext uri="{BB962C8B-B14F-4D97-AF65-F5344CB8AC3E}">
        <p14:creationId xmlns:p14="http://schemas.microsoft.com/office/powerpoint/2010/main" val="1049031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31520"/>
            <a:ext cx="10058400" cy="1371600"/>
          </a:xfrm>
        </p:spPr>
        <p:txBody>
          <a:bodyPr/>
          <a:lstStyle/>
          <a:p>
            <a:r>
              <a:rPr lang="en-US" dirty="0" smtClean="0"/>
              <a:t>Psychological Role- Paul’s Story</a:t>
            </a:r>
            <a:endParaRPr lang="en-US" dirty="0"/>
          </a:p>
        </p:txBody>
      </p:sp>
      <p:sp>
        <p:nvSpPr>
          <p:cNvPr id="3" name="Content Placeholder 2"/>
          <p:cNvSpPr>
            <a:spLocks noGrp="1"/>
          </p:cNvSpPr>
          <p:nvPr>
            <p:ph idx="1"/>
          </p:nvPr>
        </p:nvSpPr>
        <p:spPr>
          <a:xfrm>
            <a:off x="1066800" y="1874520"/>
            <a:ext cx="10058400" cy="3931920"/>
          </a:xfrm>
        </p:spPr>
        <p:txBody>
          <a:bodyPr>
            <a:normAutofit/>
          </a:bodyPr>
          <a:lstStyle/>
          <a:p>
            <a:r>
              <a:rPr lang="en-US" dirty="0" smtClean="0"/>
              <a:t>Suffered from multiple sclerosis.</a:t>
            </a:r>
          </a:p>
          <a:p>
            <a:pPr marL="182880" lvl="1">
              <a:spcBef>
                <a:spcPts val="900"/>
              </a:spcBef>
            </a:pPr>
            <a:r>
              <a:rPr lang="en-US" sz="1800" dirty="0"/>
              <a:t>Wrote a letter stating he attempted to commit suicide multiple times and stated his desire to receive physician assisted suicide. </a:t>
            </a:r>
            <a:endParaRPr lang="en-US" dirty="0" smtClean="0"/>
          </a:p>
          <a:p>
            <a:r>
              <a:rPr lang="en-US" dirty="0" smtClean="0"/>
              <a:t>Linked with multiple factors that can lead to mood disorders such as:</a:t>
            </a:r>
          </a:p>
          <a:p>
            <a:pPr lvl="1"/>
            <a:r>
              <a:rPr lang="en-US" sz="1800" dirty="0" smtClean="0"/>
              <a:t>Early retirement</a:t>
            </a:r>
          </a:p>
          <a:p>
            <a:pPr lvl="1"/>
            <a:r>
              <a:rPr lang="en-US" sz="1800" dirty="0" smtClean="0"/>
              <a:t>Impoverishment</a:t>
            </a:r>
          </a:p>
          <a:p>
            <a:pPr lvl="1"/>
            <a:r>
              <a:rPr lang="en-US" sz="1800" dirty="0" smtClean="0"/>
              <a:t>Disruption of family and social life</a:t>
            </a:r>
          </a:p>
          <a:p>
            <a:pPr lvl="1"/>
            <a:endParaRPr lang="en-US" sz="1800" dirty="0"/>
          </a:p>
        </p:txBody>
      </p:sp>
      <p:pic>
        <p:nvPicPr>
          <p:cNvPr id="5" name="Picture 4"/>
          <p:cNvPicPr>
            <a:picLocks noChangeAspect="1"/>
          </p:cNvPicPr>
          <p:nvPr/>
        </p:nvPicPr>
        <p:blipFill>
          <a:blip r:embed="rId3"/>
          <a:stretch>
            <a:fillRect/>
          </a:stretch>
        </p:blipFill>
        <p:spPr>
          <a:xfrm>
            <a:off x="5890066" y="3433068"/>
            <a:ext cx="4868813" cy="2884605"/>
          </a:xfrm>
          <a:prstGeom prst="rect">
            <a:avLst/>
          </a:prstGeom>
        </p:spPr>
      </p:pic>
    </p:spTree>
    <p:extLst>
      <p:ext uri="{BB962C8B-B14F-4D97-AF65-F5344CB8AC3E}">
        <p14:creationId xmlns:p14="http://schemas.microsoft.com/office/powerpoint/2010/main" val="1096217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 of Psychologist </a:t>
            </a:r>
            <a:endParaRPr lang="en-US" dirty="0"/>
          </a:p>
        </p:txBody>
      </p:sp>
      <p:sp>
        <p:nvSpPr>
          <p:cNvPr id="3" name="Content Placeholder 2"/>
          <p:cNvSpPr>
            <a:spLocks noGrp="1"/>
          </p:cNvSpPr>
          <p:nvPr>
            <p:ph idx="1"/>
          </p:nvPr>
        </p:nvSpPr>
        <p:spPr/>
        <p:txBody>
          <a:bodyPr>
            <a:normAutofit/>
          </a:bodyPr>
          <a:lstStyle/>
          <a:p>
            <a:r>
              <a:rPr lang="en-US" sz="2800" dirty="0"/>
              <a:t>D</a:t>
            </a:r>
            <a:r>
              <a:rPr lang="en-US" sz="2800" dirty="0" smtClean="0"/>
              <a:t>etermining </a:t>
            </a:r>
            <a:r>
              <a:rPr lang="en-US" sz="2800" dirty="0"/>
              <a:t>if a patient </a:t>
            </a:r>
            <a:r>
              <a:rPr lang="en-US" sz="2800" dirty="0" smtClean="0"/>
              <a:t>is </a:t>
            </a:r>
            <a:r>
              <a:rPr lang="en-US" sz="2800" dirty="0"/>
              <a:t>competent or </a:t>
            </a:r>
            <a:r>
              <a:rPr lang="en-US" sz="2800" dirty="0" smtClean="0"/>
              <a:t>not.</a:t>
            </a:r>
          </a:p>
          <a:p>
            <a:r>
              <a:rPr lang="en-US" sz="2800" dirty="0" smtClean="0"/>
              <a:t>Understanding </a:t>
            </a:r>
            <a:r>
              <a:rPr lang="en-US" sz="2800" dirty="0"/>
              <a:t>the patient on </a:t>
            </a:r>
            <a:r>
              <a:rPr lang="en-US" sz="2800" dirty="0" smtClean="0"/>
              <a:t>a deeper level.</a:t>
            </a:r>
          </a:p>
          <a:p>
            <a:r>
              <a:rPr lang="en-US" sz="2800" dirty="0"/>
              <a:t>C</a:t>
            </a:r>
            <a:r>
              <a:rPr lang="en-US" sz="2800" dirty="0" smtClean="0"/>
              <a:t>ould </a:t>
            </a:r>
            <a:r>
              <a:rPr lang="en-US" sz="2800" dirty="0"/>
              <a:t>potentially </a:t>
            </a:r>
            <a:r>
              <a:rPr lang="en-US" sz="2800" dirty="0" smtClean="0"/>
              <a:t>reduce the </a:t>
            </a:r>
            <a:r>
              <a:rPr lang="en-US" sz="2800" dirty="0"/>
              <a:t>abuse of this </a:t>
            </a:r>
            <a:r>
              <a:rPr lang="en-US" sz="2800" dirty="0" smtClean="0"/>
              <a:t>process.</a:t>
            </a:r>
          </a:p>
          <a:p>
            <a:r>
              <a:rPr lang="en-US" sz="2800" dirty="0"/>
              <a:t>E</a:t>
            </a:r>
            <a:r>
              <a:rPr lang="en-US" sz="2800" dirty="0" smtClean="0"/>
              <a:t>ducate </a:t>
            </a:r>
            <a:r>
              <a:rPr lang="en-US" sz="2800" dirty="0"/>
              <a:t>the public as well </a:t>
            </a:r>
            <a:r>
              <a:rPr lang="en-US" sz="2800" dirty="0" smtClean="0"/>
              <a:t>as </a:t>
            </a:r>
            <a:r>
              <a:rPr lang="en-US" sz="2800" dirty="0"/>
              <a:t>health care </a:t>
            </a:r>
            <a:r>
              <a:rPr lang="en-US" sz="2800" dirty="0" smtClean="0"/>
              <a:t>professionals.</a:t>
            </a:r>
          </a:p>
          <a:p>
            <a:r>
              <a:rPr lang="en-US" sz="2800" dirty="0" smtClean="0"/>
              <a:t>Prevent “slippery slope.” </a:t>
            </a:r>
          </a:p>
        </p:txBody>
      </p:sp>
      <p:pic>
        <p:nvPicPr>
          <p:cNvPr id="4" name="Picture 3"/>
          <p:cNvPicPr>
            <a:picLocks noChangeAspect="1"/>
          </p:cNvPicPr>
          <p:nvPr/>
        </p:nvPicPr>
        <p:blipFill>
          <a:blip r:embed="rId3"/>
          <a:stretch>
            <a:fillRect/>
          </a:stretch>
        </p:blipFill>
        <p:spPr>
          <a:xfrm>
            <a:off x="5859202" y="4215384"/>
            <a:ext cx="4016318" cy="2256660"/>
          </a:xfrm>
          <a:prstGeom prst="rect">
            <a:avLst/>
          </a:prstGeom>
        </p:spPr>
      </p:pic>
    </p:spTree>
    <p:extLst>
      <p:ext uri="{BB962C8B-B14F-4D97-AF65-F5344CB8AC3E}">
        <p14:creationId xmlns:p14="http://schemas.microsoft.com/office/powerpoint/2010/main" val="18443690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346</TotalTime>
  <Words>2615</Words>
  <Application>Microsoft Macintosh PowerPoint</Application>
  <PresentationFormat>Widescreen</PresentationFormat>
  <Paragraphs>174</Paragraphs>
  <Slides>18</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Century Gothic</vt:lpstr>
      <vt:lpstr>Garamond</vt:lpstr>
      <vt:lpstr>Savon</vt:lpstr>
      <vt:lpstr>Euthanasia </vt:lpstr>
      <vt:lpstr>Overview</vt:lpstr>
      <vt:lpstr>What is euthanasia? </vt:lpstr>
      <vt:lpstr>Types of Euthanasia </vt:lpstr>
      <vt:lpstr>Types of Euthanasia </vt:lpstr>
      <vt:lpstr>Defining Terminally Ill </vt:lpstr>
      <vt:lpstr>Psychological Role </vt:lpstr>
      <vt:lpstr>Psychological Role- Paul’s Story</vt:lpstr>
      <vt:lpstr>Role of Psychologist </vt:lpstr>
      <vt:lpstr>Euthanasia in the Netherlands</vt:lpstr>
      <vt:lpstr>Euthanasia in Belgium</vt:lpstr>
      <vt:lpstr>Ethical and Legal Role</vt:lpstr>
      <vt:lpstr>Alternatives/solutions</vt:lpstr>
      <vt:lpstr>Conclusion</vt:lpstr>
      <vt:lpstr>Works Cited</vt:lpstr>
      <vt:lpstr>Works Cited</vt:lpstr>
      <vt:lpstr>Works Cited</vt:lpstr>
      <vt:lpstr>Works Cited</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Euthanasia </dc:title>
  <dc:creator>Sabrina Didiano</dc:creator>
  <cp:lastModifiedBy>Sabrina Didiano</cp:lastModifiedBy>
  <cp:revision>36</cp:revision>
  <dcterms:created xsi:type="dcterms:W3CDTF">2019-03-26T16:29:40Z</dcterms:created>
  <dcterms:modified xsi:type="dcterms:W3CDTF">2019-04-24T13:37:34Z</dcterms:modified>
</cp:coreProperties>
</file>