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76"/>
  </p:normalViewPr>
  <p:slideViewPr>
    <p:cSldViewPr snapToGrid="0" snapToObjects="1">
      <p:cViewPr>
        <p:scale>
          <a:sx n="19" d="100"/>
          <a:sy n="19" d="100"/>
        </p:scale>
        <p:origin x="534" y="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3CF0-E818-3D4D-943B-513DCF762125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AC06-6720-984D-AE1C-AAB0EB69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8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3CF0-E818-3D4D-943B-513DCF762125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AC06-6720-984D-AE1C-AAB0EB69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0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3CF0-E818-3D4D-943B-513DCF762125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AC06-6720-984D-AE1C-AAB0EB69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6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3CF0-E818-3D4D-943B-513DCF762125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AC06-6720-984D-AE1C-AAB0EB69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4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3CF0-E818-3D4D-943B-513DCF762125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AC06-6720-984D-AE1C-AAB0EB69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1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3CF0-E818-3D4D-943B-513DCF762125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AC06-6720-984D-AE1C-AAB0EB69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5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3CF0-E818-3D4D-943B-513DCF762125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AC06-6720-984D-AE1C-AAB0EB69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6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3CF0-E818-3D4D-943B-513DCF762125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AC06-6720-984D-AE1C-AAB0EB69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8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3CF0-E818-3D4D-943B-513DCF762125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AC06-6720-984D-AE1C-AAB0EB69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3CF0-E818-3D4D-943B-513DCF762125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AC06-6720-984D-AE1C-AAB0EB69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6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3CF0-E818-3D4D-943B-513DCF762125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AC06-6720-984D-AE1C-AAB0EB69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4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73CF0-E818-3D4D-943B-513DCF762125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1AC06-6720-984D-AE1C-AAB0EB69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6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hyperlink" Target="https://www.nationofchange.org/2018/09/20/four-black-female-judges-use-their-courtrooms-to-break-the-school-to-prison-pipeline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www.aclu.org/issues/juvenile-justice/school-prison-pipeline/school-prison-pipeline-infographic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www.aclu.org/issues/juvenile-justice/juvenile-justice-school-prison-pipeline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educationviews.org/restorative-justice-is-about-more-than-just-reducing-suspension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2E932172-584C-4868-95F6-230428C2F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4117" y="12308985"/>
            <a:ext cx="5956308" cy="11034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B7036F9-2AE8-47BD-839E-ECD5327BB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3992" y="6872907"/>
            <a:ext cx="7315200" cy="11034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8304FD7-B4BC-46CE-80A0-AA7B3B77E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4133" y="22118321"/>
            <a:ext cx="5956308" cy="11034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3CE7F9-09EE-46D8-8FBF-9E6003083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211" y="26178379"/>
            <a:ext cx="11582460" cy="11034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C0C2B6B-C15B-4330-96B8-13A15B3D1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732" y="6931784"/>
            <a:ext cx="6359982" cy="11034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2834046-081E-42A5-B796-C4784B6BD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931" y="12062926"/>
            <a:ext cx="5955020" cy="110865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123E8CD-8D32-4E58-A0FC-84365DE607C9}"/>
              </a:ext>
            </a:extLst>
          </p:cNvPr>
          <p:cNvSpPr/>
          <p:nvPr/>
        </p:nvSpPr>
        <p:spPr>
          <a:xfrm>
            <a:off x="1" y="-5442"/>
            <a:ext cx="43891200" cy="59794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2085-0E21-AC47-B015-3675993C83EC}"/>
              </a:ext>
            </a:extLst>
          </p:cNvPr>
          <p:cNvSpPr txBox="1"/>
          <p:nvPr/>
        </p:nvSpPr>
        <p:spPr>
          <a:xfrm>
            <a:off x="0" y="3049040"/>
            <a:ext cx="43891200" cy="11387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800" i="1" dirty="0">
                <a:latin typeface="Palatino" pitchFamily="2" charset="77"/>
                <a:ea typeface="Palatino" pitchFamily="2" charset="77"/>
              </a:rPr>
              <a:t>Emmalyn Walenda, Social Work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AAD7CE-EF43-8248-9770-71455449FC61}"/>
              </a:ext>
            </a:extLst>
          </p:cNvPr>
          <p:cNvSpPr txBox="1"/>
          <p:nvPr/>
        </p:nvSpPr>
        <p:spPr>
          <a:xfrm>
            <a:off x="0" y="852173"/>
            <a:ext cx="43891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b="1" dirty="0"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The Deconstruction of the School-to-Prison Pipeline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12F5EE-C407-43FE-B36D-FA99143A1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24" y="572173"/>
            <a:ext cx="3640750" cy="3615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55A487-C7E3-4F74-9B3E-109A992EB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5109" y="506460"/>
            <a:ext cx="3630632" cy="36055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0F64F8E-226E-41F8-855F-CD7F08A1C65C}"/>
              </a:ext>
            </a:extLst>
          </p:cNvPr>
          <p:cNvSpPr txBox="1"/>
          <p:nvPr/>
        </p:nvSpPr>
        <p:spPr>
          <a:xfrm>
            <a:off x="1305116" y="7000984"/>
            <a:ext cx="12990651" cy="4225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Research Question:</a:t>
            </a:r>
          </a:p>
          <a:p>
            <a:pPr algn="ctr"/>
            <a:endParaRPr lang="en-US" sz="5400" dirty="0"/>
          </a:p>
          <a:p>
            <a:pPr algn="ctr"/>
            <a:r>
              <a:rPr lang="en-US" sz="4400" dirty="0"/>
              <a:t>What causes the school-to-prison pipeline and what measures can be taken to combat it?</a:t>
            </a:r>
          </a:p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7A5402-FE3A-4136-8B18-4A843A659469}"/>
              </a:ext>
            </a:extLst>
          </p:cNvPr>
          <p:cNvSpPr txBox="1"/>
          <p:nvPr/>
        </p:nvSpPr>
        <p:spPr>
          <a:xfrm>
            <a:off x="33521" y="12140991"/>
            <a:ext cx="15344404" cy="669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Thesis:</a:t>
            </a:r>
          </a:p>
          <a:p>
            <a:pPr algn="ctr"/>
            <a:endParaRPr lang="en-US" sz="5400" dirty="0"/>
          </a:p>
          <a:p>
            <a:pPr algn="ctr"/>
            <a:r>
              <a:rPr lang="en-US" dirty="0"/>
              <a:t> </a:t>
            </a:r>
            <a:r>
              <a:rPr lang="en-US" sz="4400" dirty="0"/>
              <a:t>Educational facilities in the U.S. utilize a wide variety of harsh seclusive forms of discipline with students that trigger the beginning to the school-to-prison pipeline.  In order to officially diminish the existence of this phenomenon, schools must implement more guided and constructive methods of discipline.</a:t>
            </a:r>
            <a:endParaRPr lang="en-US" sz="4400" u="none" dirty="0">
              <a:solidFill>
                <a:schemeClr val="dk1"/>
              </a:solidFill>
              <a:ea typeface="Didact Gothic"/>
              <a:cs typeface="Didact Gothic"/>
              <a:sym typeface="Didact Gothic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26582-183A-48CD-AB72-5BBFEDAF7324}"/>
              </a:ext>
            </a:extLst>
          </p:cNvPr>
          <p:cNvSpPr txBox="1"/>
          <p:nvPr/>
        </p:nvSpPr>
        <p:spPr>
          <a:xfrm>
            <a:off x="76691" y="26178379"/>
            <a:ext cx="15447500" cy="518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What is the School-to-Prison Pipeline?:</a:t>
            </a:r>
          </a:p>
          <a:p>
            <a:pPr algn="ctr"/>
            <a:endParaRPr lang="en-US" dirty="0"/>
          </a:p>
          <a:p>
            <a:pPr algn="ctr"/>
            <a:r>
              <a:rPr lang="en-US" sz="4400" dirty="0">
                <a:solidFill>
                  <a:srgbClr val="262626"/>
                </a:solidFill>
                <a:ea typeface="Calibri" panose="020F0502020204030204" pitchFamily="34" charset="0"/>
              </a:rPr>
              <a:t>The process of which methods and practices used by the educational system push students out of school, and into the juvenile or criminal justice systems.</a:t>
            </a:r>
            <a:r>
              <a:rPr lang="en-US" sz="4400" dirty="0">
                <a:solidFill>
                  <a:srgbClr val="262626"/>
                </a:solidFill>
                <a:effectLst/>
                <a:ea typeface="Calibri" panose="020F0502020204030204" pitchFamily="34" charset="0"/>
              </a:rPr>
              <a:t> </a:t>
            </a:r>
            <a:endParaRPr lang="en-US" sz="4400" dirty="0"/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FD03BD-4C0A-4005-B3D1-6BBF1DFE96D5}"/>
              </a:ext>
            </a:extLst>
          </p:cNvPr>
          <p:cNvSpPr txBox="1"/>
          <p:nvPr/>
        </p:nvSpPr>
        <p:spPr>
          <a:xfrm>
            <a:off x="14029299" y="22125293"/>
            <a:ext cx="10892118" cy="11673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Potential Causes:</a:t>
            </a:r>
          </a:p>
          <a:p>
            <a:pPr algn="ctr"/>
            <a:endParaRPr lang="en-US" sz="5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b="1" dirty="0"/>
              <a:t>Exclusionary Discipline</a:t>
            </a:r>
          </a:p>
          <a:p>
            <a:pPr marL="285750" lvl="5" indent="-285750" algn="ctr">
              <a:buFontTx/>
              <a:buChar char="-"/>
            </a:pPr>
            <a:r>
              <a:rPr lang="en-US" sz="4400" dirty="0"/>
              <a:t>Exp: Suspension; Expulsion, Zero Tolerance Policies</a:t>
            </a:r>
          </a:p>
          <a:p>
            <a:pPr marL="285750" lvl="5" indent="-285750" algn="ctr">
              <a:buFontTx/>
              <a:buChar char="-"/>
            </a:pPr>
            <a:r>
              <a:rPr lang="en-US" sz="4400" dirty="0"/>
              <a:t>Zero Tolerance Policies in 94% of U.S. public schools</a:t>
            </a:r>
          </a:p>
          <a:p>
            <a:pPr marL="285750" lvl="5" indent="-285750" algn="ctr">
              <a:buFontTx/>
              <a:buChar char="-"/>
            </a:pPr>
            <a:r>
              <a:rPr lang="en-US" sz="4400" dirty="0"/>
              <a:t>Trivial Offenses – 95% of Suspensions</a:t>
            </a:r>
          </a:p>
          <a:p>
            <a:pPr marL="285750" lvl="5" indent="-285750" algn="ctr">
              <a:buFontTx/>
              <a:buChar char="-"/>
            </a:pPr>
            <a:endParaRPr lang="en-US" sz="4400" dirty="0"/>
          </a:p>
          <a:p>
            <a:pPr marL="571500" lvl="5" indent="-571500" algn="ctr">
              <a:buFont typeface="Arial" panose="020B0604020202020204" pitchFamily="34" charset="0"/>
              <a:buChar char="•"/>
            </a:pPr>
            <a:r>
              <a:rPr lang="en-US" sz="4400" b="1" dirty="0"/>
              <a:t>Court Referrals and Student Arrests</a:t>
            </a:r>
            <a:endParaRPr lang="en-US" sz="4400" dirty="0"/>
          </a:p>
          <a:p>
            <a:pPr marL="571500" lvl="5" indent="-571500" algn="ctr">
              <a:buFontTx/>
              <a:buChar char="-"/>
            </a:pPr>
            <a:r>
              <a:rPr lang="en-US" sz="4400" dirty="0"/>
              <a:t>Minor and unviolent infractions</a:t>
            </a:r>
          </a:p>
          <a:p>
            <a:pPr marL="571500" lvl="5" indent="-571500" algn="ctr">
              <a:buFontTx/>
              <a:buChar char="-"/>
            </a:pPr>
            <a:r>
              <a:rPr lang="en-US" sz="4400" dirty="0"/>
              <a:t>“Disturbing schools”</a:t>
            </a:r>
          </a:p>
          <a:p>
            <a:pPr marL="571500" lvl="5" indent="-571500" algn="ctr">
              <a:buFontTx/>
              <a:buChar char="-"/>
            </a:pPr>
            <a:r>
              <a:rPr lang="en-US" sz="4400" dirty="0"/>
              <a:t>Discrimination against certain student population groups when making the arrests or referrals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03E854-9287-4B4D-917B-4A0C5502BFC6}"/>
              </a:ext>
            </a:extLst>
          </p:cNvPr>
          <p:cNvSpPr txBox="1"/>
          <p:nvPr/>
        </p:nvSpPr>
        <p:spPr>
          <a:xfrm>
            <a:off x="22854736" y="6980156"/>
            <a:ext cx="10382026" cy="1829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Main Impacted Groups:</a:t>
            </a:r>
          </a:p>
          <a:p>
            <a:pPr algn="ctr"/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b="1" dirty="0"/>
              <a:t>Mental Illness</a:t>
            </a:r>
          </a:p>
          <a:p>
            <a:pPr marL="571500" indent="-571500" algn="ctr">
              <a:buFontTx/>
              <a:buChar char="-"/>
            </a:pPr>
            <a:r>
              <a:rPr lang="en-US" sz="4400" dirty="0">
                <a:effectLst/>
                <a:ea typeface="Calibri" panose="020F0502020204030204" pitchFamily="34" charset="0"/>
              </a:rPr>
              <a:t>65-70% of youth in the juvenile justice system have a mental illness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400" b="1" dirty="0">
              <a:effectLst/>
              <a:ea typeface="Calibri" panose="020F050202020403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dirty="0">
                <a:ea typeface="Calibri" panose="020F0502020204030204" pitchFamily="34" charset="0"/>
              </a:rPr>
              <a:t>Potential </a:t>
            </a:r>
            <a:r>
              <a:rPr lang="en-US" sz="4400" b="1" dirty="0">
                <a:effectLst/>
                <a:ea typeface="Calibri" panose="020F0502020204030204" pitchFamily="34" charset="0"/>
              </a:rPr>
              <a:t> Causes</a:t>
            </a:r>
            <a:endParaRPr lang="en-US" sz="4400" b="1" dirty="0"/>
          </a:p>
          <a:p>
            <a:pPr marL="285750" indent="-285750" algn="ctr">
              <a:buFontTx/>
              <a:buChar char="-"/>
            </a:pPr>
            <a:r>
              <a:rPr lang="en-US" sz="4400" dirty="0"/>
              <a:t>Lack of funding to school mental health services</a:t>
            </a:r>
          </a:p>
          <a:p>
            <a:pPr marL="285750" indent="-285750" algn="ctr">
              <a:buFontTx/>
              <a:buChar char="-"/>
            </a:pPr>
            <a:r>
              <a:rPr lang="en-US" sz="4400" dirty="0"/>
              <a:t>Trauma-informed approach not utilized</a:t>
            </a:r>
          </a:p>
          <a:p>
            <a:pPr algn="ctr"/>
            <a:endParaRPr lang="en-US" sz="4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b="1" dirty="0"/>
              <a:t>Disabilities</a:t>
            </a:r>
          </a:p>
          <a:p>
            <a:pPr marL="571500" indent="-571500" algn="ctr">
              <a:buFontTx/>
              <a:buChar char="-"/>
            </a:pPr>
            <a:r>
              <a:rPr lang="en-US" sz="4400" dirty="0"/>
              <a:t>75% more likely to be expelled</a:t>
            </a:r>
          </a:p>
          <a:p>
            <a:pPr algn="ctr"/>
            <a:endParaRPr lang="en-US" sz="4400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dirty="0"/>
              <a:t>Potential Causes</a:t>
            </a:r>
          </a:p>
          <a:p>
            <a:pPr marL="285750" indent="-285750" algn="ctr">
              <a:buFontTx/>
              <a:buChar char="-"/>
            </a:pPr>
            <a:r>
              <a:rPr lang="en-US" sz="4400" dirty="0"/>
              <a:t>Lack of professional training</a:t>
            </a:r>
          </a:p>
          <a:p>
            <a:pPr algn="ctr"/>
            <a:r>
              <a:rPr lang="en-US" sz="4400" dirty="0"/>
              <a:t>- Inadequate funding</a:t>
            </a:r>
          </a:p>
          <a:p>
            <a:pPr marL="285750" indent="-285750" algn="ctr">
              <a:buFontTx/>
              <a:buChar char="-"/>
            </a:pPr>
            <a:endParaRPr lang="en-US" sz="4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b="1" dirty="0"/>
              <a:t>Minority Groups</a:t>
            </a:r>
          </a:p>
          <a:p>
            <a:pPr marL="571500" indent="-571500" algn="ctr">
              <a:buFontTx/>
              <a:buChar char="-"/>
            </a:pPr>
            <a:r>
              <a:rPr lang="en-US" sz="4400" dirty="0"/>
              <a:t>Individuals of minority groups represent two-thirds of youth in the juvenile justice system</a:t>
            </a:r>
          </a:p>
          <a:p>
            <a:pPr marL="571500" indent="-571500" algn="ctr">
              <a:buFontTx/>
              <a:buChar char="-"/>
            </a:pPr>
            <a:endParaRPr lang="en-US" sz="4400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dirty="0"/>
              <a:t>Potential Causes</a:t>
            </a:r>
          </a:p>
          <a:p>
            <a:pPr marL="571500" indent="-571500" algn="ctr">
              <a:buFontTx/>
              <a:buChar char="-"/>
            </a:pPr>
            <a:r>
              <a:rPr lang="en-US" sz="4400" dirty="0"/>
              <a:t>Unconscious bias</a:t>
            </a:r>
          </a:p>
          <a:p>
            <a:pPr marL="571500" indent="-571500" algn="ctr">
              <a:buFontTx/>
              <a:buChar char="-"/>
            </a:pPr>
            <a:r>
              <a:rPr lang="en-US" sz="4400" dirty="0"/>
              <a:t>Discrimination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5BA409-B844-46E9-91FC-5E716C78273A}"/>
              </a:ext>
            </a:extLst>
          </p:cNvPr>
          <p:cNvSpPr txBox="1"/>
          <p:nvPr/>
        </p:nvSpPr>
        <p:spPr>
          <a:xfrm>
            <a:off x="34081976" y="12508945"/>
            <a:ext cx="8740589" cy="22116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Potential Solutions:</a:t>
            </a:r>
          </a:p>
          <a:p>
            <a:pPr algn="ctr"/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b="1" dirty="0"/>
              <a:t>Restorative Justice</a:t>
            </a:r>
          </a:p>
          <a:p>
            <a:pPr marL="285750" indent="-285750" algn="ctr">
              <a:buFontTx/>
              <a:buChar char="-"/>
            </a:pPr>
            <a:r>
              <a:rPr lang="en-US" sz="4400" dirty="0"/>
              <a:t>Learn life-long problem-solving skills</a:t>
            </a:r>
          </a:p>
          <a:p>
            <a:pPr marL="285750" indent="-285750" algn="ctr">
              <a:buFontTx/>
              <a:buChar char="-"/>
            </a:pPr>
            <a:r>
              <a:rPr lang="en-US" sz="4400" dirty="0"/>
              <a:t>Unearth underlying issues</a:t>
            </a:r>
          </a:p>
          <a:p>
            <a:pPr marL="285750" indent="-285750" algn="ctr">
              <a:buFontTx/>
              <a:buChar char="-"/>
            </a:pPr>
            <a:r>
              <a:rPr lang="en-US" sz="4400" dirty="0"/>
              <a:t>Discover possible resources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4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b="1" dirty="0"/>
              <a:t>More Funding for Mental Health and Special Education Programs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dirty="0"/>
              <a:t>Have adequate mental health and support staff </a:t>
            </a:r>
          </a:p>
          <a:p>
            <a:pPr marL="571500" indent="-571500" algn="ctr">
              <a:buFontTx/>
              <a:buChar char="-"/>
            </a:pPr>
            <a:r>
              <a:rPr lang="en-US" sz="4400" dirty="0"/>
              <a:t>Unearth and receive support for any underlying issues</a:t>
            </a:r>
          </a:p>
          <a:p>
            <a:pPr marL="571500" indent="-571500" algn="ctr">
              <a:buFontTx/>
              <a:buChar char="-"/>
            </a:pPr>
            <a:r>
              <a:rPr lang="en-US" sz="4400" dirty="0"/>
              <a:t>Obtain adequate academic and personal supports</a:t>
            </a:r>
          </a:p>
          <a:p>
            <a:pPr marL="571500" indent="-571500" algn="ctr">
              <a:buFontTx/>
              <a:buChar char="-"/>
            </a:pPr>
            <a:r>
              <a:rPr lang="en-US" sz="4400" dirty="0"/>
              <a:t>Decrease possible disengagement</a:t>
            </a:r>
          </a:p>
          <a:p>
            <a:pPr marL="571500" indent="-571500" algn="ctr">
              <a:buFontTx/>
              <a:buChar char="-"/>
            </a:pPr>
            <a:r>
              <a:rPr lang="en-US" sz="4400" dirty="0"/>
              <a:t>Decrease possible behavioral disturbances and dropouts through increased resources</a:t>
            </a:r>
          </a:p>
          <a:p>
            <a:pPr algn="ctr"/>
            <a:endParaRPr lang="en-US" sz="4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b="1" dirty="0"/>
              <a:t>Increased Teacher and Staff Professional Development </a:t>
            </a:r>
          </a:p>
          <a:p>
            <a:pPr marL="571500" indent="-571500" algn="ctr">
              <a:buFontTx/>
              <a:buChar char="-"/>
            </a:pPr>
            <a:r>
              <a:rPr lang="en-US" sz="4400" dirty="0"/>
              <a:t>Learn more trauma-informed approach methods</a:t>
            </a:r>
          </a:p>
          <a:p>
            <a:pPr marL="571500" indent="-571500" algn="ctr">
              <a:buFontTx/>
              <a:buChar char="-"/>
            </a:pPr>
            <a:r>
              <a:rPr lang="en-US" sz="4400" dirty="0"/>
              <a:t>Address discrimination</a:t>
            </a:r>
          </a:p>
          <a:p>
            <a:pPr marL="571500" indent="-571500" algn="ctr">
              <a:buFontTx/>
              <a:buChar char="-"/>
            </a:pPr>
            <a:r>
              <a:rPr lang="en-US" sz="4400" dirty="0"/>
              <a:t>Gain knowledge of diverse student populations</a:t>
            </a:r>
          </a:p>
          <a:p>
            <a:pPr marL="571500" indent="-571500" algn="ctr">
              <a:buFontTx/>
              <a:buChar char="-"/>
            </a:pPr>
            <a:r>
              <a:rPr lang="en-US" sz="4400" dirty="0"/>
              <a:t>Less resorting to exclusionary discipline</a:t>
            </a:r>
          </a:p>
          <a:p>
            <a:pPr algn="ctr"/>
            <a:endParaRPr lang="en-US" sz="4400" dirty="0"/>
          </a:p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700BC0-FFBE-4A32-8E85-DDC29F69A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8274" y="6727492"/>
            <a:ext cx="7792010" cy="14630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CB67F33-46D1-476F-BA66-5FC793518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21418" y="26670739"/>
            <a:ext cx="9182316" cy="4874444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832335A-F287-4502-A6C4-437BE5690E8B}"/>
              </a:ext>
            </a:extLst>
          </p:cNvPr>
          <p:cNvCxnSpPr/>
          <p:nvPr/>
        </p:nvCxnSpPr>
        <p:spPr>
          <a:xfrm>
            <a:off x="23487875" y="14654163"/>
            <a:ext cx="9748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7BE93BB-5B2E-453A-92D8-2DB4F751C3A5}"/>
              </a:ext>
            </a:extLst>
          </p:cNvPr>
          <p:cNvCxnSpPr>
            <a:cxnSpLocks/>
          </p:cNvCxnSpPr>
          <p:nvPr/>
        </p:nvCxnSpPr>
        <p:spPr>
          <a:xfrm>
            <a:off x="23104396" y="19262669"/>
            <a:ext cx="9504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 descr="Gavel with solid fill">
            <a:extLst>
              <a:ext uri="{FF2B5EF4-FFF2-40B4-BE49-F238E27FC236}">
                <a16:creationId xmlns:a16="http://schemas.microsoft.com/office/drawing/2014/main" id="{678DBD88-8EF3-4B03-BC24-1508D7F288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8689" y="11147223"/>
            <a:ext cx="2167623" cy="216762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863D69E-C91C-42D8-8533-DE324B59D0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10470" y="6980156"/>
            <a:ext cx="7287516" cy="487444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2026DF8-91EF-43AE-9473-ED062660FE4B}"/>
              </a:ext>
            </a:extLst>
          </p:cNvPr>
          <p:cNvSpPr txBox="1"/>
          <p:nvPr/>
        </p:nvSpPr>
        <p:spPr>
          <a:xfrm rot="10800000" flipV="1">
            <a:off x="25952604" y="32366638"/>
            <a:ext cx="10301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https://www.aclu.org/issues/juvenile-justice/juvenile-justice-school-prison-pipeline</a:t>
            </a:r>
            <a:endParaRPr lang="en-US" sz="1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54660E-292B-44AB-87B8-A06EF80B3DFF}"/>
              </a:ext>
            </a:extLst>
          </p:cNvPr>
          <p:cNvSpPr txBox="1"/>
          <p:nvPr/>
        </p:nvSpPr>
        <p:spPr>
          <a:xfrm>
            <a:off x="16007683" y="20933742"/>
            <a:ext cx="7279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https://www.aclu.org/issues/juvenile-justice/school-prison-pipeline/school-prison-pipeline-infographic</a:t>
            </a: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004156-5807-4688-A4C5-D7AE40F3D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15" y="18585079"/>
            <a:ext cx="91440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096EEE8-E1F2-4BBC-8C41-6D1A3DF534B3}"/>
              </a:ext>
            </a:extLst>
          </p:cNvPr>
          <p:cNvSpPr txBox="1"/>
          <p:nvPr/>
        </p:nvSpPr>
        <p:spPr>
          <a:xfrm>
            <a:off x="2937415" y="24633454"/>
            <a:ext cx="9144000" cy="702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https://www.nationofchange.org/2018/09/20/four-black-female-judges-use-their-courtrooms-to-break-the-school-to-prison-pipeline/</a:t>
            </a:r>
            <a:endParaRPr lang="en-US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3B1889-DFBF-4A5E-9007-209D89BD370F}"/>
              </a:ext>
            </a:extLst>
          </p:cNvPr>
          <p:cNvSpPr txBox="1"/>
          <p:nvPr/>
        </p:nvSpPr>
        <p:spPr>
          <a:xfrm>
            <a:off x="35773558" y="11541211"/>
            <a:ext cx="62886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https://www.educationviews.org/restorative-justice-is-about-more-than-just-reducing-suspensions/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3960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E68C44B38D454A822357E92809081D" ma:contentTypeVersion="11" ma:contentTypeDescription="Create a new document." ma:contentTypeScope="" ma:versionID="d3393b1b8119e248737e5ddde8568eda">
  <xsd:schema xmlns:xsd="http://www.w3.org/2001/XMLSchema" xmlns:xs="http://www.w3.org/2001/XMLSchema" xmlns:p="http://schemas.microsoft.com/office/2006/metadata/properties" xmlns:ns2="4947024e-c7f4-448a-a7ae-6578092e520f" xmlns:ns3="9d02f471-8987-4bc7-bd7c-fcb151f959ef" targetNamespace="http://schemas.microsoft.com/office/2006/metadata/properties" ma:root="true" ma:fieldsID="d237871ee7a15691f6429755f6ef49e9" ns2:_="" ns3:_="">
    <xsd:import namespace="4947024e-c7f4-448a-a7ae-6578092e520f"/>
    <xsd:import namespace="9d02f471-8987-4bc7-bd7c-fcb151f959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47024e-c7f4-448a-a7ae-6578092e52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2f471-8987-4bc7-bd7c-fcb151f959e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D4D0EC-6185-425F-92AA-EFE5C05FBB1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E57344-8B55-403D-ABDC-5BC685E9B8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62C45E-7EA8-4A5C-80C5-9ACA78425E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47024e-c7f4-448a-a7ae-6578092e520f"/>
    <ds:schemaRef ds:uri="9d02f471-8987-4bc7-bd7c-fcb151f959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7040</TotalTime>
  <Words>376</Words>
  <Application>Microsoft Office PowerPoint</Application>
  <PresentationFormat>Custom</PresentationFormat>
  <Paragraphs>67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Palatino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posters convey your findings in a clear</dc:title>
  <dc:creator>Michels, Steven J.</dc:creator>
  <cp:lastModifiedBy>Walenda, Emmalyn S.</cp:lastModifiedBy>
  <cp:revision>46</cp:revision>
  <dcterms:created xsi:type="dcterms:W3CDTF">2020-01-31T20:05:15Z</dcterms:created>
  <dcterms:modified xsi:type="dcterms:W3CDTF">2022-04-20T18:25:35Z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0x010100FAE68C44B38D454A822357E92809081D</vt:lpwstr>
  </property>
</Properties>
</file>