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4"/>
  </p:sldMasterIdLst>
  <p:sldIdLst>
    <p:sldId id="256" r:id="rId5"/>
  </p:sldIdLst>
  <p:sldSz cx="43891200" cy="3291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53"/>
  </p:normalViewPr>
  <p:slideViewPr>
    <p:cSldViewPr snapToGrid="0" snapToObjects="1">
      <p:cViewPr varScale="1">
        <p:scale>
          <a:sx n="22" d="100"/>
          <a:sy n="22" d="100"/>
        </p:scale>
        <p:origin x="760"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61269-6C3A-CD40-9AFB-2BC118C2CA6F}"/>
              </a:ext>
            </a:extLst>
          </p:cNvPr>
          <p:cNvSpPr>
            <a:spLocks noGrp="1"/>
          </p:cNvSpPr>
          <p:nvPr>
            <p:ph type="ctrTitle"/>
          </p:nvPr>
        </p:nvSpPr>
        <p:spPr>
          <a:xfrm>
            <a:off x="5486400" y="5387342"/>
            <a:ext cx="32918400" cy="11460480"/>
          </a:xfrm>
        </p:spPr>
        <p:txBody>
          <a:bodyPr anchor="b"/>
          <a:lstStyle>
            <a:lvl1pPr algn="ctr">
              <a:defRPr sz="21600"/>
            </a:lvl1pPr>
          </a:lstStyle>
          <a:p>
            <a:r>
              <a:rPr lang="en-US"/>
              <a:t>Click to edit Master title style</a:t>
            </a:r>
          </a:p>
        </p:txBody>
      </p:sp>
      <p:sp>
        <p:nvSpPr>
          <p:cNvPr id="3" name="Subtitle 2">
            <a:extLst>
              <a:ext uri="{FF2B5EF4-FFF2-40B4-BE49-F238E27FC236}">
                <a16:creationId xmlns:a16="http://schemas.microsoft.com/office/drawing/2014/main" id="{8C99D43A-B840-014C-8BCA-1E22B8642310}"/>
              </a:ext>
            </a:extLst>
          </p:cNvPr>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p>
        </p:txBody>
      </p:sp>
      <p:sp>
        <p:nvSpPr>
          <p:cNvPr id="4" name="Date Placeholder 3">
            <a:extLst>
              <a:ext uri="{FF2B5EF4-FFF2-40B4-BE49-F238E27FC236}">
                <a16:creationId xmlns:a16="http://schemas.microsoft.com/office/drawing/2014/main" id="{B0380F1E-C323-9848-87D9-9AAE0FBCB401}"/>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5FD4F4B5-8F52-AE45-8B72-C26C68D09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1EF03-9E06-DF48-8E66-AF726BBB65C6}"/>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25698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646D0-DE63-9B4F-A4FB-50BF623F27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A6658D-552F-AF40-8F43-4174896723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2340D-1C5C-EC4F-96AE-ADA1112FABDF}"/>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B146A928-C316-384B-8BEC-41EE25E55E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3C330-143D-7341-BC15-FFB11C8EDF06}"/>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25288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545F7B-C23D-884C-AC7E-E66B9E028010}"/>
              </a:ext>
            </a:extLst>
          </p:cNvPr>
          <p:cNvSpPr>
            <a:spLocks noGrp="1"/>
          </p:cNvSpPr>
          <p:nvPr>
            <p:ph type="title" orient="vert"/>
          </p:nvPr>
        </p:nvSpPr>
        <p:spPr>
          <a:xfrm>
            <a:off x="31409640" y="1752600"/>
            <a:ext cx="946404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244FC7-5061-594B-936A-CBFF194D40D8}"/>
              </a:ext>
            </a:extLst>
          </p:cNvPr>
          <p:cNvSpPr>
            <a:spLocks noGrp="1"/>
          </p:cNvSpPr>
          <p:nvPr>
            <p:ph type="body" orient="vert" idx="1"/>
          </p:nvPr>
        </p:nvSpPr>
        <p:spPr>
          <a:xfrm>
            <a:off x="3017520"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3421CE-53E9-9E4A-8853-8753EBC931D2}"/>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24E25919-EA23-F349-81A4-616FE30F56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4216E0-0C93-E04F-B356-5C697D48338E}"/>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98947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77B10-5F20-BF47-AB89-4DADF4AD2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195013-F8A2-374A-AC48-E8CA1A7184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AE0235-2F6F-4742-BACB-A6D12FCAD7BF}"/>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C9AFDF99-9128-844B-8F8D-12F875F54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BD652-EEB1-604E-8B7F-9F87B3D1BB16}"/>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10101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D1FA-6A05-0A42-B837-155D65B2C9BF}"/>
              </a:ext>
            </a:extLst>
          </p:cNvPr>
          <p:cNvSpPr>
            <a:spLocks noGrp="1"/>
          </p:cNvSpPr>
          <p:nvPr>
            <p:ph type="title"/>
          </p:nvPr>
        </p:nvSpPr>
        <p:spPr>
          <a:xfrm>
            <a:off x="2994660" y="8206745"/>
            <a:ext cx="37856160" cy="13693138"/>
          </a:xfrm>
        </p:spPr>
        <p:txBody>
          <a:bodyPr anchor="b"/>
          <a:lstStyle>
            <a:lvl1pPr>
              <a:defRPr sz="21600"/>
            </a:lvl1pPr>
          </a:lstStyle>
          <a:p>
            <a:r>
              <a:rPr lang="en-US"/>
              <a:t>Click to edit Master title style</a:t>
            </a:r>
          </a:p>
        </p:txBody>
      </p:sp>
      <p:sp>
        <p:nvSpPr>
          <p:cNvPr id="3" name="Text Placeholder 2">
            <a:extLst>
              <a:ext uri="{FF2B5EF4-FFF2-40B4-BE49-F238E27FC236}">
                <a16:creationId xmlns:a16="http://schemas.microsoft.com/office/drawing/2014/main" id="{42570024-BBF4-7D47-A99A-E2C74D43A429}"/>
              </a:ext>
            </a:extLst>
          </p:cNvPr>
          <p:cNvSpPr>
            <a:spLocks noGrp="1"/>
          </p:cNvSpPr>
          <p:nvPr>
            <p:ph type="body" idx="1"/>
          </p:nvPr>
        </p:nvSpPr>
        <p:spPr>
          <a:xfrm>
            <a:off x="2994660" y="22029425"/>
            <a:ext cx="37856160" cy="7200898"/>
          </a:xfrm>
        </p:spPr>
        <p:txBody>
          <a:bodyPr/>
          <a:lstStyle>
            <a:lvl1pPr marL="0" indent="0">
              <a:buNone/>
              <a:defRPr sz="8640">
                <a:solidFill>
                  <a:schemeClr val="tx1">
                    <a:tint val="75000"/>
                  </a:schemeClr>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F1E0E5-0999-0B47-8E34-276302030DB5}"/>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F38E7576-6181-9A4D-B016-76CE2EA3B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265466-0834-B543-8ED8-4D573797856E}"/>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13701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F561A-F5A0-574B-BFC5-2E8FED75FF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A85047-D831-3540-B678-8F05025155C2}"/>
              </a:ext>
            </a:extLst>
          </p:cNvPr>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626B24-06AC-D34F-B0BA-9EEB25FB2B12}"/>
              </a:ext>
            </a:extLst>
          </p:cNvPr>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331A81-FEE4-974F-A9E1-A94BF08DBB3E}"/>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6" name="Footer Placeholder 5">
            <a:extLst>
              <a:ext uri="{FF2B5EF4-FFF2-40B4-BE49-F238E27FC236}">
                <a16:creationId xmlns:a16="http://schemas.microsoft.com/office/drawing/2014/main" id="{F8F492C3-FE6A-A247-AEC6-3E45B931E4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1800DF-36C9-5D4C-8D5E-20A9117EE2AC}"/>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037398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E69E7-F209-9B46-9961-4342A7067F5D}"/>
              </a:ext>
            </a:extLst>
          </p:cNvPr>
          <p:cNvSpPr>
            <a:spLocks noGrp="1"/>
          </p:cNvSpPr>
          <p:nvPr>
            <p:ph type="title"/>
          </p:nvPr>
        </p:nvSpPr>
        <p:spPr>
          <a:xfrm>
            <a:off x="3023237" y="1752603"/>
            <a:ext cx="3785616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2D8E81-F27B-8A4D-88DC-8990B0F060C3}"/>
              </a:ext>
            </a:extLst>
          </p:cNvPr>
          <p:cNvSpPr>
            <a:spLocks noGrp="1"/>
          </p:cNvSpPr>
          <p:nvPr>
            <p:ph type="body" idx="1"/>
          </p:nvPr>
        </p:nvSpPr>
        <p:spPr>
          <a:xfrm>
            <a:off x="3023239"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a:extLst>
              <a:ext uri="{FF2B5EF4-FFF2-40B4-BE49-F238E27FC236}">
                <a16:creationId xmlns:a16="http://schemas.microsoft.com/office/drawing/2014/main" id="{6623DAB7-FDFB-774F-AF61-23F9593CF853}"/>
              </a:ext>
            </a:extLst>
          </p:cNvPr>
          <p:cNvSpPr>
            <a:spLocks noGrp="1"/>
          </p:cNvSpPr>
          <p:nvPr>
            <p:ph sz="half" idx="2"/>
          </p:nvPr>
        </p:nvSpPr>
        <p:spPr>
          <a:xfrm>
            <a:off x="3023239"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A5D636-331B-CB46-A7D9-C35B45CA2365}"/>
              </a:ext>
            </a:extLst>
          </p:cNvPr>
          <p:cNvSpPr>
            <a:spLocks noGrp="1"/>
          </p:cNvSpPr>
          <p:nvPr>
            <p:ph type="body" sz="quarter" idx="3"/>
          </p:nvPr>
        </p:nvSpPr>
        <p:spPr>
          <a:xfrm>
            <a:off x="22219920"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a:extLst>
              <a:ext uri="{FF2B5EF4-FFF2-40B4-BE49-F238E27FC236}">
                <a16:creationId xmlns:a16="http://schemas.microsoft.com/office/drawing/2014/main" id="{6CDB660A-43DD-0E42-8898-CCDB75B48FCD}"/>
              </a:ext>
            </a:extLst>
          </p:cNvPr>
          <p:cNvSpPr>
            <a:spLocks noGrp="1"/>
          </p:cNvSpPr>
          <p:nvPr>
            <p:ph sz="quarter" idx="4"/>
          </p:nvPr>
        </p:nvSpPr>
        <p:spPr>
          <a:xfrm>
            <a:off x="22219920"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CD5A7C-BA26-0A41-9817-035597F3BC19}"/>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8" name="Footer Placeholder 7">
            <a:extLst>
              <a:ext uri="{FF2B5EF4-FFF2-40B4-BE49-F238E27FC236}">
                <a16:creationId xmlns:a16="http://schemas.microsoft.com/office/drawing/2014/main" id="{DC8170EA-3C39-0042-AEA1-8EB3701338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F2C5ED-0235-9A4D-92F2-1BD359BFC19F}"/>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6341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78239-A969-0547-A418-076373E19D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BAB1-0A68-F441-B758-9F4C8E1961A5}"/>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4" name="Footer Placeholder 3">
            <a:extLst>
              <a:ext uri="{FF2B5EF4-FFF2-40B4-BE49-F238E27FC236}">
                <a16:creationId xmlns:a16="http://schemas.microsoft.com/office/drawing/2014/main" id="{5954F0A7-9634-1C44-A55A-E7C182EA98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A5B7CC-2138-B24B-80B4-51B95A490C44}"/>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08098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477602-4632-E740-84B6-E8A6BE55C77D}"/>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3" name="Footer Placeholder 2">
            <a:extLst>
              <a:ext uri="{FF2B5EF4-FFF2-40B4-BE49-F238E27FC236}">
                <a16:creationId xmlns:a16="http://schemas.microsoft.com/office/drawing/2014/main" id="{5BB05D33-7D2A-DD44-81B7-5598E30CB3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1E481C-F92F-C34A-9514-9CED2B3EDAD2}"/>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408407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884F9-9C70-E24B-BB61-C621B0E94A36}"/>
              </a:ext>
            </a:extLst>
          </p:cNvPr>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Content Placeholder 2">
            <a:extLst>
              <a:ext uri="{FF2B5EF4-FFF2-40B4-BE49-F238E27FC236}">
                <a16:creationId xmlns:a16="http://schemas.microsoft.com/office/drawing/2014/main" id="{C329FC54-3184-B542-8DD4-5D3FF64670E3}"/>
              </a:ext>
            </a:extLst>
          </p:cNvPr>
          <p:cNvSpPr>
            <a:spLocks noGrp="1"/>
          </p:cNvSpPr>
          <p:nvPr>
            <p:ph idx="1"/>
          </p:nvPr>
        </p:nvSpPr>
        <p:spPr>
          <a:xfrm>
            <a:off x="18659477" y="473964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9E4FE9-16CC-CA49-A0BA-53E96D4A7C4A}"/>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a:extLst>
              <a:ext uri="{FF2B5EF4-FFF2-40B4-BE49-F238E27FC236}">
                <a16:creationId xmlns:a16="http://schemas.microsoft.com/office/drawing/2014/main" id="{32FC50D4-AF78-E04F-A99A-4D36BCD617AA}"/>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6" name="Footer Placeholder 5">
            <a:extLst>
              <a:ext uri="{FF2B5EF4-FFF2-40B4-BE49-F238E27FC236}">
                <a16:creationId xmlns:a16="http://schemas.microsoft.com/office/drawing/2014/main" id="{D5152B0B-92B6-9F43-91C8-B7D1F5A051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F42E9E-3DF5-1848-9478-F2AE143E056B}"/>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4182560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11A9-B801-B74B-86F8-862F47459784}"/>
              </a:ext>
            </a:extLst>
          </p:cNvPr>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Picture Placeholder 2">
            <a:extLst>
              <a:ext uri="{FF2B5EF4-FFF2-40B4-BE49-F238E27FC236}">
                <a16:creationId xmlns:a16="http://schemas.microsoft.com/office/drawing/2014/main" id="{F2D2CC91-2E13-8246-A123-0426E55077AB}"/>
              </a:ext>
            </a:extLst>
          </p:cNvPr>
          <p:cNvSpPr>
            <a:spLocks noGrp="1"/>
          </p:cNvSpPr>
          <p:nvPr>
            <p:ph type="pic" idx="1"/>
          </p:nvPr>
        </p:nvSpPr>
        <p:spPr>
          <a:xfrm>
            <a:off x="18659477" y="4739642"/>
            <a:ext cx="22219920" cy="23393400"/>
          </a:xfrm>
        </p:spPr>
        <p:txBody>
          <a:bodyPr/>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en-US"/>
          </a:p>
        </p:txBody>
      </p:sp>
      <p:sp>
        <p:nvSpPr>
          <p:cNvPr id="4" name="Text Placeholder 3">
            <a:extLst>
              <a:ext uri="{FF2B5EF4-FFF2-40B4-BE49-F238E27FC236}">
                <a16:creationId xmlns:a16="http://schemas.microsoft.com/office/drawing/2014/main" id="{85A89CA1-DEBC-814D-9062-F3236533A607}"/>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a:extLst>
              <a:ext uri="{FF2B5EF4-FFF2-40B4-BE49-F238E27FC236}">
                <a16:creationId xmlns:a16="http://schemas.microsoft.com/office/drawing/2014/main" id="{E7C96DEF-6E05-1140-9FC1-9D48E50BB128}"/>
              </a:ext>
            </a:extLst>
          </p:cNvPr>
          <p:cNvSpPr>
            <a:spLocks noGrp="1"/>
          </p:cNvSpPr>
          <p:nvPr>
            <p:ph type="dt" sz="half" idx="10"/>
          </p:nvPr>
        </p:nvSpPr>
        <p:spPr/>
        <p:txBody>
          <a:bodyPr/>
          <a:lstStyle/>
          <a:p>
            <a:fld id="{F5873CF0-E818-3D4D-943B-513DCF762125}" type="datetimeFigureOut">
              <a:rPr lang="en-US" smtClean="0"/>
              <a:t>4/11/22</a:t>
            </a:fld>
            <a:endParaRPr lang="en-US"/>
          </a:p>
        </p:txBody>
      </p:sp>
      <p:sp>
        <p:nvSpPr>
          <p:cNvPr id="6" name="Footer Placeholder 5">
            <a:extLst>
              <a:ext uri="{FF2B5EF4-FFF2-40B4-BE49-F238E27FC236}">
                <a16:creationId xmlns:a16="http://schemas.microsoft.com/office/drawing/2014/main" id="{F65C8983-9B37-4F41-BEAB-758CE0C3E7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334C5C-B312-A34F-9634-57D17AD0D235}"/>
              </a:ext>
            </a:extLst>
          </p:cNvPr>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069832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381C3D-37CF-9F45-AB2F-9156619481A2}"/>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243BC0-E0B0-7446-A54A-DD973A3304ED}"/>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00307-8E77-A24A-8238-6575427B48EE}"/>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F5873CF0-E818-3D4D-943B-513DCF762125}" type="datetimeFigureOut">
              <a:rPr lang="en-US" smtClean="0"/>
              <a:t>4/11/22</a:t>
            </a:fld>
            <a:endParaRPr lang="en-US"/>
          </a:p>
        </p:txBody>
      </p:sp>
      <p:sp>
        <p:nvSpPr>
          <p:cNvPr id="5" name="Footer Placeholder 4">
            <a:extLst>
              <a:ext uri="{FF2B5EF4-FFF2-40B4-BE49-F238E27FC236}">
                <a16:creationId xmlns:a16="http://schemas.microsoft.com/office/drawing/2014/main" id="{93E0089C-7285-5E4F-B9F3-F0DD6C5D5FE7}"/>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132496-DCBF-9547-9A23-8BC6495BA7CE}"/>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3A01AC06-6720-984D-AE1C-AAB0EB69BC21}" type="slidenum">
              <a:rPr lang="en-US" smtClean="0"/>
              <a:t>‹#›</a:t>
            </a:fld>
            <a:endParaRPr lang="en-US"/>
          </a:p>
        </p:txBody>
      </p:sp>
    </p:spTree>
    <p:extLst>
      <p:ext uri="{BB962C8B-B14F-4D97-AF65-F5344CB8AC3E}">
        <p14:creationId xmlns:p14="http://schemas.microsoft.com/office/powerpoint/2010/main" val="3502498668"/>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2022F0-D88F-1246-9F1C-47723AD72CBA}"/>
              </a:ext>
            </a:extLst>
          </p:cNvPr>
          <p:cNvSpPr txBox="1"/>
          <p:nvPr/>
        </p:nvSpPr>
        <p:spPr>
          <a:xfrm>
            <a:off x="0" y="0"/>
            <a:ext cx="43891200" cy="5730240"/>
          </a:xfrm>
          <a:prstGeom prst="rect">
            <a:avLst/>
          </a:prstGeom>
          <a:solidFill>
            <a:srgbClr val="0070C0"/>
          </a:solidFill>
          <a:ln>
            <a:solidFill>
              <a:schemeClr val="accent1">
                <a:lumMod val="60000"/>
                <a:lumOff val="40000"/>
              </a:schemeClr>
            </a:solidFill>
          </a:ln>
        </p:spPr>
        <p:txBody>
          <a:bodyPr wrap="square" rtlCol="0">
            <a:spAutoFit/>
          </a:bodyPr>
          <a:lstStyle/>
          <a:p>
            <a:endParaRPr lang="en-US" dirty="0"/>
          </a:p>
        </p:txBody>
      </p:sp>
      <p:sp>
        <p:nvSpPr>
          <p:cNvPr id="2" name="Title 1">
            <a:extLst>
              <a:ext uri="{FF2B5EF4-FFF2-40B4-BE49-F238E27FC236}">
                <a16:creationId xmlns:a16="http://schemas.microsoft.com/office/drawing/2014/main" id="{CAA20BE9-403B-1448-9837-40833B496779}"/>
              </a:ext>
            </a:extLst>
          </p:cNvPr>
          <p:cNvSpPr>
            <a:spLocks noGrp="1"/>
          </p:cNvSpPr>
          <p:nvPr>
            <p:ph type="ctrTitle"/>
          </p:nvPr>
        </p:nvSpPr>
        <p:spPr>
          <a:xfrm>
            <a:off x="10881359" y="21257543"/>
            <a:ext cx="22128479" cy="10442978"/>
          </a:xfrm>
          <a:solidFill>
            <a:schemeClr val="bg1"/>
          </a:solidFill>
          <a:ln>
            <a:noFill/>
          </a:ln>
        </p:spPr>
        <p:txBody>
          <a:bodyPr>
            <a:noAutofit/>
          </a:bodyPr>
          <a:lstStyle/>
          <a:p>
            <a:br>
              <a:rPr lang="en-US" sz="6600" dirty="0">
                <a:solidFill>
                  <a:srgbClr val="002060"/>
                </a:solidFill>
              </a:rPr>
            </a:br>
            <a:br>
              <a:rPr lang="en-US" sz="6000" dirty="0">
                <a:solidFill>
                  <a:srgbClr val="002060"/>
                </a:solidFill>
                <a:latin typeface="Optima" panose="02000503060000020004" pitchFamily="2" charset="0"/>
                <a:ea typeface="Palatino" pitchFamily="2" charset="77"/>
              </a:rPr>
            </a:br>
            <a:r>
              <a:rPr lang="en-US" sz="6000" dirty="0">
                <a:solidFill>
                  <a:srgbClr val="002060"/>
                </a:solidFill>
                <a:latin typeface="+mn-lt"/>
                <a:ea typeface="Palatino" pitchFamily="2" charset="77"/>
              </a:rPr>
              <a:t> </a:t>
            </a:r>
            <a:r>
              <a:rPr lang="en-US" sz="6000" b="1" dirty="0">
                <a:solidFill>
                  <a:srgbClr val="002060"/>
                </a:solidFill>
                <a:latin typeface="+mn-lt"/>
                <a:ea typeface="Palatino" pitchFamily="2" charset="77"/>
              </a:rPr>
              <a:t>Conclusion: What can we do?</a:t>
            </a:r>
            <a:br>
              <a:rPr lang="en-US" sz="5000" b="1" dirty="0">
                <a:solidFill>
                  <a:srgbClr val="002060"/>
                </a:solidFill>
                <a:latin typeface="+mn-lt"/>
                <a:ea typeface="Palatino" pitchFamily="2" charset="77"/>
              </a:rPr>
            </a:br>
            <a:r>
              <a:rPr lang="en-US" sz="5000" b="1" dirty="0">
                <a:solidFill>
                  <a:srgbClr val="002060"/>
                </a:solidFill>
                <a:latin typeface="+mn-lt"/>
                <a:ea typeface="Palatino" pitchFamily="2" charset="77"/>
              </a:rPr>
              <a:t>-</a:t>
            </a:r>
            <a:r>
              <a:rPr lang="en-US" sz="5000" dirty="0">
                <a:solidFill>
                  <a:srgbClr val="002060"/>
                </a:solidFill>
                <a:latin typeface="+mn-lt"/>
              </a:rPr>
              <a:t>It is important that our society has education in media literacy to prevent the rise of personalization and algorithms, as well as fake news. This will prevent the stunting of the growth to our society, as well as the influence of extreme ideological positions amongst individuals. </a:t>
            </a:r>
            <a:br>
              <a:rPr lang="en-US" sz="5000" dirty="0">
                <a:solidFill>
                  <a:srgbClr val="002060"/>
                </a:solidFill>
                <a:latin typeface="+mn-lt"/>
              </a:rPr>
            </a:br>
            <a:r>
              <a:rPr lang="en-US" sz="5000" dirty="0">
                <a:solidFill>
                  <a:srgbClr val="002060"/>
                </a:solidFill>
                <a:latin typeface="+mn-lt"/>
              </a:rPr>
              <a:t>-We must acknowledge the problem and proactively educate each other on how to effectively view the media we are exposed to everyday.</a:t>
            </a:r>
            <a:br>
              <a:rPr lang="en-US" sz="5000" dirty="0">
                <a:solidFill>
                  <a:srgbClr val="002060"/>
                </a:solidFill>
                <a:latin typeface="+mn-lt"/>
              </a:rPr>
            </a:br>
            <a:r>
              <a:rPr lang="en-US" sz="5000" dirty="0">
                <a:solidFill>
                  <a:srgbClr val="002060"/>
                </a:solidFill>
                <a:latin typeface="+mn-lt"/>
              </a:rPr>
              <a:t>-Click on content that goes against our prior beliefs, so the algorithms show us both perspectives.</a:t>
            </a:r>
            <a:br>
              <a:rPr lang="en-US" sz="5000" dirty="0">
                <a:solidFill>
                  <a:srgbClr val="002060"/>
                </a:solidFill>
                <a:latin typeface="+mn-lt"/>
              </a:rPr>
            </a:br>
            <a:r>
              <a:rPr lang="en-US" sz="5000" dirty="0">
                <a:solidFill>
                  <a:srgbClr val="002060"/>
                </a:solidFill>
                <a:latin typeface="+mn-lt"/>
              </a:rPr>
              <a:t>-</a:t>
            </a:r>
            <a:r>
              <a:rPr lang="en-US" sz="5000" u="sng" dirty="0">
                <a:solidFill>
                  <a:srgbClr val="002060"/>
                </a:solidFill>
                <a:latin typeface="+mn-lt"/>
              </a:rPr>
              <a:t>Media Ownership</a:t>
            </a:r>
            <a:r>
              <a:rPr lang="en-US" sz="5000" dirty="0">
                <a:solidFill>
                  <a:srgbClr val="002060"/>
                </a:solidFill>
                <a:latin typeface="+mn-lt"/>
              </a:rPr>
              <a:t>: those who run the internet need to make sure the algorithms have encoded a sense of public life and civic responsibility, as well as give us some sort of control so we can connect with one another as well are introduce ourselves to new ideas and perspectives .</a:t>
            </a:r>
            <a:br>
              <a:rPr lang="en-US" sz="6600" dirty="0">
                <a:solidFill>
                  <a:srgbClr val="002060"/>
                </a:solidFill>
              </a:rPr>
            </a:br>
            <a:endParaRPr lang="en-US" sz="6600" dirty="0">
              <a:solidFill>
                <a:srgbClr val="002060"/>
              </a:solidFill>
              <a:latin typeface="Optima" panose="02000503060000020004" pitchFamily="2" charset="0"/>
              <a:ea typeface="Palatino" pitchFamily="2" charset="77"/>
            </a:endParaRPr>
          </a:p>
        </p:txBody>
      </p:sp>
      <p:sp>
        <p:nvSpPr>
          <p:cNvPr id="4" name="TextBox 3">
            <a:extLst>
              <a:ext uri="{FF2B5EF4-FFF2-40B4-BE49-F238E27FC236}">
                <a16:creationId xmlns:a16="http://schemas.microsoft.com/office/drawing/2014/main" id="{19AAD7CE-EF43-8248-9770-71455449FC61}"/>
              </a:ext>
            </a:extLst>
          </p:cNvPr>
          <p:cNvSpPr txBox="1"/>
          <p:nvPr/>
        </p:nvSpPr>
        <p:spPr>
          <a:xfrm>
            <a:off x="0" y="707722"/>
            <a:ext cx="43891200" cy="1785104"/>
          </a:xfrm>
          <a:prstGeom prst="rect">
            <a:avLst/>
          </a:prstGeom>
          <a:noFill/>
        </p:spPr>
        <p:txBody>
          <a:bodyPr wrap="square" rtlCol="0">
            <a:spAutoFit/>
          </a:bodyPr>
          <a:lstStyle/>
          <a:p>
            <a:pPr algn="ctr"/>
            <a:r>
              <a:rPr lang="en-US" sz="11000" b="1" dirty="0">
                <a:solidFill>
                  <a:schemeClr val="bg1"/>
                </a:solidFill>
                <a:latin typeface="Palatino" pitchFamily="2" charset="77"/>
                <a:ea typeface="Palatino" pitchFamily="2" charset="77"/>
                <a:cs typeface="Calibri" panose="020F0502020204030204" pitchFamily="34" charset="0"/>
              </a:rPr>
              <a:t>Media Literacy: Why is it Important in Today’s Digital Age?</a:t>
            </a:r>
          </a:p>
        </p:txBody>
      </p:sp>
      <p:sp>
        <p:nvSpPr>
          <p:cNvPr id="5" name="TextBox 4">
            <a:extLst>
              <a:ext uri="{FF2B5EF4-FFF2-40B4-BE49-F238E27FC236}">
                <a16:creationId xmlns:a16="http://schemas.microsoft.com/office/drawing/2014/main" id="{788A2085-0E21-AC47-B015-3675993C83EC}"/>
              </a:ext>
            </a:extLst>
          </p:cNvPr>
          <p:cNvSpPr txBox="1"/>
          <p:nvPr/>
        </p:nvSpPr>
        <p:spPr>
          <a:xfrm>
            <a:off x="0" y="2365914"/>
            <a:ext cx="43891200" cy="3570208"/>
          </a:xfrm>
          <a:prstGeom prst="rect">
            <a:avLst/>
          </a:prstGeom>
          <a:noFill/>
        </p:spPr>
        <p:txBody>
          <a:bodyPr wrap="square" rtlCol="0">
            <a:spAutoFit/>
          </a:bodyPr>
          <a:lstStyle/>
          <a:p>
            <a:pPr algn="ctr"/>
            <a:r>
              <a:rPr lang="en-US" sz="8000" i="1" dirty="0">
                <a:solidFill>
                  <a:schemeClr val="bg1"/>
                </a:solidFill>
                <a:latin typeface="Palatino" pitchFamily="2" charset="77"/>
                <a:ea typeface="Palatino" pitchFamily="2" charset="77"/>
              </a:rPr>
              <a:t>Deanna </a:t>
            </a:r>
            <a:r>
              <a:rPr lang="en-US" sz="8000" i="1" dirty="0" err="1">
                <a:solidFill>
                  <a:schemeClr val="bg1"/>
                </a:solidFill>
                <a:latin typeface="Palatino" pitchFamily="2" charset="77"/>
                <a:ea typeface="Palatino" pitchFamily="2" charset="77"/>
              </a:rPr>
              <a:t>Drakopoulos</a:t>
            </a:r>
            <a:endParaRPr lang="en-US" sz="8000" i="1" dirty="0">
              <a:solidFill>
                <a:schemeClr val="bg1"/>
              </a:solidFill>
              <a:latin typeface="Palatino" pitchFamily="2" charset="77"/>
              <a:ea typeface="Palatino" pitchFamily="2" charset="77"/>
            </a:endParaRPr>
          </a:p>
          <a:p>
            <a:pPr algn="ctr"/>
            <a:r>
              <a:rPr lang="en-US" sz="8000" i="1" dirty="0">
                <a:solidFill>
                  <a:schemeClr val="bg1"/>
                </a:solidFill>
                <a:latin typeface="Palatino" pitchFamily="2" charset="77"/>
                <a:ea typeface="Palatino" pitchFamily="2" charset="77"/>
              </a:rPr>
              <a:t>Media Arts, School of Communication and Media Arts</a:t>
            </a:r>
          </a:p>
          <a:p>
            <a:pPr algn="ctr"/>
            <a:endParaRPr lang="en-US" sz="6600" i="1" dirty="0">
              <a:solidFill>
                <a:schemeClr val="bg1"/>
              </a:solidFill>
              <a:latin typeface="Palatino" pitchFamily="2" charset="77"/>
              <a:ea typeface="Palatino" pitchFamily="2" charset="77"/>
            </a:endParaRPr>
          </a:p>
        </p:txBody>
      </p:sp>
      <p:sp>
        <p:nvSpPr>
          <p:cNvPr id="14" name="TextBox 13">
            <a:extLst>
              <a:ext uri="{FF2B5EF4-FFF2-40B4-BE49-F238E27FC236}">
                <a16:creationId xmlns:a16="http://schemas.microsoft.com/office/drawing/2014/main" id="{D3E505DF-8E94-B242-BA21-E8CD09E06365}"/>
              </a:ext>
            </a:extLst>
          </p:cNvPr>
          <p:cNvSpPr txBox="1"/>
          <p:nvPr/>
        </p:nvSpPr>
        <p:spPr>
          <a:xfrm>
            <a:off x="609600" y="6340197"/>
            <a:ext cx="8473440" cy="11726287"/>
          </a:xfrm>
          <a:prstGeom prst="rect">
            <a:avLst/>
          </a:prstGeom>
          <a:solidFill>
            <a:schemeClr val="bg1"/>
          </a:solidFill>
        </p:spPr>
        <p:txBody>
          <a:bodyPr wrap="square" rtlCol="0">
            <a:spAutoFit/>
          </a:bodyPr>
          <a:lstStyle/>
          <a:p>
            <a:r>
              <a:rPr lang="en-US" sz="4800" b="1" dirty="0"/>
              <a:t>            </a:t>
            </a:r>
            <a:r>
              <a:rPr lang="en-US" sz="4800" b="1" u="sng" dirty="0"/>
              <a:t>Research Question</a:t>
            </a:r>
          </a:p>
          <a:p>
            <a:r>
              <a:rPr lang="en-US" sz="4800" b="1" dirty="0"/>
              <a:t> </a:t>
            </a:r>
            <a:r>
              <a:rPr lang="en-US" sz="4800" dirty="0"/>
              <a:t>Why is media literacy important in today’s digital age?</a:t>
            </a:r>
          </a:p>
          <a:p>
            <a:r>
              <a:rPr lang="en-US" sz="6600" b="1" dirty="0">
                <a:solidFill>
                  <a:srgbClr val="002060"/>
                </a:solidFill>
                <a:latin typeface="Optima" panose="02000503060000020004" pitchFamily="2" charset="0"/>
                <a:ea typeface="Palatino" pitchFamily="2" charset="77"/>
              </a:rPr>
              <a:t>	</a:t>
            </a:r>
          </a:p>
          <a:p>
            <a:r>
              <a:rPr lang="en-US" sz="4800" b="1" dirty="0">
                <a:solidFill>
                  <a:srgbClr val="002060"/>
                </a:solidFill>
                <a:latin typeface="Optima" panose="02000503060000020004" pitchFamily="2" charset="0"/>
                <a:ea typeface="Palatino" pitchFamily="2" charset="77"/>
              </a:rPr>
              <a:t>		       </a:t>
            </a:r>
            <a:r>
              <a:rPr lang="en-US" sz="4800" b="1" u="sng" dirty="0">
                <a:solidFill>
                  <a:srgbClr val="002060"/>
                </a:solidFill>
                <a:latin typeface="Optima" panose="02000503060000020004" pitchFamily="2" charset="0"/>
                <a:ea typeface="Palatino" pitchFamily="2" charset="77"/>
              </a:rPr>
              <a:t>Thesis</a:t>
            </a:r>
          </a:p>
          <a:p>
            <a:r>
              <a:rPr lang="en-US" sz="4800" dirty="0">
                <a:solidFill>
                  <a:srgbClr val="002060"/>
                </a:solidFill>
              </a:rPr>
              <a:t>The education of media literacy is prudent to society in today’s digital age, as the rise of personalization and fake news has stunted the growth of society and influenced the adoption of extreme ideological positions. </a:t>
            </a:r>
          </a:p>
          <a:p>
            <a:r>
              <a:rPr lang="en-US" sz="4800" b="1" dirty="0">
                <a:solidFill>
                  <a:schemeClr val="accent1">
                    <a:lumMod val="50000"/>
                  </a:schemeClr>
                </a:solidFill>
                <a:latin typeface="Optima" panose="02000503060000020004" pitchFamily="2" charset="0"/>
                <a:ea typeface="Palatino" pitchFamily="2" charset="77"/>
              </a:rPr>
              <a:t>			</a:t>
            </a:r>
          </a:p>
          <a:p>
            <a:endParaRPr lang="en-US" sz="4800" dirty="0">
              <a:solidFill>
                <a:srgbClr val="002060"/>
              </a:solidFill>
              <a:latin typeface="Optima" panose="02000503060000020004" pitchFamily="2" charset="0"/>
              <a:ea typeface="Palatino" pitchFamily="2" charset="77"/>
            </a:endParaRPr>
          </a:p>
          <a:p>
            <a:endParaRPr lang="en-US" sz="6600" dirty="0">
              <a:solidFill>
                <a:schemeClr val="accent1">
                  <a:lumMod val="50000"/>
                </a:schemeClr>
              </a:solidFill>
              <a:latin typeface="Optima" panose="02000503060000020004" pitchFamily="2" charset="0"/>
              <a:ea typeface="Palatino" pitchFamily="2" charset="77"/>
            </a:endParaRPr>
          </a:p>
        </p:txBody>
      </p:sp>
      <p:sp>
        <p:nvSpPr>
          <p:cNvPr id="15" name="TextBox 14">
            <a:extLst>
              <a:ext uri="{FF2B5EF4-FFF2-40B4-BE49-F238E27FC236}">
                <a16:creationId xmlns:a16="http://schemas.microsoft.com/office/drawing/2014/main" id="{DC79C177-F041-5544-B00D-6C491F86CFDA}"/>
              </a:ext>
            </a:extLst>
          </p:cNvPr>
          <p:cNvSpPr txBox="1"/>
          <p:nvPr/>
        </p:nvSpPr>
        <p:spPr>
          <a:xfrm>
            <a:off x="33954720" y="6339045"/>
            <a:ext cx="9326880" cy="24929902"/>
          </a:xfrm>
          <a:prstGeom prst="rect">
            <a:avLst/>
          </a:prstGeom>
          <a:solidFill>
            <a:schemeClr val="bg1"/>
          </a:solidFill>
        </p:spPr>
        <p:txBody>
          <a:bodyPr wrap="square" rtlCol="0">
            <a:spAutoFit/>
          </a:bodyPr>
          <a:lstStyle/>
          <a:p>
            <a:r>
              <a:rPr lang="en-US" sz="4800" b="1" dirty="0">
                <a:solidFill>
                  <a:srgbClr val="002060"/>
                </a:solidFill>
                <a:latin typeface="Optima" panose="02000503060000020004" pitchFamily="2" charset="0"/>
              </a:rPr>
              <a:t>My Findings: Issues That Are Causing Our Need to Educate Society on Media Literacy</a:t>
            </a:r>
          </a:p>
          <a:p>
            <a:endParaRPr lang="en-US" sz="4800" b="1" i="1" dirty="0">
              <a:solidFill>
                <a:srgbClr val="002060"/>
              </a:solidFill>
              <a:latin typeface="Optima" panose="02000503060000020004" pitchFamily="2" charset="0"/>
            </a:endParaRPr>
          </a:p>
          <a:p>
            <a:r>
              <a:rPr lang="en-US" sz="4800" b="1" u="sng" dirty="0">
                <a:solidFill>
                  <a:srgbClr val="002060"/>
                </a:solidFill>
              </a:rPr>
              <a:t>Personalization and Filter Bubbles:</a:t>
            </a:r>
            <a:r>
              <a:rPr lang="en-US" sz="4800" dirty="0">
                <a:solidFill>
                  <a:srgbClr val="002060"/>
                </a:solidFill>
              </a:rPr>
              <a:t> </a:t>
            </a:r>
          </a:p>
          <a:p>
            <a:r>
              <a:rPr lang="en-US" sz="4800" dirty="0"/>
              <a:t>A filter bubble, or ideological frame, is a state of intellectual isolation that can result from personalized searches when a website algorithm selectively guesses what information a user would like to see based on information about the user, such as location, past click-behavior and search history. Here people are only exposed to their prior beliefs.</a:t>
            </a:r>
          </a:p>
          <a:p>
            <a:endParaRPr lang="en-US" sz="4800" b="1" u="sng" dirty="0">
              <a:solidFill>
                <a:srgbClr val="002060"/>
              </a:solidFill>
            </a:endParaRPr>
          </a:p>
          <a:p>
            <a:r>
              <a:rPr lang="en-US" sz="4800" b="1" u="sng" dirty="0">
                <a:solidFill>
                  <a:srgbClr val="002060"/>
                </a:solidFill>
              </a:rPr>
              <a:t>Fake News &amp; Political Polarization: </a:t>
            </a:r>
          </a:p>
          <a:p>
            <a:r>
              <a:rPr lang="en-US" sz="4800" dirty="0">
                <a:solidFill>
                  <a:srgbClr val="002060"/>
                </a:solidFill>
              </a:rPr>
              <a:t>People get most of their news online and anyone can put information out there. </a:t>
            </a:r>
          </a:p>
          <a:p>
            <a:endParaRPr lang="en-US" sz="4800" b="1" u="sng" dirty="0">
              <a:solidFill>
                <a:srgbClr val="002060"/>
              </a:solidFill>
            </a:endParaRPr>
          </a:p>
          <a:p>
            <a:r>
              <a:rPr lang="en-US" sz="4800" b="1" u="sng" dirty="0">
                <a:solidFill>
                  <a:srgbClr val="002060"/>
                </a:solidFill>
              </a:rPr>
              <a:t>Citizen Consciousness and Media Literacy: </a:t>
            </a:r>
          </a:p>
          <a:p>
            <a:r>
              <a:rPr lang="en-US" sz="4800" dirty="0">
                <a:solidFill>
                  <a:srgbClr val="002060"/>
                </a:solidFill>
              </a:rPr>
              <a:t>There is need for media literacy </a:t>
            </a:r>
          </a:p>
          <a:p>
            <a:r>
              <a:rPr lang="en-US" sz="4800" dirty="0">
                <a:solidFill>
                  <a:srgbClr val="002060"/>
                </a:solidFill>
              </a:rPr>
              <a:t>for individuals to be knowledgeable about power relations, be respectful towards others, be responsible citizens, and to transform marginalizing values and </a:t>
            </a:r>
          </a:p>
          <a:p>
            <a:r>
              <a:rPr lang="en-US" sz="4800" dirty="0">
                <a:solidFill>
                  <a:srgbClr val="002060"/>
                </a:solidFill>
              </a:rPr>
              <a:t>mechanisms instead of serving to reproduce extreme standpoints.</a:t>
            </a:r>
            <a:endParaRPr lang="en-US" sz="4800" b="1" u="sng" dirty="0">
              <a:solidFill>
                <a:srgbClr val="002060"/>
              </a:solidFill>
            </a:endParaRPr>
          </a:p>
          <a:p>
            <a:endParaRPr lang="en-US" sz="6000" b="1" i="1" dirty="0">
              <a:solidFill>
                <a:srgbClr val="002060"/>
              </a:solidFill>
              <a:latin typeface="Optima" panose="02000503060000020004" pitchFamily="2" charset="0"/>
            </a:endParaRPr>
          </a:p>
          <a:p>
            <a:endParaRPr lang="en-US" sz="6600" b="1" dirty="0">
              <a:solidFill>
                <a:schemeClr val="accent1">
                  <a:lumMod val="50000"/>
                </a:schemeClr>
              </a:solidFill>
            </a:endParaRPr>
          </a:p>
        </p:txBody>
      </p:sp>
      <p:sp>
        <p:nvSpPr>
          <p:cNvPr id="3" name="TextBox 2">
            <a:extLst>
              <a:ext uri="{FF2B5EF4-FFF2-40B4-BE49-F238E27FC236}">
                <a16:creationId xmlns:a16="http://schemas.microsoft.com/office/drawing/2014/main" id="{B5FCC124-A534-1C44-90B3-79D82C871D91}"/>
              </a:ext>
            </a:extLst>
          </p:cNvPr>
          <p:cNvSpPr txBox="1"/>
          <p:nvPr/>
        </p:nvSpPr>
        <p:spPr>
          <a:xfrm>
            <a:off x="609599" y="20360640"/>
            <a:ext cx="9326877" cy="6001643"/>
          </a:xfrm>
          <a:prstGeom prst="rect">
            <a:avLst/>
          </a:prstGeom>
          <a:solidFill>
            <a:schemeClr val="bg1"/>
          </a:solidFill>
        </p:spPr>
        <p:txBody>
          <a:bodyPr wrap="square" rtlCol="0">
            <a:spAutoFit/>
          </a:bodyPr>
          <a:lstStyle/>
          <a:p>
            <a:r>
              <a:rPr lang="en-US" sz="4800" b="1" dirty="0">
                <a:solidFill>
                  <a:schemeClr val="accent1">
                    <a:lumMod val="50000"/>
                  </a:schemeClr>
                </a:solidFill>
                <a:latin typeface="Optima" panose="02000503060000020004" pitchFamily="2" charset="0"/>
                <a:ea typeface="Palatino" pitchFamily="2" charset="77"/>
              </a:rPr>
              <a:t>	</a:t>
            </a:r>
            <a:r>
              <a:rPr lang="en-US" sz="4800" b="1" u="sng" dirty="0">
                <a:solidFill>
                  <a:schemeClr val="accent1">
                    <a:lumMod val="50000"/>
                  </a:schemeClr>
                </a:solidFill>
                <a:latin typeface="Optima" panose="02000503060000020004" pitchFamily="2" charset="0"/>
                <a:ea typeface="Palatino" pitchFamily="2" charset="77"/>
              </a:rPr>
              <a:t>What is Media Literacy?</a:t>
            </a:r>
          </a:p>
          <a:p>
            <a:r>
              <a:rPr lang="en-US" sz="4800" dirty="0">
                <a:solidFill>
                  <a:schemeClr val="accent1">
                    <a:lumMod val="50000"/>
                  </a:schemeClr>
                </a:solidFill>
              </a:rPr>
              <a:t>-</a:t>
            </a:r>
            <a:r>
              <a:rPr lang="en-US" sz="4800" dirty="0"/>
              <a:t>Media literacy is the ability to access, analyze, evaluate, and create media in a variety of forms.</a:t>
            </a:r>
          </a:p>
          <a:p>
            <a:r>
              <a:rPr lang="en-US" sz="4800" dirty="0"/>
              <a:t>-An understanding of media literacy will allow our media consuming society to look with a critical eye at media messages we experience.</a:t>
            </a:r>
            <a:endParaRPr lang="en-US" sz="4800" dirty="0">
              <a:solidFill>
                <a:schemeClr val="accent1">
                  <a:lumMod val="50000"/>
                </a:schemeClr>
              </a:solidFill>
            </a:endParaRPr>
          </a:p>
        </p:txBody>
      </p:sp>
      <p:pic>
        <p:nvPicPr>
          <p:cNvPr id="17" name="Picture 16" descr="Graphical user interface&#10;&#10;Description automatically generated with low confidence">
            <a:extLst>
              <a:ext uri="{FF2B5EF4-FFF2-40B4-BE49-F238E27FC236}">
                <a16:creationId xmlns:a16="http://schemas.microsoft.com/office/drawing/2014/main" id="{196273D2-3005-AF4C-9ECD-C4DA8310038A}"/>
              </a:ext>
            </a:extLst>
          </p:cNvPr>
          <p:cNvPicPr>
            <a:picLocks noChangeAspect="1"/>
          </p:cNvPicPr>
          <p:nvPr/>
        </p:nvPicPr>
        <p:blipFill rotWithShape="1">
          <a:blip r:embed="rId3"/>
          <a:srcRect l="6392" r="4185"/>
          <a:stretch/>
        </p:blipFill>
        <p:spPr>
          <a:xfrm>
            <a:off x="13327285" y="6361793"/>
            <a:ext cx="17236629" cy="11115891"/>
          </a:xfrm>
          <a:prstGeom prst="rect">
            <a:avLst/>
          </a:prstGeom>
        </p:spPr>
      </p:pic>
      <p:sp>
        <p:nvSpPr>
          <p:cNvPr id="7" name="Curved Right Arrow 6">
            <a:extLst>
              <a:ext uri="{FF2B5EF4-FFF2-40B4-BE49-F238E27FC236}">
                <a16:creationId xmlns:a16="http://schemas.microsoft.com/office/drawing/2014/main" id="{04202ED9-676C-EE45-9771-521828D79A9D}"/>
              </a:ext>
            </a:extLst>
          </p:cNvPr>
          <p:cNvSpPr/>
          <p:nvPr/>
        </p:nvSpPr>
        <p:spPr>
          <a:xfrm>
            <a:off x="10340247" y="17352597"/>
            <a:ext cx="2377440" cy="357020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Left Arrow 7">
            <a:extLst>
              <a:ext uri="{FF2B5EF4-FFF2-40B4-BE49-F238E27FC236}">
                <a16:creationId xmlns:a16="http://schemas.microsoft.com/office/drawing/2014/main" id="{095F9254-6047-4D4D-9EEF-992106DDDA76}"/>
              </a:ext>
            </a:extLst>
          </p:cNvPr>
          <p:cNvSpPr/>
          <p:nvPr/>
        </p:nvSpPr>
        <p:spPr>
          <a:xfrm>
            <a:off x="31070597" y="17352597"/>
            <a:ext cx="2377440" cy="3570208"/>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6" name="Picture 2" descr="Media Literacy · Museum of Australian Democracy at Old Parliament House">
            <a:extLst>
              <a:ext uri="{FF2B5EF4-FFF2-40B4-BE49-F238E27FC236}">
                <a16:creationId xmlns:a16="http://schemas.microsoft.com/office/drawing/2014/main" id="{E87CE69E-E090-A947-A07D-6AD541BEAC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9729" y="27312368"/>
            <a:ext cx="6928653" cy="4695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ocial Media Marketing - Free vector graphic on Pixabay">
            <a:extLst>
              <a:ext uri="{FF2B5EF4-FFF2-40B4-BE49-F238E27FC236}">
                <a16:creationId xmlns:a16="http://schemas.microsoft.com/office/drawing/2014/main" id="{6461ECBD-B7D0-7946-BB80-E9F4E34DBC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81598" y="17193543"/>
            <a:ext cx="8128000" cy="40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960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E68C44B38D454A822357E92809081D" ma:contentTypeVersion="11" ma:contentTypeDescription="Create a new document." ma:contentTypeScope="" ma:versionID="d3393b1b8119e248737e5ddde8568eda">
  <xsd:schema xmlns:xsd="http://www.w3.org/2001/XMLSchema" xmlns:xs="http://www.w3.org/2001/XMLSchema" xmlns:p="http://schemas.microsoft.com/office/2006/metadata/properties" xmlns:ns2="4947024e-c7f4-448a-a7ae-6578092e520f" xmlns:ns3="9d02f471-8987-4bc7-bd7c-fcb151f959ef" targetNamespace="http://schemas.microsoft.com/office/2006/metadata/properties" ma:root="true" ma:fieldsID="d237871ee7a15691f6429755f6ef49e9" ns2:_="" ns3:_="">
    <xsd:import namespace="4947024e-c7f4-448a-a7ae-6578092e520f"/>
    <xsd:import namespace="9d02f471-8987-4bc7-bd7c-fcb151f959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47024e-c7f4-448a-a7ae-6578092e520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02f471-8987-4bc7-bd7c-fcb151f959ef"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D4D0EC-6185-425F-92AA-EFE5C05FBB1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CE57344-8B55-403D-ABDC-5BC685E9B831}">
  <ds:schemaRefs>
    <ds:schemaRef ds:uri="http://schemas.microsoft.com/sharepoint/v3/contenttype/forms"/>
  </ds:schemaRefs>
</ds:datastoreItem>
</file>

<file path=customXml/itemProps3.xml><?xml version="1.0" encoding="utf-8"?>
<ds:datastoreItem xmlns:ds="http://schemas.openxmlformats.org/officeDocument/2006/customXml" ds:itemID="{2062C45E-7EA8-4A5C-80C5-9ACA78425E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47024e-c7f4-448a-a7ae-6578092e520f"/>
    <ds:schemaRef ds:uri="9d02f471-8987-4bc7-bd7c-fcb151f959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389</TotalTime>
  <Words>443</Words>
  <Application>Microsoft Macintosh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Optima</vt:lpstr>
      <vt:lpstr>Palatino</vt:lpstr>
      <vt:lpstr>Office Theme</vt:lpstr>
      <vt:lpstr>   Conclusion: What can we do? -It is important that our society has education in media literacy to prevent the rise of personalization and algorithms, as well as fake news. This will prevent the stunting of the growth to our society, as well as the influence of extreme ideological positions amongst individuals.  -We must acknowledge the problem and proactively educate each other on how to effectively view the media we are exposed to everyday. -Click on content that goes against our prior beliefs, so the algorithms show us both perspectives. -Media Ownership: those who run the internet need to make sure the algorithms have encoded a sense of public life and civic responsibility, as well as give us some sort of control so we can connect with one another as well are introduce ourselves to new ideas and perspectives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posters convey your findings in a clear</dc:title>
  <dc:creator>Michels, Steven J.</dc:creator>
  <cp:lastModifiedBy>Drakopoulos, Deanna</cp:lastModifiedBy>
  <cp:revision>8</cp:revision>
  <dcterms:created xsi:type="dcterms:W3CDTF">2020-01-31T20:05:15Z</dcterms:created>
  <dcterms:modified xsi:type="dcterms:W3CDTF">2022-04-12T02:00:22Z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0x010100FAE68C44B38D454A822357E92809081D</vt:lpwstr>
  </property>
</Properties>
</file>