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sldIdLst>
    <p:sldId id="258" r:id="rId2"/>
  </p:sldIdLst>
  <p:sldSz cx="51206400" cy="32004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15:clr>
            <a:srgbClr val="A4A3A4"/>
          </p15:clr>
        </p15:guide>
        <p15:guide id="2" pos="3225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B3972"/>
    <a:srgbClr val="17365D"/>
    <a:srgbClr val="144E87"/>
    <a:srgbClr val="999999"/>
    <a:srgbClr val="FF0000"/>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7" autoAdjust="0"/>
    <p:restoredTop sz="85938"/>
  </p:normalViewPr>
  <p:slideViewPr>
    <p:cSldViewPr>
      <p:cViewPr>
        <p:scale>
          <a:sx n="19" d="100"/>
          <a:sy n="19" d="100"/>
        </p:scale>
        <p:origin x="1032" y="-72"/>
      </p:cViewPr>
      <p:guideLst>
        <p:guide orient="horz"/>
        <p:guide pos="32255"/>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76" d="100"/>
          <a:sy n="76" d="100"/>
        </p:scale>
        <p:origin x="-26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5C6C3083-6943-F546-8291-4531BA10A2F1}" type="slidenum">
              <a:rPr lang="en-US" altLang="en-US"/>
              <a:pPr/>
              <a:t>‹#›</a:t>
            </a:fld>
            <a:endParaRPr lang="en-US" altLang="en-US"/>
          </a:p>
        </p:txBody>
      </p:sp>
    </p:spTree>
    <p:extLst>
      <p:ext uri="{BB962C8B-B14F-4D97-AF65-F5344CB8AC3E}">
        <p14:creationId xmlns:p14="http://schemas.microsoft.com/office/powerpoint/2010/main" val="1058314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89EE4EB-830E-0F42-9E4F-8497E58B42E9}" type="slidenum">
              <a:rPr lang="en-US" altLang="en-US" sz="1200"/>
              <a:pPr/>
              <a:t>1</a:t>
            </a:fld>
            <a:endParaRPr lang="en-US" altLang="en-US"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845549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7" y="9942594"/>
            <a:ext cx="43526075" cy="6858907"/>
          </a:xfrm>
        </p:spPr>
        <p:txBody>
          <a:bodyPr/>
          <a:lstStyle/>
          <a:p>
            <a:r>
              <a:rPr lang="en-US"/>
              <a:t>Click to edit Master title style</a:t>
            </a:r>
          </a:p>
        </p:txBody>
      </p:sp>
      <p:sp>
        <p:nvSpPr>
          <p:cNvPr id="3" name="Subtitle 2"/>
          <p:cNvSpPr>
            <a:spLocks noGrp="1"/>
          </p:cNvSpPr>
          <p:nvPr>
            <p:ph type="subTitle" idx="1"/>
          </p:nvPr>
        </p:nvSpPr>
        <p:spPr>
          <a:xfrm>
            <a:off x="7680325" y="18135176"/>
            <a:ext cx="35845750" cy="817988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D0A7DA-25C1-E045-8C25-CF7E7BC7F09A}" type="slidenum">
              <a:rPr lang="en-US" altLang="en-US"/>
              <a:pPr/>
              <a:t>‹#›</a:t>
            </a:fld>
            <a:endParaRPr lang="en-US" altLang="en-US"/>
          </a:p>
        </p:txBody>
      </p:sp>
    </p:spTree>
    <p:extLst>
      <p:ext uri="{BB962C8B-B14F-4D97-AF65-F5344CB8AC3E}">
        <p14:creationId xmlns:p14="http://schemas.microsoft.com/office/powerpoint/2010/main" val="1294095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3DE3EA-EB5D-A24C-B7F7-0E418C719ECC}" type="slidenum">
              <a:rPr lang="en-US" altLang="en-US"/>
              <a:pPr/>
              <a:t>‹#›</a:t>
            </a:fld>
            <a:endParaRPr lang="en-US" altLang="en-US"/>
          </a:p>
        </p:txBody>
      </p:sp>
    </p:spTree>
    <p:extLst>
      <p:ext uri="{BB962C8B-B14F-4D97-AF65-F5344CB8AC3E}">
        <p14:creationId xmlns:p14="http://schemas.microsoft.com/office/powerpoint/2010/main" val="1391765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83929" y="2845176"/>
            <a:ext cx="10880725" cy="25602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41754" y="2845176"/>
            <a:ext cx="32489775" cy="25602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452805-F83D-634F-AFF2-2263197A80B8}" type="slidenum">
              <a:rPr lang="en-US" altLang="en-US"/>
              <a:pPr/>
              <a:t>‹#›</a:t>
            </a:fld>
            <a:endParaRPr lang="en-US" altLang="en-US"/>
          </a:p>
        </p:txBody>
      </p:sp>
    </p:spTree>
    <p:extLst>
      <p:ext uri="{BB962C8B-B14F-4D97-AF65-F5344CB8AC3E}">
        <p14:creationId xmlns:p14="http://schemas.microsoft.com/office/powerpoint/2010/main" val="1009732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86555D-4B47-8D40-9F42-CB7DE2E556D0}" type="slidenum">
              <a:rPr lang="en-US" altLang="en-US"/>
              <a:pPr/>
              <a:t>‹#›</a:t>
            </a:fld>
            <a:endParaRPr lang="en-US" altLang="en-US"/>
          </a:p>
        </p:txBody>
      </p:sp>
    </p:spTree>
    <p:extLst>
      <p:ext uri="{BB962C8B-B14F-4D97-AF65-F5344CB8AC3E}">
        <p14:creationId xmlns:p14="http://schemas.microsoft.com/office/powerpoint/2010/main" val="145616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4" y="20565431"/>
            <a:ext cx="43526075" cy="635648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4" y="13563984"/>
            <a:ext cx="43526075" cy="700144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17791F-3B0A-B044-B5CC-4AE82BA66AFF}" type="slidenum">
              <a:rPr lang="en-US" altLang="en-US"/>
              <a:pPr/>
              <a:t>‹#›</a:t>
            </a:fld>
            <a:endParaRPr lang="en-US" altLang="en-US"/>
          </a:p>
        </p:txBody>
      </p:sp>
    </p:spTree>
    <p:extLst>
      <p:ext uri="{BB962C8B-B14F-4D97-AF65-F5344CB8AC3E}">
        <p14:creationId xmlns:p14="http://schemas.microsoft.com/office/powerpoint/2010/main" val="138428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1750" y="9245413"/>
            <a:ext cx="21685250" cy="192021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0" y="9245413"/>
            <a:ext cx="21685250" cy="192021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493A385-C100-E04B-BD59-75F2BEAEAF43}" type="slidenum">
              <a:rPr lang="en-US" altLang="en-US"/>
              <a:pPr/>
              <a:t>‹#›</a:t>
            </a:fld>
            <a:endParaRPr lang="en-US" altLang="en-US"/>
          </a:p>
        </p:txBody>
      </p:sp>
    </p:spTree>
    <p:extLst>
      <p:ext uri="{BB962C8B-B14F-4D97-AF65-F5344CB8AC3E}">
        <p14:creationId xmlns:p14="http://schemas.microsoft.com/office/powerpoint/2010/main" val="204626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42" y="1281458"/>
            <a:ext cx="46085125" cy="533470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638" y="7163748"/>
            <a:ext cx="22625050" cy="2986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60638" y="10150053"/>
            <a:ext cx="22625050" cy="184386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775" y="7163748"/>
            <a:ext cx="22632988" cy="2986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775" y="10150053"/>
            <a:ext cx="22632988" cy="184386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E329EC0-7BFA-1841-8E68-A67362C90CAF}" type="slidenum">
              <a:rPr lang="en-US" altLang="en-US"/>
              <a:pPr/>
              <a:t>‹#›</a:t>
            </a:fld>
            <a:endParaRPr lang="en-US" altLang="en-US"/>
          </a:p>
        </p:txBody>
      </p:sp>
    </p:spTree>
    <p:extLst>
      <p:ext uri="{BB962C8B-B14F-4D97-AF65-F5344CB8AC3E}">
        <p14:creationId xmlns:p14="http://schemas.microsoft.com/office/powerpoint/2010/main" val="185449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5FD8EA3-1C76-9742-8B60-808CF0B7B63F}" type="slidenum">
              <a:rPr lang="en-US" altLang="en-US"/>
              <a:pPr/>
              <a:t>‹#›</a:t>
            </a:fld>
            <a:endParaRPr lang="en-US" altLang="en-US"/>
          </a:p>
        </p:txBody>
      </p:sp>
    </p:spTree>
    <p:extLst>
      <p:ext uri="{BB962C8B-B14F-4D97-AF65-F5344CB8AC3E}">
        <p14:creationId xmlns:p14="http://schemas.microsoft.com/office/powerpoint/2010/main" val="211766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AF950AE-71F7-D046-9DBF-BE1B7BDB4F6E}" type="slidenum">
              <a:rPr lang="en-US" altLang="en-US"/>
              <a:pPr/>
              <a:t>‹#›</a:t>
            </a:fld>
            <a:endParaRPr lang="en-US" altLang="en-US"/>
          </a:p>
        </p:txBody>
      </p:sp>
    </p:spTree>
    <p:extLst>
      <p:ext uri="{BB962C8B-B14F-4D97-AF65-F5344CB8AC3E}">
        <p14:creationId xmlns:p14="http://schemas.microsoft.com/office/powerpoint/2010/main" val="137720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274403"/>
            <a:ext cx="16846550" cy="542220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19963" y="1274403"/>
            <a:ext cx="28625800" cy="273142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638" y="6696609"/>
            <a:ext cx="16846550" cy="218920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68BB6F-C32D-6244-BE98-DADD534609D6}" type="slidenum">
              <a:rPr lang="en-US" altLang="en-US"/>
              <a:pPr/>
              <a:t>‹#›</a:t>
            </a:fld>
            <a:endParaRPr lang="en-US" altLang="en-US"/>
          </a:p>
        </p:txBody>
      </p:sp>
    </p:spTree>
    <p:extLst>
      <p:ext uri="{BB962C8B-B14F-4D97-AF65-F5344CB8AC3E}">
        <p14:creationId xmlns:p14="http://schemas.microsoft.com/office/powerpoint/2010/main" val="114510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8" y="22402942"/>
            <a:ext cx="30724475" cy="264477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178" y="2859291"/>
            <a:ext cx="30724475" cy="19202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36178" y="25047713"/>
            <a:ext cx="30724475" cy="3755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A03F392-4FA4-B946-B003-72178FBBDE88}" type="slidenum">
              <a:rPr lang="en-US" altLang="en-US"/>
              <a:pPr/>
              <a:t>‹#›</a:t>
            </a:fld>
            <a:endParaRPr lang="en-US" altLang="en-US"/>
          </a:p>
        </p:txBody>
      </p:sp>
    </p:spTree>
    <p:extLst>
      <p:ext uri="{BB962C8B-B14F-4D97-AF65-F5344CB8AC3E}">
        <p14:creationId xmlns:p14="http://schemas.microsoft.com/office/powerpoint/2010/main" val="209556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1750" y="2844800"/>
            <a:ext cx="435229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98297" tIns="249148" rIns="498297" bIns="24914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841750" y="9245600"/>
            <a:ext cx="43522900" cy="192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98297" tIns="249148" rIns="498297" bIns="2491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3841750" y="29159200"/>
            <a:ext cx="10668000" cy="2133600"/>
          </a:xfrm>
          <a:prstGeom prst="rect">
            <a:avLst/>
          </a:prstGeom>
          <a:noFill/>
          <a:ln w="9525">
            <a:noFill/>
            <a:miter lim="800000"/>
            <a:headEnd/>
            <a:tailEnd/>
          </a:ln>
        </p:spPr>
        <p:txBody>
          <a:bodyPr vert="horz" wrap="square" lIns="498297" tIns="249148" rIns="498297" bIns="249148" numCol="1" anchor="t" anchorCtr="0" compatLnSpc="1">
            <a:prstTxWarp prst="textNoShape">
              <a:avLst/>
            </a:prstTxWarp>
          </a:bodyPr>
          <a:lstStyle>
            <a:lvl1pPr eaLnBrk="0" hangingPunct="0">
              <a:defRPr sz="7600">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17494250" y="29159200"/>
            <a:ext cx="16217900" cy="2133600"/>
          </a:xfrm>
          <a:prstGeom prst="rect">
            <a:avLst/>
          </a:prstGeom>
          <a:noFill/>
          <a:ln w="9525">
            <a:noFill/>
            <a:miter lim="800000"/>
            <a:headEnd/>
            <a:tailEnd/>
          </a:ln>
        </p:spPr>
        <p:txBody>
          <a:bodyPr vert="horz" wrap="square" lIns="498297" tIns="249148" rIns="498297" bIns="249148" numCol="1" anchor="t" anchorCtr="0" compatLnSpc="1">
            <a:prstTxWarp prst="textNoShape">
              <a:avLst/>
            </a:prstTxWarp>
          </a:bodyPr>
          <a:lstStyle>
            <a:lvl1pPr algn="ctr" eaLnBrk="0" hangingPunct="0">
              <a:defRPr sz="7600">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36696650" y="29159200"/>
            <a:ext cx="10668000" cy="2133600"/>
          </a:xfrm>
          <a:prstGeom prst="rect">
            <a:avLst/>
          </a:prstGeom>
          <a:noFill/>
          <a:ln w="9525">
            <a:noFill/>
            <a:miter lim="800000"/>
            <a:headEnd/>
            <a:tailEnd/>
          </a:ln>
        </p:spPr>
        <p:txBody>
          <a:bodyPr vert="horz" wrap="square" lIns="498297" tIns="249148" rIns="498297" bIns="249148" numCol="1" anchor="t" anchorCtr="0" compatLnSpc="1">
            <a:prstTxWarp prst="textNoShape">
              <a:avLst/>
            </a:prstTxWarp>
          </a:bodyPr>
          <a:lstStyle>
            <a:lvl1pPr algn="r" eaLnBrk="0" hangingPunct="0">
              <a:defRPr sz="7600"/>
            </a:lvl1pPr>
          </a:lstStyle>
          <a:p>
            <a:fld id="{5C1CB1C4-3F68-1E43-B490-01C9E1BFE23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83163" rtl="0" eaLnBrk="0" fontAlgn="base" hangingPunct="0">
        <a:spcBef>
          <a:spcPct val="0"/>
        </a:spcBef>
        <a:spcAft>
          <a:spcPct val="0"/>
        </a:spcAft>
        <a:defRPr sz="24000">
          <a:solidFill>
            <a:schemeClr val="tx2"/>
          </a:solidFill>
          <a:latin typeface="+mj-lt"/>
          <a:ea typeface="+mj-ea"/>
          <a:cs typeface="ＭＳ Ｐゴシック" charset="0"/>
        </a:defRPr>
      </a:lvl1pPr>
      <a:lvl2pPr algn="ctr" defTabSz="4983163" rtl="0" eaLnBrk="0" fontAlgn="base" hangingPunct="0">
        <a:spcBef>
          <a:spcPct val="0"/>
        </a:spcBef>
        <a:spcAft>
          <a:spcPct val="0"/>
        </a:spcAft>
        <a:defRPr sz="24000">
          <a:solidFill>
            <a:schemeClr val="tx2"/>
          </a:solidFill>
          <a:latin typeface="Arial" charset="0"/>
          <a:ea typeface="ＭＳ Ｐゴシック" pitchFamily="1" charset="-128"/>
          <a:cs typeface="ＭＳ Ｐゴシック" charset="0"/>
        </a:defRPr>
      </a:lvl2pPr>
      <a:lvl3pPr algn="ctr" defTabSz="4983163" rtl="0" eaLnBrk="0" fontAlgn="base" hangingPunct="0">
        <a:spcBef>
          <a:spcPct val="0"/>
        </a:spcBef>
        <a:spcAft>
          <a:spcPct val="0"/>
        </a:spcAft>
        <a:defRPr sz="24000">
          <a:solidFill>
            <a:schemeClr val="tx2"/>
          </a:solidFill>
          <a:latin typeface="Arial" charset="0"/>
          <a:ea typeface="ＭＳ Ｐゴシック" pitchFamily="1" charset="-128"/>
          <a:cs typeface="ＭＳ Ｐゴシック" charset="0"/>
        </a:defRPr>
      </a:lvl3pPr>
      <a:lvl4pPr algn="ctr" defTabSz="4983163" rtl="0" eaLnBrk="0" fontAlgn="base" hangingPunct="0">
        <a:spcBef>
          <a:spcPct val="0"/>
        </a:spcBef>
        <a:spcAft>
          <a:spcPct val="0"/>
        </a:spcAft>
        <a:defRPr sz="24000">
          <a:solidFill>
            <a:schemeClr val="tx2"/>
          </a:solidFill>
          <a:latin typeface="Arial" charset="0"/>
          <a:ea typeface="ＭＳ Ｐゴシック" pitchFamily="1" charset="-128"/>
          <a:cs typeface="ＭＳ Ｐゴシック" charset="0"/>
        </a:defRPr>
      </a:lvl4pPr>
      <a:lvl5pPr algn="ctr" defTabSz="4983163" rtl="0" eaLnBrk="0" fontAlgn="base" hangingPunct="0">
        <a:spcBef>
          <a:spcPct val="0"/>
        </a:spcBef>
        <a:spcAft>
          <a:spcPct val="0"/>
        </a:spcAft>
        <a:defRPr sz="24000">
          <a:solidFill>
            <a:schemeClr val="tx2"/>
          </a:solidFill>
          <a:latin typeface="Arial" charset="0"/>
          <a:ea typeface="ＭＳ Ｐゴシック" pitchFamily="1" charset="-128"/>
          <a:cs typeface="ＭＳ Ｐゴシック" charset="0"/>
        </a:defRPr>
      </a:lvl5pPr>
      <a:lvl6pPr marL="457200" algn="ctr" defTabSz="4983163" rtl="0" fontAlgn="base">
        <a:spcBef>
          <a:spcPct val="0"/>
        </a:spcBef>
        <a:spcAft>
          <a:spcPct val="0"/>
        </a:spcAft>
        <a:defRPr sz="24000">
          <a:solidFill>
            <a:schemeClr val="tx2"/>
          </a:solidFill>
          <a:latin typeface="Arial" charset="0"/>
          <a:ea typeface="ＭＳ Ｐゴシック" pitchFamily="1" charset="-128"/>
        </a:defRPr>
      </a:lvl6pPr>
      <a:lvl7pPr marL="914400" algn="ctr" defTabSz="4983163" rtl="0" fontAlgn="base">
        <a:spcBef>
          <a:spcPct val="0"/>
        </a:spcBef>
        <a:spcAft>
          <a:spcPct val="0"/>
        </a:spcAft>
        <a:defRPr sz="24000">
          <a:solidFill>
            <a:schemeClr val="tx2"/>
          </a:solidFill>
          <a:latin typeface="Arial" charset="0"/>
          <a:ea typeface="ＭＳ Ｐゴシック" pitchFamily="1" charset="-128"/>
        </a:defRPr>
      </a:lvl7pPr>
      <a:lvl8pPr marL="1371600" algn="ctr" defTabSz="4983163" rtl="0" fontAlgn="base">
        <a:spcBef>
          <a:spcPct val="0"/>
        </a:spcBef>
        <a:spcAft>
          <a:spcPct val="0"/>
        </a:spcAft>
        <a:defRPr sz="24000">
          <a:solidFill>
            <a:schemeClr val="tx2"/>
          </a:solidFill>
          <a:latin typeface="Arial" charset="0"/>
          <a:ea typeface="ＭＳ Ｐゴシック" pitchFamily="1" charset="-128"/>
        </a:defRPr>
      </a:lvl8pPr>
      <a:lvl9pPr marL="1828800" algn="ctr" defTabSz="4983163" rtl="0" fontAlgn="base">
        <a:spcBef>
          <a:spcPct val="0"/>
        </a:spcBef>
        <a:spcAft>
          <a:spcPct val="0"/>
        </a:spcAft>
        <a:defRPr sz="24000">
          <a:solidFill>
            <a:schemeClr val="tx2"/>
          </a:solidFill>
          <a:latin typeface="Arial" charset="0"/>
          <a:ea typeface="ＭＳ Ｐゴシック" pitchFamily="1" charset="-128"/>
        </a:defRPr>
      </a:lvl9pPr>
    </p:titleStyle>
    <p:bodyStyle>
      <a:lvl1pPr marL="1868488" indent="-1868488" algn="l" defTabSz="4983163" rtl="0" eaLnBrk="0" fontAlgn="base" hangingPunct="0">
        <a:spcBef>
          <a:spcPct val="20000"/>
        </a:spcBef>
        <a:spcAft>
          <a:spcPct val="0"/>
        </a:spcAft>
        <a:buChar char="•"/>
        <a:defRPr sz="17500">
          <a:solidFill>
            <a:schemeClr val="tx1"/>
          </a:solidFill>
          <a:latin typeface="+mn-lt"/>
          <a:ea typeface="+mn-ea"/>
          <a:cs typeface="ＭＳ Ｐゴシック" charset="0"/>
        </a:defRPr>
      </a:lvl1pPr>
      <a:lvl2pPr marL="4048125" indent="-1557338" algn="l" defTabSz="4983163" rtl="0" eaLnBrk="0" fontAlgn="base" hangingPunct="0">
        <a:spcBef>
          <a:spcPct val="20000"/>
        </a:spcBef>
        <a:spcAft>
          <a:spcPct val="0"/>
        </a:spcAft>
        <a:buChar char="–"/>
        <a:defRPr sz="15200">
          <a:solidFill>
            <a:schemeClr val="tx1"/>
          </a:solidFill>
          <a:latin typeface="+mn-lt"/>
          <a:ea typeface="+mn-ea"/>
          <a:cs typeface="ＭＳ Ｐゴシック" charset="0"/>
        </a:defRPr>
      </a:lvl2pPr>
      <a:lvl3pPr marL="6229350" indent="-1246188" algn="l" defTabSz="4983163" rtl="0" eaLnBrk="0" fontAlgn="base" hangingPunct="0">
        <a:spcBef>
          <a:spcPct val="20000"/>
        </a:spcBef>
        <a:spcAft>
          <a:spcPct val="0"/>
        </a:spcAft>
        <a:buChar char="•"/>
        <a:defRPr sz="13100">
          <a:solidFill>
            <a:schemeClr val="tx1"/>
          </a:solidFill>
          <a:latin typeface="+mn-lt"/>
          <a:ea typeface="+mn-ea"/>
          <a:cs typeface="ＭＳ Ｐゴシック" charset="0"/>
        </a:defRPr>
      </a:lvl3pPr>
      <a:lvl4pPr marL="8720138" indent="-1246188" algn="l" defTabSz="4983163" rtl="0" eaLnBrk="0" fontAlgn="base" hangingPunct="0">
        <a:spcBef>
          <a:spcPct val="20000"/>
        </a:spcBef>
        <a:spcAft>
          <a:spcPct val="0"/>
        </a:spcAft>
        <a:buChar char="–"/>
        <a:defRPr sz="10900">
          <a:solidFill>
            <a:schemeClr val="tx1"/>
          </a:solidFill>
          <a:latin typeface="+mn-lt"/>
          <a:ea typeface="+mn-ea"/>
          <a:cs typeface="ＭＳ Ｐゴシック" charset="0"/>
        </a:defRPr>
      </a:lvl4pPr>
      <a:lvl5pPr marL="11212513" indent="-1246188" algn="l" defTabSz="4983163" rtl="0" eaLnBrk="0" fontAlgn="base" hangingPunct="0">
        <a:spcBef>
          <a:spcPct val="20000"/>
        </a:spcBef>
        <a:spcAft>
          <a:spcPct val="0"/>
        </a:spcAft>
        <a:buChar char="»"/>
        <a:defRPr sz="10900">
          <a:solidFill>
            <a:schemeClr val="tx1"/>
          </a:solidFill>
          <a:latin typeface="+mn-lt"/>
          <a:ea typeface="+mn-ea"/>
          <a:cs typeface="ＭＳ Ｐゴシック" charset="0"/>
        </a:defRPr>
      </a:lvl5pPr>
      <a:lvl6pPr marL="11669713" indent="-1246188" algn="l" defTabSz="4983163" rtl="0" fontAlgn="base">
        <a:spcBef>
          <a:spcPct val="20000"/>
        </a:spcBef>
        <a:spcAft>
          <a:spcPct val="0"/>
        </a:spcAft>
        <a:buChar char="»"/>
        <a:defRPr sz="10900">
          <a:solidFill>
            <a:schemeClr val="tx1"/>
          </a:solidFill>
          <a:latin typeface="+mn-lt"/>
          <a:ea typeface="+mn-ea"/>
        </a:defRPr>
      </a:lvl6pPr>
      <a:lvl7pPr marL="12126913" indent="-1246188" algn="l" defTabSz="4983163" rtl="0" fontAlgn="base">
        <a:spcBef>
          <a:spcPct val="20000"/>
        </a:spcBef>
        <a:spcAft>
          <a:spcPct val="0"/>
        </a:spcAft>
        <a:buChar char="»"/>
        <a:defRPr sz="10900">
          <a:solidFill>
            <a:schemeClr val="tx1"/>
          </a:solidFill>
          <a:latin typeface="+mn-lt"/>
          <a:ea typeface="+mn-ea"/>
        </a:defRPr>
      </a:lvl7pPr>
      <a:lvl8pPr marL="12584113" indent="-1246188" algn="l" defTabSz="4983163" rtl="0" fontAlgn="base">
        <a:spcBef>
          <a:spcPct val="20000"/>
        </a:spcBef>
        <a:spcAft>
          <a:spcPct val="0"/>
        </a:spcAft>
        <a:buChar char="»"/>
        <a:defRPr sz="10900">
          <a:solidFill>
            <a:schemeClr val="tx1"/>
          </a:solidFill>
          <a:latin typeface="+mn-lt"/>
          <a:ea typeface="+mn-ea"/>
        </a:defRPr>
      </a:lvl8pPr>
      <a:lvl9pPr marL="13041313" indent="-1246188" algn="l" defTabSz="4983163" rtl="0" fontAlgn="base">
        <a:spcBef>
          <a:spcPct val="20000"/>
        </a:spcBef>
        <a:spcAft>
          <a:spcPct val="0"/>
        </a:spcAft>
        <a:buChar char="»"/>
        <a:defRPr sz="109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28600" y="195263"/>
            <a:ext cx="50749200" cy="5537789"/>
          </a:xfrm>
          <a:prstGeom prst="rect">
            <a:avLst/>
          </a:prstGeom>
          <a:solidFill>
            <a:srgbClr val="0B39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4339" name="Text Box 5"/>
          <p:cNvSpPr txBox="1">
            <a:spLocks noChangeArrowheads="1"/>
          </p:cNvSpPr>
          <p:nvPr/>
        </p:nvSpPr>
        <p:spPr bwMode="auto">
          <a:xfrm>
            <a:off x="6623339" y="990600"/>
            <a:ext cx="38258461" cy="195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812" tIns="51906" rIns="103812" bIns="51906">
            <a:spAutoFit/>
          </a:bodyP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ts val="600"/>
              </a:spcBef>
            </a:pPr>
            <a:r>
              <a:rPr lang="en-US" altLang="en-US" sz="6000" b="1" dirty="0">
                <a:solidFill>
                  <a:schemeClr val="bg1"/>
                </a:solidFill>
              </a:rPr>
              <a:t>Patient Reported Health Status and the Risk of Subsequent Hospitalizations in PAD Patients with Intermittent Claudication</a:t>
            </a:r>
          </a:p>
        </p:txBody>
      </p:sp>
      <p:sp>
        <p:nvSpPr>
          <p:cNvPr id="14340" name="Text Box 9"/>
          <p:cNvSpPr txBox="1">
            <a:spLocks noChangeArrowheads="1"/>
          </p:cNvSpPr>
          <p:nvPr/>
        </p:nvSpPr>
        <p:spPr bwMode="auto">
          <a:xfrm>
            <a:off x="422844" y="14747546"/>
            <a:ext cx="11339785" cy="798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812" tIns="51906" rIns="103812" bIns="51906">
            <a:spAutoFit/>
          </a:bodyP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marL="457200" indent="-457200">
              <a:spcBef>
                <a:spcPct val="50000"/>
              </a:spcBef>
              <a:buFont typeface="Arial" panose="020B0604020202020204" pitchFamily="34" charset="0"/>
              <a:buChar char="•"/>
            </a:pPr>
            <a:r>
              <a:rPr lang="en-US" altLang="en-US" sz="3200" dirty="0"/>
              <a:t>Peripheral artery disease (PAD) involves atherosclerotic occlusion of arteries in the lower extremities affecting over 230 million people worldwide</a:t>
            </a:r>
            <a:r>
              <a:rPr lang="en-US" altLang="en-US" sz="3200" baseline="30000" dirty="0"/>
              <a:t>1</a:t>
            </a:r>
            <a:endParaRPr lang="en-US" altLang="en-US" sz="3200" dirty="0"/>
          </a:p>
          <a:p>
            <a:pPr marL="457200" indent="-457200">
              <a:spcBef>
                <a:spcPct val="50000"/>
              </a:spcBef>
              <a:buFont typeface="Arial" panose="020B0604020202020204" pitchFamily="34" charset="0"/>
              <a:buChar char="•"/>
            </a:pPr>
            <a:r>
              <a:rPr lang="en-US" altLang="en-US" sz="3200" dirty="0"/>
              <a:t>Patients with PAD have the highest rates of hospitalizations among atherothrombotic conditions</a:t>
            </a:r>
            <a:r>
              <a:rPr lang="en-US" altLang="en-US" sz="3200" baseline="30000" dirty="0"/>
              <a:t>2</a:t>
            </a:r>
          </a:p>
          <a:p>
            <a:pPr marL="457200" indent="-457200">
              <a:spcBef>
                <a:spcPct val="50000"/>
              </a:spcBef>
              <a:buFont typeface="Arial" panose="020B0604020202020204" pitchFamily="34" charset="0"/>
              <a:buChar char="•"/>
            </a:pPr>
            <a:r>
              <a:rPr lang="en-US" altLang="en-US" sz="3200" dirty="0"/>
              <a:t>Health status plays an important role in outcome for patients with PAD</a:t>
            </a:r>
          </a:p>
          <a:p>
            <a:pPr marL="457200" indent="-457200">
              <a:spcBef>
                <a:spcPct val="50000"/>
              </a:spcBef>
              <a:buFont typeface="Arial" panose="020B0604020202020204" pitchFamily="34" charset="0"/>
              <a:buChar char="•"/>
            </a:pPr>
            <a:r>
              <a:rPr lang="en-US" altLang="en-US" sz="3200" dirty="0"/>
              <a:t>Poor health status has been shown to be associated with ~3 times increased risk rehospitalization in patients with coronary artery disease</a:t>
            </a:r>
            <a:r>
              <a:rPr lang="en-US" altLang="en-US" sz="3200" baseline="30000" dirty="0"/>
              <a:t>3</a:t>
            </a:r>
            <a:r>
              <a:rPr lang="en-US" altLang="en-US" sz="3200" dirty="0"/>
              <a:t>, but this has not been studied in PAD</a:t>
            </a:r>
          </a:p>
          <a:p>
            <a:pPr marL="457200" indent="-457200">
              <a:spcBef>
                <a:spcPct val="50000"/>
              </a:spcBef>
              <a:buFont typeface="Arial" panose="020B0604020202020204" pitchFamily="34" charset="0"/>
              <a:buChar char="•"/>
            </a:pPr>
            <a:r>
              <a:rPr lang="en-US" altLang="en-US" sz="3200" dirty="0"/>
              <a:t>We used a large, multicenter registry of patients with symptomatic PAD (the PORTRAIT Registry) to investigate the relationship between health status and rehospitalization</a:t>
            </a:r>
            <a:endParaRPr lang="en-US" altLang="en-US" sz="3200" baseline="30000" dirty="0"/>
          </a:p>
        </p:txBody>
      </p:sp>
      <p:sp>
        <p:nvSpPr>
          <p:cNvPr id="14341" name="Text Box 11"/>
          <p:cNvSpPr txBox="1">
            <a:spLocks noChangeArrowheads="1"/>
          </p:cNvSpPr>
          <p:nvPr/>
        </p:nvSpPr>
        <p:spPr bwMode="auto">
          <a:xfrm>
            <a:off x="12730162" y="7338752"/>
            <a:ext cx="11887200" cy="92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812" tIns="51906" rIns="103812" bIns="51906">
            <a:spAutoFit/>
          </a:bodyP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3200" dirty="0"/>
              <a:t>797 patients with PAD (ABI &lt; 0.9) and new or worsening claudication were enrolled in the PORTRAIT Registry from 10 specialty clinics in the US between June 2011 and December 2015.</a:t>
            </a:r>
          </a:p>
          <a:p>
            <a:pPr>
              <a:spcBef>
                <a:spcPct val="50000"/>
              </a:spcBef>
            </a:pPr>
            <a:r>
              <a:rPr lang="en-US" altLang="en-US" sz="3200" dirty="0"/>
              <a:t>The PAQ is a disease-specific assessment of the health status of patients with PAD. Each domain is scored from 0 to 100</a:t>
            </a:r>
            <a:r>
              <a:rPr lang="en-US" altLang="en-US" sz="3200" b="1" dirty="0"/>
              <a:t>, where higher scores indicate better health status.</a:t>
            </a:r>
            <a:endParaRPr lang="en-US" altLang="en-US" sz="3200" dirty="0"/>
          </a:p>
          <a:p>
            <a:pPr>
              <a:spcBef>
                <a:spcPct val="50000"/>
              </a:spcBef>
            </a:pPr>
            <a:r>
              <a:rPr lang="en-US" altLang="en-US" sz="3200" dirty="0"/>
              <a:t>The primary outcome was </a:t>
            </a:r>
            <a:r>
              <a:rPr lang="en-US" altLang="en-US" sz="3200" b="1" dirty="0"/>
              <a:t>12-month all-cause hospitalization </a:t>
            </a:r>
            <a:r>
              <a:rPr lang="en-US" altLang="en-US" sz="3200" dirty="0"/>
              <a:t>resulting in admissions (including ED). A secondary outcome included ED-only visits.</a:t>
            </a:r>
          </a:p>
          <a:p>
            <a:pPr>
              <a:spcBef>
                <a:spcPct val="50000"/>
              </a:spcBef>
            </a:pPr>
            <a:r>
              <a:rPr lang="en-US" altLang="en-US" sz="3200" dirty="0"/>
              <a:t>The frequency of hospital visits were examined as cumulative rate over time, incorporating repeating visits. The independent effect of PAQ scores on hospitalization risk was estimated using a proportional means model. A separate model was constructed for each score, adjusting for all covariates listed in </a:t>
            </a:r>
            <a:r>
              <a:rPr lang="en-US" altLang="en-US" sz="3200" b="1" dirty="0"/>
              <a:t>Table 1 </a:t>
            </a:r>
            <a:r>
              <a:rPr lang="en-US" altLang="en-US" sz="3200" dirty="0"/>
              <a:t>and stratifying baseline mean cumulative functions by site of enrollment.</a:t>
            </a:r>
          </a:p>
        </p:txBody>
      </p:sp>
      <p:sp>
        <p:nvSpPr>
          <p:cNvPr id="14342" name="Rectangle 41"/>
          <p:cNvSpPr>
            <a:spLocks noChangeArrowheads="1"/>
          </p:cNvSpPr>
          <p:nvPr/>
        </p:nvSpPr>
        <p:spPr bwMode="auto">
          <a:xfrm>
            <a:off x="38862000" y="6710363"/>
            <a:ext cx="2095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3812" tIns="51906" rIns="103812" bIns="51906">
            <a:spAutoFit/>
          </a:bodyP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2700"/>
          </a:p>
        </p:txBody>
      </p:sp>
      <p:sp>
        <p:nvSpPr>
          <p:cNvPr id="14343" name="Text Box 321"/>
          <p:cNvSpPr txBox="1">
            <a:spLocks noChangeArrowheads="1"/>
          </p:cNvSpPr>
          <p:nvPr/>
        </p:nvSpPr>
        <p:spPr bwMode="auto">
          <a:xfrm>
            <a:off x="39367354" y="23588597"/>
            <a:ext cx="11404601" cy="502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812" tIns="51906" rIns="103812" bIns="51906">
            <a:spAutoFit/>
          </a:bodyPr>
          <a:lstStyle>
            <a:lvl1pPr marL="287338" indent="-268288"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buFontTx/>
              <a:buChar char="•"/>
            </a:pPr>
            <a:r>
              <a:rPr lang="en-US" altLang="en-US" sz="3200" b="1" dirty="0"/>
              <a:t>In this study of symptomatic patients with PAD, baseline health status (PAQ) was associated with an increased 12-month hospitalization risk</a:t>
            </a:r>
            <a:endParaRPr lang="en-US" altLang="en-US" sz="3200" dirty="0"/>
          </a:p>
          <a:p>
            <a:pPr>
              <a:buFontTx/>
              <a:buChar char="•"/>
            </a:pPr>
            <a:r>
              <a:rPr lang="en-US" altLang="en-US" sz="3200" dirty="0"/>
              <a:t>Measuring patient’s health status may allow us to better assess their risk of rehospitalization independent of other clinical factors</a:t>
            </a:r>
          </a:p>
          <a:p>
            <a:pPr>
              <a:buFontTx/>
              <a:buChar char="•"/>
            </a:pPr>
            <a:r>
              <a:rPr lang="en-US" altLang="en-US" sz="3200" dirty="0"/>
              <a:t>It is vital to identify patients at risk for poor outcomes at the beginning of care and supplementing them with additional resources to help reduce the risk of hospitalization</a:t>
            </a:r>
          </a:p>
          <a:p>
            <a:pPr marL="19050" indent="0"/>
            <a:endParaRPr lang="en-US" altLang="en-US" sz="3200" dirty="0"/>
          </a:p>
        </p:txBody>
      </p:sp>
      <p:sp>
        <p:nvSpPr>
          <p:cNvPr id="14344" name="Rectangle 764"/>
          <p:cNvSpPr>
            <a:spLocks noChangeArrowheads="1"/>
          </p:cNvSpPr>
          <p:nvPr/>
        </p:nvSpPr>
        <p:spPr bwMode="auto">
          <a:xfrm>
            <a:off x="39367355" y="22155568"/>
            <a:ext cx="11404600" cy="1054100"/>
          </a:xfrm>
          <a:prstGeom prst="rect">
            <a:avLst/>
          </a:prstGeom>
          <a:solidFill>
            <a:srgbClr val="0B3972"/>
          </a:solidFill>
          <a:ln w="9525">
            <a:solidFill>
              <a:schemeClr val="accent1"/>
            </a:solidFill>
            <a:miter lim="800000"/>
            <a:headEnd/>
            <a:tailEnd/>
          </a:ln>
        </p:spPr>
        <p:txBody>
          <a:bodyPr wrap="none" lIns="143048" tIns="51906" rIns="143048" bIns="51906" anchor="ct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400" b="1" dirty="0">
                <a:solidFill>
                  <a:schemeClr val="bg1"/>
                </a:solidFill>
              </a:rPr>
              <a:t>CONCLUSIONS</a:t>
            </a:r>
          </a:p>
        </p:txBody>
      </p:sp>
      <p:sp>
        <p:nvSpPr>
          <p:cNvPr id="14347" name="Rectangle 779"/>
          <p:cNvSpPr>
            <a:spLocks noChangeArrowheads="1"/>
          </p:cNvSpPr>
          <p:nvPr/>
        </p:nvSpPr>
        <p:spPr bwMode="auto">
          <a:xfrm>
            <a:off x="12806363" y="77358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4348" name="Rectangle 933"/>
          <p:cNvSpPr>
            <a:spLocks noChangeArrowheads="1"/>
          </p:cNvSpPr>
          <p:nvPr/>
        </p:nvSpPr>
        <p:spPr bwMode="auto">
          <a:xfrm>
            <a:off x="304800" y="6050282"/>
            <a:ext cx="11430000" cy="1003300"/>
          </a:xfrm>
          <a:prstGeom prst="rect">
            <a:avLst/>
          </a:prstGeom>
          <a:solidFill>
            <a:srgbClr val="0B3972"/>
          </a:solidFill>
          <a:ln w="9525">
            <a:solidFill>
              <a:srgbClr val="17365D"/>
            </a:solidFill>
            <a:miter lim="800000"/>
            <a:headEnd/>
            <a:tailEnd/>
          </a:ln>
        </p:spPr>
        <p:txBody>
          <a:bodyPr wrap="none" lIns="143048" tIns="51906" rIns="143048" bIns="51906" anchor="ct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400" b="1">
                <a:solidFill>
                  <a:schemeClr val="bg1"/>
                </a:solidFill>
              </a:rPr>
              <a:t>BACKGROUND</a:t>
            </a:r>
          </a:p>
        </p:txBody>
      </p:sp>
      <p:sp>
        <p:nvSpPr>
          <p:cNvPr id="14349" name="Rectangle 934"/>
          <p:cNvSpPr>
            <a:spLocks noChangeArrowheads="1"/>
          </p:cNvSpPr>
          <p:nvPr/>
        </p:nvSpPr>
        <p:spPr bwMode="auto">
          <a:xfrm>
            <a:off x="12730163" y="6077862"/>
            <a:ext cx="11887200" cy="1008063"/>
          </a:xfrm>
          <a:prstGeom prst="rect">
            <a:avLst/>
          </a:prstGeom>
          <a:solidFill>
            <a:srgbClr val="0B397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43048" tIns="51906" rIns="143048" bIns="51906" anchor="ct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400" b="1">
                <a:solidFill>
                  <a:schemeClr val="bg1"/>
                </a:solidFill>
              </a:rPr>
              <a:t>METHODS</a:t>
            </a:r>
          </a:p>
        </p:txBody>
      </p:sp>
      <p:pic>
        <p:nvPicPr>
          <p:cNvPr id="14350" name="Picture 965" descr="yal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3163" y="838200"/>
            <a:ext cx="3216275" cy="401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950"/>
          <p:cNvSpPr>
            <a:spLocks noChangeArrowheads="1"/>
          </p:cNvSpPr>
          <p:nvPr/>
        </p:nvSpPr>
        <p:spPr bwMode="auto">
          <a:xfrm>
            <a:off x="12806363" y="16697137"/>
            <a:ext cx="11887200" cy="1004888"/>
          </a:xfrm>
          <a:prstGeom prst="rect">
            <a:avLst/>
          </a:prstGeom>
          <a:solidFill>
            <a:srgbClr val="0B3972"/>
          </a:solidFill>
          <a:ln w="9525">
            <a:solidFill>
              <a:srgbClr val="144E87"/>
            </a:solidFill>
            <a:miter lim="800000"/>
            <a:headEnd/>
            <a:tailEnd/>
          </a:ln>
        </p:spPr>
        <p:txBody>
          <a:bodyPr wrap="none" lIns="143048" tIns="51906" rIns="143048" bIns="51906" anchor="ct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400" b="1">
                <a:solidFill>
                  <a:schemeClr val="bg1"/>
                </a:solidFill>
              </a:rPr>
              <a:t>RESULTS</a:t>
            </a:r>
          </a:p>
        </p:txBody>
      </p:sp>
      <p:sp>
        <p:nvSpPr>
          <p:cNvPr id="14352" name="TextBox 54"/>
          <p:cNvSpPr txBox="1">
            <a:spLocks noChangeArrowheads="1"/>
          </p:cNvSpPr>
          <p:nvPr/>
        </p:nvSpPr>
        <p:spPr bwMode="auto">
          <a:xfrm>
            <a:off x="12806360" y="18052719"/>
            <a:ext cx="11811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b="1" dirty="0"/>
              <a:t>Figure 1. Forest plot for the effect of Peripheral Artery Questionnaire scores on the mean cumulative function after adjusting for all baseline characteristics. </a:t>
            </a:r>
          </a:p>
        </p:txBody>
      </p:sp>
      <p:sp>
        <p:nvSpPr>
          <p:cNvPr id="14353" name="TextBox 55"/>
          <p:cNvSpPr txBox="1">
            <a:spLocks noChangeArrowheads="1"/>
          </p:cNvSpPr>
          <p:nvPr/>
        </p:nvSpPr>
        <p:spPr bwMode="auto">
          <a:xfrm>
            <a:off x="25900062" y="7370812"/>
            <a:ext cx="12496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b="1" dirty="0"/>
              <a:t>Table 1. Baseline Characteristics of the study population comparing patients who were admitted to those were were not admitted, all values presented as n (%) or mean ± SD.</a:t>
            </a:r>
          </a:p>
        </p:txBody>
      </p:sp>
      <p:sp>
        <p:nvSpPr>
          <p:cNvPr id="14356" name="Rectangle 67"/>
          <p:cNvSpPr>
            <a:spLocks noChangeArrowheads="1"/>
          </p:cNvSpPr>
          <p:nvPr/>
        </p:nvSpPr>
        <p:spPr bwMode="auto">
          <a:xfrm>
            <a:off x="39367355" y="6074879"/>
            <a:ext cx="113069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b="1" dirty="0"/>
              <a:t>Figure 2. Kaplan – Meier curves for time to first hospital encounter by Peripheral Artery Questionnaire score categories.</a:t>
            </a:r>
          </a:p>
        </p:txBody>
      </p:sp>
      <p:sp>
        <p:nvSpPr>
          <p:cNvPr id="14357" name="Rectangle 933"/>
          <p:cNvSpPr>
            <a:spLocks noChangeArrowheads="1"/>
          </p:cNvSpPr>
          <p:nvPr/>
        </p:nvSpPr>
        <p:spPr bwMode="auto">
          <a:xfrm>
            <a:off x="304800" y="22964756"/>
            <a:ext cx="11430000" cy="1004888"/>
          </a:xfrm>
          <a:prstGeom prst="rect">
            <a:avLst/>
          </a:prstGeom>
          <a:solidFill>
            <a:srgbClr val="0B3972"/>
          </a:solidFill>
          <a:ln w="9525">
            <a:solidFill>
              <a:srgbClr val="17365D"/>
            </a:solidFill>
            <a:miter lim="800000"/>
            <a:headEnd/>
            <a:tailEnd/>
          </a:ln>
        </p:spPr>
        <p:txBody>
          <a:bodyPr wrap="none" lIns="143048" tIns="51906" rIns="143048" bIns="51906" anchor="ct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400" b="1">
                <a:solidFill>
                  <a:schemeClr val="bg1"/>
                </a:solidFill>
              </a:rPr>
              <a:t>AIMS</a:t>
            </a:r>
          </a:p>
        </p:txBody>
      </p:sp>
      <p:sp>
        <p:nvSpPr>
          <p:cNvPr id="14358" name="TextBox 69"/>
          <p:cNvSpPr txBox="1">
            <a:spLocks noChangeArrowheads="1"/>
          </p:cNvSpPr>
          <p:nvPr/>
        </p:nvSpPr>
        <p:spPr bwMode="auto">
          <a:xfrm>
            <a:off x="455462" y="24244062"/>
            <a:ext cx="11245848" cy="279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4163" indent="-265113"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ts val="1925"/>
              </a:spcBef>
              <a:buFont typeface="Arial" charset="0"/>
              <a:buChar char="•"/>
            </a:pPr>
            <a:r>
              <a:rPr lang="en-US" altLang="en-US" sz="3200" dirty="0"/>
              <a:t>To determine whether health status is associated with 12-month hospitalization risk</a:t>
            </a:r>
          </a:p>
          <a:p>
            <a:pPr eaLnBrk="1" hangingPunct="1">
              <a:spcBef>
                <a:spcPts val="1925"/>
              </a:spcBef>
              <a:buFont typeface="Arial" charset="0"/>
              <a:buChar char="•"/>
            </a:pPr>
            <a:r>
              <a:rPr lang="en-US" altLang="en-US" sz="3200" dirty="0"/>
              <a:t>Examine whether subdomains of health status including symptoms, physical limitations, and quality of life were independently associated with risk of hospitalization</a:t>
            </a:r>
          </a:p>
        </p:txBody>
      </p:sp>
      <p:sp>
        <p:nvSpPr>
          <p:cNvPr id="14360" name="TextBox 31"/>
          <p:cNvSpPr txBox="1">
            <a:spLocks noChangeArrowheads="1"/>
          </p:cNvSpPr>
          <p:nvPr/>
        </p:nvSpPr>
        <p:spPr bwMode="auto">
          <a:xfrm>
            <a:off x="10523276" y="3132839"/>
            <a:ext cx="310331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dirty="0">
                <a:solidFill>
                  <a:schemeClr val="bg1"/>
                </a:solidFill>
              </a:rPr>
              <a:t>Brooklyn Bradley, Lindsey E. Scierka, MD MPH, Clementine </a:t>
            </a:r>
            <a:r>
              <a:rPr lang="en-US" sz="2800" dirty="0" err="1">
                <a:solidFill>
                  <a:schemeClr val="bg1"/>
                </a:solidFill>
              </a:rPr>
              <a:t>Labrosciano</a:t>
            </a:r>
            <a:r>
              <a:rPr lang="en-US" sz="2800" dirty="0">
                <a:solidFill>
                  <a:schemeClr val="bg1"/>
                </a:solidFill>
              </a:rPr>
              <a:t> BSc </a:t>
            </a:r>
            <a:r>
              <a:rPr lang="en-US" sz="2800" dirty="0" err="1">
                <a:solidFill>
                  <a:schemeClr val="bg1"/>
                </a:solidFill>
              </a:rPr>
              <a:t>BHlthSc</a:t>
            </a:r>
            <a:r>
              <a:rPr lang="en-US" sz="2800" dirty="0">
                <a:solidFill>
                  <a:schemeClr val="bg1"/>
                </a:solidFill>
              </a:rPr>
              <a:t>(Hons)PhD, John F. </a:t>
            </a:r>
            <a:r>
              <a:rPr lang="en-US" sz="2800" dirty="0" err="1">
                <a:solidFill>
                  <a:schemeClr val="bg1"/>
                </a:solidFill>
              </a:rPr>
              <a:t>Beltrame</a:t>
            </a:r>
            <a:r>
              <a:rPr lang="en-US" sz="2800" dirty="0">
                <a:solidFill>
                  <a:schemeClr val="bg1"/>
                </a:solidFill>
              </a:rPr>
              <a:t> BSc MBBS, Robert </a:t>
            </a:r>
            <a:r>
              <a:rPr lang="en-US" sz="2800" dirty="0" err="1">
                <a:solidFill>
                  <a:schemeClr val="bg1"/>
                </a:solidFill>
              </a:rPr>
              <a:t>Fitridge</a:t>
            </a:r>
            <a:r>
              <a:rPr lang="en-US" sz="2800" dirty="0">
                <a:solidFill>
                  <a:schemeClr val="bg1"/>
                </a:solidFill>
              </a:rPr>
              <a:t> MBBS MS PhD FRACS, Joseph Dawson MD MRCS, Rachel P. Dreyer PhD</a:t>
            </a:r>
            <a:r>
              <a:rPr lang="en-US" sz="2800" baseline="30000" dirty="0">
                <a:solidFill>
                  <a:schemeClr val="bg1"/>
                </a:solidFill>
              </a:rPr>
              <a:t>6,7</a:t>
            </a:r>
            <a:r>
              <a:rPr lang="en-US" sz="2800" dirty="0">
                <a:solidFill>
                  <a:schemeClr val="bg1"/>
                </a:solidFill>
              </a:rPr>
              <a:t>, Prue Cowled </a:t>
            </a:r>
            <a:r>
              <a:rPr lang="en-US" sz="2800" dirty="0" err="1">
                <a:solidFill>
                  <a:schemeClr val="bg1"/>
                </a:solidFill>
              </a:rPr>
              <a:t>Bsc</a:t>
            </a:r>
            <a:r>
              <a:rPr lang="en-US" sz="2800" dirty="0">
                <a:solidFill>
                  <a:schemeClr val="bg1"/>
                </a:solidFill>
              </a:rPr>
              <a:t>(Hons) PhD, Ruth Battersby BSc, Philip G. Jones MS, John A. Spertus MD MPH, Carlos Mena-Hurtado MD, and Kim G. Smolderen PhD.</a:t>
            </a:r>
          </a:p>
        </p:txBody>
      </p:sp>
      <p:sp>
        <p:nvSpPr>
          <p:cNvPr id="14361" name="Rectangle 934"/>
          <p:cNvSpPr>
            <a:spLocks noChangeArrowheads="1"/>
          </p:cNvSpPr>
          <p:nvPr/>
        </p:nvSpPr>
        <p:spPr bwMode="auto">
          <a:xfrm>
            <a:off x="25900063" y="6077862"/>
            <a:ext cx="12496800" cy="1008063"/>
          </a:xfrm>
          <a:prstGeom prst="rect">
            <a:avLst/>
          </a:prstGeom>
          <a:solidFill>
            <a:srgbClr val="0B397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43048" tIns="51906" rIns="143048" bIns="51906" anchor="ct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400" b="1">
                <a:solidFill>
                  <a:schemeClr val="bg1"/>
                </a:solidFill>
              </a:rPr>
              <a:t>RESULTS</a:t>
            </a:r>
          </a:p>
        </p:txBody>
      </p:sp>
      <p:pic>
        <p:nvPicPr>
          <p:cNvPr id="14362"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292370" y="1085851"/>
            <a:ext cx="4267200" cy="195580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4" name="Text Placeholder 3">
            <a:extLst>
              <a:ext uri="{FF2B5EF4-FFF2-40B4-BE49-F238E27FC236}">
                <a16:creationId xmlns:a16="http://schemas.microsoft.com/office/drawing/2014/main" id="{0AAEA0FF-57F7-5748-AE9C-84C06AD1829E}"/>
              </a:ext>
            </a:extLst>
          </p:cNvPr>
          <p:cNvSpPr txBox="1">
            <a:spLocks/>
          </p:cNvSpPr>
          <p:nvPr/>
        </p:nvSpPr>
        <p:spPr bwMode="auto">
          <a:xfrm>
            <a:off x="9322666" y="4459807"/>
            <a:ext cx="32561068" cy="70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0" algn="l" defTabSz="685800" rtl="0" eaLnBrk="1" fontAlgn="base" hangingPunct="1">
              <a:lnSpc>
                <a:spcPct val="100000"/>
              </a:lnSpc>
              <a:spcBef>
                <a:spcPts val="750"/>
              </a:spcBef>
              <a:spcAft>
                <a:spcPct val="0"/>
              </a:spcAft>
              <a:buFont typeface="Arial" panose="020B0604020202020204" pitchFamily="34" charset="0"/>
              <a:buNone/>
              <a:defRPr sz="1600" b="0" i="0" kern="1200" baseline="0">
                <a:solidFill>
                  <a:schemeClr val="tx1"/>
                </a:solidFill>
                <a:latin typeface="Microsoft Sans Serif" panose="020B0604020202020204" pitchFamily="34" charset="0"/>
                <a:ea typeface="+mn-ea"/>
                <a:cs typeface="Arial"/>
              </a:defRPr>
            </a:lvl1pPr>
            <a:lvl2pPr marL="342900" indent="0" algn="l" defTabSz="685800" rtl="0" eaLnBrk="1" fontAlgn="base" hangingPunct="1">
              <a:lnSpc>
                <a:spcPct val="120000"/>
              </a:lnSpc>
              <a:spcBef>
                <a:spcPts val="375"/>
              </a:spcBef>
              <a:spcAft>
                <a:spcPct val="0"/>
              </a:spcAft>
              <a:buSzPct val="100000"/>
              <a:buFont typeface="Arial" panose="020B0604020202020204" pitchFamily="34" charset="0"/>
              <a:buNone/>
              <a:defRPr sz="1800" b="1" i="0" kern="1200">
                <a:solidFill>
                  <a:schemeClr val="tx2"/>
                </a:solidFill>
                <a:latin typeface="Arial"/>
                <a:ea typeface="+mn-ea"/>
                <a:cs typeface="Arial"/>
              </a:defRPr>
            </a:lvl2pPr>
            <a:lvl3pPr marL="685800" indent="0" algn="l" defTabSz="685800" rtl="0" eaLnBrk="1" fontAlgn="base" hangingPunct="1">
              <a:lnSpc>
                <a:spcPct val="120000"/>
              </a:lnSpc>
              <a:spcBef>
                <a:spcPts val="375"/>
              </a:spcBef>
              <a:spcAft>
                <a:spcPct val="0"/>
              </a:spcAft>
              <a:buSzPct val="100000"/>
              <a:buFont typeface="Arial" panose="020B0604020202020204" pitchFamily="34" charset="0"/>
              <a:buNone/>
              <a:defRPr sz="1600" b="1" i="0" kern="1200">
                <a:solidFill>
                  <a:schemeClr val="tx2"/>
                </a:solidFill>
                <a:latin typeface="Arial"/>
                <a:ea typeface="+mn-ea"/>
                <a:cs typeface="Arial"/>
              </a:defRPr>
            </a:lvl3pPr>
            <a:lvl4pPr marL="1028700" indent="0" algn="l" defTabSz="685800" rtl="0" eaLnBrk="1" fontAlgn="base" hangingPunct="1">
              <a:lnSpc>
                <a:spcPct val="120000"/>
              </a:lnSpc>
              <a:spcBef>
                <a:spcPts val="375"/>
              </a:spcBef>
              <a:spcAft>
                <a:spcPct val="0"/>
              </a:spcAft>
              <a:buSzPct val="100000"/>
              <a:buFont typeface="Arial" panose="020B0604020202020204" pitchFamily="34" charset="0"/>
              <a:buNone/>
              <a:defRPr sz="1400" b="1" i="0" kern="1200">
                <a:solidFill>
                  <a:schemeClr val="tx2"/>
                </a:solidFill>
                <a:latin typeface="Arial"/>
                <a:ea typeface="+mn-ea"/>
                <a:cs typeface="Arial"/>
              </a:defRPr>
            </a:lvl4pPr>
            <a:lvl5pPr marL="1371600" indent="0" algn="l" defTabSz="685800" rtl="0" eaLnBrk="1" fontAlgn="base" hangingPunct="1">
              <a:lnSpc>
                <a:spcPct val="120000"/>
              </a:lnSpc>
              <a:spcBef>
                <a:spcPts val="375"/>
              </a:spcBef>
              <a:spcAft>
                <a:spcPct val="0"/>
              </a:spcAft>
              <a:buSzPct val="100000"/>
              <a:buFont typeface="Arial" panose="020B0604020202020204" pitchFamily="34" charset="0"/>
              <a:buNone/>
              <a:defRPr sz="1200" b="1" i="0" kern="1200">
                <a:solidFill>
                  <a:schemeClr val="tx2"/>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br>
              <a:rPr kumimoji="0" lang="en-US" sz="4400" b="1"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Arial"/>
              </a:rPr>
            </a:br>
            <a:r>
              <a:rPr kumimoji="0" lang="en-US" sz="44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Arial"/>
              </a:rPr>
              <a:t>Yale Medicine | Department of Internal Medicine | Section of </a:t>
            </a:r>
            <a:r>
              <a:rPr lang="en-US" sz="4400" dirty="0">
                <a:solidFill>
                  <a:srgbClr val="FFFFFF"/>
                </a:solidFill>
              </a:rPr>
              <a:t>Cardiovascular Medicine | Vascular Medicine Outcomes Program</a:t>
            </a:r>
            <a:endParaRPr kumimoji="0" lang="en-US" sz="44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Arial"/>
            </a:endParaRPr>
          </a:p>
          <a:p>
            <a:pPr marL="0" marR="0" lvl="0" indent="0" algn="ctr" defTabSz="685800" rtl="0" eaLnBrk="1" fontAlgn="base" latinLnBrk="0" hangingPunct="1">
              <a:lnSpc>
                <a:spcPct val="100000"/>
              </a:lnSpc>
              <a:spcBef>
                <a:spcPts val="750"/>
              </a:spcBef>
              <a:spcAft>
                <a:spcPct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Arial"/>
            </a:endParaRPr>
          </a:p>
        </p:txBody>
      </p:sp>
      <p:graphicFrame>
        <p:nvGraphicFramePr>
          <p:cNvPr id="2" name="Table 1">
            <a:extLst>
              <a:ext uri="{FF2B5EF4-FFF2-40B4-BE49-F238E27FC236}">
                <a16:creationId xmlns:a16="http://schemas.microsoft.com/office/drawing/2014/main" id="{7DD2B3A1-4485-F645-910B-5BE440FC1FF1}"/>
              </a:ext>
            </a:extLst>
          </p:cNvPr>
          <p:cNvGraphicFramePr>
            <a:graphicFrameLocks noGrp="1"/>
          </p:cNvGraphicFramePr>
          <p:nvPr/>
        </p:nvGraphicFramePr>
        <p:xfrm>
          <a:off x="25938905" y="8995450"/>
          <a:ext cx="12457957" cy="22583080"/>
        </p:xfrm>
        <a:graphic>
          <a:graphicData uri="http://schemas.openxmlformats.org/drawingml/2006/table">
            <a:tbl>
              <a:tblPr firstRow="1" firstCol="1" bandRow="1">
                <a:tableStyleId>{5C22544A-7EE6-4342-B048-85BDC9FD1C3A}</a:tableStyleId>
              </a:tblPr>
              <a:tblGrid>
                <a:gridCol w="4080291">
                  <a:extLst>
                    <a:ext uri="{9D8B030D-6E8A-4147-A177-3AD203B41FA5}">
                      <a16:colId xmlns:a16="http://schemas.microsoft.com/office/drawing/2014/main" val="3912734946"/>
                    </a:ext>
                  </a:extLst>
                </a:gridCol>
                <a:gridCol w="2122415">
                  <a:extLst>
                    <a:ext uri="{9D8B030D-6E8A-4147-A177-3AD203B41FA5}">
                      <a16:colId xmlns:a16="http://schemas.microsoft.com/office/drawing/2014/main" val="2094173995"/>
                    </a:ext>
                  </a:extLst>
                </a:gridCol>
                <a:gridCol w="2741857">
                  <a:extLst>
                    <a:ext uri="{9D8B030D-6E8A-4147-A177-3AD203B41FA5}">
                      <a16:colId xmlns:a16="http://schemas.microsoft.com/office/drawing/2014/main" val="3363157065"/>
                    </a:ext>
                  </a:extLst>
                </a:gridCol>
                <a:gridCol w="1408953">
                  <a:extLst>
                    <a:ext uri="{9D8B030D-6E8A-4147-A177-3AD203B41FA5}">
                      <a16:colId xmlns:a16="http://schemas.microsoft.com/office/drawing/2014/main" val="2335457501"/>
                    </a:ext>
                  </a:extLst>
                </a:gridCol>
                <a:gridCol w="2104441">
                  <a:extLst>
                    <a:ext uri="{9D8B030D-6E8A-4147-A177-3AD203B41FA5}">
                      <a16:colId xmlns:a16="http://schemas.microsoft.com/office/drawing/2014/main" val="1708516408"/>
                    </a:ext>
                  </a:extLst>
                </a:gridCol>
              </a:tblGrid>
              <a:tr h="1409959">
                <a:tc>
                  <a:txBody>
                    <a:bodyPr/>
                    <a:lstStyle/>
                    <a:p>
                      <a:pPr marL="0" marR="0" algn="ctr">
                        <a:lnSpc>
                          <a:spcPct val="150000"/>
                        </a:lnSpc>
                        <a:spcBef>
                          <a:spcPts val="0"/>
                        </a:spcBef>
                        <a:spcAft>
                          <a:spcPts val="0"/>
                        </a:spcAft>
                      </a:pPr>
                      <a:r>
                        <a:rPr lang="en-GB" sz="2400" dirty="0">
                          <a:effectLst/>
                        </a:rPr>
                        <a:t> </a:t>
                      </a:r>
                      <a:endParaRPr lang="en-US" sz="2400" dirty="0">
                        <a:effectLst/>
                      </a:endParaRPr>
                    </a:p>
                    <a:p>
                      <a:pPr marL="0" marR="0" algn="ctr">
                        <a:lnSpc>
                          <a:spcPct val="150000"/>
                        </a:lnSpc>
                        <a:spcBef>
                          <a:spcPts val="0"/>
                        </a:spcBef>
                        <a:spcAft>
                          <a:spcPts val="0"/>
                        </a:spcAft>
                      </a:pPr>
                      <a:r>
                        <a:rPr lang="en-GB" sz="2400" dirty="0">
                          <a:effectLst/>
                        </a:rPr>
                        <a:t>Characteristic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400">
                          <a:effectLst/>
                        </a:rPr>
                        <a:t>Hospitalized (n=335)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400">
                          <a:effectLst/>
                        </a:rPr>
                        <a:t>Not hospitalized (n=462)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400">
                          <a:effectLst/>
                        </a:rPr>
                        <a:t> </a:t>
                      </a:r>
                      <a:endParaRPr lang="en-US" sz="2400">
                        <a:effectLst/>
                      </a:endParaRPr>
                    </a:p>
                    <a:p>
                      <a:pPr marL="0" marR="0" algn="ctr">
                        <a:lnSpc>
                          <a:spcPct val="150000"/>
                        </a:lnSpc>
                        <a:spcBef>
                          <a:spcPts val="0"/>
                        </a:spcBef>
                        <a:spcAft>
                          <a:spcPts val="0"/>
                        </a:spcAft>
                      </a:pPr>
                      <a:r>
                        <a:rPr lang="en-GB" sz="2400">
                          <a:effectLst/>
                        </a:rPr>
                        <a:t>p-value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400">
                          <a:effectLst/>
                        </a:rPr>
                        <a:t>Total</a:t>
                      </a:r>
                      <a:endParaRPr lang="en-US" sz="2400">
                        <a:effectLst/>
                      </a:endParaRPr>
                    </a:p>
                    <a:p>
                      <a:pPr marL="0" marR="0" algn="ctr">
                        <a:lnSpc>
                          <a:spcPct val="150000"/>
                        </a:lnSpc>
                        <a:spcBef>
                          <a:spcPts val="0"/>
                        </a:spcBef>
                        <a:spcAft>
                          <a:spcPts val="0"/>
                        </a:spcAft>
                      </a:pPr>
                      <a:r>
                        <a:rPr lang="en-GB" sz="2400">
                          <a:effectLst/>
                        </a:rPr>
                        <a:t>(n=797)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8660309"/>
                  </a:ext>
                </a:extLst>
              </a:tr>
              <a:tr h="664906">
                <a:tc gridSpan="5">
                  <a:txBody>
                    <a:bodyPr/>
                    <a:lstStyle/>
                    <a:p>
                      <a:pPr marL="0" marR="0">
                        <a:lnSpc>
                          <a:spcPct val="150000"/>
                        </a:lnSpc>
                        <a:spcBef>
                          <a:spcPts val="0"/>
                        </a:spcBef>
                        <a:spcAft>
                          <a:spcPts val="0"/>
                        </a:spcAft>
                      </a:pPr>
                      <a:r>
                        <a:rPr lang="en-GB" sz="2400" dirty="0">
                          <a:effectLst/>
                        </a:rPr>
                        <a:t>Sociodemographic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6402539"/>
                  </a:ext>
                </a:extLst>
              </a:tr>
              <a:tr h="664906">
                <a:tc>
                  <a:txBody>
                    <a:bodyPr/>
                    <a:lstStyle/>
                    <a:p>
                      <a:pPr marL="0" marR="0">
                        <a:lnSpc>
                          <a:spcPct val="150000"/>
                        </a:lnSpc>
                        <a:spcBef>
                          <a:spcPts val="0"/>
                        </a:spcBef>
                        <a:spcAft>
                          <a:spcPts val="0"/>
                        </a:spcAft>
                      </a:pPr>
                      <a:r>
                        <a:rPr lang="en-GB" sz="2400" dirty="0">
                          <a:effectLst/>
                        </a:rPr>
                        <a:t>Age, years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68.4±10.1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68.7±9.4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0.600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68.6±9.7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0789867"/>
                  </a:ext>
                </a:extLst>
              </a:tr>
              <a:tr h="664906">
                <a:tc>
                  <a:txBody>
                    <a:bodyPr/>
                    <a:lstStyle/>
                    <a:p>
                      <a:pPr marL="0" marR="0">
                        <a:lnSpc>
                          <a:spcPct val="150000"/>
                        </a:lnSpc>
                        <a:spcBef>
                          <a:spcPts val="0"/>
                        </a:spcBef>
                        <a:spcAft>
                          <a:spcPts val="0"/>
                        </a:spcAft>
                      </a:pPr>
                      <a:r>
                        <a:rPr lang="en-GB" sz="2400" dirty="0">
                          <a:effectLst/>
                        </a:rPr>
                        <a:t>Female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147 (43.9)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187 (40.5)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0.336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334 (41.9)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96202362"/>
                  </a:ext>
                </a:extLst>
              </a:tr>
              <a:tr h="664906">
                <a:tc>
                  <a:txBody>
                    <a:bodyPr/>
                    <a:lstStyle/>
                    <a:p>
                      <a:pPr marL="0" marR="0">
                        <a:lnSpc>
                          <a:spcPct val="150000"/>
                        </a:lnSpc>
                        <a:spcBef>
                          <a:spcPts val="0"/>
                        </a:spcBef>
                        <a:spcAft>
                          <a:spcPts val="0"/>
                        </a:spcAft>
                      </a:pPr>
                      <a:r>
                        <a:rPr lang="en-GB" sz="2400" dirty="0">
                          <a:effectLst/>
                        </a:rPr>
                        <a:t>Caucasian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228 (68.1)</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349 (75.5)</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0.019</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577 (72)</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2595807"/>
                  </a:ext>
                </a:extLst>
              </a:tr>
              <a:tr h="664906">
                <a:tc>
                  <a:txBody>
                    <a:bodyPr/>
                    <a:lstStyle/>
                    <a:p>
                      <a:pPr marL="0" marR="0">
                        <a:lnSpc>
                          <a:spcPct val="150000"/>
                        </a:lnSpc>
                        <a:spcBef>
                          <a:spcPts val="0"/>
                        </a:spcBef>
                        <a:spcAft>
                          <a:spcPts val="0"/>
                        </a:spcAft>
                      </a:pPr>
                      <a:r>
                        <a:rPr lang="en-GB" sz="2400">
                          <a:effectLst/>
                        </a:rPr>
                        <a:t>Married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175 (52.9)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254 (55.2)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0.513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429 (4.2)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1028662"/>
                  </a:ext>
                </a:extLst>
              </a:tr>
              <a:tr h="664906">
                <a:tc>
                  <a:txBody>
                    <a:bodyPr/>
                    <a:lstStyle/>
                    <a:p>
                      <a:pPr marL="0" marR="0">
                        <a:lnSpc>
                          <a:spcPct val="150000"/>
                        </a:lnSpc>
                        <a:spcBef>
                          <a:spcPts val="0"/>
                        </a:spcBef>
                        <a:spcAft>
                          <a:spcPts val="0"/>
                        </a:spcAft>
                      </a:pPr>
                      <a:r>
                        <a:rPr lang="en-GB" sz="2400">
                          <a:effectLst/>
                        </a:rPr>
                        <a:t>Paid employment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62 (18.7)</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116 (25.3)</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0.028</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178 (22.5)</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2999369"/>
                  </a:ext>
                </a:extLst>
              </a:tr>
              <a:tr h="664906">
                <a:tc gridSpan="5">
                  <a:txBody>
                    <a:bodyPr/>
                    <a:lstStyle/>
                    <a:p>
                      <a:pPr marL="0" marR="0" algn="l">
                        <a:lnSpc>
                          <a:spcPct val="150000"/>
                        </a:lnSpc>
                        <a:spcBef>
                          <a:spcPts val="0"/>
                        </a:spcBef>
                        <a:spcAft>
                          <a:spcPts val="0"/>
                        </a:spcAft>
                      </a:pPr>
                      <a:r>
                        <a:rPr lang="en-GB" sz="2400" dirty="0">
                          <a:effectLst/>
                        </a:rPr>
                        <a:t>Lifestyle Factors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5490248"/>
                  </a:ext>
                </a:extLst>
              </a:tr>
              <a:tr h="2900068">
                <a:tc>
                  <a:txBody>
                    <a:bodyPr/>
                    <a:lstStyle/>
                    <a:p>
                      <a:pPr marL="0" marR="0">
                        <a:lnSpc>
                          <a:spcPct val="150000"/>
                        </a:lnSpc>
                        <a:spcBef>
                          <a:spcPts val="0"/>
                        </a:spcBef>
                        <a:spcAft>
                          <a:spcPts val="0"/>
                        </a:spcAft>
                      </a:pPr>
                      <a:r>
                        <a:rPr lang="en-GB" sz="2400">
                          <a:effectLst/>
                        </a:rPr>
                        <a:t>Smoking status</a:t>
                      </a:r>
                      <a:endParaRPr lang="en-US" sz="2400">
                        <a:effectLst/>
                      </a:endParaRPr>
                    </a:p>
                    <a:p>
                      <a:pPr marL="0" marR="0">
                        <a:lnSpc>
                          <a:spcPct val="150000"/>
                        </a:lnSpc>
                        <a:spcBef>
                          <a:spcPts val="0"/>
                        </a:spcBef>
                        <a:spcAft>
                          <a:spcPts val="0"/>
                        </a:spcAft>
                      </a:pPr>
                      <a:r>
                        <a:rPr lang="en-GB" sz="2400">
                          <a:effectLst/>
                        </a:rPr>
                        <a:t>Never</a:t>
                      </a:r>
                      <a:endParaRPr lang="en-US" sz="2400">
                        <a:effectLst/>
                      </a:endParaRPr>
                    </a:p>
                    <a:p>
                      <a:pPr marL="0" marR="0">
                        <a:lnSpc>
                          <a:spcPct val="150000"/>
                        </a:lnSpc>
                        <a:spcBef>
                          <a:spcPts val="0"/>
                        </a:spcBef>
                        <a:spcAft>
                          <a:spcPts val="0"/>
                        </a:spcAft>
                      </a:pPr>
                      <a:r>
                        <a:rPr lang="en-GB" sz="2400">
                          <a:effectLst/>
                        </a:rPr>
                        <a:t>Former</a:t>
                      </a:r>
                      <a:endParaRPr lang="en-US" sz="2400">
                        <a:effectLst/>
                      </a:endParaRPr>
                    </a:p>
                    <a:p>
                      <a:pPr marL="0" marR="0">
                        <a:lnSpc>
                          <a:spcPct val="150000"/>
                        </a:lnSpc>
                        <a:spcBef>
                          <a:spcPts val="0"/>
                        </a:spcBef>
                        <a:spcAft>
                          <a:spcPts val="0"/>
                        </a:spcAft>
                      </a:pPr>
                      <a:r>
                        <a:rPr lang="en-GB" sz="2400">
                          <a:effectLst/>
                        </a:rPr>
                        <a:t>Current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 </a:t>
                      </a:r>
                      <a:endParaRPr lang="en-US" sz="2400">
                        <a:effectLst/>
                      </a:endParaRPr>
                    </a:p>
                    <a:p>
                      <a:pPr marL="0" marR="0" algn="l">
                        <a:lnSpc>
                          <a:spcPct val="150000"/>
                        </a:lnSpc>
                        <a:spcBef>
                          <a:spcPts val="0"/>
                        </a:spcBef>
                        <a:spcAft>
                          <a:spcPts val="0"/>
                        </a:spcAft>
                      </a:pPr>
                      <a:r>
                        <a:rPr lang="en-GB" sz="2400">
                          <a:effectLst/>
                        </a:rPr>
                        <a:t>40 (12.0%)</a:t>
                      </a:r>
                      <a:endParaRPr lang="en-US" sz="2400">
                        <a:effectLst/>
                      </a:endParaRPr>
                    </a:p>
                    <a:p>
                      <a:pPr marL="0" marR="0" algn="l">
                        <a:lnSpc>
                          <a:spcPct val="150000"/>
                        </a:lnSpc>
                        <a:spcBef>
                          <a:spcPts val="0"/>
                        </a:spcBef>
                        <a:spcAft>
                          <a:spcPts val="0"/>
                        </a:spcAft>
                      </a:pPr>
                      <a:r>
                        <a:rPr lang="en-GB" sz="2400">
                          <a:effectLst/>
                        </a:rPr>
                        <a:t>188 (56.3%)</a:t>
                      </a:r>
                      <a:endParaRPr lang="en-US" sz="2400">
                        <a:effectLst/>
                      </a:endParaRPr>
                    </a:p>
                    <a:p>
                      <a:pPr marL="0" marR="0" algn="l">
                        <a:lnSpc>
                          <a:spcPct val="150000"/>
                        </a:lnSpc>
                        <a:spcBef>
                          <a:spcPts val="0"/>
                        </a:spcBef>
                        <a:spcAft>
                          <a:spcPts val="0"/>
                        </a:spcAft>
                      </a:pPr>
                      <a:r>
                        <a:rPr lang="en-GB" sz="2400">
                          <a:effectLst/>
                        </a:rPr>
                        <a:t>106 (31.7%)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 </a:t>
                      </a:r>
                      <a:endParaRPr lang="en-US" sz="2400" dirty="0">
                        <a:effectLst/>
                      </a:endParaRPr>
                    </a:p>
                    <a:p>
                      <a:pPr marL="0" marR="0" algn="l">
                        <a:lnSpc>
                          <a:spcPct val="150000"/>
                        </a:lnSpc>
                        <a:spcBef>
                          <a:spcPts val="0"/>
                        </a:spcBef>
                        <a:spcAft>
                          <a:spcPts val="0"/>
                        </a:spcAft>
                      </a:pPr>
                      <a:r>
                        <a:rPr lang="en-GB" sz="2400" dirty="0">
                          <a:effectLst/>
                        </a:rPr>
                        <a:t>64 (13.9%)</a:t>
                      </a:r>
                      <a:endParaRPr lang="en-US" sz="2400" dirty="0">
                        <a:effectLst/>
                      </a:endParaRPr>
                    </a:p>
                    <a:p>
                      <a:pPr marL="0" marR="0" algn="l">
                        <a:lnSpc>
                          <a:spcPct val="150000"/>
                        </a:lnSpc>
                        <a:spcBef>
                          <a:spcPts val="0"/>
                        </a:spcBef>
                        <a:spcAft>
                          <a:spcPts val="0"/>
                        </a:spcAft>
                      </a:pPr>
                      <a:r>
                        <a:rPr lang="en-GB" sz="2400" dirty="0">
                          <a:effectLst/>
                        </a:rPr>
                        <a:t>263 (56.9%)</a:t>
                      </a:r>
                      <a:endParaRPr lang="en-US" sz="2400" dirty="0">
                        <a:effectLst/>
                      </a:endParaRPr>
                    </a:p>
                    <a:p>
                      <a:pPr marL="0" marR="0" algn="l">
                        <a:lnSpc>
                          <a:spcPct val="150000"/>
                        </a:lnSpc>
                        <a:spcBef>
                          <a:spcPts val="0"/>
                        </a:spcBef>
                        <a:spcAft>
                          <a:spcPts val="0"/>
                        </a:spcAft>
                      </a:pPr>
                      <a:r>
                        <a:rPr lang="en-GB" sz="2400" dirty="0">
                          <a:effectLst/>
                        </a:rPr>
                        <a:t>135 (29.2%)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0.624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 </a:t>
                      </a:r>
                      <a:endParaRPr lang="en-US" sz="2400">
                        <a:effectLst/>
                      </a:endParaRPr>
                    </a:p>
                    <a:p>
                      <a:pPr marL="0" marR="0" algn="l">
                        <a:lnSpc>
                          <a:spcPct val="150000"/>
                        </a:lnSpc>
                        <a:spcBef>
                          <a:spcPts val="0"/>
                        </a:spcBef>
                        <a:spcAft>
                          <a:spcPts val="0"/>
                        </a:spcAft>
                      </a:pPr>
                      <a:r>
                        <a:rPr lang="en-GB" sz="2400">
                          <a:effectLst/>
                        </a:rPr>
                        <a:t>104 (13.1)</a:t>
                      </a:r>
                      <a:endParaRPr lang="en-US" sz="2400">
                        <a:effectLst/>
                      </a:endParaRPr>
                    </a:p>
                    <a:p>
                      <a:pPr marL="0" marR="0" algn="l">
                        <a:lnSpc>
                          <a:spcPct val="150000"/>
                        </a:lnSpc>
                        <a:spcBef>
                          <a:spcPts val="0"/>
                        </a:spcBef>
                        <a:spcAft>
                          <a:spcPts val="0"/>
                        </a:spcAft>
                      </a:pPr>
                      <a:r>
                        <a:rPr lang="en-GB" sz="2400">
                          <a:effectLst/>
                        </a:rPr>
                        <a:t>451 (56.7)</a:t>
                      </a:r>
                      <a:endParaRPr lang="en-US" sz="2400">
                        <a:effectLst/>
                      </a:endParaRPr>
                    </a:p>
                    <a:p>
                      <a:pPr marL="0" marR="0" algn="l">
                        <a:lnSpc>
                          <a:spcPct val="150000"/>
                        </a:lnSpc>
                        <a:spcBef>
                          <a:spcPts val="0"/>
                        </a:spcBef>
                        <a:spcAft>
                          <a:spcPts val="0"/>
                        </a:spcAft>
                      </a:pPr>
                      <a:r>
                        <a:rPr lang="en-GB" sz="2400">
                          <a:effectLst/>
                        </a:rPr>
                        <a:t>241 (30.2)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90613864"/>
                  </a:ext>
                </a:extLst>
              </a:tr>
              <a:tr h="1409959">
                <a:tc>
                  <a:txBody>
                    <a:bodyPr/>
                    <a:lstStyle/>
                    <a:p>
                      <a:pPr marL="0" marR="0">
                        <a:lnSpc>
                          <a:spcPct val="150000"/>
                        </a:lnSpc>
                        <a:spcBef>
                          <a:spcPts val="0"/>
                        </a:spcBef>
                        <a:spcAft>
                          <a:spcPts val="0"/>
                        </a:spcAft>
                      </a:pPr>
                      <a:r>
                        <a:rPr lang="en-GB" sz="2400" dirty="0">
                          <a:effectLst/>
                        </a:rPr>
                        <a:t>Alcohol – AUDIT-C positive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57 (17.1)</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109 (28.3)</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0.021</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166 (21.0)</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95620392"/>
                  </a:ext>
                </a:extLst>
              </a:tr>
              <a:tr h="664906">
                <a:tc gridSpan="5">
                  <a:txBody>
                    <a:bodyPr/>
                    <a:lstStyle/>
                    <a:p>
                      <a:pPr marL="0" marR="0" algn="l">
                        <a:lnSpc>
                          <a:spcPct val="150000"/>
                        </a:lnSpc>
                        <a:spcBef>
                          <a:spcPts val="0"/>
                        </a:spcBef>
                        <a:spcAft>
                          <a:spcPts val="0"/>
                        </a:spcAft>
                      </a:pPr>
                      <a:r>
                        <a:rPr lang="en-GB" sz="2400" dirty="0">
                          <a:effectLst/>
                        </a:rPr>
                        <a:t>Medical History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1777916"/>
                  </a:ext>
                </a:extLst>
              </a:tr>
              <a:tr h="664906">
                <a:tc>
                  <a:txBody>
                    <a:bodyPr/>
                    <a:lstStyle/>
                    <a:p>
                      <a:pPr marL="0" marR="0">
                        <a:lnSpc>
                          <a:spcPct val="150000"/>
                        </a:lnSpc>
                        <a:spcBef>
                          <a:spcPts val="0"/>
                        </a:spcBef>
                        <a:spcAft>
                          <a:spcPts val="0"/>
                        </a:spcAft>
                      </a:pPr>
                      <a:r>
                        <a:rPr lang="en-GB" sz="2400">
                          <a:effectLst/>
                        </a:rPr>
                        <a:t>Dyslipidemia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295 (88.1)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411 (89.0)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0.692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706 (88.6)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46709558"/>
                  </a:ext>
                </a:extLst>
              </a:tr>
              <a:tr h="664906">
                <a:tc>
                  <a:txBody>
                    <a:bodyPr/>
                    <a:lstStyle/>
                    <a:p>
                      <a:pPr marL="0" marR="0">
                        <a:lnSpc>
                          <a:spcPct val="150000"/>
                        </a:lnSpc>
                        <a:spcBef>
                          <a:spcPts val="0"/>
                        </a:spcBef>
                        <a:spcAft>
                          <a:spcPts val="0"/>
                        </a:spcAft>
                      </a:pPr>
                      <a:r>
                        <a:rPr lang="en-GB" sz="2400">
                          <a:effectLst/>
                        </a:rPr>
                        <a:t>Hypertension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296 (88.4)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410 (88.7)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0.865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706 (88.6)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2229790"/>
                  </a:ext>
                </a:extLst>
              </a:tr>
              <a:tr h="664906">
                <a:tc>
                  <a:txBody>
                    <a:bodyPr/>
                    <a:lstStyle/>
                    <a:p>
                      <a:pPr marL="0" marR="0">
                        <a:lnSpc>
                          <a:spcPct val="150000"/>
                        </a:lnSpc>
                        <a:spcBef>
                          <a:spcPts val="0"/>
                        </a:spcBef>
                        <a:spcAft>
                          <a:spcPts val="0"/>
                        </a:spcAft>
                      </a:pPr>
                      <a:r>
                        <a:rPr lang="en-GB" sz="2400">
                          <a:effectLst/>
                        </a:rPr>
                        <a:t>Diabetes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144 (43.0)</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161 (34.8)</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0.019</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305 (38.3)</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21529269"/>
                  </a:ext>
                </a:extLst>
              </a:tr>
              <a:tr h="664906">
                <a:tc>
                  <a:txBody>
                    <a:bodyPr/>
                    <a:lstStyle/>
                    <a:p>
                      <a:pPr marL="0" marR="0">
                        <a:lnSpc>
                          <a:spcPct val="150000"/>
                        </a:lnSpc>
                        <a:spcBef>
                          <a:spcPts val="0"/>
                        </a:spcBef>
                        <a:spcAft>
                          <a:spcPts val="0"/>
                        </a:spcAft>
                      </a:pPr>
                      <a:r>
                        <a:rPr lang="en-GB" sz="2400">
                          <a:effectLst/>
                        </a:rPr>
                        <a:t>Coronary artery disease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165 (49.3)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225 (48.7)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0.877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390 (48.9)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05706736"/>
                  </a:ext>
                </a:extLst>
              </a:tr>
              <a:tr h="664906">
                <a:tc>
                  <a:txBody>
                    <a:bodyPr/>
                    <a:lstStyle/>
                    <a:p>
                      <a:pPr marL="0" marR="0">
                        <a:lnSpc>
                          <a:spcPct val="150000"/>
                        </a:lnSpc>
                        <a:spcBef>
                          <a:spcPts val="0"/>
                        </a:spcBef>
                        <a:spcAft>
                          <a:spcPts val="0"/>
                        </a:spcAft>
                      </a:pPr>
                      <a:r>
                        <a:rPr lang="en-GB" sz="2400">
                          <a:effectLst/>
                        </a:rPr>
                        <a:t>Chronic Heart Failure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63 (18.8)</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52 (11.3)</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0.002</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115 (14.4)</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40916481"/>
                  </a:ext>
                </a:extLst>
              </a:tr>
              <a:tr h="664906">
                <a:tc>
                  <a:txBody>
                    <a:bodyPr/>
                    <a:lstStyle/>
                    <a:p>
                      <a:pPr marL="0" marR="0">
                        <a:lnSpc>
                          <a:spcPct val="150000"/>
                        </a:lnSpc>
                        <a:spcBef>
                          <a:spcPts val="0"/>
                        </a:spcBef>
                        <a:spcAft>
                          <a:spcPts val="0"/>
                        </a:spcAft>
                      </a:pPr>
                      <a:r>
                        <a:rPr lang="en-GB" sz="2400">
                          <a:effectLst/>
                        </a:rPr>
                        <a:t>Chronic kidney disease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63 (18.8)</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58 (12.6)</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0.015</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121 (15.2)</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72429580"/>
                  </a:ext>
                </a:extLst>
              </a:tr>
              <a:tr h="664906">
                <a:tc>
                  <a:txBody>
                    <a:bodyPr/>
                    <a:lstStyle/>
                    <a:p>
                      <a:pPr marL="0" marR="0">
                        <a:lnSpc>
                          <a:spcPct val="150000"/>
                        </a:lnSpc>
                        <a:spcBef>
                          <a:spcPts val="0"/>
                        </a:spcBef>
                        <a:spcAft>
                          <a:spcPts val="0"/>
                        </a:spcAft>
                      </a:pPr>
                      <a:r>
                        <a:rPr lang="en-GB" sz="2400">
                          <a:effectLst/>
                        </a:rPr>
                        <a:t>Chronic lung disease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62 (18.5)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65 (14.1)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0.091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127 (15.9)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42605007"/>
                  </a:ext>
                </a:extLst>
              </a:tr>
              <a:tr h="664906">
                <a:tc>
                  <a:txBody>
                    <a:bodyPr/>
                    <a:lstStyle/>
                    <a:p>
                      <a:pPr marL="0" marR="0">
                        <a:lnSpc>
                          <a:spcPct val="150000"/>
                        </a:lnSpc>
                        <a:spcBef>
                          <a:spcPts val="0"/>
                        </a:spcBef>
                        <a:spcAft>
                          <a:spcPts val="0"/>
                        </a:spcAft>
                      </a:pPr>
                      <a:r>
                        <a:rPr lang="en-GB" sz="2400">
                          <a:effectLst/>
                        </a:rPr>
                        <a:t>Sleep apnea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43 (12.8)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42 (9.1)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0.090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85 (10.7)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4039876"/>
                  </a:ext>
                </a:extLst>
              </a:tr>
              <a:tr h="664906">
                <a:tc>
                  <a:txBody>
                    <a:bodyPr/>
                    <a:lstStyle/>
                    <a:p>
                      <a:pPr marL="0" marR="0">
                        <a:lnSpc>
                          <a:spcPct val="150000"/>
                        </a:lnSpc>
                        <a:spcBef>
                          <a:spcPts val="0"/>
                        </a:spcBef>
                        <a:spcAft>
                          <a:spcPts val="0"/>
                        </a:spcAft>
                      </a:pPr>
                      <a:r>
                        <a:rPr lang="en-GB" sz="2400">
                          <a:effectLst/>
                        </a:rPr>
                        <a:t>Chronic back pain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51 (15.2)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55 (11.9)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0.173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106 (13.3)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62687754"/>
                  </a:ext>
                </a:extLst>
              </a:tr>
              <a:tr h="664906">
                <a:tc>
                  <a:txBody>
                    <a:bodyPr/>
                    <a:lstStyle/>
                    <a:p>
                      <a:pPr marL="0" marR="0">
                        <a:lnSpc>
                          <a:spcPct val="150000"/>
                        </a:lnSpc>
                        <a:spcBef>
                          <a:spcPts val="0"/>
                        </a:spcBef>
                        <a:spcAft>
                          <a:spcPts val="0"/>
                        </a:spcAft>
                      </a:pPr>
                      <a:r>
                        <a:rPr lang="en-GB" sz="2400">
                          <a:effectLst/>
                        </a:rPr>
                        <a:t>History of cancer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GB" sz="2400">
                          <a:effectLst/>
                        </a:rPr>
                        <a:t>30 (9.0)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GB" sz="2400">
                          <a:effectLst/>
                        </a:rPr>
                        <a:t>46 (10.0)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GB" sz="2400">
                          <a:effectLst/>
                        </a:rPr>
                        <a:t>0.634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GB" sz="2400" dirty="0">
                          <a:effectLst/>
                        </a:rPr>
                        <a:t>76 (9.5)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5670962"/>
                  </a:ext>
                </a:extLst>
              </a:tr>
              <a:tr h="664906">
                <a:tc gridSpan="5">
                  <a:txBody>
                    <a:bodyPr/>
                    <a:lstStyle/>
                    <a:p>
                      <a:pPr marL="0" marR="0">
                        <a:lnSpc>
                          <a:spcPct val="150000"/>
                        </a:lnSpc>
                        <a:spcBef>
                          <a:spcPts val="0"/>
                        </a:spcBef>
                        <a:spcAft>
                          <a:spcPts val="0"/>
                        </a:spcAft>
                      </a:pPr>
                      <a:r>
                        <a:rPr lang="en-GB" sz="2400" dirty="0">
                          <a:effectLst/>
                        </a:rPr>
                        <a:t>Peripheral Artery Disease Characteristics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5526721"/>
                  </a:ext>
                </a:extLst>
              </a:tr>
              <a:tr h="664906">
                <a:tc>
                  <a:txBody>
                    <a:bodyPr/>
                    <a:lstStyle/>
                    <a:p>
                      <a:pPr marL="0" marR="0">
                        <a:lnSpc>
                          <a:spcPct val="150000"/>
                        </a:lnSpc>
                        <a:spcBef>
                          <a:spcPts val="0"/>
                        </a:spcBef>
                        <a:spcAft>
                          <a:spcPts val="0"/>
                        </a:spcAft>
                      </a:pPr>
                      <a:r>
                        <a:rPr lang="en-GB" sz="2400">
                          <a:effectLst/>
                        </a:rPr>
                        <a:t>Bilateral symptoms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GB" sz="2400">
                          <a:effectLst/>
                        </a:rPr>
                        <a:t>200 (59.7)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251 (54.3)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0.130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451 (56/6)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07418760"/>
                  </a:ext>
                </a:extLst>
              </a:tr>
              <a:tr h="2900068">
                <a:tc>
                  <a:txBody>
                    <a:bodyPr/>
                    <a:lstStyle/>
                    <a:p>
                      <a:pPr marL="0" marR="0">
                        <a:lnSpc>
                          <a:spcPct val="150000"/>
                        </a:lnSpc>
                        <a:spcBef>
                          <a:spcPts val="0"/>
                        </a:spcBef>
                        <a:spcAft>
                          <a:spcPts val="0"/>
                        </a:spcAft>
                      </a:pPr>
                      <a:r>
                        <a:rPr lang="en-GB" sz="2400">
                          <a:effectLst/>
                        </a:rPr>
                        <a:t>Rutherford category </a:t>
                      </a:r>
                      <a:endParaRPr lang="en-US" sz="2400">
                        <a:effectLst/>
                      </a:endParaRPr>
                    </a:p>
                    <a:p>
                      <a:pPr marL="0" marR="0">
                        <a:lnSpc>
                          <a:spcPct val="150000"/>
                        </a:lnSpc>
                        <a:spcBef>
                          <a:spcPts val="0"/>
                        </a:spcBef>
                        <a:spcAft>
                          <a:spcPts val="0"/>
                        </a:spcAft>
                      </a:pPr>
                      <a:r>
                        <a:rPr lang="en-GB" sz="2400">
                          <a:effectLst/>
                        </a:rPr>
                        <a:t>Mild claudication</a:t>
                      </a:r>
                      <a:endParaRPr lang="en-US" sz="2400">
                        <a:effectLst/>
                      </a:endParaRPr>
                    </a:p>
                    <a:p>
                      <a:pPr marL="0" marR="0">
                        <a:lnSpc>
                          <a:spcPct val="150000"/>
                        </a:lnSpc>
                        <a:spcBef>
                          <a:spcPts val="0"/>
                        </a:spcBef>
                        <a:spcAft>
                          <a:spcPts val="0"/>
                        </a:spcAft>
                      </a:pPr>
                      <a:r>
                        <a:rPr lang="en-GB" sz="2400">
                          <a:effectLst/>
                        </a:rPr>
                        <a:t>Moderate claudication</a:t>
                      </a:r>
                      <a:endParaRPr lang="en-US" sz="2400">
                        <a:effectLst/>
                      </a:endParaRPr>
                    </a:p>
                    <a:p>
                      <a:pPr marL="0" marR="0">
                        <a:lnSpc>
                          <a:spcPct val="150000"/>
                        </a:lnSpc>
                        <a:spcBef>
                          <a:spcPts val="0"/>
                        </a:spcBef>
                        <a:spcAft>
                          <a:spcPts val="0"/>
                        </a:spcAft>
                      </a:pPr>
                      <a:r>
                        <a:rPr lang="en-GB" sz="2400">
                          <a:effectLst/>
                        </a:rPr>
                        <a:t>Severe claudication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GB" sz="2400">
                          <a:effectLst/>
                        </a:rPr>
                        <a:t> </a:t>
                      </a:r>
                      <a:endParaRPr lang="en-US" sz="2400">
                        <a:effectLst/>
                      </a:endParaRPr>
                    </a:p>
                    <a:p>
                      <a:pPr marL="0" marR="0" algn="l">
                        <a:lnSpc>
                          <a:spcPct val="150000"/>
                        </a:lnSpc>
                        <a:spcBef>
                          <a:spcPts val="0"/>
                        </a:spcBef>
                        <a:spcAft>
                          <a:spcPts val="0"/>
                        </a:spcAft>
                      </a:pPr>
                      <a:r>
                        <a:rPr lang="en-GB" sz="2400">
                          <a:effectLst/>
                        </a:rPr>
                        <a:t>62 (18.6%)</a:t>
                      </a:r>
                      <a:endParaRPr lang="en-US" sz="2400">
                        <a:effectLst/>
                      </a:endParaRPr>
                    </a:p>
                    <a:p>
                      <a:pPr marL="0" marR="0" algn="l">
                        <a:lnSpc>
                          <a:spcPct val="150000"/>
                        </a:lnSpc>
                        <a:spcBef>
                          <a:spcPts val="0"/>
                        </a:spcBef>
                        <a:spcAft>
                          <a:spcPts val="0"/>
                        </a:spcAft>
                      </a:pPr>
                      <a:r>
                        <a:rPr lang="en-GB" sz="2400">
                          <a:effectLst/>
                        </a:rPr>
                        <a:t>168 (50.3%)</a:t>
                      </a:r>
                      <a:endParaRPr lang="en-US" sz="2400">
                        <a:effectLst/>
                      </a:endParaRPr>
                    </a:p>
                    <a:p>
                      <a:pPr marL="0" marR="0" algn="l">
                        <a:lnSpc>
                          <a:spcPct val="150000"/>
                        </a:lnSpc>
                        <a:spcBef>
                          <a:spcPts val="0"/>
                        </a:spcBef>
                        <a:spcAft>
                          <a:spcPts val="0"/>
                        </a:spcAft>
                      </a:pPr>
                      <a:r>
                        <a:rPr lang="en-GB" sz="2400">
                          <a:effectLst/>
                        </a:rPr>
                        <a:t>104 (31.1%)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 </a:t>
                      </a:r>
                      <a:endParaRPr lang="en-US" sz="2400">
                        <a:effectLst/>
                      </a:endParaRPr>
                    </a:p>
                    <a:p>
                      <a:pPr marL="0" marR="0" algn="l">
                        <a:lnSpc>
                          <a:spcPct val="150000"/>
                        </a:lnSpc>
                        <a:spcBef>
                          <a:spcPts val="0"/>
                        </a:spcBef>
                        <a:spcAft>
                          <a:spcPts val="0"/>
                        </a:spcAft>
                      </a:pPr>
                      <a:r>
                        <a:rPr lang="en-GB" sz="2400">
                          <a:effectLst/>
                        </a:rPr>
                        <a:t>96 (21.0%)</a:t>
                      </a:r>
                      <a:endParaRPr lang="en-US" sz="2400">
                        <a:effectLst/>
                      </a:endParaRPr>
                    </a:p>
                    <a:p>
                      <a:pPr marL="0" marR="0" algn="l">
                        <a:lnSpc>
                          <a:spcPct val="150000"/>
                        </a:lnSpc>
                        <a:spcBef>
                          <a:spcPts val="0"/>
                        </a:spcBef>
                        <a:spcAft>
                          <a:spcPts val="0"/>
                        </a:spcAft>
                      </a:pPr>
                      <a:r>
                        <a:rPr lang="en-GB" sz="2400">
                          <a:effectLst/>
                        </a:rPr>
                        <a:t>237 (51.9%)</a:t>
                      </a:r>
                      <a:endParaRPr lang="en-US" sz="2400">
                        <a:effectLst/>
                      </a:endParaRPr>
                    </a:p>
                    <a:p>
                      <a:pPr marL="0" marR="0" algn="l">
                        <a:lnSpc>
                          <a:spcPct val="150000"/>
                        </a:lnSpc>
                        <a:spcBef>
                          <a:spcPts val="0"/>
                        </a:spcBef>
                        <a:spcAft>
                          <a:spcPts val="0"/>
                        </a:spcAft>
                      </a:pPr>
                      <a:r>
                        <a:rPr lang="en-GB" sz="2400">
                          <a:effectLst/>
                        </a:rPr>
                        <a:t>124 (27.1%)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a:effectLst/>
                        </a:rPr>
                        <a:t>0.418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effectLst/>
                        </a:rPr>
                        <a:t> </a:t>
                      </a:r>
                      <a:endParaRPr lang="en-US" sz="2400" dirty="0">
                        <a:effectLst/>
                      </a:endParaRPr>
                    </a:p>
                    <a:p>
                      <a:pPr marL="0" marR="0" algn="l">
                        <a:lnSpc>
                          <a:spcPct val="150000"/>
                        </a:lnSpc>
                        <a:spcBef>
                          <a:spcPts val="0"/>
                        </a:spcBef>
                        <a:spcAft>
                          <a:spcPts val="0"/>
                        </a:spcAft>
                      </a:pPr>
                      <a:r>
                        <a:rPr lang="en-GB" sz="2400" dirty="0">
                          <a:effectLst/>
                        </a:rPr>
                        <a:t>158 (20.0)</a:t>
                      </a:r>
                      <a:endParaRPr lang="en-US" sz="2400" dirty="0">
                        <a:effectLst/>
                      </a:endParaRPr>
                    </a:p>
                    <a:p>
                      <a:pPr marL="0" marR="0" algn="l">
                        <a:lnSpc>
                          <a:spcPct val="150000"/>
                        </a:lnSpc>
                        <a:spcBef>
                          <a:spcPts val="0"/>
                        </a:spcBef>
                        <a:spcAft>
                          <a:spcPts val="0"/>
                        </a:spcAft>
                      </a:pPr>
                      <a:r>
                        <a:rPr lang="en-GB" sz="2400" dirty="0">
                          <a:effectLst/>
                        </a:rPr>
                        <a:t>405 (51.2)</a:t>
                      </a:r>
                      <a:endParaRPr lang="en-US" sz="2400" dirty="0">
                        <a:effectLst/>
                      </a:endParaRPr>
                    </a:p>
                    <a:p>
                      <a:pPr marL="0" marR="0" algn="l">
                        <a:lnSpc>
                          <a:spcPct val="150000"/>
                        </a:lnSpc>
                        <a:spcBef>
                          <a:spcPts val="0"/>
                        </a:spcBef>
                        <a:spcAft>
                          <a:spcPts val="0"/>
                        </a:spcAft>
                      </a:pPr>
                      <a:r>
                        <a:rPr lang="en-GB" sz="2400" dirty="0">
                          <a:effectLst/>
                        </a:rPr>
                        <a:t>228 (28.8)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38961303"/>
                  </a:ext>
                </a:extLst>
              </a:tr>
              <a:tr h="664906">
                <a:tc>
                  <a:txBody>
                    <a:bodyPr/>
                    <a:lstStyle/>
                    <a:p>
                      <a:pPr marL="0" marR="0">
                        <a:lnSpc>
                          <a:spcPct val="150000"/>
                        </a:lnSpc>
                        <a:spcBef>
                          <a:spcPts val="0"/>
                        </a:spcBef>
                        <a:spcAft>
                          <a:spcPts val="0"/>
                        </a:spcAft>
                      </a:pPr>
                      <a:r>
                        <a:rPr lang="en-GB" sz="2400">
                          <a:effectLst/>
                        </a:rPr>
                        <a:t>Resting ABI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GB" sz="2400" dirty="0">
                          <a:solidFill>
                            <a:srgbClr val="FF0000"/>
                          </a:solidFill>
                          <a:effectLst/>
                        </a:rPr>
                        <a:t>0.65±0.18</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0.70±0.19</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&lt;0.001</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GB" sz="2400" dirty="0">
                          <a:solidFill>
                            <a:srgbClr val="FF0000"/>
                          </a:solidFill>
                          <a:effectLst/>
                        </a:rPr>
                        <a:t>0.68±0.19</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95883160"/>
                  </a:ext>
                </a:extLst>
              </a:tr>
            </a:tbl>
          </a:graphicData>
        </a:graphic>
      </p:graphicFrame>
      <p:sp>
        <p:nvSpPr>
          <p:cNvPr id="35" name="Rectangle 34">
            <a:extLst>
              <a:ext uri="{FF2B5EF4-FFF2-40B4-BE49-F238E27FC236}">
                <a16:creationId xmlns:a16="http://schemas.microsoft.com/office/drawing/2014/main" id="{B97C91EF-CCF8-7940-BC08-2C25FF878CFB}"/>
              </a:ext>
            </a:extLst>
          </p:cNvPr>
          <p:cNvSpPr/>
          <p:nvPr/>
        </p:nvSpPr>
        <p:spPr bwMode="auto">
          <a:xfrm>
            <a:off x="12806359" y="19707796"/>
            <a:ext cx="11887199" cy="11870734"/>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7" name="Rectangle 765">
            <a:extLst>
              <a:ext uri="{FF2B5EF4-FFF2-40B4-BE49-F238E27FC236}">
                <a16:creationId xmlns:a16="http://schemas.microsoft.com/office/drawing/2014/main" id="{95F7C628-A09F-4F94-B9BA-F0AF383DF257}"/>
              </a:ext>
            </a:extLst>
          </p:cNvPr>
          <p:cNvSpPr>
            <a:spLocks noChangeArrowheads="1"/>
          </p:cNvSpPr>
          <p:nvPr/>
        </p:nvSpPr>
        <p:spPr bwMode="auto">
          <a:xfrm>
            <a:off x="39367356" y="28517053"/>
            <a:ext cx="11404600" cy="1054100"/>
          </a:xfrm>
          <a:prstGeom prst="rect">
            <a:avLst/>
          </a:prstGeom>
          <a:solidFill>
            <a:srgbClr val="0B3972"/>
          </a:solidFill>
          <a:ln w="9525">
            <a:solidFill>
              <a:srgbClr val="17365D"/>
            </a:solidFill>
            <a:miter lim="800000"/>
            <a:headEnd/>
            <a:tailEnd/>
          </a:ln>
        </p:spPr>
        <p:txBody>
          <a:bodyPr wrap="none" lIns="143048" tIns="51906" rIns="143048" bIns="51906" anchor="ctr"/>
          <a:lstStyle>
            <a:lvl1pPr defTabSz="1038225" eaLnBrk="0" hangingPunct="0">
              <a:defRPr sz="2400">
                <a:solidFill>
                  <a:schemeClr val="tx1"/>
                </a:solidFill>
                <a:latin typeface="Arial" charset="0"/>
                <a:ea typeface="ＭＳ Ｐゴシック" charset="-128"/>
              </a:defRPr>
            </a:lvl1pPr>
            <a:lvl2pPr marL="742950" indent="-285750" defTabSz="1038225" eaLnBrk="0" hangingPunct="0">
              <a:defRPr sz="2400">
                <a:solidFill>
                  <a:schemeClr val="tx1"/>
                </a:solidFill>
                <a:latin typeface="Arial" charset="0"/>
                <a:ea typeface="ＭＳ Ｐゴシック" charset="-128"/>
              </a:defRPr>
            </a:lvl2pPr>
            <a:lvl3pPr marL="1143000" indent="-228600" defTabSz="1038225" eaLnBrk="0" hangingPunct="0">
              <a:defRPr sz="2400">
                <a:solidFill>
                  <a:schemeClr val="tx1"/>
                </a:solidFill>
                <a:latin typeface="Arial" charset="0"/>
                <a:ea typeface="ＭＳ Ｐゴシック" charset="-128"/>
              </a:defRPr>
            </a:lvl3pPr>
            <a:lvl4pPr marL="1600200" indent="-228600" defTabSz="1038225" eaLnBrk="0" hangingPunct="0">
              <a:defRPr sz="2400">
                <a:solidFill>
                  <a:schemeClr val="tx1"/>
                </a:solidFill>
                <a:latin typeface="Arial" charset="0"/>
                <a:ea typeface="ＭＳ Ｐゴシック" charset="-128"/>
              </a:defRPr>
            </a:lvl4pPr>
            <a:lvl5pPr marL="2057400" indent="-228600" defTabSz="1038225" eaLnBrk="0" hangingPunct="0">
              <a:defRPr sz="2400">
                <a:solidFill>
                  <a:schemeClr val="tx1"/>
                </a:solidFill>
                <a:latin typeface="Arial" charset="0"/>
                <a:ea typeface="ＭＳ Ｐゴシック" charset="-128"/>
              </a:defRPr>
            </a:lvl5pPr>
            <a:lvl6pPr marL="2514600" indent="-228600" defTabSz="1038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1038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1038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1038225"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4400" b="1" dirty="0">
                <a:solidFill>
                  <a:schemeClr val="bg1"/>
                </a:solidFill>
              </a:rPr>
              <a:t>REFERENCES</a:t>
            </a:r>
          </a:p>
        </p:txBody>
      </p:sp>
      <p:sp>
        <p:nvSpPr>
          <p:cNvPr id="32" name="Rectangle 61">
            <a:extLst>
              <a:ext uri="{FF2B5EF4-FFF2-40B4-BE49-F238E27FC236}">
                <a16:creationId xmlns:a16="http://schemas.microsoft.com/office/drawing/2014/main" id="{85AA371F-DFFE-3C4E-8C36-B30F5719586B}"/>
              </a:ext>
            </a:extLst>
          </p:cNvPr>
          <p:cNvSpPr>
            <a:spLocks noChangeArrowheads="1"/>
          </p:cNvSpPr>
          <p:nvPr/>
        </p:nvSpPr>
        <p:spPr bwMode="auto">
          <a:xfrm>
            <a:off x="39367354" y="29950082"/>
            <a:ext cx="11306984"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457200" indent="-457200" eaLnBrk="1" hangingPunct="1">
              <a:buAutoNum type="arabicPeriod"/>
            </a:pPr>
            <a:r>
              <a:rPr lang="en-US" sz="1500" dirty="0"/>
              <a:t>Aday, A. W., &amp; Matsushita, K. (2021). Epidemiology of peripheral artery disease and </a:t>
            </a:r>
            <a:r>
              <a:rPr lang="en-US" sz="1500" dirty="0" err="1"/>
              <a:t>polyvascular</a:t>
            </a:r>
            <a:r>
              <a:rPr lang="en-US" sz="1500" dirty="0"/>
              <a:t> disease. Circulation Research, 128(12), 1818–1832. https://</a:t>
            </a:r>
            <a:r>
              <a:rPr lang="en-US" sz="1500" dirty="0" err="1"/>
              <a:t>doi.org</a:t>
            </a:r>
            <a:r>
              <a:rPr lang="en-US" sz="1500" dirty="0"/>
              <a:t>/10.1161/CIRCRESAHA.121.318535 </a:t>
            </a:r>
          </a:p>
          <a:p>
            <a:pPr marL="457200" indent="-457200" eaLnBrk="1" hangingPunct="1">
              <a:buAutoNum type="arabicPeriod"/>
            </a:pPr>
            <a:r>
              <a:rPr lang="en-US" sz="1500" dirty="0" err="1"/>
              <a:t>Secemsky</a:t>
            </a:r>
            <a:r>
              <a:rPr lang="en-US" sz="1500" dirty="0"/>
              <a:t>, E. A., Schermerhorn, M., Carroll, B. J., Kennedy, K. F., Shen, C., </a:t>
            </a:r>
            <a:r>
              <a:rPr lang="en-US" sz="1500" dirty="0" err="1"/>
              <a:t>Valsdottir</a:t>
            </a:r>
            <a:r>
              <a:rPr lang="en-US" sz="1500" dirty="0"/>
              <a:t>, L. R., Landon, B., &amp; Yeh, R. W. (2018). Readmissions after revascularization procedures for peripheral arterial disease: A nationwide cohort study. Annals of Internal Medicine, 168(2), 93. https://</a:t>
            </a:r>
            <a:r>
              <a:rPr lang="en-US" sz="1500" dirty="0" err="1"/>
              <a:t>doi.org</a:t>
            </a:r>
            <a:r>
              <a:rPr lang="en-US" sz="1500" dirty="0"/>
              <a:t>/10.7326/M17-1058 </a:t>
            </a:r>
          </a:p>
          <a:p>
            <a:pPr marL="457200" indent="-457200" eaLnBrk="1" hangingPunct="1">
              <a:buFontTx/>
              <a:buAutoNum type="arabicPeriod"/>
            </a:pPr>
            <a:r>
              <a:rPr lang="en-US" sz="1500" dirty="0"/>
              <a:t>Spertus, J. A., Jones, P., McDonell, M., Fan, V., &amp; </a:t>
            </a:r>
            <a:r>
              <a:rPr lang="en-US" sz="1500" dirty="0" err="1"/>
              <a:t>Fihn</a:t>
            </a:r>
            <a:r>
              <a:rPr lang="en-US" sz="1500" dirty="0"/>
              <a:t>, S. D. (2002). Health status predicts long-term outcome in outpatients with coronary disease. Circulation, 106(1), 43–49. https://</a:t>
            </a:r>
            <a:r>
              <a:rPr lang="en-US" sz="1500" dirty="0" err="1"/>
              <a:t>doi.org</a:t>
            </a:r>
            <a:r>
              <a:rPr lang="en-US" sz="1500" dirty="0"/>
              <a:t>/10.1161/01.CIR.0000020688.24874.90</a:t>
            </a:r>
            <a:br>
              <a:rPr lang="en-US" sz="2000" dirty="0"/>
            </a:br>
            <a:endParaRPr lang="en-US" sz="2000" dirty="0"/>
          </a:p>
          <a:p>
            <a:pPr marL="514350" indent="-514350" eaLnBrk="1" hangingPunct="1">
              <a:buAutoNum type="arabicPeriod"/>
            </a:pPr>
            <a:endParaRPr lang="en-US" altLang="en-US" sz="2000" dirty="0"/>
          </a:p>
        </p:txBody>
      </p:sp>
      <p:pic>
        <p:nvPicPr>
          <p:cNvPr id="5" name="Picture 4" descr="Diagram&#10;&#10;Description automatically generated">
            <a:extLst>
              <a:ext uri="{FF2B5EF4-FFF2-40B4-BE49-F238E27FC236}">
                <a16:creationId xmlns:a16="http://schemas.microsoft.com/office/drawing/2014/main" id="{074E790C-91E3-224D-91AD-5EAE3B332BC1}"/>
              </a:ext>
            </a:extLst>
          </p:cNvPr>
          <p:cNvPicPr>
            <a:picLocks noChangeAspect="1"/>
          </p:cNvPicPr>
          <p:nvPr/>
        </p:nvPicPr>
        <p:blipFill rotWithShape="1">
          <a:blip r:embed="rId5">
            <a:extLst>
              <a:ext uri="{28A0092B-C50C-407E-A947-70E740481C1C}">
                <a14:useLocalDpi xmlns:a14="http://schemas.microsoft.com/office/drawing/2010/main" val="0"/>
              </a:ext>
            </a:extLst>
          </a:blip>
          <a:srcRect l="5487" t="3889" r="8324" b="6530"/>
          <a:stretch/>
        </p:blipFill>
        <p:spPr>
          <a:xfrm>
            <a:off x="304800" y="7370812"/>
            <a:ext cx="11396509" cy="6812244"/>
          </a:xfrm>
          <a:prstGeom prst="rect">
            <a:avLst/>
          </a:prstGeom>
        </p:spPr>
      </p:pic>
      <p:sp>
        <p:nvSpPr>
          <p:cNvPr id="6" name="AutoShape 2">
            <a:extLst>
              <a:ext uri="{FF2B5EF4-FFF2-40B4-BE49-F238E27FC236}">
                <a16:creationId xmlns:a16="http://schemas.microsoft.com/office/drawing/2014/main" id="{F04AFA73-1774-B84F-A9E2-B5B9205113D2}"/>
              </a:ext>
            </a:extLst>
          </p:cNvPr>
          <p:cNvSpPr>
            <a:spLocks noChangeAspect="1" noChangeArrowheads="1"/>
          </p:cNvSpPr>
          <p:nvPr/>
        </p:nvSpPr>
        <p:spPr bwMode="auto">
          <a:xfrm>
            <a:off x="25450800" y="1584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a:extLst>
              <a:ext uri="{FF2B5EF4-FFF2-40B4-BE49-F238E27FC236}">
                <a16:creationId xmlns:a16="http://schemas.microsoft.com/office/drawing/2014/main" id="{71071E3C-F601-E84C-ACD1-11DC9F31BB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22" y="27980813"/>
            <a:ext cx="2750930" cy="2750930"/>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39" name="Text Placeholder 3">
            <a:extLst>
              <a:ext uri="{FF2B5EF4-FFF2-40B4-BE49-F238E27FC236}">
                <a16:creationId xmlns:a16="http://schemas.microsoft.com/office/drawing/2014/main" id="{B219A401-09F0-EA49-823B-81BF9416535F}"/>
              </a:ext>
            </a:extLst>
          </p:cNvPr>
          <p:cNvSpPr txBox="1">
            <a:spLocks/>
          </p:cNvSpPr>
          <p:nvPr/>
        </p:nvSpPr>
        <p:spPr bwMode="auto">
          <a:xfrm>
            <a:off x="3725923" y="27269024"/>
            <a:ext cx="7975386" cy="417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0" algn="l" defTabSz="685800" rtl="0" eaLnBrk="1" fontAlgn="base" hangingPunct="1">
              <a:lnSpc>
                <a:spcPct val="100000"/>
              </a:lnSpc>
              <a:spcBef>
                <a:spcPts val="750"/>
              </a:spcBef>
              <a:spcAft>
                <a:spcPct val="0"/>
              </a:spcAft>
              <a:buFont typeface="Arial" panose="020B0604020202020204" pitchFamily="34" charset="0"/>
              <a:buNone/>
              <a:defRPr sz="1600" b="0" i="0" kern="1200" baseline="0">
                <a:solidFill>
                  <a:schemeClr val="tx1"/>
                </a:solidFill>
                <a:latin typeface="Microsoft Sans Serif" panose="020B0604020202020204" pitchFamily="34" charset="0"/>
                <a:ea typeface="+mn-ea"/>
                <a:cs typeface="Arial"/>
              </a:defRPr>
            </a:lvl1pPr>
            <a:lvl2pPr marL="342900" indent="0" algn="l" defTabSz="685800" rtl="0" eaLnBrk="1" fontAlgn="base" hangingPunct="1">
              <a:lnSpc>
                <a:spcPct val="120000"/>
              </a:lnSpc>
              <a:spcBef>
                <a:spcPts val="375"/>
              </a:spcBef>
              <a:spcAft>
                <a:spcPct val="0"/>
              </a:spcAft>
              <a:buSzPct val="100000"/>
              <a:buFont typeface="Arial" panose="020B0604020202020204" pitchFamily="34" charset="0"/>
              <a:buNone/>
              <a:defRPr sz="1800" b="1" i="0" kern="1200">
                <a:solidFill>
                  <a:schemeClr val="tx2"/>
                </a:solidFill>
                <a:latin typeface="Arial"/>
                <a:ea typeface="+mn-ea"/>
                <a:cs typeface="Arial"/>
              </a:defRPr>
            </a:lvl2pPr>
            <a:lvl3pPr marL="685800" indent="0" algn="l" defTabSz="685800" rtl="0" eaLnBrk="1" fontAlgn="base" hangingPunct="1">
              <a:lnSpc>
                <a:spcPct val="120000"/>
              </a:lnSpc>
              <a:spcBef>
                <a:spcPts val="375"/>
              </a:spcBef>
              <a:spcAft>
                <a:spcPct val="0"/>
              </a:spcAft>
              <a:buSzPct val="100000"/>
              <a:buFont typeface="Arial" panose="020B0604020202020204" pitchFamily="34" charset="0"/>
              <a:buNone/>
              <a:defRPr sz="1600" b="1" i="0" kern="1200">
                <a:solidFill>
                  <a:schemeClr val="tx2"/>
                </a:solidFill>
                <a:latin typeface="Arial"/>
                <a:ea typeface="+mn-ea"/>
                <a:cs typeface="Arial"/>
              </a:defRPr>
            </a:lvl3pPr>
            <a:lvl4pPr marL="1028700" indent="0" algn="l" defTabSz="685800" rtl="0" eaLnBrk="1" fontAlgn="base" hangingPunct="1">
              <a:lnSpc>
                <a:spcPct val="120000"/>
              </a:lnSpc>
              <a:spcBef>
                <a:spcPts val="375"/>
              </a:spcBef>
              <a:spcAft>
                <a:spcPct val="0"/>
              </a:spcAft>
              <a:buSzPct val="100000"/>
              <a:buFont typeface="Arial" panose="020B0604020202020204" pitchFamily="34" charset="0"/>
              <a:buNone/>
              <a:defRPr sz="1400" b="1" i="0" kern="1200">
                <a:solidFill>
                  <a:schemeClr val="tx2"/>
                </a:solidFill>
                <a:latin typeface="Arial"/>
                <a:ea typeface="+mn-ea"/>
                <a:cs typeface="Arial"/>
              </a:defRPr>
            </a:lvl4pPr>
            <a:lvl5pPr marL="1371600" indent="0" algn="l" defTabSz="685800" rtl="0" eaLnBrk="1" fontAlgn="base" hangingPunct="1">
              <a:lnSpc>
                <a:spcPct val="120000"/>
              </a:lnSpc>
              <a:spcBef>
                <a:spcPts val="375"/>
              </a:spcBef>
              <a:spcAft>
                <a:spcPct val="0"/>
              </a:spcAft>
              <a:buSzPct val="100000"/>
              <a:buFont typeface="Arial" panose="020B0604020202020204" pitchFamily="34" charset="0"/>
              <a:buNone/>
              <a:defRPr sz="1200" b="1" i="0" kern="1200">
                <a:solidFill>
                  <a:schemeClr val="tx2"/>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kumimoji="0" lang="en-US" b="1" i="0" u="none" strike="noStrike" kern="1200" cap="none" spc="0" normalizeH="0" baseline="0" noProof="0" dirty="0">
                <a:ln>
                  <a:noFill/>
                </a:ln>
                <a:effectLst/>
                <a:uLnTx/>
                <a:uFillTx/>
                <a:latin typeface="+mn-lt"/>
              </a:rPr>
              <a:t>Disclosures: </a:t>
            </a:r>
          </a:p>
          <a:p>
            <a:r>
              <a:rPr lang="en-US" b="1" dirty="0">
                <a:latin typeface="+mn-lt"/>
              </a:rPr>
              <a:t>Dr. Smolderen</a:t>
            </a:r>
            <a:r>
              <a:rPr lang="en-US" dirty="0">
                <a:latin typeface="+mn-lt"/>
              </a:rPr>
              <a:t> reports unrestricted research grants from Cardiva Medical Inc., Cook Medical, Inc., Merck &amp; Co., Inc., Shockwave Medical Inc., and Janssen Pharmaceutical Companies of Johnson&amp;Johnson. She is a consultant for Optum Labs, Inc., and Abbott Laboratories.  </a:t>
            </a:r>
          </a:p>
          <a:p>
            <a:r>
              <a:rPr lang="en-US" b="1" dirty="0">
                <a:latin typeface="+mn-lt"/>
              </a:rPr>
              <a:t>Dr. Mena-Hurtado</a:t>
            </a:r>
            <a:r>
              <a:rPr lang="en-US" dirty="0">
                <a:latin typeface="+mn-lt"/>
              </a:rPr>
              <a:t> reports grant funding from Shockwave Medical, Inc. and is a consultant for Abbott Laboratories, Cook Medical, Inc., Optum Labs, Inc.</a:t>
            </a:r>
          </a:p>
          <a:p>
            <a:pPr lvl="0"/>
            <a:r>
              <a:rPr kumimoji="0" lang="en-US" b="1" i="0" u="none" strike="noStrike" kern="1200" cap="none" spc="0" normalizeH="0" baseline="0" noProof="0" dirty="0">
                <a:ln>
                  <a:noFill/>
                </a:ln>
                <a:effectLst/>
                <a:uLnTx/>
                <a:uFillTx/>
                <a:latin typeface="+mn-lt"/>
              </a:rPr>
              <a:t> </a:t>
            </a:r>
            <a:r>
              <a:rPr lang="en-US" b="1" dirty="0">
                <a:latin typeface="+mn-lt"/>
              </a:rPr>
              <a:t>Dr. Spertus </a:t>
            </a:r>
            <a:r>
              <a:rPr lang="en-US" dirty="0">
                <a:latin typeface="+mn-lt"/>
              </a:rPr>
              <a:t>is a consultant to Bayer, Janssen, Merck, Myokardia, Novartis, Terumo and United Healthcare. He receives grant support from Janssen and Myokadia. He holds the copyright to the Peripheral Artery Questionnaire, Kansas City Cardiomyopathy Questionnaires, and the Seattle Angina Questionnaire. He serves on the Board of Blue Cross/Blue Shield of Kansas City. </a:t>
            </a:r>
            <a:endParaRPr kumimoji="0" lang="en-US" i="0" u="none" strike="noStrike" kern="1200" cap="none" spc="0" normalizeH="0" baseline="0" noProof="0" dirty="0">
              <a:ln>
                <a:noFill/>
              </a:ln>
              <a:effectLst/>
              <a:uLnTx/>
              <a:uFillTx/>
              <a:latin typeface="+mn-lt"/>
            </a:endParaRPr>
          </a:p>
        </p:txBody>
      </p:sp>
      <p:pic>
        <p:nvPicPr>
          <p:cNvPr id="1026" name="Picture 2">
            <a:extLst>
              <a:ext uri="{FF2B5EF4-FFF2-40B4-BE49-F238E27FC236}">
                <a16:creationId xmlns:a16="http://schemas.microsoft.com/office/drawing/2014/main" id="{BAD9D08E-B13D-3848-B18C-28D5D6305D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3496" y="7338752"/>
            <a:ext cx="11390843" cy="14019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E1EFB9-24B3-9741-A366-660C0C412F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27656" y="19437714"/>
            <a:ext cx="9956364" cy="1225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84557"/>
      </p:ext>
    </p:extLst>
  </p:cSld>
  <p:clrMapOvr>
    <a:masterClrMapping/>
  </p:clrMapOvr>
</p:sld>
</file>

<file path=ppt/theme/theme1.xml><?xml version="1.0" encoding="utf-8"?>
<a:theme xmlns:a="http://schemas.openxmlformats.org/drawingml/2006/main" name="Blank Presentation">
  <a:themeElements>
    <a:clrScheme name="Custom 23">
      <a:dk1>
        <a:sysClr val="windowText" lastClr="000000"/>
      </a:dk1>
      <a:lt1>
        <a:sysClr val="window" lastClr="FFFFFF"/>
      </a:lt1>
      <a:dk2>
        <a:srgbClr val="1F497D"/>
      </a:dk2>
      <a:lt2>
        <a:srgbClr val="EEECE1"/>
      </a:lt2>
      <a:accent1>
        <a:srgbClr val="17365D"/>
      </a:accent1>
      <a:accent2>
        <a:srgbClr val="E9EE1A"/>
      </a:accent2>
      <a:accent3>
        <a:srgbClr val="B40000"/>
      </a:accent3>
      <a:accent4>
        <a:srgbClr val="27881A"/>
      </a:accent4>
      <a:accent5>
        <a:srgbClr val="002060"/>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3986</TotalTime>
  <Words>1263</Words>
  <Application>Microsoft Macintosh PowerPoint</Application>
  <PresentationFormat>Custom</PresentationFormat>
  <Paragraphs>171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Microsoft Sans Serif</vt:lpstr>
      <vt:lpstr>Blank Presentation</vt:lpstr>
      <vt:lpstr>PowerPoint Presentation</vt:lpstr>
    </vt:vector>
  </TitlesOfParts>
  <Company>Kevin Cheung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Cheung</dc:creator>
  <cp:lastModifiedBy>Bradley, Brooklyn A.</cp:lastModifiedBy>
  <cp:revision>256</cp:revision>
  <dcterms:created xsi:type="dcterms:W3CDTF">2007-09-28T13:36:48Z</dcterms:created>
  <dcterms:modified xsi:type="dcterms:W3CDTF">2022-04-20T17:45:39Z</dcterms:modified>
</cp:coreProperties>
</file>