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43891200" cy="32918400"/>
  <p:notesSz cx="6858000" cy="9144000"/>
  <p:defaultTextStyle>
    <a:defPPr>
      <a:defRPr lang="en-US"/>
    </a:defPPr>
    <a:lvl1pPr marL="0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181B"/>
    <a:srgbClr val="AF0000"/>
    <a:srgbClr val="336699"/>
    <a:srgbClr val="CC3333"/>
    <a:srgbClr val="C42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DC793B-FB2E-88A2-DA3E-D22AC805EBA4}" v="57" dt="2022-04-18T16:05:03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4"/>
    <p:restoredTop sz="94694"/>
  </p:normalViewPr>
  <p:slideViewPr>
    <p:cSldViewPr snapToGrid="0">
      <p:cViewPr>
        <p:scale>
          <a:sx n="34" d="100"/>
          <a:sy n="34" d="100"/>
        </p:scale>
        <p:origin x="1112" y="-1488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84B1B-88B1-4E55-BEFF-D841C49E815F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D09CC-B5B1-467C-9C38-0D8EFC74AE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373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D09CC-B5B1-467C-9C38-0D8EFC74AE9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873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4"/>
            <a:ext cx="37307520" cy="70561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21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642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464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285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107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928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74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57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8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211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6"/>
            <a:ext cx="9875520" cy="280873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6"/>
            <a:ext cx="28895040" cy="280873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45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89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3"/>
            <a:ext cx="37307520" cy="6537960"/>
          </a:xfrm>
        </p:spPr>
        <p:txBody>
          <a:bodyPr anchor="t"/>
          <a:lstStyle>
            <a:lvl1pPr algn="l">
              <a:defRPr sz="2468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7"/>
            <a:ext cx="37307520" cy="7200899"/>
          </a:xfrm>
        </p:spPr>
        <p:txBody>
          <a:bodyPr anchor="b"/>
          <a:lstStyle>
            <a:lvl1pPr marL="0" indent="0">
              <a:buNone/>
              <a:defRPr sz="12471">
                <a:solidFill>
                  <a:schemeClr val="tx1">
                    <a:tint val="75000"/>
                  </a:schemeClr>
                </a:solidFill>
              </a:defRPr>
            </a:lvl1pPr>
            <a:lvl2pPr marL="2821426" indent="0">
              <a:buNone/>
              <a:defRPr sz="11186">
                <a:solidFill>
                  <a:schemeClr val="tx1">
                    <a:tint val="75000"/>
                  </a:schemeClr>
                </a:solidFill>
              </a:defRPr>
            </a:lvl2pPr>
            <a:lvl3pPr marL="5642852" indent="0">
              <a:buNone/>
              <a:defRPr sz="9900">
                <a:solidFill>
                  <a:schemeClr val="tx1">
                    <a:tint val="75000"/>
                  </a:schemeClr>
                </a:solidFill>
              </a:defRPr>
            </a:lvl3pPr>
            <a:lvl4pPr marL="8464280" indent="0">
              <a:buNone/>
              <a:defRPr sz="8614">
                <a:solidFill>
                  <a:schemeClr val="tx1">
                    <a:tint val="75000"/>
                  </a:schemeClr>
                </a:solidFill>
              </a:defRPr>
            </a:lvl4pPr>
            <a:lvl5pPr marL="11285706" indent="0">
              <a:buNone/>
              <a:defRPr sz="8614">
                <a:solidFill>
                  <a:schemeClr val="tx1">
                    <a:tint val="75000"/>
                  </a:schemeClr>
                </a:solidFill>
              </a:defRPr>
            </a:lvl5pPr>
            <a:lvl6pPr marL="14107132" indent="0">
              <a:buNone/>
              <a:defRPr sz="8614">
                <a:solidFill>
                  <a:schemeClr val="tx1">
                    <a:tint val="75000"/>
                  </a:schemeClr>
                </a:solidFill>
              </a:defRPr>
            </a:lvl6pPr>
            <a:lvl7pPr marL="16928559" indent="0">
              <a:buNone/>
              <a:defRPr sz="8614">
                <a:solidFill>
                  <a:schemeClr val="tx1">
                    <a:tint val="75000"/>
                  </a:schemeClr>
                </a:solidFill>
              </a:defRPr>
            </a:lvl7pPr>
            <a:lvl8pPr marL="19749985" indent="0">
              <a:buNone/>
              <a:defRPr sz="8614">
                <a:solidFill>
                  <a:schemeClr val="tx1">
                    <a:tint val="75000"/>
                  </a:schemeClr>
                </a:solidFill>
              </a:defRPr>
            </a:lvl8pPr>
            <a:lvl9pPr marL="22571414" indent="0">
              <a:buNone/>
              <a:defRPr sz="86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247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5"/>
            <a:ext cx="19385280" cy="21724623"/>
          </a:xfrm>
        </p:spPr>
        <p:txBody>
          <a:bodyPr/>
          <a:lstStyle>
            <a:lvl1pPr>
              <a:defRPr sz="17228"/>
            </a:lvl1pPr>
            <a:lvl2pPr>
              <a:defRPr sz="14786"/>
            </a:lvl2pPr>
            <a:lvl3pPr>
              <a:defRPr sz="12471"/>
            </a:lvl3pPr>
            <a:lvl4pPr>
              <a:defRPr sz="11186"/>
            </a:lvl4pPr>
            <a:lvl5pPr>
              <a:defRPr sz="11186"/>
            </a:lvl5pPr>
            <a:lvl6pPr>
              <a:defRPr sz="11186"/>
            </a:lvl6pPr>
            <a:lvl7pPr>
              <a:defRPr sz="11186"/>
            </a:lvl7pPr>
            <a:lvl8pPr>
              <a:defRPr sz="11186"/>
            </a:lvl8pPr>
            <a:lvl9pPr>
              <a:defRPr sz="111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5"/>
            <a:ext cx="19385280" cy="21724623"/>
          </a:xfrm>
        </p:spPr>
        <p:txBody>
          <a:bodyPr/>
          <a:lstStyle>
            <a:lvl1pPr>
              <a:defRPr sz="17228"/>
            </a:lvl1pPr>
            <a:lvl2pPr>
              <a:defRPr sz="14786"/>
            </a:lvl2pPr>
            <a:lvl3pPr>
              <a:defRPr sz="12471"/>
            </a:lvl3pPr>
            <a:lvl4pPr>
              <a:defRPr sz="11186"/>
            </a:lvl4pPr>
            <a:lvl5pPr>
              <a:defRPr sz="11186"/>
            </a:lvl5pPr>
            <a:lvl6pPr>
              <a:defRPr sz="11186"/>
            </a:lvl6pPr>
            <a:lvl7pPr>
              <a:defRPr sz="11186"/>
            </a:lvl7pPr>
            <a:lvl8pPr>
              <a:defRPr sz="11186"/>
            </a:lvl8pPr>
            <a:lvl9pPr>
              <a:defRPr sz="111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02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5"/>
            <a:ext cx="19392903" cy="3070858"/>
          </a:xfrm>
        </p:spPr>
        <p:txBody>
          <a:bodyPr anchor="b"/>
          <a:lstStyle>
            <a:lvl1pPr marL="0" indent="0">
              <a:buNone/>
              <a:defRPr sz="14786" b="1"/>
            </a:lvl1pPr>
            <a:lvl2pPr marL="2821426" indent="0">
              <a:buNone/>
              <a:defRPr sz="12471" b="1"/>
            </a:lvl2pPr>
            <a:lvl3pPr marL="5642852" indent="0">
              <a:buNone/>
              <a:defRPr sz="11186" b="1"/>
            </a:lvl3pPr>
            <a:lvl4pPr marL="8464280" indent="0">
              <a:buNone/>
              <a:defRPr sz="9900" b="1"/>
            </a:lvl4pPr>
            <a:lvl5pPr marL="11285706" indent="0">
              <a:buNone/>
              <a:defRPr sz="9900" b="1"/>
            </a:lvl5pPr>
            <a:lvl6pPr marL="14107132" indent="0">
              <a:buNone/>
              <a:defRPr sz="9900" b="1"/>
            </a:lvl6pPr>
            <a:lvl7pPr marL="16928559" indent="0">
              <a:buNone/>
              <a:defRPr sz="9900" b="1"/>
            </a:lvl7pPr>
            <a:lvl8pPr marL="19749985" indent="0">
              <a:buNone/>
              <a:defRPr sz="9900" b="1"/>
            </a:lvl8pPr>
            <a:lvl9pPr marL="22571414" indent="0">
              <a:buNone/>
              <a:defRPr sz="9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3"/>
            <a:ext cx="19392903" cy="18966182"/>
          </a:xfrm>
        </p:spPr>
        <p:txBody>
          <a:bodyPr/>
          <a:lstStyle>
            <a:lvl1pPr>
              <a:defRPr sz="14786"/>
            </a:lvl1pPr>
            <a:lvl2pPr>
              <a:defRPr sz="12471"/>
            </a:lvl2pPr>
            <a:lvl3pPr>
              <a:defRPr sz="11186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5"/>
            <a:ext cx="19400520" cy="3070858"/>
          </a:xfrm>
        </p:spPr>
        <p:txBody>
          <a:bodyPr anchor="b"/>
          <a:lstStyle>
            <a:lvl1pPr marL="0" indent="0">
              <a:buNone/>
              <a:defRPr sz="14786" b="1"/>
            </a:lvl1pPr>
            <a:lvl2pPr marL="2821426" indent="0">
              <a:buNone/>
              <a:defRPr sz="12471" b="1"/>
            </a:lvl2pPr>
            <a:lvl3pPr marL="5642852" indent="0">
              <a:buNone/>
              <a:defRPr sz="11186" b="1"/>
            </a:lvl3pPr>
            <a:lvl4pPr marL="8464280" indent="0">
              <a:buNone/>
              <a:defRPr sz="9900" b="1"/>
            </a:lvl4pPr>
            <a:lvl5pPr marL="11285706" indent="0">
              <a:buNone/>
              <a:defRPr sz="9900" b="1"/>
            </a:lvl5pPr>
            <a:lvl6pPr marL="14107132" indent="0">
              <a:buNone/>
              <a:defRPr sz="9900" b="1"/>
            </a:lvl6pPr>
            <a:lvl7pPr marL="16928559" indent="0">
              <a:buNone/>
              <a:defRPr sz="9900" b="1"/>
            </a:lvl7pPr>
            <a:lvl8pPr marL="19749985" indent="0">
              <a:buNone/>
              <a:defRPr sz="9900" b="1"/>
            </a:lvl8pPr>
            <a:lvl9pPr marL="22571414" indent="0">
              <a:buNone/>
              <a:defRPr sz="9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3"/>
            <a:ext cx="19400520" cy="18966182"/>
          </a:xfrm>
        </p:spPr>
        <p:txBody>
          <a:bodyPr/>
          <a:lstStyle>
            <a:lvl1pPr>
              <a:defRPr sz="14786"/>
            </a:lvl1pPr>
            <a:lvl2pPr>
              <a:defRPr sz="12471"/>
            </a:lvl2pPr>
            <a:lvl3pPr>
              <a:defRPr sz="11186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3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76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88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4" y="1310639"/>
            <a:ext cx="14439903" cy="5577840"/>
          </a:xfrm>
        </p:spPr>
        <p:txBody>
          <a:bodyPr anchor="b"/>
          <a:lstStyle>
            <a:lvl1pPr algn="l">
              <a:defRPr sz="124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6"/>
            <a:ext cx="24536400" cy="28094941"/>
          </a:xfrm>
        </p:spPr>
        <p:txBody>
          <a:bodyPr/>
          <a:lstStyle>
            <a:lvl1pPr>
              <a:defRPr sz="19798"/>
            </a:lvl1pPr>
            <a:lvl2pPr>
              <a:defRPr sz="17228"/>
            </a:lvl2pPr>
            <a:lvl3pPr>
              <a:defRPr sz="14786"/>
            </a:lvl3pPr>
            <a:lvl4pPr>
              <a:defRPr sz="12471"/>
            </a:lvl4pPr>
            <a:lvl5pPr>
              <a:defRPr sz="12471"/>
            </a:lvl5pPr>
            <a:lvl6pPr>
              <a:defRPr sz="12471"/>
            </a:lvl6pPr>
            <a:lvl7pPr>
              <a:defRPr sz="12471"/>
            </a:lvl7pPr>
            <a:lvl8pPr>
              <a:defRPr sz="12471"/>
            </a:lvl8pPr>
            <a:lvl9pPr>
              <a:defRPr sz="124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4" y="6888486"/>
            <a:ext cx="14439903" cy="22517101"/>
          </a:xfrm>
        </p:spPr>
        <p:txBody>
          <a:bodyPr/>
          <a:lstStyle>
            <a:lvl1pPr marL="0" indent="0">
              <a:buNone/>
              <a:defRPr sz="8614"/>
            </a:lvl1pPr>
            <a:lvl2pPr marL="2821426" indent="0">
              <a:buNone/>
              <a:defRPr sz="7327"/>
            </a:lvl2pPr>
            <a:lvl3pPr marL="5642852" indent="0">
              <a:buNone/>
              <a:defRPr sz="6171"/>
            </a:lvl3pPr>
            <a:lvl4pPr marL="8464280" indent="0">
              <a:buNone/>
              <a:defRPr sz="5529"/>
            </a:lvl4pPr>
            <a:lvl5pPr marL="11285706" indent="0">
              <a:buNone/>
              <a:defRPr sz="5529"/>
            </a:lvl5pPr>
            <a:lvl6pPr marL="14107132" indent="0">
              <a:buNone/>
              <a:defRPr sz="5529"/>
            </a:lvl6pPr>
            <a:lvl7pPr marL="16928559" indent="0">
              <a:buNone/>
              <a:defRPr sz="5529"/>
            </a:lvl7pPr>
            <a:lvl8pPr marL="19749985" indent="0">
              <a:buNone/>
              <a:defRPr sz="5529"/>
            </a:lvl8pPr>
            <a:lvl9pPr marL="22571414" indent="0">
              <a:buNone/>
              <a:defRPr sz="552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26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3"/>
            <a:ext cx="26334720" cy="2720341"/>
          </a:xfrm>
        </p:spPr>
        <p:txBody>
          <a:bodyPr anchor="b"/>
          <a:lstStyle>
            <a:lvl1pPr algn="l">
              <a:defRPr sz="124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1"/>
            <a:ext cx="26334720" cy="19751040"/>
          </a:xfrm>
        </p:spPr>
        <p:txBody>
          <a:bodyPr/>
          <a:lstStyle>
            <a:lvl1pPr marL="0" indent="0">
              <a:buNone/>
              <a:defRPr sz="19798"/>
            </a:lvl1pPr>
            <a:lvl2pPr marL="2821426" indent="0">
              <a:buNone/>
              <a:defRPr sz="17228"/>
            </a:lvl2pPr>
            <a:lvl3pPr marL="5642852" indent="0">
              <a:buNone/>
              <a:defRPr sz="14786"/>
            </a:lvl3pPr>
            <a:lvl4pPr marL="8464280" indent="0">
              <a:buNone/>
              <a:defRPr sz="12471"/>
            </a:lvl4pPr>
            <a:lvl5pPr marL="11285706" indent="0">
              <a:buNone/>
              <a:defRPr sz="12471"/>
            </a:lvl5pPr>
            <a:lvl6pPr marL="14107132" indent="0">
              <a:buNone/>
              <a:defRPr sz="12471"/>
            </a:lvl6pPr>
            <a:lvl7pPr marL="16928559" indent="0">
              <a:buNone/>
              <a:defRPr sz="12471"/>
            </a:lvl7pPr>
            <a:lvl8pPr marL="19749985" indent="0">
              <a:buNone/>
              <a:defRPr sz="12471"/>
            </a:lvl8pPr>
            <a:lvl9pPr marL="22571414" indent="0">
              <a:buNone/>
              <a:defRPr sz="12471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4"/>
            <a:ext cx="26334720" cy="3863339"/>
          </a:xfrm>
        </p:spPr>
        <p:txBody>
          <a:bodyPr/>
          <a:lstStyle>
            <a:lvl1pPr marL="0" indent="0">
              <a:buNone/>
              <a:defRPr sz="8614"/>
            </a:lvl1pPr>
            <a:lvl2pPr marL="2821426" indent="0">
              <a:buNone/>
              <a:defRPr sz="7327"/>
            </a:lvl2pPr>
            <a:lvl3pPr marL="5642852" indent="0">
              <a:buNone/>
              <a:defRPr sz="6171"/>
            </a:lvl3pPr>
            <a:lvl4pPr marL="8464280" indent="0">
              <a:buNone/>
              <a:defRPr sz="5529"/>
            </a:lvl4pPr>
            <a:lvl5pPr marL="11285706" indent="0">
              <a:buNone/>
              <a:defRPr sz="5529"/>
            </a:lvl5pPr>
            <a:lvl6pPr marL="14107132" indent="0">
              <a:buNone/>
              <a:defRPr sz="5529"/>
            </a:lvl6pPr>
            <a:lvl7pPr marL="16928559" indent="0">
              <a:buNone/>
              <a:defRPr sz="5529"/>
            </a:lvl7pPr>
            <a:lvl8pPr marL="19749985" indent="0">
              <a:buNone/>
              <a:defRPr sz="5529"/>
            </a:lvl8pPr>
            <a:lvl9pPr marL="22571414" indent="0">
              <a:buNone/>
              <a:defRPr sz="552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16189-DB41-42F5-B187-0E036EE96E0B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D185-E02B-4476-BAC7-44E4CC1EA1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11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5"/>
            <a:ext cx="39502080" cy="2172462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1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l">
              <a:defRPr sz="73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16189-DB41-42F5-B187-0E036EE96E0B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1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ctr">
              <a:defRPr sz="73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1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r">
              <a:defRPr sz="73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FD185-E02B-4476-BAC7-44E4CC1EA1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570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642852" rtl="0" eaLnBrk="1" latinLnBrk="0" hangingPunct="1">
        <a:spcBef>
          <a:spcPct val="0"/>
        </a:spcBef>
        <a:buNone/>
        <a:defRPr sz="271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6071" indent="-2116071" algn="l" defTabSz="5642852" rtl="0" eaLnBrk="1" latinLnBrk="0" hangingPunct="1">
        <a:spcBef>
          <a:spcPct val="20000"/>
        </a:spcBef>
        <a:buFont typeface="Arial" pitchFamily="34" charset="0"/>
        <a:buChar char="•"/>
        <a:defRPr sz="19798" kern="1200">
          <a:solidFill>
            <a:schemeClr val="tx1"/>
          </a:solidFill>
          <a:latin typeface="+mn-lt"/>
          <a:ea typeface="+mn-ea"/>
          <a:cs typeface="+mn-cs"/>
        </a:defRPr>
      </a:lvl1pPr>
      <a:lvl2pPr marL="4584818" indent="-1763392" algn="l" defTabSz="5642852" rtl="0" eaLnBrk="1" latinLnBrk="0" hangingPunct="1">
        <a:spcBef>
          <a:spcPct val="20000"/>
        </a:spcBef>
        <a:buFont typeface="Arial" pitchFamily="34" charset="0"/>
        <a:buChar char="–"/>
        <a:defRPr sz="17228" kern="1200">
          <a:solidFill>
            <a:schemeClr val="tx1"/>
          </a:solidFill>
          <a:latin typeface="+mn-lt"/>
          <a:ea typeface="+mn-ea"/>
          <a:cs typeface="+mn-cs"/>
        </a:defRPr>
      </a:lvl2pPr>
      <a:lvl3pPr marL="7053567" indent="-1410714" algn="l" defTabSz="5642852" rtl="0" eaLnBrk="1" latinLnBrk="0" hangingPunct="1">
        <a:spcBef>
          <a:spcPct val="20000"/>
        </a:spcBef>
        <a:buFont typeface="Arial" pitchFamily="34" charset="0"/>
        <a:buChar char="•"/>
        <a:defRPr sz="14786" kern="1200">
          <a:solidFill>
            <a:schemeClr val="tx1"/>
          </a:solidFill>
          <a:latin typeface="+mn-lt"/>
          <a:ea typeface="+mn-ea"/>
          <a:cs typeface="+mn-cs"/>
        </a:defRPr>
      </a:lvl3pPr>
      <a:lvl4pPr marL="9874994" indent="-1410714" algn="l" defTabSz="5642852" rtl="0" eaLnBrk="1" latinLnBrk="0" hangingPunct="1">
        <a:spcBef>
          <a:spcPct val="20000"/>
        </a:spcBef>
        <a:buFont typeface="Arial" pitchFamily="34" charset="0"/>
        <a:buChar char="–"/>
        <a:defRPr sz="12471" kern="1200">
          <a:solidFill>
            <a:schemeClr val="tx1"/>
          </a:solidFill>
          <a:latin typeface="+mn-lt"/>
          <a:ea typeface="+mn-ea"/>
          <a:cs typeface="+mn-cs"/>
        </a:defRPr>
      </a:lvl4pPr>
      <a:lvl5pPr marL="12696420" indent="-1410714" algn="l" defTabSz="5642852" rtl="0" eaLnBrk="1" latinLnBrk="0" hangingPunct="1">
        <a:spcBef>
          <a:spcPct val="20000"/>
        </a:spcBef>
        <a:buFont typeface="Arial" pitchFamily="34" charset="0"/>
        <a:buChar char="»"/>
        <a:defRPr sz="12471" kern="1200">
          <a:solidFill>
            <a:schemeClr val="tx1"/>
          </a:solidFill>
          <a:latin typeface="+mn-lt"/>
          <a:ea typeface="+mn-ea"/>
          <a:cs typeface="+mn-cs"/>
        </a:defRPr>
      </a:lvl5pPr>
      <a:lvl6pPr marL="15517846" indent="-1410714" algn="l" defTabSz="5642852" rtl="0" eaLnBrk="1" latinLnBrk="0" hangingPunct="1">
        <a:spcBef>
          <a:spcPct val="20000"/>
        </a:spcBef>
        <a:buFont typeface="Arial" pitchFamily="34" charset="0"/>
        <a:buChar char="•"/>
        <a:defRPr sz="12471" kern="1200">
          <a:solidFill>
            <a:schemeClr val="tx1"/>
          </a:solidFill>
          <a:latin typeface="+mn-lt"/>
          <a:ea typeface="+mn-ea"/>
          <a:cs typeface="+mn-cs"/>
        </a:defRPr>
      </a:lvl6pPr>
      <a:lvl7pPr marL="18339272" indent="-1410714" algn="l" defTabSz="5642852" rtl="0" eaLnBrk="1" latinLnBrk="0" hangingPunct="1">
        <a:spcBef>
          <a:spcPct val="20000"/>
        </a:spcBef>
        <a:buFont typeface="Arial" pitchFamily="34" charset="0"/>
        <a:buChar char="•"/>
        <a:defRPr sz="12471" kern="1200">
          <a:solidFill>
            <a:schemeClr val="tx1"/>
          </a:solidFill>
          <a:latin typeface="+mn-lt"/>
          <a:ea typeface="+mn-ea"/>
          <a:cs typeface="+mn-cs"/>
        </a:defRPr>
      </a:lvl7pPr>
      <a:lvl8pPr marL="21160700" indent="-1410714" algn="l" defTabSz="5642852" rtl="0" eaLnBrk="1" latinLnBrk="0" hangingPunct="1">
        <a:spcBef>
          <a:spcPct val="20000"/>
        </a:spcBef>
        <a:buFont typeface="Arial" pitchFamily="34" charset="0"/>
        <a:buChar char="•"/>
        <a:defRPr sz="12471" kern="1200">
          <a:solidFill>
            <a:schemeClr val="tx1"/>
          </a:solidFill>
          <a:latin typeface="+mn-lt"/>
          <a:ea typeface="+mn-ea"/>
          <a:cs typeface="+mn-cs"/>
        </a:defRPr>
      </a:lvl8pPr>
      <a:lvl9pPr marL="23982126" indent="-1410714" algn="l" defTabSz="5642852" rtl="0" eaLnBrk="1" latinLnBrk="0" hangingPunct="1">
        <a:spcBef>
          <a:spcPct val="20000"/>
        </a:spcBef>
        <a:buFont typeface="Arial" pitchFamily="34" charset="0"/>
        <a:buChar char="•"/>
        <a:defRPr sz="124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1pPr>
      <a:lvl2pPr marL="2821426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2pPr>
      <a:lvl3pPr marL="5642852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3pPr>
      <a:lvl4pPr marL="8464280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4pPr>
      <a:lvl5pPr marL="11285706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5pPr>
      <a:lvl6pPr marL="14107132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6pPr>
      <a:lvl7pPr marL="16928559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7pPr>
      <a:lvl8pPr marL="19749985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8pPr>
      <a:lvl9pPr marL="22571414" algn="l" defTabSz="5642852" rtl="0" eaLnBrk="1" latinLnBrk="0" hangingPunct="1">
        <a:defRPr sz="111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44534"/>
            <a:ext cx="43891200" cy="540920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186" dirty="0"/>
          </a:p>
        </p:txBody>
      </p:sp>
      <p:sp>
        <p:nvSpPr>
          <p:cNvPr id="15" name="TextBox 14"/>
          <p:cNvSpPr txBox="1"/>
          <p:nvPr/>
        </p:nvSpPr>
        <p:spPr>
          <a:xfrm>
            <a:off x="-82640" y="2096402"/>
            <a:ext cx="43722169" cy="2309030"/>
          </a:xfrm>
          <a:prstGeom prst="rect">
            <a:avLst/>
          </a:prstGeom>
          <a:noFill/>
        </p:spPr>
        <p:txBody>
          <a:bodyPr wrap="square" lIns="164592" tIns="82296" rIns="164592" bIns="82296" rtlCol="0" anchor="t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5600" dirty="0">
                <a:solidFill>
                  <a:srgbClr val="A0181B"/>
                </a:solidFill>
                <a:latin typeface="Helvetica"/>
                <a:cs typeface="Times New Roman"/>
              </a:rPr>
              <a:t>Jonah Savage and Grace Sullivan</a:t>
            </a:r>
            <a:endParaRPr lang="en-US" sz="5600" dirty="0">
              <a:solidFill>
                <a:srgbClr val="A0181B"/>
              </a:solidFill>
              <a:latin typeface="Helvetica" pitchFamily="2" charset="0"/>
              <a:cs typeface="Times New Roman" pitchFamily="18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5600" dirty="0">
                <a:solidFill>
                  <a:srgbClr val="A0181B"/>
                </a:solidFill>
                <a:latin typeface="Helvetica" pitchFamily="2" charset="0"/>
                <a:cs typeface="Times New Roman" pitchFamily="18" charset="0"/>
              </a:rPr>
              <a:t>Faculty Mentor: Avinash Mishra, Ph.D., CCC-SLP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5000" b="1" dirty="0">
                <a:solidFill>
                  <a:srgbClr val="A0181B"/>
                </a:solidFill>
                <a:latin typeface="Helvetica" pitchFamily="2" charset="0"/>
                <a:cs typeface="Times New Roman" pitchFamily="18" charset="0"/>
              </a:rPr>
              <a:t>Department of Communication Disorders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39119" y="352256"/>
            <a:ext cx="31468564" cy="1397306"/>
          </a:xfrm>
          <a:prstGeom prst="rect">
            <a:avLst/>
          </a:prstGeom>
          <a:noFill/>
        </p:spPr>
        <p:txBody>
          <a:bodyPr wrap="square" lIns="164592" tIns="82296" rIns="164592" bIns="82296" rtlCol="0" anchor="t">
            <a:spAutoFit/>
          </a:bodyPr>
          <a:lstStyle/>
          <a:p>
            <a:pPr algn="ctr"/>
            <a:r>
              <a:rPr lang="en-US" sz="8000" b="1" dirty="0">
                <a:solidFill>
                  <a:srgbClr val="A0181B"/>
                </a:solidFill>
                <a:latin typeface="Helvetica"/>
                <a:cs typeface="Times New Roman"/>
              </a:rPr>
              <a:t>PECS for Success: The Telehealth Pivot </a:t>
            </a:r>
            <a:endParaRPr lang="en-US" sz="8000" dirty="0">
              <a:cs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31840715"/>
            <a:ext cx="43891200" cy="104685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186" dirty="0"/>
          </a:p>
        </p:txBody>
      </p:sp>
      <p:sp>
        <p:nvSpPr>
          <p:cNvPr id="22" name="Rectangle 21"/>
          <p:cNvSpPr/>
          <p:nvPr/>
        </p:nvSpPr>
        <p:spPr>
          <a:xfrm>
            <a:off x="0" y="5364669"/>
            <a:ext cx="12335549" cy="26476046"/>
          </a:xfrm>
          <a:prstGeom prst="rect">
            <a:avLst/>
          </a:prstGeom>
          <a:solidFill>
            <a:srgbClr val="A0181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186" dirty="0"/>
          </a:p>
        </p:txBody>
      </p:sp>
      <p:sp>
        <p:nvSpPr>
          <p:cNvPr id="3" name="TextBox 2"/>
          <p:cNvSpPr txBox="1"/>
          <p:nvPr/>
        </p:nvSpPr>
        <p:spPr>
          <a:xfrm>
            <a:off x="287656" y="6536015"/>
            <a:ext cx="11725257" cy="164968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457200" fontAlgn="base"/>
            <a:r>
              <a:rPr lang="en-US" sz="5000" b="1" i="0" u="sng" strike="noStrike" dirty="0">
                <a:solidFill>
                  <a:srgbClr val="000000"/>
                </a:solidFill>
                <a:effectLst/>
                <a:latin typeface="Helvetica"/>
                <a:cs typeface="Aparajita"/>
              </a:rPr>
              <a:t>Defining PECS</a:t>
            </a:r>
            <a:r>
              <a:rPr lang="en-US" sz="5000" b="1" dirty="0">
                <a:solidFill>
                  <a:srgbClr val="000000"/>
                </a:solidFill>
                <a:latin typeface="Helvetica"/>
                <a:cs typeface="Aparajita"/>
              </a:rPr>
              <a:t> </a:t>
            </a:r>
            <a:endParaRPr lang="en-US" sz="6600" b="1">
              <a:latin typeface="Helvetica"/>
              <a:cs typeface="Aparajita"/>
            </a:endParaRPr>
          </a:p>
          <a:p>
            <a:pPr marL="914400" lvl="1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2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  <a:cs typeface="Aparajita" panose="020B0502040204020203" pitchFamily="18" charset="0"/>
              </a:rPr>
              <a:t>The Picture Exchange Communication System (PECS) is a low-tech form of Augmentative and Alternative Communication (AAC)</a:t>
            </a:r>
            <a:r>
              <a:rPr lang="en-US" sz="4200" b="0" i="0" u="none" strike="noStrike" baseline="30000" dirty="0">
                <a:solidFill>
                  <a:srgbClr val="000000"/>
                </a:solidFill>
                <a:effectLst/>
                <a:latin typeface="Helvetica" pitchFamily="2" charset="0"/>
                <a:cs typeface="Aparajita" panose="020B0502040204020203" pitchFamily="18" charset="0"/>
              </a:rPr>
              <a:t>1</a:t>
            </a:r>
            <a:endParaRPr lang="en-US" sz="4200" b="0" i="0" u="none" strike="noStrike" dirty="0">
              <a:solidFill>
                <a:srgbClr val="000000"/>
              </a:solidFill>
              <a:effectLst/>
              <a:latin typeface="Helvetica" pitchFamily="2" charset="0"/>
              <a:cs typeface="Aparajita" panose="020B0502040204020203" pitchFamily="18" charset="0"/>
            </a:endParaRPr>
          </a:p>
          <a:p>
            <a:pPr marL="914400" lvl="1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rgbClr val="000000"/>
                </a:solidFill>
                <a:latin typeface="Helvetica" pitchFamily="2" charset="0"/>
                <a:cs typeface="Aparajita" panose="020B0502040204020203" pitchFamily="18" charset="0"/>
              </a:rPr>
              <a:t>PECS </a:t>
            </a:r>
            <a:r>
              <a:rPr lang="en-US" sz="42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  <a:cs typeface="Aparajita" panose="020B0502040204020203" pitchFamily="18" charset="0"/>
              </a:rPr>
              <a:t>assists minimally verbal children diagnosed with Autism Spectrum Disorder to develop communication skills</a:t>
            </a:r>
            <a:r>
              <a:rPr lang="en-US" sz="4200" b="0" i="0" u="none" strike="noStrike" baseline="30000" dirty="0">
                <a:solidFill>
                  <a:srgbClr val="000000"/>
                </a:solidFill>
                <a:effectLst/>
                <a:latin typeface="Helvetica" pitchFamily="2" charset="0"/>
                <a:cs typeface="Aparajita" panose="020B0502040204020203" pitchFamily="18" charset="0"/>
              </a:rPr>
              <a:t>2</a:t>
            </a:r>
            <a:endParaRPr lang="en-US" sz="4200" b="0" i="0" u="none" strike="noStrike" dirty="0">
              <a:solidFill>
                <a:srgbClr val="000000"/>
              </a:solidFill>
              <a:effectLst/>
              <a:latin typeface="Helvetica" pitchFamily="2" charset="0"/>
              <a:cs typeface="Aparajita" panose="020B0502040204020203" pitchFamily="18" charset="0"/>
            </a:endParaRPr>
          </a:p>
          <a:p>
            <a:pPr marL="914400" lvl="1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200" b="0" i="0" u="none" strike="noStrike" dirty="0">
                <a:solidFill>
                  <a:srgbClr val="000000"/>
                </a:solidFill>
                <a:effectLst/>
                <a:latin typeface="Helvetica"/>
                <a:cs typeface="Aparajita"/>
              </a:rPr>
              <a:t>The PECS protocol follows a step by step hierarchy, beginning with single pictures exchanged for desired objects, and culminating in sequenced pictures used to produce sentences</a:t>
            </a:r>
            <a:r>
              <a:rPr lang="en-US" sz="4200" b="0" i="0" u="none" strike="noStrike" baseline="30000" dirty="0">
                <a:solidFill>
                  <a:srgbClr val="000000"/>
                </a:solidFill>
                <a:effectLst/>
                <a:latin typeface="Helvetica"/>
                <a:cs typeface="Aparajita"/>
              </a:rPr>
              <a:t>3</a:t>
            </a:r>
            <a:endParaRPr lang="en-US" sz="4200" b="0" i="0" u="none" strike="noStrike" dirty="0">
              <a:solidFill>
                <a:srgbClr val="000000"/>
              </a:solidFill>
              <a:effectLst/>
              <a:latin typeface="Helvetica"/>
              <a:cs typeface="Aparajita"/>
            </a:endParaRPr>
          </a:p>
          <a:p>
            <a:pPr marL="457200" lvl="1" rtl="0" fontAlgn="base">
              <a:spcBef>
                <a:spcPts val="0"/>
              </a:spcBef>
              <a:spcAft>
                <a:spcPts val="0"/>
              </a:spcAft>
            </a:pPr>
            <a:endParaRPr lang="en-US" sz="4200" b="0" i="0" u="none" strike="noStrike" dirty="0">
              <a:solidFill>
                <a:srgbClr val="000000"/>
              </a:solidFill>
              <a:effectLst/>
              <a:latin typeface="Helvetica" pitchFamily="2" charset="0"/>
              <a:cs typeface="Aparajita" panose="020B0502040204020203" pitchFamily="18" charset="0"/>
            </a:endParaRPr>
          </a:p>
          <a:p>
            <a:pPr marL="457200" lvl="1" rtl="0" fontAlgn="base">
              <a:spcBef>
                <a:spcPts val="0"/>
              </a:spcBef>
              <a:spcAft>
                <a:spcPts val="0"/>
              </a:spcAft>
            </a:pPr>
            <a:r>
              <a:rPr lang="en-US" sz="5000" b="1" i="0" u="sng" strike="noStrike" dirty="0">
                <a:solidFill>
                  <a:srgbClr val="000000"/>
                </a:solidFill>
                <a:effectLst/>
                <a:latin typeface="Helvetica" pitchFamily="2" charset="0"/>
                <a:cs typeface="Aparajita" panose="020B0502040204020203" pitchFamily="18" charset="0"/>
              </a:rPr>
              <a:t>The Telehealth Pivot </a:t>
            </a:r>
          </a:p>
          <a:p>
            <a:pPr marL="914400" lvl="1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2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  <a:cs typeface="Aparajita" panose="020B0502040204020203" pitchFamily="18" charset="0"/>
              </a:rPr>
              <a:t>Access to PECS via telehealth is required for several reasons relating to health, location, and socioeconomic  </a:t>
            </a:r>
            <a:r>
              <a:rPr lang="en-US" sz="4200" dirty="0">
                <a:solidFill>
                  <a:srgbClr val="000000"/>
                </a:solidFill>
                <a:latin typeface="Helvetica" pitchFamily="2" charset="0"/>
                <a:cs typeface="Aparajita" panose="020B0502040204020203" pitchFamily="18" charset="0"/>
              </a:rPr>
              <a:t>status (SES) </a:t>
            </a:r>
            <a:r>
              <a:rPr lang="en-US" sz="42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  <a:cs typeface="Aparajita" panose="020B0502040204020203" pitchFamily="18" charset="0"/>
              </a:rPr>
              <a:t>disparities</a:t>
            </a:r>
            <a:r>
              <a:rPr lang="en-US" sz="4200" baseline="30000" dirty="0">
                <a:solidFill>
                  <a:srgbClr val="000000"/>
                </a:solidFill>
                <a:latin typeface="Helvetica" pitchFamily="2" charset="0"/>
                <a:cs typeface="Aparajita" panose="020B0502040204020203" pitchFamily="18" charset="0"/>
              </a:rPr>
              <a:t>4</a:t>
            </a:r>
            <a:r>
              <a:rPr lang="en-US" sz="4200" dirty="0">
                <a:solidFill>
                  <a:srgbClr val="000000"/>
                </a:solidFill>
                <a:latin typeface="Helvetica" pitchFamily="2" charset="0"/>
                <a:cs typeface="Aparajita" panose="020B0502040204020203" pitchFamily="18" charset="0"/>
              </a:rPr>
              <a:t> </a:t>
            </a:r>
            <a:endParaRPr lang="en-US" sz="4200" b="0" i="0" u="none" strike="noStrike" dirty="0">
              <a:solidFill>
                <a:srgbClr val="000000"/>
              </a:solidFill>
              <a:effectLst/>
              <a:latin typeface="Helvetica" pitchFamily="2" charset="0"/>
              <a:cs typeface="Aparajita" panose="020B0502040204020203" pitchFamily="18" charset="0"/>
            </a:endParaRPr>
          </a:p>
          <a:p>
            <a:pPr marL="914400" lvl="1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2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  <a:cs typeface="Aparajita" panose="020B0502040204020203" pitchFamily="18" charset="0"/>
              </a:rPr>
              <a:t>COVID-19 has required clinicians to develop alternatives to in-person intervention </a:t>
            </a:r>
          </a:p>
          <a:p>
            <a:pPr marL="914400" lvl="1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2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  <a:cs typeface="Aparajita" panose="020B0502040204020203" pitchFamily="18" charset="0"/>
              </a:rPr>
              <a:t>Children diagnosed with ASD and of higher SES  are more likely to receive early-intervention compared to those of lower SES</a:t>
            </a:r>
          </a:p>
          <a:p>
            <a:pPr marL="914400" lvl="1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2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  <a:cs typeface="Aparajita" panose="020B0502040204020203" pitchFamily="18" charset="0"/>
              </a:rPr>
              <a:t>Teletherapy can enhance the frequency and intensity of treatment</a:t>
            </a:r>
            <a:r>
              <a:rPr lang="en-US" sz="4200" b="0" i="0" u="none" strike="noStrike" baseline="30000" dirty="0">
                <a:solidFill>
                  <a:srgbClr val="000000"/>
                </a:solidFill>
                <a:effectLst/>
                <a:latin typeface="Helvetica" pitchFamily="2" charset="0"/>
                <a:cs typeface="Aparajita" panose="020B0502040204020203" pitchFamily="18" charset="0"/>
              </a:rPr>
              <a:t>5</a:t>
            </a:r>
            <a:endParaRPr lang="en-US" sz="4200" b="0" i="0" u="none" strike="noStrike" dirty="0">
              <a:solidFill>
                <a:srgbClr val="000000"/>
              </a:solidFill>
              <a:effectLst/>
              <a:latin typeface="Helvetica" pitchFamily="2" charset="0"/>
              <a:cs typeface="Aparajita" panose="020B0502040204020203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2591158" y="5494361"/>
            <a:ext cx="18721805" cy="1015663"/>
          </a:xfrm>
          <a:prstGeom prst="rect">
            <a:avLst/>
          </a:prstGeom>
          <a:solidFill>
            <a:srgbClr val="AF0000"/>
          </a:solidFill>
          <a:ln>
            <a:solidFill>
              <a:srgbClr val="A0181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Helvetica" pitchFamily="2" charset="0"/>
              </a:rPr>
              <a:t>Methods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1555651" y="5364669"/>
            <a:ext cx="12335549" cy="26476046"/>
          </a:xfrm>
          <a:prstGeom prst="rect">
            <a:avLst/>
          </a:prstGeom>
          <a:solidFill>
            <a:srgbClr val="A0181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186" dirty="0"/>
          </a:p>
        </p:txBody>
      </p:sp>
      <p:sp>
        <p:nvSpPr>
          <p:cNvPr id="42" name="TextBox 41"/>
          <p:cNvSpPr txBox="1"/>
          <p:nvPr/>
        </p:nvSpPr>
        <p:spPr>
          <a:xfrm>
            <a:off x="31758089" y="17630703"/>
            <a:ext cx="11893760" cy="58169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A0181B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1028700" indent="-571500" fontAlgn="base">
              <a:buFont typeface="Arial" panose="020B0604020202020204" pitchFamily="34" charset="0"/>
              <a:buChar char="•"/>
            </a:pPr>
            <a:r>
              <a:rPr lang="en-US" sz="4200" dirty="0">
                <a:latin typeface="Helvetica" pitchFamily="2" charset="0"/>
              </a:rPr>
              <a:t>PECS is a frequently recommended AAC-based intervention</a:t>
            </a:r>
          </a:p>
          <a:p>
            <a:pPr marL="1028700" indent="-571500" fontAlgn="base"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rgbClr val="000000"/>
                </a:solidFill>
                <a:latin typeface="Helvetica" pitchFamily="2" charset="0"/>
              </a:rPr>
              <a:t>All participants demonstrated communication gains regardless of service delivery model</a:t>
            </a:r>
          </a:p>
          <a:p>
            <a:pPr marL="1028700" indent="-571500" fontAlgn="base"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rgbClr val="000000"/>
                </a:solidFill>
                <a:latin typeface="Helvetica" pitchFamily="2" charset="0"/>
              </a:rPr>
              <a:t>C</a:t>
            </a:r>
            <a:r>
              <a:rPr lang="en-US" sz="42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linicians should consider using remote services to provide PECS treatment to children diagnosed with </a:t>
            </a:r>
            <a:r>
              <a:rPr lang="en-US" sz="4200" dirty="0">
                <a:solidFill>
                  <a:srgbClr val="000000"/>
                </a:solidFill>
                <a:latin typeface="Helvetica" pitchFamily="2" charset="0"/>
                <a:cs typeface="Aparajita" panose="020B0502040204020203" pitchFamily="18" charset="0"/>
              </a:rPr>
              <a:t>Autism Spectrum Disorder </a:t>
            </a:r>
            <a:endParaRPr lang="en-US" sz="4200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endParaRPr lang="en-US" sz="3600" dirty="0">
              <a:solidFill>
                <a:srgbClr val="000000"/>
              </a:solidFill>
              <a:latin typeface="Helvetica" pitchFamily="2" charset="0"/>
              <a:cs typeface="Helvetica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2376758-980A-4740-ABBA-21FD5258AD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45910"/>
            <a:ext cx="4616561" cy="4616561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A13A27EE-1B26-3A42-91C7-D4D554A22C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7440" y="408413"/>
            <a:ext cx="4616561" cy="4616561"/>
          </a:xfrm>
          <a:prstGeom prst="rect">
            <a:avLst/>
          </a:prstGeom>
        </p:spPr>
      </p:pic>
      <p:sp>
        <p:nvSpPr>
          <p:cNvPr id="47" name="Text Box 24">
            <a:extLst>
              <a:ext uri="{FF2B5EF4-FFF2-40B4-BE49-F238E27FC236}">
                <a16:creationId xmlns:a16="http://schemas.microsoft.com/office/drawing/2014/main" id="{6DF47C92-38D2-D146-9C9E-0C745D610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968" y="5536272"/>
            <a:ext cx="11730373" cy="1015663"/>
          </a:xfrm>
          <a:prstGeom prst="rect">
            <a:avLst/>
          </a:prstGeom>
          <a:solidFill>
            <a:schemeClr val="bg1"/>
          </a:solidFill>
          <a:ln w="9525">
            <a:solidFill>
              <a:srgbClr val="B6010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6000" b="1" dirty="0">
                <a:solidFill>
                  <a:srgbClr val="A0181B"/>
                </a:solidFill>
                <a:latin typeface="Helvetica" pitchFamily="2" charset="0"/>
              </a:rPr>
              <a:t>Introduction</a:t>
            </a:r>
          </a:p>
        </p:txBody>
      </p:sp>
      <p:sp>
        <p:nvSpPr>
          <p:cNvPr id="48" name="Text Box 24">
            <a:extLst>
              <a:ext uri="{FF2B5EF4-FFF2-40B4-BE49-F238E27FC236}">
                <a16:creationId xmlns:a16="http://schemas.microsoft.com/office/drawing/2014/main" id="{6D11C5E5-FD1F-0147-BBE8-86044264E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261" y="23977096"/>
            <a:ext cx="11730373" cy="1015663"/>
          </a:xfrm>
          <a:prstGeom prst="rect">
            <a:avLst/>
          </a:prstGeom>
          <a:solidFill>
            <a:schemeClr val="bg1"/>
          </a:solidFill>
          <a:ln w="9525">
            <a:solidFill>
              <a:srgbClr val="B6010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6000" b="1" dirty="0">
                <a:solidFill>
                  <a:srgbClr val="A0181B"/>
                </a:solidFill>
                <a:latin typeface="Helvetica" pitchFamily="2" charset="0"/>
              </a:rPr>
              <a:t>Purpose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42660CA-D521-B443-A23A-27115C218F2E}"/>
              </a:ext>
            </a:extLst>
          </p:cNvPr>
          <p:cNvSpPr txBox="1"/>
          <p:nvPr/>
        </p:nvSpPr>
        <p:spPr>
          <a:xfrm>
            <a:off x="360220" y="25014317"/>
            <a:ext cx="11628103" cy="66149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rgbClr val="000000"/>
                </a:solidFill>
                <a:latin typeface="Helvetica" pitchFamily="2" charset="0"/>
                <a:cs typeface="Aparajita" panose="020B0502040204020203" pitchFamily="18" charset="0"/>
              </a:rPr>
              <a:t>The purpose of the present investigation was to compare the efficacy of face-to-face (PECS-F) versus remote (PECS-R) delivery of PECS on communication outcomes in children diagnosed with Autism Spectrum Disorder </a:t>
            </a:r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rgbClr val="000000"/>
                </a:solidFill>
                <a:latin typeface="Helvetica" pitchFamily="2" charset="0"/>
                <a:cs typeface="Aparajita" panose="020B0502040204020203" pitchFamily="18" charset="0"/>
              </a:rPr>
              <a:t>Outcomes included: PECS proficiency, number and type of PECS-mediated communication acts, and number and type of spontaneous verbalizations. 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3BB40C4-1B85-6347-9CA1-C8A411C3B4E7}"/>
              </a:ext>
            </a:extLst>
          </p:cNvPr>
          <p:cNvSpPr txBox="1"/>
          <p:nvPr/>
        </p:nvSpPr>
        <p:spPr>
          <a:xfrm>
            <a:off x="12604455" y="18090711"/>
            <a:ext cx="18645442" cy="1011415"/>
          </a:xfrm>
          <a:prstGeom prst="rect">
            <a:avLst/>
          </a:prstGeom>
          <a:solidFill>
            <a:srgbClr val="AF0000"/>
          </a:solidFill>
          <a:ln>
            <a:solidFill>
              <a:srgbClr val="A0181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Helvetica" pitchFamily="2" charset="0"/>
              </a:rPr>
              <a:t>Results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4E62D96-7D6F-7749-8551-A3B95475658C}"/>
              </a:ext>
            </a:extLst>
          </p:cNvPr>
          <p:cNvSpPr txBox="1"/>
          <p:nvPr/>
        </p:nvSpPr>
        <p:spPr>
          <a:xfrm>
            <a:off x="12629330" y="19106375"/>
            <a:ext cx="18639524" cy="12557284"/>
          </a:xfrm>
          <a:prstGeom prst="rect">
            <a:avLst/>
          </a:prstGeom>
          <a:solidFill>
            <a:schemeClr val="bg1"/>
          </a:solidFill>
          <a:ln>
            <a:solidFill>
              <a:srgbClr val="A0181B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>
                <a:latin typeface="Helvetica"/>
                <a:cs typeface="Helvetica"/>
              </a:rPr>
              <a:t>The two groups of children displayed similar results across communication outcomes.</a:t>
            </a:r>
            <a:endParaRPr lang="en-US" sz="4200" dirty="0">
              <a:latin typeface="Helvetica" pitchFamily="2" charset="0"/>
              <a:cs typeface="Helvetica"/>
            </a:endParaRPr>
          </a:p>
          <a:p>
            <a:r>
              <a:rPr lang="en-US" sz="3600" b="1" dirty="0">
                <a:latin typeface="Helvetica"/>
                <a:cs typeface="Helvetica"/>
              </a:rPr>
              <a:t>     </a:t>
            </a:r>
          </a:p>
          <a:p>
            <a:r>
              <a:rPr lang="en-US" sz="4000" b="1" dirty="0">
                <a:latin typeface="Helvetica"/>
                <a:cs typeface="Helvetica"/>
              </a:rPr>
              <a:t>    </a:t>
            </a:r>
            <a:r>
              <a:rPr lang="en-US" sz="4200" b="1" dirty="0">
                <a:latin typeface="Helvetica"/>
                <a:cs typeface="Helvetica"/>
              </a:rPr>
              <a:t>Figure 1. </a:t>
            </a:r>
            <a:r>
              <a:rPr lang="en-US" sz="4200" dirty="0">
                <a:latin typeface="Helvetica"/>
                <a:cs typeface="Helvetica"/>
              </a:rPr>
              <a:t>Between-group comparisons of percent mastery by PECS level</a:t>
            </a:r>
          </a:p>
          <a:p>
            <a:endParaRPr lang="en-US" sz="3600" dirty="0">
              <a:latin typeface="Helvetica" pitchFamily="2" charset="0"/>
              <a:cs typeface="Helvetica"/>
            </a:endParaRPr>
          </a:p>
          <a:p>
            <a:endParaRPr lang="en-US" sz="3600" dirty="0">
              <a:latin typeface="Helvetica" pitchFamily="2" charset="0"/>
              <a:cs typeface="Helvetica"/>
            </a:endParaRPr>
          </a:p>
          <a:p>
            <a:endParaRPr lang="en-US" sz="3600" dirty="0">
              <a:latin typeface="Helvetica" pitchFamily="2" charset="0"/>
              <a:cs typeface="Helvetica"/>
            </a:endParaRPr>
          </a:p>
          <a:p>
            <a:pPr marL="571500" indent="-571500">
              <a:buFont typeface="Wingdings"/>
              <a:buChar char="Ø"/>
            </a:pPr>
            <a:endParaRPr lang="en-US" sz="3600" dirty="0">
              <a:latin typeface="Helvetica" pitchFamily="2" charset="0"/>
              <a:cs typeface="Helvetica"/>
            </a:endParaRPr>
          </a:p>
          <a:p>
            <a:pPr marL="571500" indent="-571500">
              <a:buFont typeface="Wingdings"/>
              <a:buChar char="Ø"/>
            </a:pPr>
            <a:endParaRPr lang="en-US" sz="3600" dirty="0">
              <a:latin typeface="Helvetica" pitchFamily="2" charset="0"/>
              <a:cs typeface="Helvetica"/>
            </a:endParaRPr>
          </a:p>
          <a:p>
            <a:pPr marL="571500" indent="-571500">
              <a:buFont typeface="Wingdings"/>
              <a:buChar char="Ø"/>
            </a:pPr>
            <a:endParaRPr lang="en-US" sz="3600" dirty="0">
              <a:latin typeface="Helvetica" pitchFamily="2" charset="0"/>
              <a:cs typeface="Helvetica"/>
            </a:endParaRPr>
          </a:p>
          <a:p>
            <a:pPr marL="571500" indent="-571500">
              <a:buFont typeface="Wingdings"/>
              <a:buChar char="Ø"/>
            </a:pPr>
            <a:endParaRPr lang="en-US" sz="3600" dirty="0">
              <a:latin typeface="Helvetica" pitchFamily="2" charset="0"/>
              <a:cs typeface="Helvetica"/>
            </a:endParaRPr>
          </a:p>
          <a:p>
            <a:pPr marL="571500" indent="-571500">
              <a:buFont typeface="Wingdings"/>
              <a:buChar char="Ø"/>
            </a:pPr>
            <a:endParaRPr lang="en-US" sz="3600" dirty="0">
              <a:latin typeface="Helvetica" pitchFamily="2" charset="0"/>
              <a:cs typeface="Helvetica"/>
            </a:endParaRPr>
          </a:p>
          <a:p>
            <a:pPr marL="571500" indent="-571500">
              <a:buFont typeface="Wingdings"/>
              <a:buChar char="Ø"/>
            </a:pPr>
            <a:endParaRPr lang="en-US" sz="3600" dirty="0">
              <a:latin typeface="Helvetica" pitchFamily="2" charset="0"/>
              <a:cs typeface="Helvetica"/>
            </a:endParaRPr>
          </a:p>
          <a:p>
            <a:pPr marL="571500" indent="-571500">
              <a:buFont typeface="Wingdings"/>
              <a:buChar char="Ø"/>
            </a:pPr>
            <a:endParaRPr lang="en-US" sz="3600" dirty="0">
              <a:latin typeface="Helvetica" pitchFamily="2" charset="0"/>
              <a:cs typeface="Helvetica"/>
            </a:endParaRPr>
          </a:p>
          <a:p>
            <a:pPr marL="571500" indent="-571500">
              <a:buFont typeface="Wingdings"/>
              <a:buChar char="Ø"/>
            </a:pPr>
            <a:endParaRPr lang="en-US" sz="3600" dirty="0">
              <a:latin typeface="Helvetica" pitchFamily="2" charset="0"/>
              <a:cs typeface="Helvetica"/>
            </a:endParaRPr>
          </a:p>
          <a:p>
            <a:pPr marL="571500" indent="-571500">
              <a:buFont typeface="Wingdings"/>
              <a:buChar char="Ø"/>
            </a:pPr>
            <a:endParaRPr lang="en-US" sz="3600" dirty="0">
              <a:latin typeface="Helvetica" pitchFamily="2" charset="0"/>
              <a:cs typeface="Helvetica"/>
            </a:endParaRPr>
          </a:p>
          <a:p>
            <a:pPr marL="571500" indent="-571500">
              <a:buFont typeface="Wingdings"/>
              <a:buChar char="Ø"/>
            </a:pPr>
            <a:endParaRPr lang="en-US" sz="3600" dirty="0">
              <a:latin typeface="Helvetica" pitchFamily="2" charset="0"/>
              <a:cs typeface="Helvetica"/>
            </a:endParaRPr>
          </a:p>
          <a:p>
            <a:endParaRPr lang="en-US" sz="3600" dirty="0">
              <a:latin typeface="Helvetica" pitchFamily="2" charset="0"/>
              <a:cs typeface="Helvetica"/>
            </a:endParaRPr>
          </a:p>
          <a:p>
            <a:endParaRPr lang="en-US" sz="3600" dirty="0">
              <a:latin typeface="Helvetica" pitchFamily="2" charset="0"/>
              <a:cs typeface="Helvetica"/>
            </a:endParaRPr>
          </a:p>
          <a:p>
            <a:endParaRPr lang="en-US" sz="3600" dirty="0">
              <a:latin typeface="Helvetica" pitchFamily="2" charset="0"/>
              <a:cs typeface="Helvetica"/>
            </a:endParaRPr>
          </a:p>
          <a:p>
            <a:endParaRPr lang="en-US" sz="3600" dirty="0">
              <a:latin typeface="Helvetica" pitchFamily="2" charset="0"/>
              <a:cs typeface="Helvetica"/>
            </a:endParaRPr>
          </a:p>
          <a:p>
            <a:endParaRPr lang="en-US" sz="3600" dirty="0">
              <a:latin typeface="Helvetica" pitchFamily="2" charset="0"/>
              <a:cs typeface="Helvetica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552A60F-B803-4C49-A902-5BCC01738B18}"/>
              </a:ext>
            </a:extLst>
          </p:cNvPr>
          <p:cNvSpPr txBox="1"/>
          <p:nvPr/>
        </p:nvSpPr>
        <p:spPr>
          <a:xfrm>
            <a:off x="12633584" y="6610059"/>
            <a:ext cx="18632715" cy="11079956"/>
          </a:xfrm>
          <a:prstGeom prst="rect">
            <a:avLst/>
          </a:prstGeom>
          <a:solidFill>
            <a:schemeClr val="bg1"/>
          </a:solidFill>
          <a:ln>
            <a:solidFill>
              <a:srgbClr val="A0181B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 defTabSz="1463040">
              <a:buFont typeface="Arial" panose="020B0604020202020204" pitchFamily="34" charset="0"/>
              <a:buChar char="•"/>
              <a:defRPr/>
            </a:pPr>
            <a:r>
              <a:rPr lang="en-US" sz="4200" dirty="0">
                <a:latin typeface="Helvetica" pitchFamily="2" charset="0"/>
              </a:rPr>
              <a:t>PECS was delivered either Face-to-Face (PECS-F) (</a:t>
            </a:r>
            <a:r>
              <a:rPr lang="en-US" sz="4200" i="1" dirty="0">
                <a:latin typeface="Helvetica" pitchFamily="2" charset="0"/>
              </a:rPr>
              <a:t>n=15</a:t>
            </a:r>
            <a:r>
              <a:rPr lang="en-US" sz="4200" dirty="0">
                <a:latin typeface="Helvetica" pitchFamily="2" charset="0"/>
              </a:rPr>
              <a:t>) or remotely (PECS-R) (</a:t>
            </a:r>
            <a:r>
              <a:rPr lang="en-US" sz="4200" i="1" dirty="0">
                <a:latin typeface="Helvetica" pitchFamily="2" charset="0"/>
              </a:rPr>
              <a:t>n=15</a:t>
            </a:r>
            <a:r>
              <a:rPr lang="en-US" sz="4200" dirty="0">
                <a:latin typeface="Helvetica" pitchFamily="2" charset="0"/>
              </a:rPr>
              <a:t>) depending on their randomly assigned  group allocation</a:t>
            </a:r>
          </a:p>
          <a:p>
            <a:pPr marL="685800" indent="-685800" defTabSz="1463040">
              <a:buFont typeface="Arial" panose="020B0604020202020204" pitchFamily="34" charset="0"/>
              <a:buChar char="•"/>
              <a:defRPr/>
            </a:pPr>
            <a:r>
              <a:rPr lang="en-US" sz="4200" dirty="0">
                <a:latin typeface="Helvetica" pitchFamily="2" charset="0"/>
              </a:rPr>
              <a:t>All children (</a:t>
            </a:r>
            <a:r>
              <a:rPr lang="en-US" sz="4200" i="1" dirty="0">
                <a:latin typeface="Helvetica" pitchFamily="2" charset="0"/>
              </a:rPr>
              <a:t>n=30</a:t>
            </a:r>
            <a:r>
              <a:rPr lang="en-US" sz="4200" dirty="0">
                <a:latin typeface="Helvetica" pitchFamily="2" charset="0"/>
              </a:rPr>
              <a:t>) (average chronological age: 24 months; average developmental age: 18 months) received preference assessments</a:t>
            </a:r>
          </a:p>
          <a:p>
            <a:pPr marL="685800" indent="-685800" defTabSz="1463040">
              <a:buFont typeface="Arial" panose="020B0604020202020204" pitchFamily="34" charset="0"/>
              <a:buChar char="•"/>
              <a:defRPr/>
            </a:pPr>
            <a:r>
              <a:rPr lang="en-US" sz="4200" dirty="0">
                <a:latin typeface="Helvetica" pitchFamily="2" charset="0"/>
              </a:rPr>
              <a:t>Treatment was implemented in accordance with the PECS manual</a:t>
            </a:r>
          </a:p>
          <a:p>
            <a:pPr marL="685800" indent="-685800" defTabSz="1463040">
              <a:buFont typeface="Arial" panose="020B0604020202020204" pitchFamily="34" charset="0"/>
              <a:buChar char="•"/>
              <a:defRPr/>
            </a:pPr>
            <a:r>
              <a:rPr lang="en-US" sz="4200" dirty="0">
                <a:latin typeface="Helvetica" pitchFamily="2" charset="0"/>
              </a:rPr>
              <a:t>Sessions were provided for 30 minutes, three times per week, for three months.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>
                <a:latin typeface="Helvetica" pitchFamily="2" charset="0"/>
                <a:cs typeface="Helvetica"/>
              </a:rPr>
              <a:t>For remote delivery, research assistants roleplayed the implementation of PECS via HIPAA-compliant video software in order to educate caregivers on how to provide PECS to their children.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>
                <a:latin typeface="Helvetica" pitchFamily="2" charset="0"/>
                <a:cs typeface="Helvetica"/>
              </a:rPr>
              <a:t>The six steps of the PECS hierarchy was strictly followed:</a:t>
            </a:r>
          </a:p>
          <a:p>
            <a:pPr marL="2936875" lvl="1" indent="-742950">
              <a:buAutoNum type="arabicPeriod"/>
            </a:pPr>
            <a:r>
              <a:rPr lang="en-US" sz="4200" dirty="0">
                <a:latin typeface="Helvetica" pitchFamily="2" charset="0"/>
                <a:cs typeface="Helvetica"/>
              </a:rPr>
              <a:t>How to communicate</a:t>
            </a:r>
          </a:p>
          <a:p>
            <a:pPr marL="2936875" lvl="1" indent="-742950">
              <a:buFontTx/>
              <a:buAutoNum type="arabicPeriod"/>
            </a:pPr>
            <a:r>
              <a:rPr lang="en-US" sz="4200" dirty="0">
                <a:latin typeface="Helvetica" pitchFamily="2" charset="0"/>
                <a:cs typeface="Helvetica"/>
              </a:rPr>
              <a:t>Distance and persistence</a:t>
            </a:r>
            <a:endParaRPr lang="en-US" sz="4200" dirty="0">
              <a:latin typeface="Helvetica" pitchFamily="2" charset="0"/>
              <a:cs typeface="Helvetica" pitchFamily="2" charset="0"/>
            </a:endParaRPr>
          </a:p>
          <a:p>
            <a:pPr marL="2936875" lvl="1" indent="-742950">
              <a:buFontTx/>
              <a:buAutoNum type="arabicPeriod"/>
            </a:pPr>
            <a:r>
              <a:rPr lang="en-US" sz="4200" dirty="0">
                <a:latin typeface="Helvetica" pitchFamily="2" charset="0"/>
                <a:cs typeface="Helvetica"/>
              </a:rPr>
              <a:t>Picture discrimination</a:t>
            </a:r>
            <a:endParaRPr lang="en-US" sz="4200" dirty="0">
              <a:latin typeface="Helvetica" pitchFamily="2" charset="0"/>
              <a:cs typeface="Helvetica" pitchFamily="2" charset="0"/>
            </a:endParaRPr>
          </a:p>
          <a:p>
            <a:pPr marL="2936875" lvl="1" indent="-742950">
              <a:buFontTx/>
              <a:buAutoNum type="arabicPeriod"/>
            </a:pPr>
            <a:r>
              <a:rPr lang="en-US" sz="4200" dirty="0">
                <a:latin typeface="Helvetica" pitchFamily="2" charset="0"/>
                <a:cs typeface="Helvetica"/>
              </a:rPr>
              <a:t>Sentence structure</a:t>
            </a:r>
            <a:endParaRPr lang="en-US" sz="4200" dirty="0">
              <a:latin typeface="Helvetica" pitchFamily="2" charset="0"/>
              <a:cs typeface="Helvetica" pitchFamily="2" charset="0"/>
            </a:endParaRPr>
          </a:p>
          <a:p>
            <a:pPr marL="2936875" lvl="1" indent="-742950">
              <a:buFontTx/>
              <a:buAutoNum type="arabicPeriod"/>
            </a:pPr>
            <a:r>
              <a:rPr lang="en-US" sz="4200" dirty="0">
                <a:latin typeface="Helvetica" pitchFamily="2" charset="0"/>
                <a:cs typeface="Helvetica"/>
              </a:rPr>
              <a:t>Responsive requesting</a:t>
            </a:r>
            <a:endParaRPr lang="en-US" sz="4200" dirty="0">
              <a:latin typeface="Helvetica" pitchFamily="2" charset="0"/>
              <a:cs typeface="Helvetica" pitchFamily="2" charset="0"/>
            </a:endParaRPr>
          </a:p>
          <a:p>
            <a:pPr marL="2936875" lvl="1" indent="-742950">
              <a:buFontTx/>
              <a:buAutoNum type="arabicPeriod"/>
            </a:pPr>
            <a:r>
              <a:rPr lang="en-US" sz="4200" dirty="0">
                <a:latin typeface="Helvetica" pitchFamily="2" charset="0"/>
                <a:cs typeface="Helvetica"/>
              </a:rPr>
              <a:t>Commenting</a:t>
            </a:r>
            <a:endParaRPr lang="en-US" sz="4200" dirty="0">
              <a:latin typeface="Helvetica" pitchFamily="2" charset="0"/>
              <a:cs typeface="Helvetica" pitchFamily="2" charset="0"/>
            </a:endParaRPr>
          </a:p>
        </p:txBody>
      </p:sp>
      <p:sp>
        <p:nvSpPr>
          <p:cNvPr id="54" name="Text Box 24">
            <a:extLst>
              <a:ext uri="{FF2B5EF4-FFF2-40B4-BE49-F238E27FC236}">
                <a16:creationId xmlns:a16="http://schemas.microsoft.com/office/drawing/2014/main" id="{C11776AE-6C51-6543-B916-101B5BCDA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97932" y="5485248"/>
            <a:ext cx="11346127" cy="1015663"/>
          </a:xfrm>
          <a:prstGeom prst="rect">
            <a:avLst/>
          </a:prstGeom>
          <a:solidFill>
            <a:schemeClr val="bg1"/>
          </a:solidFill>
          <a:ln w="9525">
            <a:solidFill>
              <a:srgbClr val="B6010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6000" b="1" dirty="0">
                <a:solidFill>
                  <a:srgbClr val="A0181B"/>
                </a:solidFill>
                <a:latin typeface="Helvetica" pitchFamily="2" charset="0"/>
              </a:rPr>
              <a:t>Results (Continued)</a:t>
            </a:r>
          </a:p>
        </p:txBody>
      </p:sp>
      <p:sp>
        <p:nvSpPr>
          <p:cNvPr id="55" name="Text Box 24">
            <a:extLst>
              <a:ext uri="{FF2B5EF4-FFF2-40B4-BE49-F238E27FC236}">
                <a16:creationId xmlns:a16="http://schemas.microsoft.com/office/drawing/2014/main" id="{369B2AF2-4695-9646-9EE6-32FDC895A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76545" y="16615040"/>
            <a:ext cx="11893760" cy="1015663"/>
          </a:xfrm>
          <a:prstGeom prst="rect">
            <a:avLst/>
          </a:prstGeom>
          <a:solidFill>
            <a:schemeClr val="bg1"/>
          </a:solidFill>
          <a:ln w="9525">
            <a:solidFill>
              <a:srgbClr val="B6010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6000" b="1" dirty="0">
                <a:solidFill>
                  <a:srgbClr val="A0181B"/>
                </a:solidFill>
                <a:latin typeface="Helvetica" pitchFamily="2" charset="0"/>
              </a:rPr>
              <a:t>Conclusions</a:t>
            </a:r>
          </a:p>
        </p:txBody>
      </p:sp>
      <p:sp>
        <p:nvSpPr>
          <p:cNvPr id="56" name="Text Box 24">
            <a:extLst>
              <a:ext uri="{FF2B5EF4-FFF2-40B4-BE49-F238E27FC236}">
                <a16:creationId xmlns:a16="http://schemas.microsoft.com/office/drawing/2014/main" id="{E443F2B7-0767-454A-ABE3-8098FBBBC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76545" y="23870570"/>
            <a:ext cx="11893759" cy="1015663"/>
          </a:xfrm>
          <a:prstGeom prst="rect">
            <a:avLst/>
          </a:prstGeom>
          <a:solidFill>
            <a:schemeClr val="bg1"/>
          </a:solidFill>
          <a:ln w="9525">
            <a:solidFill>
              <a:srgbClr val="B6010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6000" b="1" dirty="0">
                <a:solidFill>
                  <a:srgbClr val="A0181B"/>
                </a:solidFill>
                <a:latin typeface="Helvetica" pitchFamily="2" charset="0"/>
              </a:rPr>
              <a:t>References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16ED471-D59B-B844-A62D-817BF1EB6325}"/>
              </a:ext>
            </a:extLst>
          </p:cNvPr>
          <p:cNvSpPr txBox="1"/>
          <p:nvPr/>
        </p:nvSpPr>
        <p:spPr>
          <a:xfrm>
            <a:off x="31776545" y="24846190"/>
            <a:ext cx="11862984" cy="67403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C0000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700" dirty="0">
                <a:latin typeface="Helvetica" pitchFamily="2" charset="0"/>
              </a:rPr>
              <a:t>Bondy, A. S., &amp; Frost, L. A. (1994). The picture exchange communication system. </a:t>
            </a:r>
            <a:r>
              <a:rPr lang="en-US" sz="2700" i="1" dirty="0">
                <a:latin typeface="Helvetica" pitchFamily="2" charset="0"/>
              </a:rPr>
              <a:t>Focus on autistic behavior</a:t>
            </a:r>
            <a:r>
              <a:rPr lang="en-US" sz="2700" dirty="0">
                <a:latin typeface="Helvetica" pitchFamily="2" charset="0"/>
              </a:rPr>
              <a:t>, </a:t>
            </a:r>
            <a:r>
              <a:rPr lang="en-US" sz="2700" i="1" dirty="0">
                <a:latin typeface="Helvetica" pitchFamily="2" charset="0"/>
              </a:rPr>
              <a:t>9</a:t>
            </a:r>
            <a:r>
              <a:rPr lang="en-US" sz="2700" dirty="0">
                <a:latin typeface="Helvetica" pitchFamily="2" charset="0"/>
              </a:rPr>
              <a:t>(3), 1-19.</a:t>
            </a:r>
          </a:p>
          <a:p>
            <a:pPr marL="457200" indent="-457200">
              <a:buFontTx/>
              <a:buAutoNum type="arabicPeriod"/>
            </a:pPr>
            <a:r>
              <a:rPr lang="en-US" sz="2700" dirty="0">
                <a:latin typeface="Helvetica" pitchFamily="2" charset="0"/>
              </a:rPr>
              <a:t>Ganz, J. B., Davis, J. L., Lund, E. M., Goodwyn, F. D., &amp; Simpson, R. L. (2012). Meta-analysis of PECS with individuals with ASD: Investigation of targeted versus non-targeted outcomes, participant characteristics, and implementation phase. </a:t>
            </a:r>
            <a:r>
              <a:rPr lang="en-US" sz="2700" i="1" dirty="0">
                <a:latin typeface="Helvetica" pitchFamily="2" charset="0"/>
              </a:rPr>
              <a:t>Research in developmental disabilities</a:t>
            </a:r>
            <a:r>
              <a:rPr lang="en-US" sz="2700" dirty="0">
                <a:latin typeface="Helvetica" pitchFamily="2" charset="0"/>
              </a:rPr>
              <a:t>, </a:t>
            </a:r>
            <a:r>
              <a:rPr lang="en-US" sz="2700" i="1" dirty="0">
                <a:latin typeface="Helvetica" pitchFamily="2" charset="0"/>
              </a:rPr>
              <a:t>33</a:t>
            </a:r>
            <a:r>
              <a:rPr lang="en-US" sz="2700" dirty="0">
                <a:latin typeface="Helvetica" pitchFamily="2" charset="0"/>
              </a:rPr>
              <a:t>(2), 406-418.</a:t>
            </a:r>
          </a:p>
          <a:p>
            <a:pPr marL="457200" indent="-457200">
              <a:buFontTx/>
              <a:buAutoNum type="arabicPeriod"/>
            </a:pPr>
            <a:r>
              <a:rPr lang="en-US" sz="2700" dirty="0">
                <a:latin typeface="Helvetica" pitchFamily="2" charset="0"/>
              </a:rPr>
              <a:t>Frost, L. (2002). The picture exchange communication system. </a:t>
            </a:r>
            <a:r>
              <a:rPr lang="en-US" sz="2700" i="1" dirty="0">
                <a:latin typeface="Helvetica" pitchFamily="2" charset="0"/>
              </a:rPr>
              <a:t>Perspectives on Language Learning and Education</a:t>
            </a:r>
            <a:r>
              <a:rPr lang="en-US" sz="2700" dirty="0">
                <a:latin typeface="Helvetica" pitchFamily="2" charset="0"/>
              </a:rPr>
              <a:t>, </a:t>
            </a:r>
            <a:r>
              <a:rPr lang="en-US" sz="2700" i="1" dirty="0">
                <a:latin typeface="Helvetica" pitchFamily="2" charset="0"/>
              </a:rPr>
              <a:t>9</a:t>
            </a:r>
            <a:r>
              <a:rPr lang="en-US" sz="2700" dirty="0">
                <a:latin typeface="Helvetica" pitchFamily="2" charset="0"/>
              </a:rPr>
              <a:t>(2), 13-16.</a:t>
            </a:r>
          </a:p>
          <a:p>
            <a:pPr marL="457200" indent="-457200">
              <a:buFontTx/>
              <a:buAutoNum type="arabicPeriod"/>
            </a:pPr>
            <a:r>
              <a:rPr lang="en-US" sz="2700" dirty="0">
                <a:latin typeface="Helvetica" pitchFamily="2" charset="0"/>
              </a:rPr>
              <a:t>Flack, C. B., Walker, L., Bickerstaff, A., &amp; Margetts, C. (2020). Socioeconomic disparities in Australian schooling during the COVID-19 pandemic. </a:t>
            </a:r>
            <a:r>
              <a:rPr lang="en-US" sz="2700" i="1" dirty="0">
                <a:latin typeface="Helvetica" pitchFamily="2" charset="0"/>
              </a:rPr>
              <a:t>Melbourne, Australia: Pivot Professional Learning</a:t>
            </a:r>
            <a:r>
              <a:rPr lang="en-US" sz="2700" dirty="0">
                <a:latin typeface="Helvetica" pitchFamily="2" charset="0"/>
              </a:rPr>
              <a:t>.</a:t>
            </a:r>
          </a:p>
          <a:p>
            <a:pPr marL="457200" indent="-457200">
              <a:buFontTx/>
              <a:buAutoNum type="arabicPeriod"/>
            </a:pPr>
            <a:r>
              <a:rPr lang="en-US" sz="2700" dirty="0">
                <a:latin typeface="Helvetica" pitchFamily="2" charset="0"/>
              </a:rPr>
              <a:t>Sutherland, R., Trembath, D., Hodge, M. A., Rose, V., &amp; Roberts, J. (2019). Telehealth and autism: Are telehealth language assessments reliable and feasible for children with autism? </a:t>
            </a:r>
            <a:r>
              <a:rPr lang="en-US" sz="2700" i="1" dirty="0">
                <a:latin typeface="Helvetica" pitchFamily="2" charset="0"/>
              </a:rPr>
              <a:t>International Journal of Language &amp; Communication Disorders,</a:t>
            </a:r>
            <a:r>
              <a:rPr lang="en-US" sz="2700" dirty="0">
                <a:latin typeface="Helvetica" pitchFamily="2" charset="0"/>
              </a:rPr>
              <a:t> </a:t>
            </a:r>
            <a:r>
              <a:rPr lang="en-US" sz="2700" i="1" dirty="0">
                <a:latin typeface="Helvetica" pitchFamily="2" charset="0"/>
              </a:rPr>
              <a:t>54</a:t>
            </a:r>
            <a:r>
              <a:rPr lang="en-US" sz="2700" dirty="0">
                <a:latin typeface="Helvetica" pitchFamily="2" charset="0"/>
              </a:rPr>
              <a:t>(2), 281–291.</a:t>
            </a:r>
            <a:endParaRPr lang="en-US" sz="2700" dirty="0">
              <a:latin typeface="Helvetica"/>
              <a:cs typeface="Helvetica"/>
            </a:endParaRPr>
          </a:p>
        </p:txBody>
      </p:sp>
      <p:pic>
        <p:nvPicPr>
          <p:cNvPr id="2" name="Picture 3" descr="Chart, bar chart, histogram&#10;&#10;Description automatically generated">
            <a:extLst>
              <a:ext uri="{FF2B5EF4-FFF2-40B4-BE49-F238E27FC236}">
                <a16:creationId xmlns:a16="http://schemas.microsoft.com/office/drawing/2014/main" id="{B057B43F-A283-FB9E-532B-5E3304083D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01705" y="21653645"/>
            <a:ext cx="17186694" cy="9611544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0A8E1E2-8F45-C4FA-47EB-86371C558938}"/>
              </a:ext>
            </a:extLst>
          </p:cNvPr>
          <p:cNvSpPr txBox="1"/>
          <p:nvPr/>
        </p:nvSpPr>
        <p:spPr>
          <a:xfrm>
            <a:off x="31997932" y="6501229"/>
            <a:ext cx="11414075" cy="94487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A0181B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4400" b="1" dirty="0">
                <a:latin typeface="Helvetica"/>
                <a:cs typeface="Helvetica"/>
              </a:rPr>
              <a:t>Figure 2. </a:t>
            </a:r>
            <a:r>
              <a:rPr lang="en-US" sz="4400" dirty="0">
                <a:latin typeface="Helvetica"/>
                <a:cs typeface="Helvetica"/>
              </a:rPr>
              <a:t>Between-group comparisons of the mean and standard deviation for PECS communication acts</a:t>
            </a:r>
            <a:endParaRPr lang="en-US" sz="4400" b="1" dirty="0">
              <a:latin typeface="Helvetica" pitchFamily="2" charset="0"/>
              <a:cs typeface="Helvetic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4400" dirty="0">
              <a:solidFill>
                <a:srgbClr val="000000"/>
              </a:solidFill>
              <a:latin typeface="Helvetica" pitchFamily="2" charset="0"/>
              <a:cs typeface="Helvetica"/>
            </a:endParaRPr>
          </a:p>
          <a:p>
            <a:pPr>
              <a:buFont typeface="Wingdings" pitchFamily="2" charset="2"/>
            </a:pPr>
            <a:endParaRPr lang="en-US" sz="4400" dirty="0">
              <a:solidFill>
                <a:srgbClr val="000000"/>
              </a:solidFill>
              <a:latin typeface="Helvetica" pitchFamily="2" charset="0"/>
              <a:cs typeface="Helvetica"/>
            </a:endParaRPr>
          </a:p>
          <a:p>
            <a:endParaRPr lang="en-US" sz="4400" dirty="0">
              <a:solidFill>
                <a:srgbClr val="000000"/>
              </a:solidFill>
              <a:latin typeface="Helvetica" pitchFamily="2" charset="0"/>
              <a:cs typeface="Helvetica"/>
            </a:endParaRPr>
          </a:p>
          <a:p>
            <a:endParaRPr lang="en-US" sz="4400" dirty="0">
              <a:solidFill>
                <a:srgbClr val="000000"/>
              </a:solidFill>
              <a:latin typeface="Helvetica" pitchFamily="2" charset="0"/>
              <a:cs typeface="Helvetica"/>
            </a:endParaRPr>
          </a:p>
          <a:p>
            <a:endParaRPr lang="en-US" sz="4400" dirty="0">
              <a:solidFill>
                <a:srgbClr val="000000"/>
              </a:solidFill>
              <a:latin typeface="Helvetica" pitchFamily="2" charset="0"/>
              <a:cs typeface="Helvetica"/>
            </a:endParaRPr>
          </a:p>
          <a:p>
            <a:endParaRPr lang="en-US" sz="4400" dirty="0">
              <a:solidFill>
                <a:srgbClr val="000000"/>
              </a:solidFill>
              <a:latin typeface="Helvetica" pitchFamily="2" charset="0"/>
              <a:cs typeface="Helvetica"/>
            </a:endParaRPr>
          </a:p>
          <a:p>
            <a:endParaRPr lang="en-US" sz="4400" dirty="0">
              <a:solidFill>
                <a:srgbClr val="000000"/>
              </a:solidFill>
              <a:latin typeface="Helvetica" pitchFamily="2" charset="0"/>
              <a:cs typeface="Helvetica"/>
            </a:endParaRPr>
          </a:p>
          <a:p>
            <a:endParaRPr lang="en-US" sz="4400" dirty="0">
              <a:solidFill>
                <a:srgbClr val="000000"/>
              </a:solidFill>
              <a:latin typeface="Helvetica" pitchFamily="2" charset="0"/>
              <a:cs typeface="Helvetica"/>
            </a:endParaRPr>
          </a:p>
          <a:p>
            <a:endParaRPr lang="en-US" sz="4400" dirty="0">
              <a:solidFill>
                <a:srgbClr val="000000"/>
              </a:solidFill>
              <a:latin typeface="Helvetica" pitchFamily="2" charset="0"/>
              <a:cs typeface="Helvetica"/>
            </a:endParaRPr>
          </a:p>
          <a:p>
            <a:endParaRPr lang="en-US" sz="4400" dirty="0">
              <a:solidFill>
                <a:srgbClr val="000000"/>
              </a:solidFill>
              <a:latin typeface="Helvetica" pitchFamily="2" charset="0"/>
              <a:cs typeface="Helvetica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en-US" sz="3600" dirty="0">
              <a:solidFill>
                <a:srgbClr val="000000"/>
              </a:solidFill>
              <a:latin typeface="Helvetica" pitchFamily="2" charset="0"/>
              <a:cs typeface="Helvetica"/>
            </a:endParaRPr>
          </a:p>
        </p:txBody>
      </p:sp>
      <p:pic>
        <p:nvPicPr>
          <p:cNvPr id="4" name="Picture 4" descr="Chart, diagram&#10;&#10;Description automatically generated">
            <a:extLst>
              <a:ext uri="{FF2B5EF4-FFF2-40B4-BE49-F238E27FC236}">
                <a16:creationId xmlns:a16="http://schemas.microsoft.com/office/drawing/2014/main" id="{42AA28FF-A1CE-9595-F225-B6F725EED4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80897" y="8831244"/>
            <a:ext cx="10448144" cy="6713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730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5CE8F2295A45499C85BE0C7ED9EB41" ma:contentTypeVersion="0" ma:contentTypeDescription="Create a new document." ma:contentTypeScope="" ma:versionID="85d2219be8eb000d10b3304140e8b59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FB12AB-44DD-422A-9CC9-8914FEC6FD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4FA4D4-33D7-4DF6-898D-C0B6B45AE750}">
  <ds:schemaRefs>
    <ds:schemaRef ds:uri="http://purl.org/dc/elements/1.1/"/>
    <ds:schemaRef ds:uri="http://purl.org/dc/terms/"/>
    <ds:schemaRef ds:uri="http://schemas.microsoft.com/internal/obd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5899D81-4F06-4082-8341-641F5E1C1425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656</Words>
  <Application>Microsoft Office PowerPoint</Application>
  <PresentationFormat>Custom</PresentationFormat>
  <Paragraphs>73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Scibek, Prof. Eric P.</dc:creator>
  <cp:lastModifiedBy>Microsoft Office User</cp:lastModifiedBy>
  <cp:revision>39</cp:revision>
  <dcterms:created xsi:type="dcterms:W3CDTF">2013-06-27T21:33:01Z</dcterms:created>
  <dcterms:modified xsi:type="dcterms:W3CDTF">2022-04-18T16:07:14Z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0x0101001B5CE8F2295A45499C85BE0C7ED9EB41</vt:lpwstr>
  </property>
</Properties>
</file>