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CAF67D-F7A8-D258-28F2-8CDA48C72918}" name="Ronan, Prof. Darcy M." initials="RPDM" userId="S::ronand@sacredheart.edu::dbe8b82d-6028-4f1a-befa-e7617ee3d1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94787"/>
  </p:normalViewPr>
  <p:slideViewPr>
    <p:cSldViewPr snapToGrid="0" snapToObjects="1">
      <p:cViewPr varScale="1">
        <p:scale>
          <a:sx n="21" d="100"/>
          <a:sy n="21" d="100"/>
        </p:scale>
        <p:origin x="170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294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8779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8983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5370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73CF0-E818-3D4D-943B-513DCF762125}" type="datetimeFigureOut">
              <a:rPr lang="en-US" smtClean="0"/>
              <a:t>4/23/22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643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3CF0-E818-3D4D-943B-513DCF762125}"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5383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73CF0-E818-3D4D-943B-513DCF762125}" type="datetimeFigureOut">
              <a:rPr lang="en-US" smtClean="0"/>
              <a:t>4/23/22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20322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73CF0-E818-3D4D-943B-513DCF762125}" type="datetimeFigureOut">
              <a:rPr lang="en-US" smtClean="0"/>
              <a:t>4/23/22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76308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CF0-E818-3D4D-943B-513DCF762125}" type="datetimeFigureOut">
              <a:rPr lang="en-US" smtClean="0"/>
              <a:t>4/23/22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8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3173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4671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873CF0-E818-3D4D-943B-513DCF762125}" type="datetimeFigureOut">
              <a:rPr lang="en-US" smtClean="0"/>
              <a:t>4/23/22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01AC06-6720-984D-AE1C-AAB0EB69BC21}" type="slidenum">
              <a:rPr lang="en-US" smtClean="0"/>
              <a:t>‹#›</a:t>
            </a:fld>
            <a:endParaRPr lang="en-US"/>
          </a:p>
        </p:txBody>
      </p:sp>
    </p:spTree>
    <p:extLst>
      <p:ext uri="{BB962C8B-B14F-4D97-AF65-F5344CB8AC3E}">
        <p14:creationId xmlns:p14="http://schemas.microsoft.com/office/powerpoint/2010/main" val="233286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puting.gse.harvard.edu/guide/" TargetMode="External"/><Relationship Id="rId13" Type="http://schemas.openxmlformats.org/officeDocument/2006/relationships/image" Target="../media/image5.png"/><Relationship Id="rId3" Type="http://schemas.openxmlformats.org/officeDocument/2006/relationships/hyperlink" Target="http://d-scholarship.pitt.edu/21695/1/24-33-1-PB.pdf" TargetMode="External"/><Relationship Id="rId7" Type="http://schemas.openxmlformats.org/officeDocument/2006/relationships/hyperlink" Target="https://code.org/" TargetMode="External"/><Relationship Id="rId12" Type="http://schemas.openxmlformats.org/officeDocument/2006/relationships/image" Target="../media/image4.png"/><Relationship Id="rId2" Type="http://schemas.openxmlformats.org/officeDocument/2006/relationships/hyperlink" Target="https://library.ncte.org/journals/EE/issues/v52-1" TargetMode="External"/><Relationship Id="rId1" Type="http://schemas.openxmlformats.org/officeDocument/2006/relationships/slideLayout" Target="../slideLayouts/slideLayout1.xml"/><Relationship Id="rId6" Type="http://schemas.openxmlformats.org/officeDocument/2006/relationships/hyperlink" Target="https://studio.code.org/s/coursef-2021/lessons/6" TargetMode="External"/><Relationship Id="rId11" Type="http://schemas.openxmlformats.org/officeDocument/2006/relationships/image" Target="../media/image3.png"/><Relationship Id="rId5" Type="http://schemas.openxmlformats.org/officeDocument/2006/relationships/hyperlink" Target="https://docs.google.com/presentation/d/e/2PACX-1vSL53m7PyCrrie815tpfho4UduCdVSc7Dk6pHKz4azzT0WBqDN6aVOlV-axeqmBpdJQbI9xcaBwV14K/pub?start=false&amp;loop=false&amp;delayms=3000&amp;slide=id.g5c4fc9a6c1_0_0" TargetMode="External"/><Relationship Id="rId10" Type="http://schemas.openxmlformats.org/officeDocument/2006/relationships/image" Target="../media/image2.png"/><Relationship Id="rId4" Type="http://schemas.openxmlformats.org/officeDocument/2006/relationships/hyperlink" Target="https://docs.google.com/presentation/d/e/2PACX-1vQ7pZU_Ke8tZUweZAet7Wk02kHUZc95-olMKb9a-IOVopDZd9vXN1SrZMgM-9QThD-LY6APCx5BZTGJ/pub?start=false&amp;loop=false&amp;delayms=3000&amp;slide=id.g5c4b017bf6_0_0" TargetMode="External"/><Relationship Id="rId9" Type="http://schemas.openxmlformats.org/officeDocument/2006/relationships/image" Target="../media/image1.pn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022F0-D88F-1246-9F1C-47723AD72CBA}"/>
              </a:ext>
            </a:extLst>
          </p:cNvPr>
          <p:cNvSpPr txBox="1"/>
          <p:nvPr/>
        </p:nvSpPr>
        <p:spPr>
          <a:xfrm>
            <a:off x="-1" y="-256947"/>
            <a:ext cx="43891200" cy="5730240"/>
          </a:xfrm>
          <a:prstGeom prst="rect">
            <a:avLst/>
          </a:prstGeom>
          <a:solidFill>
            <a:srgbClr val="0070C0"/>
          </a:solidFill>
          <a:ln>
            <a:solidFill>
              <a:schemeClr val="accent1">
                <a:lumMod val="60000"/>
                <a:lumOff val="40000"/>
              </a:schemeClr>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CAA20BE9-403B-1448-9837-40833B496779}"/>
              </a:ext>
            </a:extLst>
          </p:cNvPr>
          <p:cNvSpPr>
            <a:spLocks noGrp="1"/>
          </p:cNvSpPr>
          <p:nvPr>
            <p:ph type="ctrTitle"/>
          </p:nvPr>
        </p:nvSpPr>
        <p:spPr>
          <a:xfrm>
            <a:off x="30693718" y="20723869"/>
            <a:ext cx="13197482" cy="3209474"/>
          </a:xfrm>
          <a:ln>
            <a:noFill/>
          </a:ln>
        </p:spPr>
        <p:txBody>
          <a:bodyPr>
            <a:noAutofit/>
          </a:bodyPr>
          <a:lstStyle/>
          <a:p>
            <a:pPr algn="l"/>
            <a:r>
              <a:rPr lang="en-US" sz="6000" b="1" dirty="0">
                <a:solidFill>
                  <a:srgbClr val="002060"/>
                </a:solidFill>
                <a:latin typeface="Palatino" pitchFamily="2" charset="77"/>
                <a:ea typeface="Palatino" pitchFamily="2" charset="77"/>
              </a:rPr>
              <a:t>Insights:</a:t>
            </a:r>
            <a:br>
              <a:rPr lang="en-US" sz="8000" b="1" dirty="0">
                <a:solidFill>
                  <a:srgbClr val="002060"/>
                </a:solidFill>
                <a:latin typeface="Palatino" pitchFamily="2" charset="77"/>
                <a:ea typeface="Palatino" pitchFamily="2" charset="77"/>
              </a:rPr>
            </a:br>
            <a:br>
              <a:rPr lang="en-US" sz="3200" b="1" dirty="0">
                <a:solidFill>
                  <a:srgbClr val="002060"/>
                </a:solidFill>
                <a:latin typeface="Palatino" pitchFamily="2" charset="77"/>
                <a:ea typeface="Palatino" pitchFamily="2" charset="77"/>
              </a:rPr>
            </a:br>
            <a:r>
              <a:rPr lang="en-US" sz="3200" dirty="0">
                <a:solidFill>
                  <a:srgbClr val="002060"/>
                </a:solidFill>
                <a:latin typeface="Palatino" pitchFamily="2" charset="77"/>
                <a:ea typeface="Palatino" pitchFamily="2" charset="77"/>
              </a:rPr>
              <a:t>As explored, there are already existing lessons that bridge CS and literacy. It is now the time to prove to other education professionals why this bridge has such an importance within their students’ lives. CS is not a stand alone subject. Just as writing is used in other subjects such as history, math, and science, CS must be used within literacy to enhance and strengthen student learning. CS and literacy hold an incredibly valuable reciprocal relationship that is extremely beneficial to curriculum and learning as a whole, and it is time to implement it into curriculum now.</a:t>
            </a:r>
            <a:br>
              <a:rPr lang="en-US" sz="5400" dirty="0">
                <a:solidFill>
                  <a:srgbClr val="002060"/>
                </a:solidFill>
                <a:latin typeface="Palatino" pitchFamily="2" charset="77"/>
                <a:ea typeface="Palatino" pitchFamily="2" charset="77"/>
              </a:rPr>
            </a:br>
            <a:br>
              <a:rPr lang="en-US" sz="5400" dirty="0">
                <a:solidFill>
                  <a:srgbClr val="002060"/>
                </a:solidFill>
                <a:latin typeface="Palatino" pitchFamily="2" charset="77"/>
                <a:ea typeface="Palatino" pitchFamily="2" charset="77"/>
              </a:rPr>
            </a:br>
            <a:r>
              <a:rPr lang="en-US" sz="5400" b="1" dirty="0">
                <a:solidFill>
                  <a:srgbClr val="002060"/>
                </a:solidFill>
                <a:latin typeface="Palatino" pitchFamily="2" charset="77"/>
                <a:ea typeface="Palatino" pitchFamily="2" charset="77"/>
              </a:rPr>
              <a:t>Future Research:</a:t>
            </a:r>
            <a:br>
              <a:rPr lang="en-US" sz="3200" dirty="0">
                <a:solidFill>
                  <a:srgbClr val="002060"/>
                </a:solidFill>
                <a:latin typeface="Palatino" pitchFamily="2" charset="77"/>
                <a:ea typeface="Palatino" pitchFamily="2" charset="77"/>
                <a:sym typeface="Wingdings" pitchFamily="2" charset="2"/>
              </a:rPr>
            </a:br>
            <a:br>
              <a:rPr lang="en-US" sz="3200" dirty="0">
                <a:solidFill>
                  <a:srgbClr val="002060"/>
                </a:solidFill>
                <a:latin typeface="Palatino" pitchFamily="2" charset="77"/>
                <a:ea typeface="Palatino" pitchFamily="2" charset="77"/>
                <a:sym typeface="Wingdings" pitchFamily="2" charset="2"/>
              </a:rPr>
            </a:br>
            <a:r>
              <a:rPr lang="en-US" sz="3200" dirty="0">
                <a:solidFill>
                  <a:srgbClr val="002060"/>
                </a:solidFill>
                <a:latin typeface="Palatino" pitchFamily="2" charset="77"/>
                <a:ea typeface="Palatino" pitchFamily="2" charset="77"/>
                <a:sym typeface="Wingdings" pitchFamily="2" charset="2"/>
              </a:rPr>
              <a:t>Looking towards the future, research can be done in multiple areas. For example, future research could be seeing how willing educators are to try a CS lesson embedded in literacy, as opposed to stand-alone CS lessons. In the future, implementation rates can be analyzed to see how many educators access CS lessons with literacy connections as opposed to CS math or CS science lessons. Research can also be done through surveying different school districts to see if CS literacy lessons have been added to school curricula.</a:t>
            </a:r>
            <a:br>
              <a:rPr lang="en-US" sz="3200" dirty="0">
                <a:solidFill>
                  <a:srgbClr val="002060"/>
                </a:solidFill>
                <a:latin typeface="Palatino" pitchFamily="2" charset="77"/>
                <a:ea typeface="Palatino" pitchFamily="2" charset="77"/>
                <a:sym typeface="Wingdings" pitchFamily="2" charset="2"/>
              </a:rPr>
            </a:br>
            <a:endParaRPr lang="en-US" sz="3200" dirty="0">
              <a:solidFill>
                <a:srgbClr val="002060"/>
              </a:solidFill>
              <a:latin typeface="Palatino" pitchFamily="2" charset="77"/>
              <a:ea typeface="Palatino" pitchFamily="2" charset="77"/>
            </a:endParaRPr>
          </a:p>
        </p:txBody>
      </p:sp>
      <p:sp>
        <p:nvSpPr>
          <p:cNvPr id="4" name="TextBox 3">
            <a:extLst>
              <a:ext uri="{FF2B5EF4-FFF2-40B4-BE49-F238E27FC236}">
                <a16:creationId xmlns:a16="http://schemas.microsoft.com/office/drawing/2014/main" id="{19AAD7CE-EF43-8248-9770-71455449FC61}"/>
              </a:ext>
            </a:extLst>
          </p:cNvPr>
          <p:cNvSpPr txBox="1"/>
          <p:nvPr/>
        </p:nvSpPr>
        <p:spPr>
          <a:xfrm>
            <a:off x="968188" y="125168"/>
            <a:ext cx="43891200" cy="3477875"/>
          </a:xfrm>
          <a:prstGeom prst="rect">
            <a:avLst/>
          </a:prstGeom>
          <a:noFill/>
        </p:spPr>
        <p:txBody>
          <a:bodyPr wrap="square" rtlCol="0">
            <a:spAutoFit/>
          </a:bodyPr>
          <a:lstStyle/>
          <a:p>
            <a:pPr algn="ctr"/>
            <a:r>
              <a:rPr lang="en-US" sz="11000" b="1" dirty="0">
                <a:solidFill>
                  <a:schemeClr val="bg1"/>
                </a:solidFill>
                <a:latin typeface="Palatino" pitchFamily="2" charset="77"/>
                <a:ea typeface="Palatino" pitchFamily="2" charset="77"/>
                <a:cs typeface="Calibri" panose="020F0502020204030204" pitchFamily="34" charset="0"/>
              </a:rPr>
              <a:t>Computer Science and Literacy in K-5 Education: </a:t>
            </a:r>
          </a:p>
          <a:p>
            <a:pPr algn="ctr"/>
            <a:r>
              <a:rPr lang="en-US" sz="11000" b="1" dirty="0">
                <a:solidFill>
                  <a:schemeClr val="bg1"/>
                </a:solidFill>
                <a:latin typeface="Palatino" pitchFamily="2" charset="77"/>
                <a:ea typeface="Palatino" pitchFamily="2" charset="77"/>
                <a:cs typeface="Calibri" panose="020F0502020204030204" pitchFamily="34" charset="0"/>
              </a:rPr>
              <a:t>A Reciprocal Relationship</a:t>
            </a:r>
          </a:p>
        </p:txBody>
      </p:sp>
      <p:sp>
        <p:nvSpPr>
          <p:cNvPr id="5" name="TextBox 4">
            <a:extLst>
              <a:ext uri="{FF2B5EF4-FFF2-40B4-BE49-F238E27FC236}">
                <a16:creationId xmlns:a16="http://schemas.microsoft.com/office/drawing/2014/main" id="{788A2085-0E21-AC47-B015-3675993C83EC}"/>
              </a:ext>
            </a:extLst>
          </p:cNvPr>
          <p:cNvSpPr txBox="1"/>
          <p:nvPr/>
        </p:nvSpPr>
        <p:spPr>
          <a:xfrm>
            <a:off x="-1" y="3326134"/>
            <a:ext cx="43891200" cy="2092881"/>
          </a:xfrm>
          <a:prstGeom prst="rect">
            <a:avLst/>
          </a:prstGeom>
          <a:noFill/>
        </p:spPr>
        <p:txBody>
          <a:bodyPr wrap="square" rtlCol="0">
            <a:spAutoFit/>
          </a:bodyPr>
          <a:lstStyle/>
          <a:p>
            <a:pPr algn="ctr"/>
            <a:r>
              <a:rPr lang="en-US" sz="6500" i="1" dirty="0">
                <a:solidFill>
                  <a:schemeClr val="bg1"/>
                </a:solidFill>
                <a:latin typeface="Palatino" pitchFamily="2" charset="77"/>
                <a:ea typeface="Palatino" pitchFamily="2" charset="77"/>
              </a:rPr>
              <a:t>Kayleigh Murphy, Interdisciplinary Studies</a:t>
            </a:r>
          </a:p>
          <a:p>
            <a:pPr algn="ctr"/>
            <a:r>
              <a:rPr lang="en-US" sz="6500" i="1" dirty="0">
                <a:solidFill>
                  <a:schemeClr val="bg1"/>
                </a:solidFill>
                <a:latin typeface="Palatino" pitchFamily="2" charset="77"/>
                <a:ea typeface="Palatino" pitchFamily="2" charset="77"/>
              </a:rPr>
              <a:t>Mentors: Dr. Darcy Ronan, Assistant Professor, Teacher Education; Dr. Kristin </a:t>
            </a:r>
            <a:r>
              <a:rPr lang="en-US" sz="6500" i="1" dirty="0" err="1">
                <a:solidFill>
                  <a:schemeClr val="bg1"/>
                </a:solidFill>
                <a:latin typeface="Palatino" pitchFamily="2" charset="77"/>
                <a:ea typeface="Palatino" pitchFamily="2" charset="77"/>
              </a:rPr>
              <a:t>Rainville</a:t>
            </a:r>
            <a:r>
              <a:rPr lang="en-US" sz="6500" i="1" dirty="0">
                <a:solidFill>
                  <a:schemeClr val="bg1"/>
                </a:solidFill>
                <a:latin typeface="Palatino" pitchFamily="2" charset="77"/>
                <a:ea typeface="Palatino" pitchFamily="2" charset="77"/>
              </a:rPr>
              <a:t>, Associate Professor, Literacy</a:t>
            </a:r>
          </a:p>
        </p:txBody>
      </p:sp>
      <p:sp>
        <p:nvSpPr>
          <p:cNvPr id="11" name="TextBox 10">
            <a:extLst>
              <a:ext uri="{FF2B5EF4-FFF2-40B4-BE49-F238E27FC236}">
                <a16:creationId xmlns:a16="http://schemas.microsoft.com/office/drawing/2014/main" id="{F91B0380-F941-CD4A-9E41-15827C047312}"/>
              </a:ext>
            </a:extLst>
          </p:cNvPr>
          <p:cNvSpPr txBox="1"/>
          <p:nvPr/>
        </p:nvSpPr>
        <p:spPr>
          <a:xfrm>
            <a:off x="30693718" y="23936070"/>
            <a:ext cx="11018486" cy="7048083"/>
          </a:xfrm>
          <a:prstGeom prst="rect">
            <a:avLst/>
          </a:prstGeom>
          <a:noFill/>
        </p:spPr>
        <p:txBody>
          <a:bodyPr wrap="square" rtlCol="0">
            <a:spAutoFit/>
          </a:bodyPr>
          <a:lstStyle/>
          <a:p>
            <a:r>
              <a:rPr lang="en-US" sz="5400" b="1" dirty="0">
                <a:solidFill>
                  <a:schemeClr val="accent1">
                    <a:lumMod val="50000"/>
                  </a:schemeClr>
                </a:solidFill>
                <a:latin typeface="Palatino" pitchFamily="2" charset="77"/>
                <a:ea typeface="Palatino" pitchFamily="2" charset="77"/>
              </a:rPr>
              <a:t>Works Cited</a:t>
            </a:r>
          </a:p>
          <a:p>
            <a:pPr indent="-457200"/>
            <a:r>
              <a:rPr lang="en-US" sz="1800" dirty="0">
                <a:latin typeface="Palatino" pitchFamily="2" charset="77"/>
                <a:ea typeface="Palatino" pitchFamily="2" charset="77"/>
              </a:rPr>
              <a:t>Lynch, T.L. (October 2019) Electrical Evocations: Computer Science, the Teaching of Literature, and the 	Future of English Education. </a:t>
            </a:r>
            <a:r>
              <a:rPr lang="en-US" sz="1800" i="1" dirty="0">
                <a:latin typeface="Palatino" pitchFamily="2" charset="77"/>
                <a:ea typeface="Palatino" pitchFamily="2" charset="77"/>
              </a:rPr>
              <a:t>English Education National Council of 	Teachers of English. </a:t>
            </a:r>
            <a:r>
              <a:rPr lang="en-US" sz="1800" u="sng" dirty="0">
                <a:latin typeface="Palatino" pitchFamily="2" charset="77"/>
                <a:ea typeface="Palatino" pitchFamily="2" charset="77"/>
                <a:hlinkClick r:id="rId2"/>
              </a:rPr>
              <a:t>https://library.ncte.org/journals/EE/issues/v52-1</a:t>
            </a:r>
            <a:r>
              <a:rPr lang="en-US" sz="1800" dirty="0">
                <a:latin typeface="Palatino" pitchFamily="2" charset="77"/>
                <a:ea typeface="Palatino" pitchFamily="2" charset="77"/>
              </a:rPr>
              <a:t> </a:t>
            </a:r>
            <a:endParaRPr lang="en-US" sz="1800" i="1" dirty="0">
              <a:latin typeface="Palatino" pitchFamily="2" charset="77"/>
              <a:ea typeface="Palatino" pitchFamily="2" charset="77"/>
            </a:endParaRPr>
          </a:p>
          <a:p>
            <a:pPr indent="-457200"/>
            <a:r>
              <a:rPr lang="en-US" sz="1800" i="1" dirty="0">
                <a:latin typeface="Palatino" pitchFamily="2" charset="77"/>
                <a:ea typeface="Palatino" pitchFamily="2" charset="77"/>
              </a:rPr>
              <a:t>Vee, A. (n.d.). Understanding computer programming as ... - D-SCHOLARSHIP@PITT. Retrieved February 20, 	2022, from </a:t>
            </a:r>
            <a:r>
              <a:rPr lang="en-US" sz="1800" i="1" u="sng" dirty="0">
                <a:latin typeface="Palatino" pitchFamily="2" charset="77"/>
                <a:ea typeface="Palatino" pitchFamily="2" charset="77"/>
                <a:hlinkClick r:id="rId3"/>
              </a:rPr>
              <a:t>http://d-scholarship.pitt.edu/21695/1/24-33-1-PB.pdf</a:t>
            </a:r>
            <a:r>
              <a:rPr lang="en-US" sz="1800" i="1" dirty="0">
                <a:latin typeface="Palatino" pitchFamily="2" charset="77"/>
                <a:ea typeface="Palatino" pitchFamily="2" charset="77"/>
              </a:rPr>
              <a:t>  </a:t>
            </a:r>
          </a:p>
          <a:p>
            <a:pPr indent="-457200"/>
            <a:r>
              <a:rPr lang="en-US" sz="1800" dirty="0">
                <a:latin typeface="Palatino" pitchFamily="2" charset="77"/>
                <a:ea typeface="Palatino" pitchFamily="2" charset="77"/>
              </a:rPr>
              <a:t>Williams, H. (2021) </a:t>
            </a:r>
            <a:r>
              <a:rPr lang="en-US" sz="1800" i="1" dirty="0">
                <a:latin typeface="Palatino" pitchFamily="2" charset="77"/>
                <a:ea typeface="Palatino" pitchFamily="2" charset="77"/>
              </a:rPr>
              <a:t>No Fear Coding Computational Thinking Across the K-5 Curriculum. </a:t>
            </a:r>
            <a:r>
              <a:rPr lang="en-US" sz="1800" dirty="0">
                <a:latin typeface="Palatino" pitchFamily="2" charset="77"/>
                <a:ea typeface="Palatino" pitchFamily="2" charset="77"/>
              </a:rPr>
              <a:t>International Society 	for Technology in Education.</a:t>
            </a:r>
          </a:p>
          <a:p>
            <a:r>
              <a:rPr lang="en-US" sz="1800" dirty="0">
                <a:latin typeface="Palatino" pitchFamily="2" charset="77"/>
                <a:ea typeface="Palatino" pitchFamily="2" charset="77"/>
              </a:rPr>
              <a:t>CCC Unit 3 Stories </a:t>
            </a:r>
            <a:r>
              <a:rPr lang="en-US" sz="1800" u="sng" dirty="0">
                <a:latin typeface="Palatino" pitchFamily="2" charset="77"/>
                <a:ea typeface="Palatino" pitchFamily="2" charset="77"/>
                <a:hlinkClick r:id="rId4"/>
              </a:rPr>
              <a:t>https://docs.google.com/presentation/d/e/2PACX-1vQ7pZU_Ke8tZUweZAet7Wk02kHUZc95-olMKb9a-IOVopDZd9vXN1SrZMgM-9QThD-LY6APCx5BZTGJ/pub?start=false&amp;loop=false&amp;delayms=3000&amp;slide=id.g5c4b017bf6_0_0</a:t>
            </a:r>
            <a:r>
              <a:rPr lang="en-US" sz="1800" dirty="0">
                <a:latin typeface="Palatino" pitchFamily="2" charset="77"/>
                <a:ea typeface="Palatino" pitchFamily="2" charset="77"/>
              </a:rPr>
              <a:t> </a:t>
            </a:r>
          </a:p>
          <a:p>
            <a:br>
              <a:rPr lang="en-US" sz="1800" dirty="0">
                <a:latin typeface="Palatino" pitchFamily="2" charset="77"/>
                <a:ea typeface="Palatino" pitchFamily="2" charset="77"/>
              </a:rPr>
            </a:br>
            <a:r>
              <a:rPr lang="en-US" sz="1800" dirty="0">
                <a:latin typeface="Palatino" pitchFamily="2" charset="77"/>
                <a:ea typeface="Palatino" pitchFamily="2" charset="77"/>
              </a:rPr>
              <a:t>CCC Unit 6 Hackathon </a:t>
            </a:r>
            <a:r>
              <a:rPr lang="en-US" sz="1800" u="sng" dirty="0">
                <a:latin typeface="Palatino" pitchFamily="2" charset="77"/>
                <a:ea typeface="Palatino" pitchFamily="2" charset="77"/>
                <a:hlinkClick r:id="rId5"/>
              </a:rPr>
              <a:t>https://docs.google.com/presentation/d/e/2PACX-1vSL53m7PyCrrie815tpfho4UduCdVSc7Dk6pHKz4azzT0WBqDN6aVOlV-axeqmBpdJQbI9xcaBwV14K/pub?start=false&amp;loop=false&amp;delayms=3000&amp;slide=id.g5c4fc9a6c1_0_0</a:t>
            </a:r>
            <a:r>
              <a:rPr lang="en-US" sz="1800" dirty="0">
                <a:latin typeface="Palatino" pitchFamily="2" charset="77"/>
                <a:ea typeface="Palatino" pitchFamily="2" charset="77"/>
              </a:rPr>
              <a:t> </a:t>
            </a:r>
          </a:p>
          <a:p>
            <a:br>
              <a:rPr lang="en-US" sz="1800" dirty="0">
                <a:latin typeface="Palatino" pitchFamily="2" charset="77"/>
                <a:ea typeface="Palatino" pitchFamily="2" charset="77"/>
              </a:rPr>
            </a:br>
            <a:r>
              <a:rPr lang="en-US" sz="1800" dirty="0" err="1">
                <a:latin typeface="Palatino" pitchFamily="2" charset="77"/>
                <a:ea typeface="Palatino" pitchFamily="2" charset="77"/>
              </a:rPr>
              <a:t>Code.org</a:t>
            </a:r>
            <a:r>
              <a:rPr lang="en-US" sz="1800" dirty="0">
                <a:latin typeface="Palatino" pitchFamily="2" charset="77"/>
                <a:ea typeface="Palatino" pitchFamily="2" charset="77"/>
              </a:rPr>
              <a:t> Lesson 6 Blank Space Stories </a:t>
            </a:r>
            <a:r>
              <a:rPr lang="en-US" sz="1800" u="sng" dirty="0">
                <a:latin typeface="Palatino" pitchFamily="2" charset="77"/>
                <a:ea typeface="Palatino" pitchFamily="2" charset="77"/>
                <a:hlinkClick r:id="rId6"/>
              </a:rPr>
              <a:t>https://studio.code.org/s/coursef-2021/lessons/6</a:t>
            </a:r>
            <a:r>
              <a:rPr lang="en-US" sz="1800" dirty="0">
                <a:latin typeface="Palatino" pitchFamily="2" charset="77"/>
                <a:ea typeface="Palatino" pitchFamily="2" charset="77"/>
                <a:hlinkClick r:id="rId7"/>
              </a:rPr>
              <a:t>https://code.org</a:t>
            </a:r>
            <a:r>
              <a:rPr lang="en-US" sz="1800" dirty="0">
                <a:latin typeface="Palatino" pitchFamily="2" charset="77"/>
                <a:ea typeface="Palatino" pitchFamily="2" charset="77"/>
              </a:rPr>
              <a:t> </a:t>
            </a:r>
          </a:p>
          <a:p>
            <a:pPr indent="-457200"/>
            <a:r>
              <a:rPr lang="en-US" sz="1800" dirty="0">
                <a:latin typeface="Palatino" pitchFamily="2" charset="77"/>
                <a:ea typeface="Palatino" pitchFamily="2" charset="77"/>
                <a:hlinkClick r:id="rId8"/>
              </a:rPr>
              <a:t>https://creativecomputing.gse.harvard.edu/guide/</a:t>
            </a:r>
            <a:r>
              <a:rPr lang="en-US" sz="1800" dirty="0">
                <a:latin typeface="Palatino" pitchFamily="2" charset="77"/>
                <a:ea typeface="Palatino" pitchFamily="2" charset="77"/>
              </a:rPr>
              <a:t> </a:t>
            </a:r>
          </a:p>
          <a:p>
            <a:pPr indent="-457200"/>
            <a:r>
              <a:rPr lang="en-US" sz="1800" dirty="0">
                <a:latin typeface="Palatino" pitchFamily="2" charset="77"/>
                <a:ea typeface="Palatino" pitchFamily="2" charset="77"/>
                <a:hlinkClick r:id="rId7"/>
              </a:rPr>
              <a:t>https://code.org</a:t>
            </a:r>
            <a:r>
              <a:rPr lang="en-US" sz="1800" dirty="0">
                <a:latin typeface="Palatino" pitchFamily="2" charset="77"/>
                <a:ea typeface="Palatino" pitchFamily="2" charset="77"/>
              </a:rPr>
              <a:t> </a:t>
            </a:r>
          </a:p>
          <a:p>
            <a:endParaRPr lang="en-US" sz="2400" i="1" dirty="0">
              <a:latin typeface="Palatino" pitchFamily="2" charset="77"/>
              <a:ea typeface="Palatino" pitchFamily="2" charset="77"/>
            </a:endParaRPr>
          </a:p>
          <a:p>
            <a:endParaRPr lang="en-US" sz="3200" b="1" dirty="0">
              <a:solidFill>
                <a:schemeClr val="accent1">
                  <a:lumMod val="50000"/>
                </a:schemeClr>
              </a:solidFill>
              <a:latin typeface="Palatino" pitchFamily="2" charset="77"/>
              <a:ea typeface="Palatino" pitchFamily="2" charset="77"/>
            </a:endParaRPr>
          </a:p>
        </p:txBody>
      </p:sp>
      <p:sp>
        <p:nvSpPr>
          <p:cNvPr id="14" name="TextBox 13">
            <a:extLst>
              <a:ext uri="{FF2B5EF4-FFF2-40B4-BE49-F238E27FC236}">
                <a16:creationId xmlns:a16="http://schemas.microsoft.com/office/drawing/2014/main" id="{D3E505DF-8E94-B242-BA21-E8CD09E06365}"/>
              </a:ext>
            </a:extLst>
          </p:cNvPr>
          <p:cNvSpPr txBox="1"/>
          <p:nvPr/>
        </p:nvSpPr>
        <p:spPr>
          <a:xfrm>
            <a:off x="1113220" y="5538952"/>
            <a:ext cx="13871484" cy="20159365"/>
          </a:xfrm>
          <a:prstGeom prst="rect">
            <a:avLst/>
          </a:prstGeom>
          <a:noFill/>
        </p:spPr>
        <p:txBody>
          <a:bodyPr wrap="square" rtlCol="0">
            <a:spAutoFit/>
          </a:bodyPr>
          <a:lstStyle/>
          <a:p>
            <a:r>
              <a:rPr lang="en-US" sz="3200" dirty="0">
                <a:solidFill>
                  <a:srgbClr val="002060"/>
                </a:solidFill>
                <a:latin typeface="Palatino" pitchFamily="2" charset="77"/>
                <a:ea typeface="Palatino" pitchFamily="2" charset="77"/>
              </a:rPr>
              <a:t>Computer Science (CS) is becoming more important within our society, proving itself to be a necessary skill. Anette Vee explores this as she states in her research “..[a]s programming becomes more important, it will leave the back room and become a key skill and attribute of our top intellectual and social classes, just as reading and writing did in the past” (Vee, p. 43). One might ask themselves, if it is such a vital skill, how will we find opportunities to teach it? While there are important CS lessons that should be taught in their own subject, there are also great lessons that teach CS and literacy together. There are many comparisons and bridges between computer science and literacy as seen through literature research. CS and literacy have many parallels, as seen throughout already existing lessons. It is beneficial to have CS lessons embedded in literacy lessons as CS supports literacy learning through the bridging of writing, reading, drafting, and more. CS and literacy have a reciprocal relationship, therefore they should be taught together as opposed to having CS taught as a separate subject. </a:t>
            </a:r>
          </a:p>
          <a:p>
            <a:endParaRPr lang="en-US" sz="3200" dirty="0">
              <a:solidFill>
                <a:srgbClr val="002060"/>
              </a:solidFill>
              <a:latin typeface="Palatino" pitchFamily="2" charset="77"/>
              <a:ea typeface="Palatino" pitchFamily="2" charset="77"/>
            </a:endParaRPr>
          </a:p>
          <a:p>
            <a:r>
              <a:rPr lang="en-US" sz="3200" dirty="0">
                <a:solidFill>
                  <a:srgbClr val="002060"/>
                </a:solidFill>
                <a:latin typeface="Palatino" pitchFamily="2" charset="77"/>
                <a:ea typeface="Palatino" pitchFamily="2" charset="77"/>
              </a:rPr>
              <a:t>Literacy and CS are intertwined, “Coding is the new literacy. To thrive in tomorrow's society, young people must learn to design, create and  express themselves with digital technologies” (</a:t>
            </a:r>
            <a:r>
              <a:rPr lang="en-US" sz="3200" dirty="0" err="1">
                <a:solidFill>
                  <a:srgbClr val="002060"/>
                </a:solidFill>
                <a:latin typeface="Palatino" pitchFamily="2" charset="77"/>
                <a:ea typeface="Palatino" pitchFamily="2" charset="77"/>
              </a:rPr>
              <a:t>Werrell</a:t>
            </a:r>
            <a:r>
              <a:rPr lang="en-US" sz="3200" dirty="0">
                <a:solidFill>
                  <a:srgbClr val="002060"/>
                </a:solidFill>
                <a:latin typeface="Palatino" pitchFamily="2" charset="77"/>
                <a:ea typeface="Palatino" pitchFamily="2" charset="77"/>
              </a:rPr>
              <a:t>, 2014, as cited by Williams, 2021,p. 26). As CS becomes more prevalent within society,  the need for it to be weaved within the curriculum strengthens. CS must be bridged into the curriculum as it can enhance the learning of students. As </a:t>
            </a:r>
            <a:r>
              <a:rPr lang="en-US" sz="3200" i="1" dirty="0">
                <a:solidFill>
                  <a:srgbClr val="002060"/>
                </a:solidFill>
                <a:latin typeface="Palatino" pitchFamily="2" charset="77"/>
                <a:ea typeface="Palatino" pitchFamily="2" charset="77"/>
              </a:rPr>
              <a:t>Integrating Computer Science Across the Core Strategies for K-12 Districts </a:t>
            </a:r>
            <a:r>
              <a:rPr lang="en-US" sz="3200" dirty="0">
                <a:solidFill>
                  <a:srgbClr val="002060"/>
                </a:solidFill>
                <a:latin typeface="Palatino" pitchFamily="2" charset="77"/>
                <a:ea typeface="Palatino" pitchFamily="2" charset="77"/>
              </a:rPr>
              <a:t>explores, “Computer science is not a STEM subject. It can deepen and expand learning in all grades and disciplines” (Lynch, p.11). Some education programs and professionals have begun integrating computer science into curriculum, but it is now time to truly finish building the bridge of CS into the literacy curriculum for the benefit of our students and of our ever-evolving society. </a:t>
            </a:r>
          </a:p>
          <a:p>
            <a:br>
              <a:rPr lang="en-US" sz="3200" dirty="0">
                <a:solidFill>
                  <a:srgbClr val="002060"/>
                </a:solidFill>
                <a:latin typeface="Palatino" pitchFamily="2" charset="77"/>
                <a:ea typeface="Palatino" pitchFamily="2" charset="77"/>
              </a:rPr>
            </a:br>
            <a:r>
              <a:rPr lang="en-US" sz="3200" dirty="0">
                <a:solidFill>
                  <a:srgbClr val="002060"/>
                </a:solidFill>
                <a:latin typeface="Palatino" pitchFamily="2" charset="77"/>
                <a:ea typeface="Palatino" pitchFamily="2" charset="77"/>
              </a:rPr>
              <a:t>Currently, CS is primarily viewed within the area of STEM. It is often seen as a stand-alone subject meant as a special or elective within elementary education. Literacy is a core area in elementary curricula as it is a foundational skill and necessary for students, guided by state and national standards and testing. Attaching CS with literacy would be beneficial to both subjects and to all educators and students involved. </a:t>
            </a:r>
          </a:p>
          <a:p>
            <a:br>
              <a:rPr lang="en-US" sz="4000" dirty="0">
                <a:solidFill>
                  <a:srgbClr val="002060"/>
                </a:solidFill>
              </a:rPr>
            </a:br>
            <a:br>
              <a:rPr lang="en-US" sz="4000" dirty="0"/>
            </a:br>
            <a:endParaRPr lang="en-US" sz="4000" dirty="0">
              <a:solidFill>
                <a:schemeClr val="accent1">
                  <a:lumMod val="50000"/>
                </a:schemeClr>
              </a:solidFill>
              <a:latin typeface="Optima" panose="02000503060000020004" pitchFamily="2" charset="0"/>
              <a:ea typeface="Palatino" pitchFamily="2" charset="77"/>
            </a:endParaRPr>
          </a:p>
        </p:txBody>
      </p:sp>
      <p:sp>
        <p:nvSpPr>
          <p:cNvPr id="15" name="TextBox 14">
            <a:extLst>
              <a:ext uri="{FF2B5EF4-FFF2-40B4-BE49-F238E27FC236}">
                <a16:creationId xmlns:a16="http://schemas.microsoft.com/office/drawing/2014/main" id="{DC79C177-F041-5544-B00D-6C491F86CFDA}"/>
              </a:ext>
            </a:extLst>
          </p:cNvPr>
          <p:cNvSpPr txBox="1"/>
          <p:nvPr/>
        </p:nvSpPr>
        <p:spPr>
          <a:xfrm>
            <a:off x="15473723" y="15068460"/>
            <a:ext cx="14995721" cy="13819168"/>
          </a:xfrm>
          <a:prstGeom prst="rect">
            <a:avLst/>
          </a:prstGeom>
          <a:noFill/>
        </p:spPr>
        <p:txBody>
          <a:bodyPr wrap="square" rtlCol="0">
            <a:spAutoFit/>
          </a:bodyPr>
          <a:lstStyle/>
          <a:p>
            <a:r>
              <a:rPr lang="en-US" sz="6000" b="1" dirty="0">
                <a:solidFill>
                  <a:schemeClr val="accent1">
                    <a:lumMod val="50000"/>
                  </a:schemeClr>
                </a:solidFill>
                <a:latin typeface="Palatino" pitchFamily="2" charset="77"/>
                <a:ea typeface="Palatino" pitchFamily="2" charset="77"/>
              </a:rPr>
              <a:t>Anchor Lessons:</a:t>
            </a:r>
          </a:p>
          <a:p>
            <a:pPr marL="857250" indent="-857250">
              <a:buFontTx/>
              <a:buChar char="-"/>
            </a:pPr>
            <a:r>
              <a:rPr lang="en-US" sz="3200" dirty="0">
                <a:solidFill>
                  <a:schemeClr val="accent1">
                    <a:lumMod val="50000"/>
                  </a:schemeClr>
                </a:solidFill>
                <a:latin typeface="Palatino" pitchFamily="2" charset="77"/>
                <a:ea typeface="Palatino" pitchFamily="2" charset="77"/>
              </a:rPr>
              <a:t>CCC Unit 3 Stories – Grades 4-5</a:t>
            </a:r>
          </a:p>
          <a:p>
            <a:pPr marL="2700680" lvl="1" indent="-857250">
              <a:buFontTx/>
              <a:buChar char="-"/>
            </a:pPr>
            <a:r>
              <a:rPr lang="en-US" sz="3200" dirty="0">
                <a:solidFill>
                  <a:schemeClr val="accent1">
                    <a:lumMod val="50000"/>
                  </a:schemeClr>
                </a:solidFill>
                <a:latin typeface="Palatino" pitchFamily="2" charset="77"/>
                <a:ea typeface="Palatino" pitchFamily="2" charset="77"/>
              </a:rPr>
              <a:t>Literacy Skills:. Students are using computer science to animate a story, the literary product. </a:t>
            </a:r>
          </a:p>
          <a:p>
            <a:pPr marL="2700680" lvl="1" indent="-857250">
              <a:buFontTx/>
              <a:buChar char="-"/>
            </a:pPr>
            <a:r>
              <a:rPr lang="en-US" sz="3200" dirty="0">
                <a:solidFill>
                  <a:schemeClr val="accent1">
                    <a:lumMod val="50000"/>
                  </a:schemeClr>
                </a:solidFill>
                <a:latin typeface="Palatino" pitchFamily="2" charset="77"/>
                <a:ea typeface="Palatino" pitchFamily="2" charset="77"/>
              </a:rPr>
              <a:t>CS Skills: Students are learning about sprites, timing, events, backgrounds, etc. as well as thinking/dispositional skills of pair programming and iterating. </a:t>
            </a:r>
          </a:p>
          <a:p>
            <a:pPr marL="2700680" lvl="1" indent="-857250">
              <a:buFontTx/>
              <a:buChar char="-"/>
            </a:pPr>
            <a:r>
              <a:rPr lang="en-US" sz="3200" dirty="0">
                <a:solidFill>
                  <a:schemeClr val="accent1">
                    <a:lumMod val="50000"/>
                  </a:schemeClr>
                </a:solidFill>
                <a:latin typeface="Palatino" pitchFamily="2" charset="77"/>
                <a:ea typeface="Palatino" pitchFamily="2" charset="77"/>
              </a:rPr>
              <a:t>Demonstrates </a:t>
            </a:r>
            <a:r>
              <a:rPr lang="en-US" sz="3200" b="1" dirty="0">
                <a:solidFill>
                  <a:schemeClr val="accent1">
                    <a:lumMod val="50000"/>
                  </a:schemeClr>
                </a:solidFill>
                <a:latin typeface="Palatino" pitchFamily="2" charset="77"/>
                <a:ea typeface="Palatino" pitchFamily="2" charset="77"/>
              </a:rPr>
              <a:t>computer science used as a medium to express standard literacy product</a:t>
            </a:r>
            <a:r>
              <a:rPr lang="en-US" sz="3200" dirty="0">
                <a:solidFill>
                  <a:schemeClr val="accent1">
                    <a:lumMod val="50000"/>
                  </a:schemeClr>
                </a:solidFill>
                <a:latin typeface="Palatino" pitchFamily="2" charset="77"/>
                <a:ea typeface="Palatino" pitchFamily="2" charset="77"/>
              </a:rPr>
              <a:t> (story)</a:t>
            </a:r>
          </a:p>
          <a:p>
            <a:pPr marL="857250" indent="-857250">
              <a:buFontTx/>
              <a:buChar char="-"/>
            </a:pPr>
            <a:r>
              <a:rPr lang="en-US" sz="3200" dirty="0">
                <a:solidFill>
                  <a:schemeClr val="accent1">
                    <a:lumMod val="50000"/>
                  </a:schemeClr>
                </a:solidFill>
                <a:latin typeface="Palatino" pitchFamily="2" charset="77"/>
                <a:ea typeface="Palatino" pitchFamily="2" charset="77"/>
              </a:rPr>
              <a:t>CCC Unit 6 Hackathon</a:t>
            </a:r>
          </a:p>
          <a:p>
            <a:pPr marL="2700680" lvl="1" indent="-857250">
              <a:buFontTx/>
              <a:buChar char="-"/>
            </a:pPr>
            <a:r>
              <a:rPr lang="en-US" sz="3200" dirty="0">
                <a:solidFill>
                  <a:schemeClr val="accent1">
                    <a:lumMod val="50000"/>
                  </a:schemeClr>
                </a:solidFill>
                <a:latin typeface="Palatino" pitchFamily="2" charset="77"/>
                <a:ea typeface="Palatino" pitchFamily="2" charset="77"/>
              </a:rPr>
              <a:t>CS Skills: Students are creating a culminating Scratch project through a plan, make, share process which include a project “pitch”, planning, providing/receiving feedback, reflection, showcase. </a:t>
            </a:r>
          </a:p>
          <a:p>
            <a:pPr marL="2700680" lvl="1" indent="-857250">
              <a:buFontTx/>
              <a:buChar char="-"/>
            </a:pPr>
            <a:r>
              <a:rPr lang="en-US" sz="3200" dirty="0">
                <a:solidFill>
                  <a:schemeClr val="accent1">
                    <a:lumMod val="50000"/>
                  </a:schemeClr>
                </a:solidFill>
                <a:latin typeface="Palatino" pitchFamily="2" charset="77"/>
                <a:ea typeface="Palatino" pitchFamily="2" charset="77"/>
              </a:rPr>
              <a:t>Literacy Skills: The Hackathon lesson connects to literacy as students are going through the writing and publication process (reading, researching, drafting, revising) through culminating a Scratch project. </a:t>
            </a:r>
          </a:p>
          <a:p>
            <a:pPr marL="2700680" lvl="1" indent="-857250">
              <a:buFontTx/>
              <a:buChar char="-"/>
            </a:pPr>
            <a:r>
              <a:rPr lang="en-US" sz="3200" dirty="0">
                <a:solidFill>
                  <a:schemeClr val="accent1">
                    <a:lumMod val="50000"/>
                  </a:schemeClr>
                </a:solidFill>
                <a:latin typeface="Palatino" pitchFamily="2" charset="77"/>
                <a:ea typeface="Palatino" pitchFamily="2" charset="77"/>
              </a:rPr>
              <a:t>Demonstrates </a:t>
            </a:r>
            <a:r>
              <a:rPr lang="en-US" sz="3200" b="1" dirty="0">
                <a:solidFill>
                  <a:schemeClr val="accent1">
                    <a:lumMod val="50000"/>
                  </a:schemeClr>
                </a:solidFill>
                <a:latin typeface="Palatino" pitchFamily="2" charset="77"/>
                <a:ea typeface="Palatino" pitchFamily="2" charset="77"/>
              </a:rPr>
              <a:t>literacy skills used as a part of the process of generating a computer science product. </a:t>
            </a:r>
          </a:p>
          <a:p>
            <a:pPr marL="857250" indent="-857250">
              <a:buFontTx/>
              <a:buChar char="-"/>
            </a:pPr>
            <a:r>
              <a:rPr lang="en-US" sz="3200" dirty="0" err="1">
                <a:solidFill>
                  <a:schemeClr val="accent1">
                    <a:lumMod val="50000"/>
                  </a:schemeClr>
                </a:solidFill>
                <a:latin typeface="Palatino" pitchFamily="2" charset="77"/>
                <a:ea typeface="Palatino" pitchFamily="2" charset="77"/>
              </a:rPr>
              <a:t>Code.org</a:t>
            </a:r>
            <a:r>
              <a:rPr lang="en-US" sz="3200" dirty="0">
                <a:solidFill>
                  <a:schemeClr val="accent1">
                    <a:lumMod val="50000"/>
                  </a:schemeClr>
                </a:solidFill>
                <a:latin typeface="Palatino" pitchFamily="2" charset="77"/>
                <a:ea typeface="Palatino" pitchFamily="2" charset="77"/>
              </a:rPr>
              <a:t> Course D Blank Space Stories</a:t>
            </a:r>
          </a:p>
          <a:p>
            <a:pPr marL="2700680" lvl="1" indent="-857250">
              <a:buFontTx/>
              <a:buChar char="-"/>
            </a:pPr>
            <a:r>
              <a:rPr lang="en-US" sz="3200" dirty="0">
                <a:solidFill>
                  <a:schemeClr val="accent1">
                    <a:lumMod val="50000"/>
                  </a:schemeClr>
                </a:solidFill>
                <a:latin typeface="Palatino" pitchFamily="2" charset="77"/>
                <a:ea typeface="Palatino" pitchFamily="2" charset="77"/>
              </a:rPr>
              <a:t>Literacy Skills: Incorporates parts of speech as well as components of sentences into computer science learning proving it is a cross curricular lesson.</a:t>
            </a:r>
          </a:p>
          <a:p>
            <a:pPr marL="2700680" lvl="1" indent="-857250">
              <a:buFontTx/>
              <a:buChar char="-"/>
            </a:pPr>
            <a:r>
              <a:rPr lang="en-US" sz="3200" dirty="0">
                <a:solidFill>
                  <a:schemeClr val="accent1">
                    <a:lumMod val="50000"/>
                  </a:schemeClr>
                </a:solidFill>
                <a:latin typeface="Palatino" pitchFamily="2" charset="77"/>
                <a:ea typeface="Palatino" pitchFamily="2" charset="77"/>
              </a:rPr>
              <a:t>CS Skills: Using </a:t>
            </a:r>
            <a:r>
              <a:rPr lang="en-US" sz="3200" b="1" dirty="0">
                <a:solidFill>
                  <a:schemeClr val="accent1">
                    <a:lumMod val="50000"/>
                  </a:schemeClr>
                </a:solidFill>
                <a:latin typeface="Palatino" pitchFamily="2" charset="77"/>
                <a:ea typeface="Palatino" pitchFamily="2" charset="77"/>
              </a:rPr>
              <a:t>variables to manage data in programs</a:t>
            </a:r>
            <a:r>
              <a:rPr lang="en-US" sz="3200" dirty="0">
                <a:solidFill>
                  <a:schemeClr val="accent1">
                    <a:lumMod val="50000"/>
                  </a:schemeClr>
                </a:solidFill>
                <a:latin typeface="Palatino" pitchFamily="2" charset="77"/>
                <a:ea typeface="Palatino" pitchFamily="2" charset="77"/>
              </a:rPr>
              <a:t>.</a:t>
            </a:r>
          </a:p>
          <a:p>
            <a:pPr marL="2700680" lvl="1" indent="-857250">
              <a:buFontTx/>
              <a:buChar char="-"/>
            </a:pPr>
            <a:r>
              <a:rPr lang="en-US" sz="3200" dirty="0">
                <a:solidFill>
                  <a:schemeClr val="accent1">
                    <a:lumMod val="50000"/>
                  </a:schemeClr>
                </a:solidFill>
                <a:latin typeface="Palatino" pitchFamily="2" charset="77"/>
                <a:ea typeface="Palatino" pitchFamily="2" charset="77"/>
              </a:rPr>
              <a:t>It is a </a:t>
            </a:r>
            <a:r>
              <a:rPr lang="en-US" sz="3200" b="1" dirty="0">
                <a:solidFill>
                  <a:schemeClr val="accent1">
                    <a:lumMod val="50000"/>
                  </a:schemeClr>
                </a:solidFill>
                <a:latin typeface="Palatino" pitchFamily="2" charset="77"/>
                <a:ea typeface="Palatino" pitchFamily="2" charset="77"/>
              </a:rPr>
              <a:t>literacy-based analogy used to teach a computer science concept.</a:t>
            </a:r>
          </a:p>
        </p:txBody>
      </p:sp>
      <p:sp>
        <p:nvSpPr>
          <p:cNvPr id="24" name="TextBox 23">
            <a:extLst>
              <a:ext uri="{FF2B5EF4-FFF2-40B4-BE49-F238E27FC236}">
                <a16:creationId xmlns:a16="http://schemas.microsoft.com/office/drawing/2014/main" id="{83BEE00B-A703-6042-B562-B63814984EA8}"/>
              </a:ext>
            </a:extLst>
          </p:cNvPr>
          <p:cNvSpPr txBox="1"/>
          <p:nvPr/>
        </p:nvSpPr>
        <p:spPr>
          <a:xfrm>
            <a:off x="26010861" y="6412177"/>
            <a:ext cx="5109884" cy="2062103"/>
          </a:xfrm>
          <a:prstGeom prst="rect">
            <a:avLst/>
          </a:prstGeom>
          <a:noFill/>
        </p:spPr>
        <p:txBody>
          <a:bodyPr wrap="square" rtlCol="0">
            <a:spAutoFit/>
          </a:bodyPr>
          <a:lstStyle/>
          <a:p>
            <a:pPr algn="ctr"/>
            <a:r>
              <a:rPr lang="en-US" sz="3200" i="1" dirty="0">
                <a:solidFill>
                  <a:schemeClr val="accent1">
                    <a:lumMod val="50000"/>
                  </a:schemeClr>
                </a:solidFill>
                <a:latin typeface="Palatino" pitchFamily="2" charset="77"/>
                <a:ea typeface="Palatino" pitchFamily="2" charset="77"/>
              </a:rPr>
              <a:t>CCC Unit 3 Stories Instructions for “Conversations” and “Scenes”</a:t>
            </a:r>
          </a:p>
        </p:txBody>
      </p:sp>
      <p:pic>
        <p:nvPicPr>
          <p:cNvPr id="7" name="Picture 6" descr="Graphical user interface&#10;&#10;Description automatically generated">
            <a:extLst>
              <a:ext uri="{FF2B5EF4-FFF2-40B4-BE49-F238E27FC236}">
                <a16:creationId xmlns:a16="http://schemas.microsoft.com/office/drawing/2014/main" id="{7D0CBA59-4A6D-2620-287D-EBFC20EC15F2}"/>
              </a:ext>
            </a:extLst>
          </p:cNvPr>
          <p:cNvPicPr>
            <a:picLocks noChangeAspect="1"/>
          </p:cNvPicPr>
          <p:nvPr/>
        </p:nvPicPr>
        <p:blipFill>
          <a:blip r:embed="rId9"/>
          <a:stretch>
            <a:fillRect/>
          </a:stretch>
        </p:blipFill>
        <p:spPr>
          <a:xfrm>
            <a:off x="21945600" y="6258122"/>
            <a:ext cx="4419349" cy="5730240"/>
          </a:xfrm>
          <a:prstGeom prst="rect">
            <a:avLst/>
          </a:prstGeom>
          <a:ln>
            <a:solidFill>
              <a:srgbClr val="0070C0"/>
            </a:solidFill>
          </a:ln>
        </p:spPr>
      </p:pic>
      <p:pic>
        <p:nvPicPr>
          <p:cNvPr id="9" name="Picture 8" descr="Diagram&#10;&#10;Description automatically generated">
            <a:extLst>
              <a:ext uri="{FF2B5EF4-FFF2-40B4-BE49-F238E27FC236}">
                <a16:creationId xmlns:a16="http://schemas.microsoft.com/office/drawing/2014/main" id="{05DC8293-9A3B-B5F3-B363-16FC81302FA6}"/>
              </a:ext>
            </a:extLst>
          </p:cNvPr>
          <p:cNvPicPr>
            <a:picLocks noChangeAspect="1"/>
          </p:cNvPicPr>
          <p:nvPr/>
        </p:nvPicPr>
        <p:blipFill>
          <a:blip r:embed="rId10"/>
          <a:stretch>
            <a:fillRect/>
          </a:stretch>
        </p:blipFill>
        <p:spPr>
          <a:xfrm>
            <a:off x="16203674" y="6258122"/>
            <a:ext cx="4442107" cy="5730240"/>
          </a:xfrm>
          <a:prstGeom prst="rect">
            <a:avLst/>
          </a:prstGeom>
          <a:ln>
            <a:solidFill>
              <a:srgbClr val="0070C0"/>
            </a:solidFill>
          </a:ln>
        </p:spPr>
      </p:pic>
      <p:pic>
        <p:nvPicPr>
          <p:cNvPr id="16" name="Picture 15" descr="Icon&#10;&#10;Description automatically generated">
            <a:extLst>
              <a:ext uri="{FF2B5EF4-FFF2-40B4-BE49-F238E27FC236}">
                <a16:creationId xmlns:a16="http://schemas.microsoft.com/office/drawing/2014/main" id="{6C7FE60A-DBF0-A20F-F724-A8CF0BBEF153}"/>
              </a:ext>
            </a:extLst>
          </p:cNvPr>
          <p:cNvPicPr>
            <a:picLocks noChangeAspect="1"/>
          </p:cNvPicPr>
          <p:nvPr/>
        </p:nvPicPr>
        <p:blipFill>
          <a:blip r:embed="rId11"/>
          <a:stretch>
            <a:fillRect/>
          </a:stretch>
        </p:blipFill>
        <p:spPr>
          <a:xfrm>
            <a:off x="1710505" y="27464090"/>
            <a:ext cx="2172050" cy="1972168"/>
          </a:xfrm>
          <a:prstGeom prst="rect">
            <a:avLst/>
          </a:prstGeom>
        </p:spPr>
      </p:pic>
      <p:sp>
        <p:nvSpPr>
          <p:cNvPr id="25" name="Rectangle 24">
            <a:extLst>
              <a:ext uri="{FF2B5EF4-FFF2-40B4-BE49-F238E27FC236}">
                <a16:creationId xmlns:a16="http://schemas.microsoft.com/office/drawing/2014/main" id="{7481833D-8078-F52A-981C-6DEB33F0E3A5}"/>
              </a:ext>
            </a:extLst>
          </p:cNvPr>
          <p:cNvSpPr/>
          <p:nvPr/>
        </p:nvSpPr>
        <p:spPr>
          <a:xfrm>
            <a:off x="3603789" y="27590123"/>
            <a:ext cx="11496561" cy="1569660"/>
          </a:xfrm>
          <a:prstGeom prst="rect">
            <a:avLst/>
          </a:prstGeom>
        </p:spPr>
        <p:txBody>
          <a:bodyPr wrap="square">
            <a:spAutoFit/>
          </a:bodyPr>
          <a:lstStyle/>
          <a:p>
            <a:pPr algn="ctr"/>
            <a:r>
              <a:rPr lang="en-US" sz="3200" i="1" dirty="0">
                <a:solidFill>
                  <a:schemeClr val="accent1">
                    <a:lumMod val="50000"/>
                  </a:schemeClr>
                </a:solidFill>
                <a:latin typeface="Palatino" pitchFamily="2" charset="77"/>
                <a:ea typeface="Palatino" pitchFamily="2" charset="77"/>
              </a:rPr>
              <a:t>Code.org is an international non-profit organization rooted in expanding access to CS within K-12 curriculum through lesson plans, activities, and more. </a:t>
            </a:r>
          </a:p>
        </p:txBody>
      </p:sp>
      <p:sp>
        <p:nvSpPr>
          <p:cNvPr id="3" name="TextBox 2">
            <a:extLst>
              <a:ext uri="{FF2B5EF4-FFF2-40B4-BE49-F238E27FC236}">
                <a16:creationId xmlns:a16="http://schemas.microsoft.com/office/drawing/2014/main" id="{696AA565-DFA9-F284-86EE-B8E9C719C6D7}"/>
              </a:ext>
            </a:extLst>
          </p:cNvPr>
          <p:cNvSpPr txBox="1"/>
          <p:nvPr/>
        </p:nvSpPr>
        <p:spPr>
          <a:xfrm>
            <a:off x="968188" y="23588423"/>
            <a:ext cx="12463003" cy="2985433"/>
          </a:xfrm>
          <a:prstGeom prst="rect">
            <a:avLst/>
          </a:prstGeom>
          <a:noFill/>
        </p:spPr>
        <p:txBody>
          <a:bodyPr wrap="square" rtlCol="0">
            <a:spAutoFit/>
          </a:bodyPr>
          <a:lstStyle/>
          <a:p>
            <a:r>
              <a:rPr lang="en-US" sz="6000" b="1" dirty="0">
                <a:solidFill>
                  <a:schemeClr val="accent1">
                    <a:lumMod val="50000"/>
                  </a:schemeClr>
                </a:solidFill>
                <a:latin typeface="Palatino" pitchFamily="2" charset="77"/>
                <a:ea typeface="Palatino" pitchFamily="2" charset="77"/>
              </a:rPr>
              <a:t>Research Questions:</a:t>
            </a:r>
          </a:p>
          <a:p>
            <a:r>
              <a:rPr lang="en-US" sz="3200" dirty="0">
                <a:solidFill>
                  <a:schemeClr val="accent1">
                    <a:lumMod val="50000"/>
                  </a:schemeClr>
                </a:solidFill>
                <a:latin typeface="Palatino" pitchFamily="2" charset="77"/>
                <a:ea typeface="Palatino" pitchFamily="2" charset="77"/>
              </a:rPr>
              <a:t>- What types of CS and literacy integrations are already contained within popular computer science curricula? </a:t>
            </a:r>
          </a:p>
          <a:p>
            <a:r>
              <a:rPr lang="en-US" sz="3200" dirty="0">
                <a:solidFill>
                  <a:schemeClr val="accent1">
                    <a:lumMod val="50000"/>
                  </a:schemeClr>
                </a:solidFill>
                <a:latin typeface="Palatino" pitchFamily="2" charset="77"/>
                <a:ea typeface="Palatino" pitchFamily="2" charset="77"/>
              </a:rPr>
              <a:t>-How can CS integrated literacy lessons provide an accessible way for elementary educators to teach CS?</a:t>
            </a:r>
          </a:p>
        </p:txBody>
      </p:sp>
      <p:pic>
        <p:nvPicPr>
          <p:cNvPr id="10" name="Picture 9" descr="Graphical user interface, text, application&#10;&#10;Description automatically generated">
            <a:extLst>
              <a:ext uri="{FF2B5EF4-FFF2-40B4-BE49-F238E27FC236}">
                <a16:creationId xmlns:a16="http://schemas.microsoft.com/office/drawing/2014/main" id="{E841ABEB-11A9-D015-1246-F18A079878EA}"/>
              </a:ext>
            </a:extLst>
          </p:cNvPr>
          <p:cNvPicPr>
            <a:picLocks noChangeAspect="1"/>
          </p:cNvPicPr>
          <p:nvPr/>
        </p:nvPicPr>
        <p:blipFill>
          <a:blip r:embed="rId12"/>
          <a:stretch>
            <a:fillRect/>
          </a:stretch>
        </p:blipFill>
        <p:spPr>
          <a:xfrm>
            <a:off x="32263670" y="6179595"/>
            <a:ext cx="4568998" cy="5887293"/>
          </a:xfrm>
          <a:prstGeom prst="rect">
            <a:avLst/>
          </a:prstGeom>
          <a:ln>
            <a:solidFill>
              <a:srgbClr val="0070C0"/>
            </a:solidFill>
          </a:ln>
        </p:spPr>
      </p:pic>
      <p:pic>
        <p:nvPicPr>
          <p:cNvPr id="13" name="Picture 12" descr="Chart, bar chart&#10;&#10;Description automatically generated">
            <a:extLst>
              <a:ext uri="{FF2B5EF4-FFF2-40B4-BE49-F238E27FC236}">
                <a16:creationId xmlns:a16="http://schemas.microsoft.com/office/drawing/2014/main" id="{FE450675-B158-2657-5A7E-AF300B54A83C}"/>
              </a:ext>
            </a:extLst>
          </p:cNvPr>
          <p:cNvPicPr>
            <a:picLocks noChangeAspect="1"/>
          </p:cNvPicPr>
          <p:nvPr/>
        </p:nvPicPr>
        <p:blipFill>
          <a:blip r:embed="rId13"/>
          <a:stretch>
            <a:fillRect/>
          </a:stretch>
        </p:blipFill>
        <p:spPr>
          <a:xfrm>
            <a:off x="37810707" y="6185430"/>
            <a:ext cx="4592748" cy="5887293"/>
          </a:xfrm>
          <a:prstGeom prst="rect">
            <a:avLst/>
          </a:prstGeom>
          <a:ln>
            <a:solidFill>
              <a:srgbClr val="0070C0"/>
            </a:solidFill>
          </a:ln>
        </p:spPr>
      </p:pic>
      <p:sp>
        <p:nvSpPr>
          <p:cNvPr id="17" name="Rectangle 16">
            <a:extLst>
              <a:ext uri="{FF2B5EF4-FFF2-40B4-BE49-F238E27FC236}">
                <a16:creationId xmlns:a16="http://schemas.microsoft.com/office/drawing/2014/main" id="{89B9C35C-8719-1C0F-0D34-D3F686318578}"/>
              </a:ext>
            </a:extLst>
          </p:cNvPr>
          <p:cNvSpPr/>
          <p:nvPr/>
        </p:nvSpPr>
        <p:spPr>
          <a:xfrm>
            <a:off x="27877243" y="10376082"/>
            <a:ext cx="4386427" cy="1569660"/>
          </a:xfrm>
          <a:prstGeom prst="rect">
            <a:avLst/>
          </a:prstGeom>
        </p:spPr>
        <p:txBody>
          <a:bodyPr wrap="square">
            <a:spAutoFit/>
          </a:bodyPr>
          <a:lstStyle/>
          <a:p>
            <a:pPr algn="ctr"/>
            <a:r>
              <a:rPr lang="en-US" sz="3200" i="1" dirty="0">
                <a:solidFill>
                  <a:schemeClr val="accent1">
                    <a:lumMod val="50000"/>
                  </a:schemeClr>
                </a:solidFill>
                <a:latin typeface="Palatino" pitchFamily="2" charset="77"/>
                <a:ea typeface="Palatino" pitchFamily="2" charset="77"/>
              </a:rPr>
              <a:t>CCC Unit 6 Hackathon “Design Sprint” and “Project Feedback”</a:t>
            </a:r>
          </a:p>
        </p:txBody>
      </p:sp>
      <p:pic>
        <p:nvPicPr>
          <p:cNvPr id="20" name="Picture 19" descr="Logo&#10;&#10;Description automatically generated">
            <a:extLst>
              <a:ext uri="{FF2B5EF4-FFF2-40B4-BE49-F238E27FC236}">
                <a16:creationId xmlns:a16="http://schemas.microsoft.com/office/drawing/2014/main" id="{FC402225-3A99-9381-08CF-14FCCE213FC3}"/>
              </a:ext>
            </a:extLst>
          </p:cNvPr>
          <p:cNvPicPr>
            <a:picLocks noChangeAspect="1"/>
          </p:cNvPicPr>
          <p:nvPr/>
        </p:nvPicPr>
        <p:blipFill>
          <a:blip r:embed="rId14"/>
          <a:stretch>
            <a:fillRect/>
          </a:stretch>
        </p:blipFill>
        <p:spPr>
          <a:xfrm>
            <a:off x="11299373" y="29279720"/>
            <a:ext cx="3796220" cy="2308324"/>
          </a:xfrm>
          <a:prstGeom prst="rect">
            <a:avLst/>
          </a:prstGeom>
        </p:spPr>
      </p:pic>
      <p:sp>
        <p:nvSpPr>
          <p:cNvPr id="26" name="Rectangle 25">
            <a:extLst>
              <a:ext uri="{FF2B5EF4-FFF2-40B4-BE49-F238E27FC236}">
                <a16:creationId xmlns:a16="http://schemas.microsoft.com/office/drawing/2014/main" id="{71777819-0F06-83E8-C754-74EE49B311E7}"/>
              </a:ext>
            </a:extLst>
          </p:cNvPr>
          <p:cNvSpPr/>
          <p:nvPr/>
        </p:nvSpPr>
        <p:spPr>
          <a:xfrm>
            <a:off x="968188" y="29770448"/>
            <a:ext cx="11496561" cy="2062103"/>
          </a:xfrm>
          <a:prstGeom prst="rect">
            <a:avLst/>
          </a:prstGeom>
        </p:spPr>
        <p:txBody>
          <a:bodyPr wrap="square">
            <a:spAutoFit/>
          </a:bodyPr>
          <a:lstStyle/>
          <a:p>
            <a:pPr algn="ctr"/>
            <a:r>
              <a:rPr lang="en-US" sz="3200" i="1" dirty="0">
                <a:solidFill>
                  <a:schemeClr val="accent1">
                    <a:lumMod val="50000"/>
                  </a:schemeClr>
                </a:solidFill>
                <a:latin typeface="Palatino" pitchFamily="2" charset="77"/>
                <a:ea typeface="Palatino" pitchFamily="2" charset="77"/>
              </a:rPr>
              <a:t>Creative Computing Curriculum was created by the Creative Computing Lab at Harvard Graduate School of Education in conjunction with Scratch introductory computing learning and lessons. </a:t>
            </a:r>
          </a:p>
        </p:txBody>
      </p:sp>
      <p:sp>
        <p:nvSpPr>
          <p:cNvPr id="21" name="TextBox 20">
            <a:extLst>
              <a:ext uri="{FF2B5EF4-FFF2-40B4-BE49-F238E27FC236}">
                <a16:creationId xmlns:a16="http://schemas.microsoft.com/office/drawing/2014/main" id="{DBA3397C-9B44-41BE-BDEF-256B3440A773}"/>
              </a:ext>
            </a:extLst>
          </p:cNvPr>
          <p:cNvSpPr txBox="1"/>
          <p:nvPr/>
        </p:nvSpPr>
        <p:spPr>
          <a:xfrm>
            <a:off x="1113220" y="26420823"/>
            <a:ext cx="15230199" cy="923330"/>
          </a:xfrm>
          <a:prstGeom prst="rect">
            <a:avLst/>
          </a:prstGeom>
          <a:noFill/>
        </p:spPr>
        <p:txBody>
          <a:bodyPr wrap="square">
            <a:spAutoFit/>
          </a:bodyPr>
          <a:lstStyle/>
          <a:p>
            <a:r>
              <a:rPr lang="en-US" sz="5400" b="1" dirty="0">
                <a:solidFill>
                  <a:schemeClr val="accent1">
                    <a:lumMod val="50000"/>
                  </a:schemeClr>
                </a:solidFill>
                <a:latin typeface="Palatino" pitchFamily="2" charset="77"/>
                <a:ea typeface="Palatino" pitchFamily="2" charset="77"/>
              </a:rPr>
              <a:t>Resources Examined:</a:t>
            </a:r>
          </a:p>
        </p:txBody>
      </p:sp>
    </p:spTree>
    <p:extLst>
      <p:ext uri="{BB962C8B-B14F-4D97-AF65-F5344CB8AC3E}">
        <p14:creationId xmlns:p14="http://schemas.microsoft.com/office/powerpoint/2010/main" val="3853960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E68C44B38D454A822357E92809081D" ma:contentTypeVersion="11" ma:contentTypeDescription="Create a new document." ma:contentTypeScope="" ma:versionID="d3393b1b8119e248737e5ddde8568eda">
  <xsd:schema xmlns:xsd="http://www.w3.org/2001/XMLSchema" xmlns:xs="http://www.w3.org/2001/XMLSchema" xmlns:p="http://schemas.microsoft.com/office/2006/metadata/properties" xmlns:ns2="4947024e-c7f4-448a-a7ae-6578092e520f" xmlns:ns3="9d02f471-8987-4bc7-bd7c-fcb151f959ef" targetNamespace="http://schemas.microsoft.com/office/2006/metadata/properties" ma:root="true" ma:fieldsID="d237871ee7a15691f6429755f6ef49e9" ns2:_="" ns3:_="">
    <xsd:import namespace="4947024e-c7f4-448a-a7ae-6578092e520f"/>
    <xsd:import namespace="9d02f471-8987-4bc7-bd7c-fcb151f959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7024e-c7f4-448a-a7ae-6578092e52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2f471-8987-4bc7-bd7c-fcb151f959e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D4D0EC-6185-425F-92AA-EFE5C05FBB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62C45E-7EA8-4A5C-80C5-9ACA78425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7024e-c7f4-448a-a7ae-6578092e520f"/>
    <ds:schemaRef ds:uri="9d02f471-8987-4bc7-bd7c-fcb151f959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E57344-8B55-403D-ABDC-5BC685E9B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403</TotalTime>
  <Words>1296</Words>
  <Application>Microsoft Macintosh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Optima</vt:lpstr>
      <vt:lpstr>Palatino</vt:lpstr>
      <vt:lpstr>Office Theme</vt:lpstr>
      <vt:lpstr>Insights:  As explored, there are already existing lessons that bridge CS and literacy. It is now the time to prove to other education professionals why this bridge has such an importance within their students’ lives. CS is not a stand alone subject. Just as writing is used in other subjects such as history, math, and science, CS must be used within literacy to enhance and strengthen student learning. CS and literacy hold an incredibly valuable reciprocal relationship that is extremely beneficial to curriculum and learning as a whole, and it is time to implement it into curriculum now.  Future Research:  Looking towards the future, research can be done in multiple areas. For example, future research could be seeing how willing educators are to try a CS lesson embedded in literacy, as opposed to stand-alone CS lessons. In the future, implementation rates can be analyzed to see how many educators access CS lessons with literacy connections as opposed to CS math or CS science lessons. Research can also be done through surveying different school districts to see if CS literacy lessons have been added to school curricula.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posters convey your findings in a clear</dc:title>
  <dc:creator>Michels, Steven J.</dc:creator>
  <cp:lastModifiedBy>Murphy, Kayleigh</cp:lastModifiedBy>
  <cp:revision>65</cp:revision>
  <dcterms:created xsi:type="dcterms:W3CDTF">2020-01-31T20:05:15Z</dcterms:created>
  <dcterms:modified xsi:type="dcterms:W3CDTF">2022-04-23T15:35:12Z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0x010100FAE68C44B38D454A822357E92809081D</vt:lpwstr>
  </property>
</Properties>
</file>