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57" r:id="rId5"/>
    <p:sldMasterId id="2147483653" r:id="rId6"/>
    <p:sldMasterId id="2147483677" r:id="rId7"/>
  </p:sldMasterIdLst>
  <p:notesMasterIdLst>
    <p:notesMasterId r:id="rId9"/>
  </p:notesMasterIdLst>
  <p:handoutMasterIdLst>
    <p:handoutMasterId r:id="rId10"/>
  </p:handoutMasterIdLst>
  <p:sldIdLst>
    <p:sldId id="257" r:id="rId8"/>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074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Liu, Prof. Rui" initials="LPR" lastIdx="2" clrIdx="4">
    <p:extLst>
      <p:ext uri="{19B8F6BF-5375-455C-9EA6-DF929625EA0E}">
        <p15:presenceInfo xmlns:p15="http://schemas.microsoft.com/office/powerpoint/2012/main" userId="S-1-5-21-1275210071-1336601894-1801674531-2000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846" autoAdjust="0"/>
    <p:restoredTop sz="93792" autoAdjust="0"/>
  </p:normalViewPr>
  <p:slideViewPr>
    <p:cSldViewPr snapToGrid="0">
      <p:cViewPr varScale="1">
        <p:scale>
          <a:sx n="13" d="100"/>
          <a:sy n="13" d="100"/>
        </p:scale>
        <p:origin x="1708" y="108"/>
      </p:cViewPr>
      <p:guideLst>
        <p:guide orient="horz" pos="3318"/>
        <p:guide orient="horz" pos="288"/>
        <p:guide orient="horz" pos="20160"/>
        <p:guide orient="horz"/>
        <p:guide pos="581"/>
        <p:guide pos="27069"/>
        <p:guide pos="20741"/>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Prof. Rui" userId="340c5d63-f588-4106-8c67-0d3ab91b84cd" providerId="ADAL" clId="{A2162AE5-11A3-472B-977E-04DB977F3FB6}"/>
    <pc:docChg chg="undo redo custSel modSld">
      <pc:chgData name="Liu, Prof. Rui" userId="340c5d63-f588-4106-8c67-0d3ab91b84cd" providerId="ADAL" clId="{A2162AE5-11A3-472B-977E-04DB977F3FB6}" dt="2022-04-20T17:54:43.173" v="375" actId="20577"/>
      <pc:docMkLst>
        <pc:docMk/>
      </pc:docMkLst>
      <pc:sldChg chg="addSp delSp modSp">
        <pc:chgData name="Liu, Prof. Rui" userId="340c5d63-f588-4106-8c67-0d3ab91b84cd" providerId="ADAL" clId="{A2162AE5-11A3-472B-977E-04DB977F3FB6}" dt="2022-04-20T17:54:43.173" v="375" actId="20577"/>
        <pc:sldMkLst>
          <pc:docMk/>
          <pc:sldMk cId="783191702" sldId="257"/>
        </pc:sldMkLst>
        <pc:spChg chg="add del mod">
          <ac:chgData name="Liu, Prof. Rui" userId="340c5d63-f588-4106-8c67-0d3ab91b84cd" providerId="ADAL" clId="{A2162AE5-11A3-472B-977E-04DB977F3FB6}" dt="2022-04-20T17:25:34.977" v="65" actId="767"/>
          <ac:spMkLst>
            <pc:docMk/>
            <pc:sldMk cId="783191702" sldId="257"/>
            <ac:spMk id="2" creationId="{7FA51DAD-6E6E-4631-8D00-1B321AEFBD33}"/>
          </ac:spMkLst>
        </pc:spChg>
        <pc:spChg chg="mod">
          <ac:chgData name="Liu, Prof. Rui" userId="340c5d63-f588-4106-8c67-0d3ab91b84cd" providerId="ADAL" clId="{A2162AE5-11A3-472B-977E-04DB977F3FB6}" dt="2022-04-20T17:41:04.178" v="262" actId="1076"/>
          <ac:spMkLst>
            <pc:docMk/>
            <pc:sldMk cId="783191702" sldId="257"/>
            <ac:spMk id="10" creationId="{3EB36F9C-E52D-424C-A2D8-199966988904}"/>
          </ac:spMkLst>
        </pc:spChg>
        <pc:spChg chg="mod">
          <ac:chgData name="Liu, Prof. Rui" userId="340c5d63-f588-4106-8c67-0d3ab91b84cd" providerId="ADAL" clId="{A2162AE5-11A3-472B-977E-04DB977F3FB6}" dt="2022-04-20T17:29:15.199" v="161" actId="20577"/>
          <ac:spMkLst>
            <pc:docMk/>
            <pc:sldMk cId="783191702" sldId="257"/>
            <ac:spMk id="17" creationId="{00000000-0000-0000-0000-000000000000}"/>
          </ac:spMkLst>
        </pc:spChg>
        <pc:spChg chg="mod">
          <ac:chgData name="Liu, Prof. Rui" userId="340c5d63-f588-4106-8c67-0d3ab91b84cd" providerId="ADAL" clId="{A2162AE5-11A3-472B-977E-04DB977F3FB6}" dt="2022-04-20T17:30:26.148" v="166" actId="1076"/>
          <ac:spMkLst>
            <pc:docMk/>
            <pc:sldMk cId="783191702" sldId="257"/>
            <ac:spMk id="18" creationId="{00000000-0000-0000-0000-000000000000}"/>
          </ac:spMkLst>
        </pc:spChg>
        <pc:spChg chg="mod">
          <ac:chgData name="Liu, Prof. Rui" userId="340c5d63-f588-4106-8c67-0d3ab91b84cd" providerId="ADAL" clId="{A2162AE5-11A3-472B-977E-04DB977F3FB6}" dt="2022-04-20T17:36:08.007" v="218" actId="255"/>
          <ac:spMkLst>
            <pc:docMk/>
            <pc:sldMk cId="783191702" sldId="257"/>
            <ac:spMk id="24" creationId="{4862D44C-AE75-49B6-A00E-AF74B73BB36D}"/>
          </ac:spMkLst>
        </pc:spChg>
        <pc:spChg chg="mod ord">
          <ac:chgData name="Liu, Prof. Rui" userId="340c5d63-f588-4106-8c67-0d3ab91b84cd" providerId="ADAL" clId="{A2162AE5-11A3-472B-977E-04DB977F3FB6}" dt="2022-04-20T17:50:46.743" v="346" actId="255"/>
          <ac:spMkLst>
            <pc:docMk/>
            <pc:sldMk cId="783191702" sldId="257"/>
            <ac:spMk id="25" creationId="{406A1022-C9C0-4F16-A9B9-542AA785B97E}"/>
          </ac:spMkLst>
        </pc:spChg>
        <pc:spChg chg="add mod">
          <ac:chgData name="Liu, Prof. Rui" userId="340c5d63-f588-4106-8c67-0d3ab91b84cd" providerId="ADAL" clId="{A2162AE5-11A3-472B-977E-04DB977F3FB6}" dt="2022-04-20T17:28:13.353" v="149" actId="14100"/>
          <ac:spMkLst>
            <pc:docMk/>
            <pc:sldMk cId="783191702" sldId="257"/>
            <ac:spMk id="26" creationId="{BE06C4F2-CB09-4EB3-ACDA-3CC0359DE564}"/>
          </ac:spMkLst>
        </pc:spChg>
        <pc:spChg chg="mod">
          <ac:chgData name="Liu, Prof. Rui" userId="340c5d63-f588-4106-8c67-0d3ab91b84cd" providerId="ADAL" clId="{A2162AE5-11A3-472B-977E-04DB977F3FB6}" dt="2022-04-20T17:33:56.640" v="190" actId="20577"/>
          <ac:spMkLst>
            <pc:docMk/>
            <pc:sldMk cId="783191702" sldId="257"/>
            <ac:spMk id="28" creationId="{DE4DDF20-3D8D-41F8-90CE-19417FA7DD8D}"/>
          </ac:spMkLst>
        </pc:spChg>
        <pc:spChg chg="mod">
          <ac:chgData name="Liu, Prof. Rui" userId="340c5d63-f588-4106-8c67-0d3ab91b84cd" providerId="ADAL" clId="{A2162AE5-11A3-472B-977E-04DB977F3FB6}" dt="2022-04-20T17:54:43.173" v="375" actId="20577"/>
          <ac:spMkLst>
            <pc:docMk/>
            <pc:sldMk cId="783191702" sldId="257"/>
            <ac:spMk id="35" creationId="{09230D5D-A421-4B4A-999E-7258F4566FD7}"/>
          </ac:spMkLst>
        </pc:spChg>
        <pc:picChg chg="del">
          <ac:chgData name="Liu, Prof. Rui" userId="340c5d63-f588-4106-8c67-0d3ab91b84cd" providerId="ADAL" clId="{A2162AE5-11A3-472B-977E-04DB977F3FB6}" dt="2022-04-20T17:30:00.838" v="165" actId="478"/>
          <ac:picMkLst>
            <pc:docMk/>
            <pc:sldMk cId="783191702" sldId="257"/>
            <ac:picMk id="20" creationId="{A6D03138-50EC-4945-995E-0A2CED5401C5}"/>
          </ac:picMkLst>
        </pc:picChg>
        <pc:picChg chg="add mod">
          <ac:chgData name="Liu, Prof. Rui" userId="340c5d63-f588-4106-8c67-0d3ab91b84cd" providerId="ADAL" clId="{A2162AE5-11A3-472B-977E-04DB977F3FB6}" dt="2022-04-20T17:29:58.580" v="164" actId="1076"/>
          <ac:picMkLst>
            <pc:docMk/>
            <pc:sldMk cId="783191702" sldId="257"/>
            <ac:picMk id="27" creationId="{EB6E42B6-9FEC-F941-B91B-03E9DB5DA6AB}"/>
          </ac:picMkLst>
        </pc:picChg>
        <pc:picChg chg="del">
          <ac:chgData name="Liu, Prof. Rui" userId="340c5d63-f588-4106-8c67-0d3ab91b84cd" providerId="ADAL" clId="{A2162AE5-11A3-472B-977E-04DB977F3FB6}" dt="2022-04-20T17:29:53.136" v="162" actId="478"/>
          <ac:picMkLst>
            <pc:docMk/>
            <pc:sldMk cId="783191702" sldId="257"/>
            <ac:picMk id="4098" creationId="{368F710F-2685-2A44-8C95-9BBA80FB7BF5}"/>
          </ac:picMkLst>
        </pc:picChg>
      </pc:sldChg>
    </pc:docChg>
  </pc:docChgLst>
  <pc:docChgLst>
    <pc:chgData name="Liu, Prof. Rui" userId="340c5d63-f588-4106-8c67-0d3ab91b84cd" providerId="ADAL" clId="{C3858DC4-50EA-471A-9FFC-8BCB59CA94C8}"/>
    <pc:docChg chg="undo redo modSld">
      <pc:chgData name="Liu, Prof. Rui" userId="340c5d63-f588-4106-8c67-0d3ab91b84cd" providerId="ADAL" clId="{C3858DC4-50EA-471A-9FFC-8BCB59CA94C8}" dt="2022-04-20T17:19:10.887" v="166" actId="1076"/>
      <pc:docMkLst>
        <pc:docMk/>
      </pc:docMkLst>
      <pc:sldChg chg="modSp">
        <pc:chgData name="Liu, Prof. Rui" userId="340c5d63-f588-4106-8c67-0d3ab91b84cd" providerId="ADAL" clId="{C3858DC4-50EA-471A-9FFC-8BCB59CA94C8}" dt="2022-04-20T17:19:10.887" v="166" actId="1076"/>
        <pc:sldMkLst>
          <pc:docMk/>
          <pc:sldMk cId="783191702" sldId="257"/>
        </pc:sldMkLst>
        <pc:spChg chg="mod ord">
          <ac:chgData name="Liu, Prof. Rui" userId="340c5d63-f588-4106-8c67-0d3ab91b84cd" providerId="ADAL" clId="{C3858DC4-50EA-471A-9FFC-8BCB59CA94C8}" dt="2022-04-20T17:18:08.611" v="157" actId="948"/>
          <ac:spMkLst>
            <pc:docMk/>
            <pc:sldMk cId="783191702" sldId="257"/>
            <ac:spMk id="4" creationId="{63FF9ED0-8A76-478D-BAF6-389DA8795EE9}"/>
          </ac:spMkLst>
        </pc:spChg>
        <pc:spChg chg="mod">
          <ac:chgData name="Liu, Prof. Rui" userId="340c5d63-f588-4106-8c67-0d3ab91b84cd" providerId="ADAL" clId="{C3858DC4-50EA-471A-9FFC-8BCB59CA94C8}" dt="2022-04-20T16:58:28.247" v="28" actId="20577"/>
          <ac:spMkLst>
            <pc:docMk/>
            <pc:sldMk cId="783191702" sldId="257"/>
            <ac:spMk id="24" creationId="{4862D44C-AE75-49B6-A00E-AF74B73BB36D}"/>
          </ac:spMkLst>
        </pc:spChg>
        <pc:spChg chg="mod">
          <ac:chgData name="Liu, Prof. Rui" userId="340c5d63-f588-4106-8c67-0d3ab91b84cd" providerId="ADAL" clId="{C3858DC4-50EA-471A-9FFC-8BCB59CA94C8}" dt="2022-04-20T17:07:05.531" v="72" actId="20577"/>
          <ac:spMkLst>
            <pc:docMk/>
            <pc:sldMk cId="783191702" sldId="257"/>
            <ac:spMk id="25" creationId="{406A1022-C9C0-4F16-A9B9-542AA785B97E}"/>
          </ac:spMkLst>
        </pc:spChg>
        <pc:spChg chg="mod">
          <ac:chgData name="Liu, Prof. Rui" userId="340c5d63-f588-4106-8c67-0d3ab91b84cd" providerId="ADAL" clId="{C3858DC4-50EA-471A-9FFC-8BCB59CA94C8}" dt="2022-04-20T16:57:39.535" v="26" actId="20577"/>
          <ac:spMkLst>
            <pc:docMk/>
            <pc:sldMk cId="783191702" sldId="257"/>
            <ac:spMk id="28" creationId="{DE4DDF20-3D8D-41F8-90CE-19417FA7DD8D}"/>
          </ac:spMkLst>
        </pc:spChg>
        <pc:spChg chg="mod">
          <ac:chgData name="Liu, Prof. Rui" userId="340c5d63-f588-4106-8c67-0d3ab91b84cd" providerId="ADAL" clId="{C3858DC4-50EA-471A-9FFC-8BCB59CA94C8}" dt="2022-04-20T17:19:10.887" v="166" actId="1076"/>
          <ac:spMkLst>
            <pc:docMk/>
            <pc:sldMk cId="783191702" sldId="257"/>
            <ac:spMk id="32" creationId="{22F540AE-A4D8-4E66-A1A0-FBCC87A817B0}"/>
          </ac:spMkLst>
        </pc:spChg>
        <pc:spChg chg="mod">
          <ac:chgData name="Liu, Prof. Rui" userId="340c5d63-f588-4106-8c67-0d3ab91b84cd" providerId="ADAL" clId="{C3858DC4-50EA-471A-9FFC-8BCB59CA94C8}" dt="2022-04-20T17:16:55.611" v="150" actId="1076"/>
          <ac:spMkLst>
            <pc:docMk/>
            <pc:sldMk cId="783191702" sldId="257"/>
            <ac:spMk id="35" creationId="{09230D5D-A421-4B4A-999E-7258F4566FD7}"/>
          </ac:spMkLst>
        </pc:spChg>
        <pc:spChg chg="mod">
          <ac:chgData name="Liu, Prof. Rui" userId="340c5d63-f588-4106-8c67-0d3ab91b84cd" providerId="ADAL" clId="{C3858DC4-50EA-471A-9FFC-8BCB59CA94C8}" dt="2022-04-20T17:13:59.247" v="127" actId="1076"/>
          <ac:spMkLst>
            <pc:docMk/>
            <pc:sldMk cId="783191702" sldId="257"/>
            <ac:spMk id="39" creationId="{0178A1BE-B0A8-4709-A82C-CB4D70C8E6FA}"/>
          </ac:spMkLst>
        </pc:spChg>
        <pc:spChg chg="mod">
          <ac:chgData name="Liu, Prof. Rui" userId="340c5d63-f588-4106-8c67-0d3ab91b84cd" providerId="ADAL" clId="{C3858DC4-50EA-471A-9FFC-8BCB59CA94C8}" dt="2022-04-20T17:19:01.520" v="165" actId="1076"/>
          <ac:spMkLst>
            <pc:docMk/>
            <pc:sldMk cId="783191702" sldId="257"/>
            <ac:spMk id="42" creationId="{82EBCDD9-B024-4941-A797-1DCA7301F179}"/>
          </ac:spMkLst>
        </pc:spChg>
      </pc:sldChg>
    </pc:docChg>
  </pc:docChgLst>
</pc:chgInfo>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2.png"/></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4/20/2022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4/20/2022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A1A87D-CAF7-4BDC-A0D3-C0DBEDE81619}" type="slidenum">
              <a:rPr lang="en-US" smtClean="0"/>
              <a:pPr/>
              <a:t>1</a:t>
            </a:fld>
            <a:endParaRPr lang="en-US"/>
          </a:p>
        </p:txBody>
      </p:sp>
    </p:spTree>
    <p:extLst>
      <p:ext uri="{BB962C8B-B14F-4D97-AF65-F5344CB8AC3E}">
        <p14:creationId xmlns:p14="http://schemas.microsoft.com/office/powerpoint/2010/main" val="1975406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59674"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6" name="Text Placeholder 5"/>
          <p:cNvSpPr>
            <a:spLocks noGrp="1"/>
          </p:cNvSpPr>
          <p:nvPr>
            <p:ph type="body" sz="quarter" idx="11" hasCustomPrompt="1"/>
          </p:nvPr>
        </p:nvSpPr>
        <p:spPr>
          <a:xfrm>
            <a:off x="477827"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INTRODUCTION or ABSTRACT</a:t>
            </a:r>
          </a:p>
        </p:txBody>
      </p:sp>
      <p:sp>
        <p:nvSpPr>
          <p:cNvPr id="20" name="Text Placeholder 5"/>
          <p:cNvSpPr>
            <a:spLocks noGrp="1"/>
          </p:cNvSpPr>
          <p:nvPr>
            <p:ph type="body" sz="quarter" idx="20" hasCustomPrompt="1"/>
          </p:nvPr>
        </p:nvSpPr>
        <p:spPr>
          <a:xfrm>
            <a:off x="477825"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OBJECTIVES</a:t>
            </a:r>
          </a:p>
        </p:txBody>
      </p:sp>
      <p:sp>
        <p:nvSpPr>
          <p:cNvPr id="21" name="Text Placeholder 3"/>
          <p:cNvSpPr>
            <a:spLocks noGrp="1"/>
          </p:cNvSpPr>
          <p:nvPr>
            <p:ph type="body" sz="quarter" idx="21" hasCustomPrompt="1"/>
          </p:nvPr>
        </p:nvSpPr>
        <p:spPr>
          <a:xfrm>
            <a:off x="11460161"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2" name="Text Placeholder 5"/>
          <p:cNvSpPr>
            <a:spLocks noGrp="1"/>
          </p:cNvSpPr>
          <p:nvPr>
            <p:ph type="body" sz="quarter" idx="22" hasCustomPrompt="1"/>
          </p:nvPr>
        </p:nvSpPr>
        <p:spPr>
          <a:xfrm>
            <a:off x="11460162"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MATERIALS &amp; METHODS</a:t>
            </a:r>
          </a:p>
        </p:txBody>
      </p:sp>
      <p:sp>
        <p:nvSpPr>
          <p:cNvPr id="23" name="Text Placeholder 3"/>
          <p:cNvSpPr>
            <a:spLocks noGrp="1"/>
          </p:cNvSpPr>
          <p:nvPr>
            <p:ph type="body" sz="quarter" idx="23" hasCustomPrompt="1"/>
          </p:nvPr>
        </p:nvSpPr>
        <p:spPr>
          <a:xfrm>
            <a:off x="22385343"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4" name="Text Placeholder 5"/>
          <p:cNvSpPr>
            <a:spLocks noGrp="1"/>
          </p:cNvSpPr>
          <p:nvPr>
            <p:ph type="body" sz="quarter" idx="24" hasCustomPrompt="1"/>
          </p:nvPr>
        </p:nvSpPr>
        <p:spPr>
          <a:xfrm>
            <a:off x="22377404"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RESULTS</a:t>
            </a:r>
          </a:p>
        </p:txBody>
      </p:sp>
      <p:sp>
        <p:nvSpPr>
          <p:cNvPr id="25" name="Text Placeholder 5"/>
          <p:cNvSpPr>
            <a:spLocks noGrp="1"/>
          </p:cNvSpPr>
          <p:nvPr>
            <p:ph type="body" sz="quarter" idx="25" hasCustomPrompt="1"/>
          </p:nvPr>
        </p:nvSpPr>
        <p:spPr>
          <a:xfrm>
            <a:off x="33390292"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CONCLUSIONS</a:t>
            </a:r>
          </a:p>
        </p:txBody>
      </p:sp>
      <p:sp>
        <p:nvSpPr>
          <p:cNvPr id="26" name="Text Placeholder 3"/>
          <p:cNvSpPr>
            <a:spLocks noGrp="1"/>
          </p:cNvSpPr>
          <p:nvPr>
            <p:ph type="body" sz="quarter" idx="26" hasCustomPrompt="1"/>
          </p:nvPr>
        </p:nvSpPr>
        <p:spPr>
          <a:xfrm>
            <a:off x="33390292"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7" name="Text Placeholder 5"/>
          <p:cNvSpPr>
            <a:spLocks noGrp="1"/>
          </p:cNvSpPr>
          <p:nvPr>
            <p:ph type="body" sz="quarter" idx="27" hasCustomPrompt="1"/>
          </p:nvPr>
        </p:nvSpPr>
        <p:spPr>
          <a:xfrm>
            <a:off x="33390292"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REFERENCES</a:t>
            </a:r>
          </a:p>
        </p:txBody>
      </p:sp>
      <p:sp>
        <p:nvSpPr>
          <p:cNvPr id="28" name="Text Placeholder 3"/>
          <p:cNvSpPr>
            <a:spLocks noGrp="1"/>
          </p:cNvSpPr>
          <p:nvPr>
            <p:ph type="body" sz="quarter" idx="28" hasCustomPrompt="1"/>
          </p:nvPr>
        </p:nvSpPr>
        <p:spPr>
          <a:xfrm>
            <a:off x="33390292"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9" name="Text Placeholder 5"/>
          <p:cNvSpPr>
            <a:spLocks noGrp="1"/>
          </p:cNvSpPr>
          <p:nvPr>
            <p:ph type="body" sz="quarter" idx="29" hasCustomPrompt="1"/>
          </p:nvPr>
        </p:nvSpPr>
        <p:spPr>
          <a:xfrm>
            <a:off x="33390292"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ACKNOWLEDGEMENTS or  CONTACT</a:t>
            </a:r>
          </a:p>
        </p:txBody>
      </p:sp>
      <p:sp>
        <p:nvSpPr>
          <p:cNvPr id="30" name="Text Placeholder 3"/>
          <p:cNvSpPr>
            <a:spLocks noGrp="1"/>
          </p:cNvSpPr>
          <p:nvPr>
            <p:ph type="body" sz="quarter" idx="30" hasCustomPrompt="1"/>
          </p:nvPr>
        </p:nvSpPr>
        <p:spPr>
          <a:xfrm>
            <a:off x="33390292"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60" name="Text Placeholder 3"/>
          <p:cNvSpPr>
            <a:spLocks noGrp="1"/>
          </p:cNvSpPr>
          <p:nvPr>
            <p:ph type="body" sz="quarter" idx="96" hasCustomPrompt="1"/>
          </p:nvPr>
        </p:nvSpPr>
        <p:spPr>
          <a:xfrm>
            <a:off x="459674"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affiliations</a:t>
            </a:r>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authors</a:t>
            </a:r>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1859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75" y="7193299"/>
            <a:ext cx="13392874" cy="6136637"/>
          </a:xfrm>
        </p:spPr>
        <p:txBody>
          <a:bodyPr anchor="b">
            <a:normAutofit/>
          </a:bodyPr>
          <a:lstStyle>
            <a:lvl1pPr>
              <a:defRPr sz="9600"/>
            </a:lvl1pPr>
          </a:lstStyle>
          <a:p>
            <a:r>
              <a:rPr lang="en-US"/>
              <a:t>Click to edit Master title style</a:t>
            </a:r>
            <a:endParaRPr lang="en-US" dirty="0"/>
          </a:p>
        </p:txBody>
      </p:sp>
      <p:sp>
        <p:nvSpPr>
          <p:cNvPr id="3" name="Content Placeholder 2"/>
          <p:cNvSpPr>
            <a:spLocks noGrp="1"/>
          </p:cNvSpPr>
          <p:nvPr>
            <p:ph idx="1"/>
          </p:nvPr>
        </p:nvSpPr>
        <p:spPr>
          <a:xfrm>
            <a:off x="17142122" y="2471642"/>
            <a:ext cx="16252978" cy="2652689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26075" y="13329934"/>
            <a:ext cx="13392874" cy="12405355"/>
          </a:xfrm>
        </p:spPr>
        <p:txBody>
          <a:bodyPr>
            <a:normAutofit/>
          </a:bodyPr>
          <a:lstStyle>
            <a:lvl1pPr marL="0" indent="0">
              <a:buNone/>
              <a:defRPr sz="672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1607546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75" y="23042880"/>
            <a:ext cx="30469027" cy="2720342"/>
          </a:xfrm>
        </p:spPr>
        <p:txBody>
          <a:bodyPr anchor="b">
            <a:normAutofit/>
          </a:bodyPr>
          <a:lstStyle>
            <a:lvl1pPr algn="l">
              <a:defRPr sz="1152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26075" y="2926080"/>
            <a:ext cx="30469027" cy="18459446"/>
          </a:xfrm>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4" name="Text Placeholder 3"/>
          <p:cNvSpPr>
            <a:spLocks noGrp="1"/>
          </p:cNvSpPr>
          <p:nvPr>
            <p:ph type="body" sz="half" idx="2"/>
          </p:nvPr>
        </p:nvSpPr>
        <p:spPr>
          <a:xfrm>
            <a:off x="2926075" y="25763223"/>
            <a:ext cx="30469027" cy="3235315"/>
          </a:xfrm>
        </p:spPr>
        <p:txBody>
          <a:bodyPr>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0462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0" y="2926080"/>
            <a:ext cx="30469027" cy="16337280"/>
          </a:xfrm>
        </p:spPr>
        <p:txBody>
          <a:bodyPr anchor="ctr">
            <a:normAutofit/>
          </a:bodyPr>
          <a:lstStyle>
            <a:lvl1pPr algn="l">
              <a:defRPr sz="21120" b="0" cap="none"/>
            </a:lvl1pPr>
          </a:lstStyle>
          <a:p>
            <a:r>
              <a:rPr lang="en-US"/>
              <a:t>Click to edit Master title style</a:t>
            </a:r>
            <a:endParaRPr lang="en-US" dirty="0"/>
          </a:p>
        </p:txBody>
      </p:sp>
      <p:sp>
        <p:nvSpPr>
          <p:cNvPr id="3" name="Text Placeholder 2"/>
          <p:cNvSpPr>
            <a:spLocks noGrp="1"/>
          </p:cNvSpPr>
          <p:nvPr>
            <p:ph type="body" idx="1"/>
          </p:nvPr>
        </p:nvSpPr>
        <p:spPr>
          <a:xfrm>
            <a:off x="2926080" y="21457920"/>
            <a:ext cx="30469027" cy="7540618"/>
          </a:xfrm>
        </p:spPr>
        <p:txBody>
          <a:bodyPr anchor="ctr">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5335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19448" y="2926080"/>
            <a:ext cx="29146474"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285155" y="17434560"/>
            <a:ext cx="26015059" cy="1828800"/>
          </a:xfrm>
        </p:spPr>
        <p:txBody>
          <a:bodyPr anchor="ctr">
            <a:noAutofit/>
          </a:bodyPr>
          <a:lstStyle>
            <a:lvl1pPr marL="0" indent="0">
              <a:buFontTx/>
              <a:buNone/>
              <a:defRPr sz="7680">
                <a:solidFill>
                  <a:schemeClr val="tx1">
                    <a:lumMod val="50000"/>
                    <a:lumOff val="50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457920"/>
            <a:ext cx="30469032" cy="7540618"/>
          </a:xfrm>
        </p:spPr>
        <p:txBody>
          <a:bodyPr anchor="ctr">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2317015" y="379381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2388958" y="1385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81195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926073" y="9273542"/>
            <a:ext cx="30469032" cy="12458208"/>
          </a:xfrm>
        </p:spPr>
        <p:txBody>
          <a:bodyPr anchor="b">
            <a:normAutofit/>
          </a:bodyPr>
          <a:lstStyle>
            <a:lvl1pPr algn="l">
              <a:defRPr sz="21120" b="0" cap="none"/>
            </a:lvl1pPr>
          </a:lstStyle>
          <a:p>
            <a:r>
              <a:rPr lang="en-US"/>
              <a:t>Click to edit Master title style</a:t>
            </a:r>
            <a:endParaRPr lang="en-US" dirty="0"/>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6646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3719448" y="2926080"/>
            <a:ext cx="29146474"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926066" y="19263360"/>
            <a:ext cx="30469037" cy="2468390"/>
          </a:xfrm>
        </p:spPr>
        <p:txBody>
          <a:bodyPr anchor="b">
            <a:noAutofit/>
          </a:bodyPr>
          <a:lstStyle>
            <a:lvl1pPr marL="0" indent="0">
              <a:buFontTx/>
              <a:buNone/>
              <a:defRPr sz="11520">
                <a:solidFill>
                  <a:schemeClr val="tx1">
                    <a:lumMod val="75000"/>
                    <a:lumOff val="25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2317015" y="379381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2388958" y="1385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51999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956073" y="2926080"/>
            <a:ext cx="30439032"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926066" y="19263360"/>
            <a:ext cx="30469037" cy="2468390"/>
          </a:xfrm>
        </p:spPr>
        <p:txBody>
          <a:bodyPr anchor="b">
            <a:noAutofit/>
          </a:bodyPr>
          <a:lstStyle>
            <a:lvl1pPr marL="0" indent="0">
              <a:buFontTx/>
              <a:buNone/>
              <a:defRPr sz="11520">
                <a:solidFill>
                  <a:schemeClr val="accent1"/>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70036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2182481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91097" y="2926082"/>
            <a:ext cx="4698298" cy="25206965"/>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926075" y="2926082"/>
            <a:ext cx="24936125" cy="252069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204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INTRODUCTION or ABSTRACT</a:t>
            </a:r>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OBJECTIVES</a:t>
            </a:r>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MATERIALS &amp; METHODS</a:t>
            </a:r>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RESULTS</a:t>
            </a:r>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CONCLUSIONS</a:t>
            </a:r>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a:t>(click to add)  REFERENCES</a:t>
            </a:r>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ACKNOWLEDGEMENTS  or  CONTACT</a:t>
            </a:r>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affiliations</a:t>
            </a:r>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authors</a:t>
            </a:r>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title</a:t>
            </a:r>
          </a:p>
        </p:txBody>
      </p:sp>
      <p:sp>
        <p:nvSpPr>
          <p:cNvPr id="31" name="TextBox 30"/>
          <p:cNvSpPr txBox="1"/>
          <p:nvPr userDrawn="1"/>
        </p:nvSpPr>
        <p:spPr>
          <a:xfrm>
            <a:off x="14272591" y="9899374"/>
            <a:ext cx="4134679" cy="477054"/>
          </a:xfrm>
          <a:prstGeom prst="rect">
            <a:avLst/>
          </a:prstGeom>
          <a:noFill/>
        </p:spPr>
        <p:txBody>
          <a:bodyPr wrap="square" rtlCol="0">
            <a:spAutoFit/>
          </a:bodyPr>
          <a:lstStyle/>
          <a:p>
            <a:endParaRPr lang="en-US" sz="2500">
              <a:solidFill>
                <a:schemeClr val="accent5">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59674"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6" name="Text Placeholder 5"/>
          <p:cNvSpPr>
            <a:spLocks noGrp="1"/>
          </p:cNvSpPr>
          <p:nvPr>
            <p:ph type="body" sz="quarter" idx="11" hasCustomPrompt="1"/>
          </p:nvPr>
        </p:nvSpPr>
        <p:spPr>
          <a:xfrm>
            <a:off x="477827"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INTRODUCTION or ABSTRACT</a:t>
            </a:r>
          </a:p>
        </p:txBody>
      </p:sp>
      <p:sp>
        <p:nvSpPr>
          <p:cNvPr id="20" name="Text Placeholder 5"/>
          <p:cNvSpPr>
            <a:spLocks noGrp="1"/>
          </p:cNvSpPr>
          <p:nvPr>
            <p:ph type="body" sz="quarter" idx="20" hasCustomPrompt="1"/>
          </p:nvPr>
        </p:nvSpPr>
        <p:spPr>
          <a:xfrm>
            <a:off x="477825"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OBJECTIVES</a:t>
            </a:r>
          </a:p>
        </p:txBody>
      </p:sp>
      <p:sp>
        <p:nvSpPr>
          <p:cNvPr id="21" name="Text Placeholder 3"/>
          <p:cNvSpPr>
            <a:spLocks noGrp="1"/>
          </p:cNvSpPr>
          <p:nvPr>
            <p:ph type="body" sz="quarter" idx="21" hasCustomPrompt="1"/>
          </p:nvPr>
        </p:nvSpPr>
        <p:spPr>
          <a:xfrm>
            <a:off x="11460161"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2" name="Text Placeholder 5"/>
          <p:cNvSpPr>
            <a:spLocks noGrp="1"/>
          </p:cNvSpPr>
          <p:nvPr>
            <p:ph type="body" sz="quarter" idx="22" hasCustomPrompt="1"/>
          </p:nvPr>
        </p:nvSpPr>
        <p:spPr>
          <a:xfrm>
            <a:off x="11460162"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MATERIALS &amp; METHODS</a:t>
            </a:r>
          </a:p>
        </p:txBody>
      </p:sp>
      <p:sp>
        <p:nvSpPr>
          <p:cNvPr id="23" name="Text Placeholder 3"/>
          <p:cNvSpPr>
            <a:spLocks noGrp="1"/>
          </p:cNvSpPr>
          <p:nvPr>
            <p:ph type="body" sz="quarter" idx="23" hasCustomPrompt="1"/>
          </p:nvPr>
        </p:nvSpPr>
        <p:spPr>
          <a:xfrm>
            <a:off x="22385343"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4" name="Text Placeholder 5"/>
          <p:cNvSpPr>
            <a:spLocks noGrp="1"/>
          </p:cNvSpPr>
          <p:nvPr>
            <p:ph type="body" sz="quarter" idx="24" hasCustomPrompt="1"/>
          </p:nvPr>
        </p:nvSpPr>
        <p:spPr>
          <a:xfrm>
            <a:off x="22377404"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RESULTS</a:t>
            </a:r>
          </a:p>
        </p:txBody>
      </p:sp>
      <p:sp>
        <p:nvSpPr>
          <p:cNvPr id="25" name="Text Placeholder 5"/>
          <p:cNvSpPr>
            <a:spLocks noGrp="1"/>
          </p:cNvSpPr>
          <p:nvPr>
            <p:ph type="body" sz="quarter" idx="25" hasCustomPrompt="1"/>
          </p:nvPr>
        </p:nvSpPr>
        <p:spPr>
          <a:xfrm>
            <a:off x="33390292"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CONCLUSIONS</a:t>
            </a:r>
          </a:p>
        </p:txBody>
      </p:sp>
      <p:sp>
        <p:nvSpPr>
          <p:cNvPr id="26" name="Text Placeholder 3"/>
          <p:cNvSpPr>
            <a:spLocks noGrp="1"/>
          </p:cNvSpPr>
          <p:nvPr>
            <p:ph type="body" sz="quarter" idx="26" hasCustomPrompt="1"/>
          </p:nvPr>
        </p:nvSpPr>
        <p:spPr>
          <a:xfrm>
            <a:off x="33390292"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7" name="Text Placeholder 5"/>
          <p:cNvSpPr>
            <a:spLocks noGrp="1"/>
          </p:cNvSpPr>
          <p:nvPr>
            <p:ph type="body" sz="quarter" idx="27" hasCustomPrompt="1"/>
          </p:nvPr>
        </p:nvSpPr>
        <p:spPr>
          <a:xfrm>
            <a:off x="33390292"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REFERENCES</a:t>
            </a:r>
          </a:p>
        </p:txBody>
      </p:sp>
      <p:sp>
        <p:nvSpPr>
          <p:cNvPr id="28" name="Text Placeholder 3"/>
          <p:cNvSpPr>
            <a:spLocks noGrp="1"/>
          </p:cNvSpPr>
          <p:nvPr>
            <p:ph type="body" sz="quarter" idx="28" hasCustomPrompt="1"/>
          </p:nvPr>
        </p:nvSpPr>
        <p:spPr>
          <a:xfrm>
            <a:off x="33390292"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29" name="Text Placeholder 5"/>
          <p:cNvSpPr>
            <a:spLocks noGrp="1"/>
          </p:cNvSpPr>
          <p:nvPr>
            <p:ph type="body" sz="quarter" idx="29" hasCustomPrompt="1"/>
          </p:nvPr>
        </p:nvSpPr>
        <p:spPr>
          <a:xfrm>
            <a:off x="33390292"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edit)  ACKNOWLEDGEMENTS or  CONTACT</a:t>
            </a:r>
          </a:p>
        </p:txBody>
      </p:sp>
      <p:sp>
        <p:nvSpPr>
          <p:cNvPr id="30" name="Text Placeholder 3"/>
          <p:cNvSpPr>
            <a:spLocks noGrp="1"/>
          </p:cNvSpPr>
          <p:nvPr>
            <p:ph type="body" sz="quarter" idx="30" hasCustomPrompt="1"/>
          </p:nvPr>
        </p:nvSpPr>
        <p:spPr>
          <a:xfrm>
            <a:off x="33390292"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60" name="Text Placeholder 3"/>
          <p:cNvSpPr>
            <a:spLocks noGrp="1"/>
          </p:cNvSpPr>
          <p:nvPr>
            <p:ph type="body" sz="quarter" idx="96" hasCustomPrompt="1"/>
          </p:nvPr>
        </p:nvSpPr>
        <p:spPr>
          <a:xfrm>
            <a:off x="459674"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Type in or paste your text here</a:t>
            </a:r>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affiliations</a:t>
            </a:r>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authors</a:t>
            </a:r>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title</a:t>
            </a:r>
          </a:p>
        </p:txBody>
      </p:sp>
    </p:spTree>
    <p:extLst>
      <p:ext uri="{BB962C8B-B14F-4D97-AF65-F5344CB8AC3E}">
        <p14:creationId xmlns:p14="http://schemas.microsoft.com/office/powerpoint/2010/main" val="365474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INTRODUCTION or ABSTRACT</a:t>
            </a:r>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OBJECTIVES</a:t>
            </a:r>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(header)  MATERIALS &amp; METHODS</a:t>
            </a:r>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RESULTS</a:t>
            </a:r>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CONCLUSIONS</a:t>
            </a:r>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REFERENCES</a:t>
            </a:r>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a:t>(click to add)  ACKNOWLEDGEMENTS or CONTACT</a:t>
            </a:r>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a:t>Enter your text here</a:t>
            </a:r>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affiliations</a:t>
            </a:r>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authors</a:t>
            </a:r>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a:t>Click here to add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40637" y="-40644"/>
            <a:ext cx="44022317" cy="32999688"/>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5426859" y="11541763"/>
            <a:ext cx="27968251" cy="7902250"/>
          </a:xfrm>
        </p:spPr>
        <p:txBody>
          <a:bodyPr anchor="b">
            <a:noAutofit/>
          </a:bodyPr>
          <a:lstStyle>
            <a:lvl1pPr algn="r">
              <a:defRPr sz="2592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426859" y="19444006"/>
            <a:ext cx="27968251" cy="5265115"/>
          </a:xfrm>
        </p:spPr>
        <p:txBody>
          <a:bodyPr anchor="t"/>
          <a:lstStyle>
            <a:lvl1pPr marL="0" indent="0" algn="r">
              <a:buNone/>
              <a:defRPr>
                <a:solidFill>
                  <a:schemeClr val="tx1">
                    <a:lumMod val="50000"/>
                    <a:lumOff val="50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20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728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231375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6073" y="12964169"/>
            <a:ext cx="30469032" cy="8767589"/>
          </a:xfrm>
        </p:spPr>
        <p:txBody>
          <a:bodyPr anchor="b"/>
          <a:lstStyle>
            <a:lvl1pPr algn="l">
              <a:defRPr sz="19200" b="0" cap="none"/>
            </a:lvl1pPr>
          </a:lstStyle>
          <a:p>
            <a:r>
              <a:rPr lang="en-US"/>
              <a:t>Click to edit Master title style</a:t>
            </a:r>
            <a:endParaRPr lang="en-US" dirty="0"/>
          </a:p>
        </p:txBody>
      </p:sp>
      <p:sp>
        <p:nvSpPr>
          <p:cNvPr id="3" name="Text Placeholder 2"/>
          <p:cNvSpPr>
            <a:spLocks noGrp="1"/>
          </p:cNvSpPr>
          <p:nvPr>
            <p:ph type="body" idx="1"/>
          </p:nvPr>
        </p:nvSpPr>
        <p:spPr>
          <a:xfrm>
            <a:off x="2926073" y="21731750"/>
            <a:ext cx="30469032" cy="4129920"/>
          </a:xfrm>
        </p:spPr>
        <p:txBody>
          <a:bodyPr anchor="t"/>
          <a:lstStyle>
            <a:lvl1pPr marL="0" indent="0" algn="l">
              <a:buNone/>
              <a:defRPr sz="960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064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926080" y="2926080"/>
            <a:ext cx="30469027" cy="633984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926083" y="10370827"/>
            <a:ext cx="14822923" cy="18627706"/>
          </a:xfrm>
        </p:spPr>
        <p:txBody>
          <a:bodyPr>
            <a:normAutofit/>
          </a:bodyPr>
          <a:lstStyle>
            <a:lvl1pPr>
              <a:defRPr sz="8640"/>
            </a:lvl1pPr>
            <a:lvl2pPr>
              <a:defRPr sz="7680"/>
            </a:lvl2pPr>
            <a:lvl3pPr>
              <a:defRPr sz="672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72179" y="10370835"/>
            <a:ext cx="14822928" cy="18627710"/>
          </a:xfrm>
        </p:spPr>
        <p:txBody>
          <a:bodyPr>
            <a:normAutofit/>
          </a:bodyPr>
          <a:lstStyle>
            <a:lvl1pPr>
              <a:defRPr sz="8640"/>
            </a:lvl1pPr>
            <a:lvl2pPr>
              <a:defRPr sz="7680"/>
            </a:lvl2pPr>
            <a:lvl3pPr>
              <a:defRPr sz="672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283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26078" y="2926080"/>
            <a:ext cx="30469022" cy="633984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926075" y="10372718"/>
            <a:ext cx="14835226"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2926075" y="13138783"/>
            <a:ext cx="14835226" cy="158597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59872" y="10372718"/>
            <a:ext cx="14835226"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18559872" y="13138783"/>
            <a:ext cx="14835226" cy="158597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0406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926075" y="2926080"/>
            <a:ext cx="30469027" cy="633984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00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png"/><Relationship Id="rId18" Type="http://schemas.openxmlformats.org/officeDocument/2006/relationships/image" Target="../media/image2.png"/><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png"/><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png"/><Relationship Id="rId18" Type="http://schemas.openxmlformats.org/officeDocument/2006/relationships/image" Target="../media/image2.png"/><Relationship Id="rId3" Type="http://schemas.openxmlformats.org/officeDocument/2006/relationships/vmlDrawing" Target="../drawings/vmlDrawing3.vml"/><Relationship Id="rId7" Type="http://schemas.openxmlformats.org/officeDocument/2006/relationships/oleObject" Target="../embeddings/oleObject10.bin"/><Relationship Id="rId12" Type="http://schemas.openxmlformats.org/officeDocument/2006/relationships/image" Target="../media/image6.png"/><Relationship Id="rId17" Type="http://schemas.openxmlformats.org/officeDocument/2006/relationships/oleObject" Target="../embeddings/oleObject12.bin"/><Relationship Id="rId2" Type="http://schemas.openxmlformats.org/officeDocument/2006/relationships/theme" Target="../theme/theme3.xml"/><Relationship Id="rId16"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png"/><Relationship Id="rId15" Type="http://schemas.openxmlformats.org/officeDocument/2006/relationships/oleObject" Target="../embeddings/oleObject11.bin"/><Relationship Id="rId10" Type="http://schemas.openxmlformats.org/officeDocument/2006/relationships/image" Target="../media/image10.jpeg"/><Relationship Id="rId4" Type="http://schemas.openxmlformats.org/officeDocument/2006/relationships/oleObject" Target="../embeddings/oleObject9.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16.xml"/><Relationship Id="rId18" Type="http://schemas.openxmlformats.org/officeDocument/2006/relationships/theme" Target="../theme/theme4.xml"/><Relationship Id="rId26" Type="http://schemas.openxmlformats.org/officeDocument/2006/relationships/oleObject" Target="../embeddings/oleObject2.bin"/><Relationship Id="rId3" Type="http://schemas.openxmlformats.org/officeDocument/2006/relationships/slideLayout" Target="../slideLayouts/slideLayout6.xml"/><Relationship Id="rId21" Type="http://schemas.openxmlformats.org/officeDocument/2006/relationships/image" Target="../media/image6.png"/><Relationship Id="rId34" Type="http://schemas.openxmlformats.org/officeDocument/2006/relationships/image" Target="../media/image10.jpeg"/><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5" Type="http://schemas.openxmlformats.org/officeDocument/2006/relationships/image" Target="../media/image1.png"/><Relationship Id="rId33" Type="http://schemas.openxmlformats.org/officeDocument/2006/relationships/hyperlink" Target="http://www.facebook.com/pages/PosterPresentationscom/217914411419?v=app_4949752878&amp;ref=ts" TargetMode="Externa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image" Target="../media/image5.png"/><Relationship Id="rId29"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24" Type="http://schemas.openxmlformats.org/officeDocument/2006/relationships/oleObject" Target="../embeddings/oleObject1.bin"/><Relationship Id="rId32" Type="http://schemas.openxmlformats.org/officeDocument/2006/relationships/image" Target="../media/image4.png"/><Relationship Id="rId5" Type="http://schemas.openxmlformats.org/officeDocument/2006/relationships/slideLayout" Target="../slideLayouts/slideLayout8.xml"/><Relationship Id="rId15" Type="http://schemas.openxmlformats.org/officeDocument/2006/relationships/slideLayout" Target="../slideLayouts/slideLayout18.xml"/><Relationship Id="rId23" Type="http://schemas.openxmlformats.org/officeDocument/2006/relationships/image" Target="../media/image8.png"/><Relationship Id="rId28" Type="http://schemas.openxmlformats.org/officeDocument/2006/relationships/oleObject" Target="../embeddings/oleObject3.bin"/><Relationship Id="rId10" Type="http://schemas.openxmlformats.org/officeDocument/2006/relationships/slideLayout" Target="../slideLayouts/slideLayout13.xml"/><Relationship Id="rId19" Type="http://schemas.openxmlformats.org/officeDocument/2006/relationships/vmlDrawing" Target="../drawings/vmlDrawing4.vml"/><Relationship Id="rId31" Type="http://schemas.openxmlformats.org/officeDocument/2006/relationships/oleObject" Target="../embeddings/oleObject4.bin"/><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 Id="rId22" Type="http://schemas.openxmlformats.org/officeDocument/2006/relationships/image" Target="../media/image7.png"/><Relationship Id="rId27" Type="http://schemas.openxmlformats.org/officeDocument/2006/relationships/image" Target="../media/image2.png"/><Relationship Id="rId30" Type="http://schemas.openxmlformats.org/officeDocument/2006/relationships/image" Target="../media/image9.png"/><Relationship Id="rId8"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 name="Rectangle 67"/>
          <p:cNvSpPr/>
          <p:nvPr userDrawn="1"/>
        </p:nvSpPr>
        <p:spPr>
          <a:xfrm rot="10800000">
            <a:off x="0"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userDrawn="1"/>
        </p:nvSpPr>
        <p:spPr>
          <a:xfrm>
            <a:off x="446073" y="5475145"/>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11428937" y="5475142"/>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22411801" y="5475143"/>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ounded Rectangle 63"/>
          <p:cNvSpPr/>
          <p:nvPr userDrawn="1"/>
        </p:nvSpPr>
        <p:spPr>
          <a:xfrm>
            <a:off x="33394664" y="5475144"/>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6"/>
          <p:cNvSpPr>
            <a:spLocks noChangeArrowheads="1"/>
          </p:cNvSpPr>
          <p:nvPr/>
        </p:nvSpPr>
        <p:spPr bwMode="auto">
          <a:xfrm>
            <a:off x="0" y="0"/>
            <a:ext cx="43891200" cy="4800600"/>
          </a:xfrm>
          <a:prstGeom prst="rect">
            <a:avLst/>
          </a:prstGeom>
          <a:noFill/>
          <a:ln w="9525">
            <a:noFill/>
            <a:miter lim="800000"/>
            <a:headEnd/>
            <a:tailEnd/>
          </a:ln>
          <a:effectLst/>
        </p:spPr>
        <p:txBody>
          <a:bodyPr wrap="none" lIns="91436" tIns="45717" rIns="91436" bIns="45717" anchor="ctr"/>
          <a:lstStyle/>
          <a:p>
            <a:pPr>
              <a:defRPr/>
            </a:pPr>
            <a:endParaRPr lang="en-US"/>
          </a:p>
        </p:txBody>
      </p:sp>
      <p:sp>
        <p:nvSpPr>
          <p:cNvPr id="10" name="Text Box 14"/>
          <p:cNvSpPr txBox="1">
            <a:spLocks noChangeArrowheads="1"/>
          </p:cNvSpPr>
          <p:nvPr/>
        </p:nvSpPr>
        <p:spPr bwMode="auto">
          <a:xfrm>
            <a:off x="1567305" y="32390910"/>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a:solidFill>
                  <a:schemeClr val="bg1">
                    <a:lumMod val="75000"/>
                  </a:schemeClr>
                </a:solidFill>
                <a:latin typeface="Arial" charset="0"/>
              </a:rPr>
              <a:t>www.PosterPresentations.com</a:t>
            </a:r>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a:solidFill>
                    <a:srgbClr val="FF0000"/>
                  </a:solidFill>
                  <a:latin typeface="Trebuchet MS" pitchFamily="34" charset="0"/>
                </a:rPr>
                <a:t>(—THIS SIDEBAR DOES NOT PRINT—)</a:t>
              </a:r>
              <a:endParaRPr lang="en-US" sz="3200" b="1" spc="600">
                <a:solidFill>
                  <a:schemeClr val="bg1"/>
                </a:solidFill>
                <a:latin typeface="Trebuchet MS" pitchFamily="34" charset="0"/>
              </a:endParaRPr>
            </a:p>
            <a:p>
              <a:pPr algn="ctr"/>
              <a:r>
                <a:rPr lang="en-US" sz="4000" b="1" spc="600">
                  <a:solidFill>
                    <a:schemeClr val="bg1"/>
                  </a:solidFill>
                  <a:latin typeface="Trebuchet MS" pitchFamily="34" charset="0"/>
                </a:rPr>
                <a:t>DESIGN</a:t>
              </a:r>
              <a:r>
                <a:rPr lang="en-US" sz="4000" b="1" spc="600" baseline="0">
                  <a:solidFill>
                    <a:schemeClr val="bg1"/>
                  </a:solidFill>
                  <a:latin typeface="Trebuchet MS" pitchFamily="34" charset="0"/>
                </a:rPr>
                <a:t> </a:t>
              </a:r>
              <a:r>
                <a:rPr lang="en-US" sz="4000" b="1" spc="600">
                  <a:solidFill>
                    <a:schemeClr val="bg1"/>
                  </a:solidFill>
                  <a:latin typeface="Trebuchet MS" pitchFamily="34" charset="0"/>
                </a:rPr>
                <a:t>GUIDE</a:t>
              </a:r>
            </a:p>
            <a:p>
              <a:pPr algn="ctr"/>
              <a:endParaRPr lang="en-US" sz="2800" b="1">
                <a:latin typeface="Trebuchet MS" pitchFamily="34" charset="0"/>
              </a:endParaRPr>
            </a:p>
            <a:p>
              <a:pPr defTabSz="3765639"/>
              <a:r>
                <a:rPr lang="en-US" sz="2800" i="0">
                  <a:latin typeface="Trebuchet MS" pitchFamily="34" charset="0"/>
                </a:rPr>
                <a:t>This PowerPoint</a:t>
              </a:r>
              <a:r>
                <a:rPr lang="en-US" sz="2800" i="0" baseline="0">
                  <a:latin typeface="Trebuchet MS" pitchFamily="34" charset="0"/>
                </a:rPr>
                <a:t> </a:t>
              </a:r>
              <a:r>
                <a:rPr lang="en-US" sz="2800" i="0">
                  <a:latin typeface="Trebuchet MS" pitchFamily="34" charset="0"/>
                </a:rPr>
                <a:t>2007 template produces</a:t>
              </a:r>
              <a:r>
                <a:rPr lang="en-US" sz="2800" i="0" baseline="0">
                  <a:latin typeface="Trebuchet MS" pitchFamily="34" charset="0"/>
                </a:rPr>
                <a:t> </a:t>
              </a:r>
              <a:r>
                <a:rPr lang="en-US" sz="2800" i="0">
                  <a:latin typeface="Trebuchet MS" pitchFamily="34" charset="0"/>
                </a:rPr>
                <a:t>a 36”x48” presentation poster. </a:t>
              </a:r>
              <a:r>
                <a:rPr lang="en-US" sz="2800">
                  <a:latin typeface="Trebuchet MS" pitchFamily="34" charset="0"/>
                </a:rPr>
                <a:t>You</a:t>
              </a:r>
              <a:r>
                <a:rPr lang="en-US" sz="2800" baseline="0">
                  <a:latin typeface="Trebuchet MS" pitchFamily="34" charset="0"/>
                </a:rPr>
                <a:t> can u</a:t>
              </a:r>
              <a:r>
                <a:rPr lang="en-US" sz="2800">
                  <a:latin typeface="Trebuchet MS" pitchFamily="34" charset="0"/>
                </a:rPr>
                <a:t>se</a:t>
              </a:r>
              <a:r>
                <a:rPr lang="en-US" sz="2800" baseline="0">
                  <a:latin typeface="Trebuchet MS" pitchFamily="34" charset="0"/>
                </a:rPr>
                <a:t> it to create your research poster and </a:t>
              </a:r>
              <a:r>
                <a:rPr lang="en-US" sz="2800">
                  <a:latin typeface="Trebuchet MS" pitchFamily="34" charset="0"/>
                </a:rPr>
                <a:t>save valuable time placing titles, subtitles,</a:t>
              </a:r>
              <a:r>
                <a:rPr lang="en-US" sz="2800" baseline="0">
                  <a:latin typeface="Trebuchet MS" pitchFamily="34" charset="0"/>
                </a:rPr>
                <a:t> text, and graphics</a:t>
              </a:r>
              <a:r>
                <a:rPr lang="en-US" sz="2800">
                  <a:latin typeface="Trebuchet MS" pitchFamily="34" charset="0"/>
                </a:rPr>
                <a:t>. </a:t>
              </a:r>
            </a:p>
            <a:p>
              <a:pPr defTabSz="3765639"/>
              <a:endParaRPr lang="en-US" sz="2800">
                <a:latin typeface="Trebuchet MS" pitchFamily="34" charset="0"/>
              </a:endParaRPr>
            </a:p>
            <a:p>
              <a:pPr defTabSz="4389219"/>
              <a:r>
                <a:rPr lang="en-US" sz="2800">
                  <a:latin typeface="Trebuchet MS" pitchFamily="34" charset="0"/>
                </a:rPr>
                <a:t>We provide a series of online tutorials that will guide you through the poster design process and answer your poster production questions. To view our template tutorials, go online to </a:t>
              </a:r>
              <a:r>
                <a:rPr lang="en-US" sz="2800" b="1">
                  <a:solidFill>
                    <a:srgbClr val="FFC000"/>
                  </a:solidFill>
                  <a:latin typeface="Trebuchet MS" pitchFamily="34" charset="0"/>
                </a:rPr>
                <a:t>PosterPresentations.com</a:t>
              </a:r>
              <a:r>
                <a:rPr lang="en-US" sz="2800" b="1">
                  <a:solidFill>
                    <a:schemeClr val="bg1"/>
                  </a:solidFill>
                  <a:latin typeface="Trebuchet MS" pitchFamily="34" charset="0"/>
                </a:rPr>
                <a:t> </a:t>
              </a:r>
              <a:r>
                <a:rPr lang="en-US" sz="2800">
                  <a:solidFill>
                    <a:schemeClr val="bg1"/>
                  </a:solidFill>
                  <a:latin typeface="Trebuchet MS" pitchFamily="34" charset="0"/>
                </a:rPr>
                <a:t>and click on HELP DESK.</a:t>
              </a:r>
            </a:p>
            <a:p>
              <a:pPr defTabSz="4389219"/>
              <a:endParaRPr lang="en-US" sz="2800">
                <a:latin typeface="Trebuchet MS" pitchFamily="34" charset="0"/>
              </a:endParaRPr>
            </a:p>
            <a:p>
              <a:pPr defTabSz="4389219"/>
              <a:r>
                <a:rPr lang="en-US" sz="2800">
                  <a:solidFill>
                    <a:schemeClr val="bg1"/>
                  </a:solidFill>
                  <a:latin typeface="Trebuchet MS" pitchFamily="34" charset="0"/>
                </a:rPr>
                <a:t>When</a:t>
              </a:r>
              <a:r>
                <a:rPr lang="en-US" sz="2800" baseline="0">
                  <a:solidFill>
                    <a:schemeClr val="bg1"/>
                  </a:solidFill>
                  <a:latin typeface="Trebuchet MS" pitchFamily="34" charset="0"/>
                </a:rPr>
                <a:t> you are ready to print your poster</a:t>
              </a:r>
              <a:r>
                <a:rPr lang="en-US" sz="2800">
                  <a:solidFill>
                    <a:schemeClr val="bg1"/>
                  </a:solidFill>
                  <a:latin typeface="Trebuchet MS" pitchFamily="34" charset="0"/>
                </a:rPr>
                <a:t>,</a:t>
              </a:r>
              <a:r>
                <a:rPr lang="en-US" sz="2800" baseline="0">
                  <a:solidFill>
                    <a:schemeClr val="bg1"/>
                  </a:solidFill>
                  <a:latin typeface="Trebuchet MS" pitchFamily="34" charset="0"/>
                </a:rPr>
                <a:t> go online to </a:t>
              </a:r>
              <a:r>
                <a:rPr lang="en-US" sz="2800" b="0">
                  <a:solidFill>
                    <a:schemeClr val="bg1"/>
                  </a:solidFill>
                  <a:latin typeface="Trebuchet MS" pitchFamily="34" charset="0"/>
                </a:rPr>
                <a:t>PosterPresentations.com</a:t>
              </a:r>
              <a:br>
                <a:rPr lang="en-US" sz="2800">
                  <a:solidFill>
                    <a:schemeClr val="bg1"/>
                  </a:solidFill>
                  <a:latin typeface="Trebuchet MS" pitchFamily="34" charset="0"/>
                </a:rPr>
              </a:br>
              <a:endParaRPr lang="en-US" sz="2800">
                <a:solidFill>
                  <a:schemeClr val="bg1"/>
                </a:solidFill>
                <a:latin typeface="Trebuchet MS" pitchFamily="34" charset="0"/>
              </a:endParaRPr>
            </a:p>
            <a:p>
              <a:pPr algn="l" defTabSz="3765639"/>
              <a:r>
                <a:rPr lang="en-US" sz="2800" b="0">
                  <a:solidFill>
                    <a:schemeClr val="bg1"/>
                  </a:solidFill>
                  <a:latin typeface="Trebuchet MS" pitchFamily="34" charset="0"/>
                </a:rPr>
                <a:t>Need</a:t>
              </a:r>
              <a:r>
                <a:rPr lang="en-US" sz="2800" b="0" baseline="0">
                  <a:solidFill>
                    <a:schemeClr val="bg1"/>
                  </a:solidFill>
                  <a:latin typeface="Trebuchet MS" pitchFamily="34" charset="0"/>
                </a:rPr>
                <a:t> assistance? Call us at </a:t>
              </a:r>
              <a:r>
                <a:rPr lang="en-US" sz="2800" b="0">
                  <a:solidFill>
                    <a:srgbClr val="FFC000"/>
                  </a:solidFill>
                  <a:latin typeface="Trebuchet MS" pitchFamily="34" charset="0"/>
                </a:rPr>
                <a:t>1.510.649.3001</a:t>
              </a:r>
            </a:p>
            <a:p>
              <a:pPr algn="l" defTabSz="3765639"/>
              <a:endParaRPr lang="en-US" sz="3600" b="1">
                <a:solidFill>
                  <a:srgbClr val="FFFF00"/>
                </a:solidFill>
                <a:latin typeface="Trebuchet MS" pitchFamily="34" charset="0"/>
              </a:endParaRPr>
            </a:p>
            <a:p>
              <a:pPr algn="ctr"/>
              <a:endParaRPr lang="en-US" sz="2400" b="1">
                <a:solidFill>
                  <a:schemeClr val="bg1"/>
                </a:solidFill>
                <a:latin typeface="Trebuchet MS" pitchFamily="34" charset="0"/>
              </a:endParaRPr>
            </a:p>
            <a:p>
              <a:pPr algn="ctr"/>
              <a:r>
                <a:rPr lang="en-US" sz="4000" b="1" spc="600">
                  <a:solidFill>
                    <a:schemeClr val="bg1"/>
                  </a:solidFill>
                  <a:latin typeface="Trebuchet MS" pitchFamily="34" charset="0"/>
                </a:rPr>
                <a:t>QUICK START</a:t>
              </a:r>
            </a:p>
            <a:p>
              <a:pPr algn="ctr"/>
              <a:endParaRPr lang="en-US" sz="3200" b="1" baseline="0">
                <a:solidFill>
                  <a:schemeClr val="bg1"/>
                </a:solidFill>
                <a:latin typeface="Trebuchet MS" pitchFamily="34" charset="0"/>
              </a:endParaRPr>
            </a:p>
            <a:p>
              <a:pPr algn="ctr"/>
              <a:r>
                <a:rPr lang="en-US" sz="3200" b="1" baseline="0">
                  <a:solidFill>
                    <a:srgbClr val="FFC000"/>
                  </a:solidFill>
                  <a:latin typeface="Trebuchet MS" pitchFamily="34" charset="0"/>
                </a:rPr>
                <a:t>Zoom in and out</a:t>
              </a:r>
            </a:p>
            <a:p>
              <a:pPr marL="1892300" indent="-1892300" algn="l" defTabSz="850900"/>
              <a:r>
                <a:rPr lang="en-US" sz="2400" b="0" baseline="0">
                  <a:solidFill>
                    <a:schemeClr val="bg1"/>
                  </a:solidFill>
                  <a:latin typeface="Trebuchet MS" pitchFamily="34" charset="0"/>
                </a:rPr>
                <a:t>	</a:t>
              </a:r>
              <a:r>
                <a:rPr lang="en-US" sz="2400" b="0" baseline="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a:solidFill>
                    <a:schemeClr val="bg1">
                      <a:lumMod val="75000"/>
                    </a:schemeClr>
                  </a:solidFill>
                  <a:latin typeface="Trebuchet MS" pitchFamily="34" charset="0"/>
                </a:rPr>
                <a:t>	</a:t>
              </a:r>
              <a:r>
                <a:rPr lang="en-US" sz="2400" b="0" baseline="0">
                  <a:solidFill>
                    <a:schemeClr val="bg1">
                      <a:lumMod val="75000"/>
                    </a:schemeClr>
                  </a:solidFill>
                  <a:latin typeface="Trebuchet MS" pitchFamily="34" charset="0"/>
                </a:rPr>
                <a:t>Go to VIEW &gt; ZOOM.</a:t>
              </a:r>
            </a:p>
            <a:p>
              <a:pPr algn="l"/>
              <a:endParaRPr lang="en-US" sz="2800" b="0" baseline="0">
                <a:solidFill>
                  <a:schemeClr val="bg1"/>
                </a:solidFill>
                <a:latin typeface="Trebuchet MS" pitchFamily="34" charset="0"/>
              </a:endParaRPr>
            </a:p>
            <a:p>
              <a:pPr algn="ctr"/>
              <a:r>
                <a:rPr lang="en-US" sz="3200" b="1" baseline="0">
                  <a:solidFill>
                    <a:srgbClr val="FFC000"/>
                  </a:solidFill>
                  <a:latin typeface="Trebuchet MS" pitchFamily="34" charset="0"/>
                </a:rPr>
                <a:t>Title, Authors, and Affiliations</a:t>
              </a:r>
            </a:p>
            <a:p>
              <a:pPr algn="l"/>
              <a:r>
                <a:rPr lang="en-US" sz="2400" b="0" baseline="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The font size of your title should be bigger than your name(s) and institution name(s).</a:t>
              </a:r>
            </a:p>
            <a:p>
              <a:pPr algn="l"/>
              <a:br>
                <a:rPr lang="en-US" sz="2800" b="1" baseline="0">
                  <a:solidFill>
                    <a:schemeClr val="bg1"/>
                  </a:solidFill>
                  <a:latin typeface="Trebuchet MS" pitchFamily="34" charset="0"/>
                </a:rPr>
              </a:br>
              <a:endParaRPr lang="en-US" sz="2800" b="1">
                <a:solidFill>
                  <a:schemeClr val="bg1"/>
                </a:solidFill>
                <a:latin typeface="Trebuchet MS" pitchFamily="34" charset="0"/>
              </a:endParaRPr>
            </a:p>
            <a:p>
              <a:pPr algn="ctr"/>
              <a:endParaRPr lang="en-US" sz="2800" b="1">
                <a:solidFill>
                  <a:srgbClr val="FFC000"/>
                </a:solidFill>
                <a:latin typeface="Trebuchet MS" pitchFamily="34" charset="0"/>
              </a:endParaRPr>
            </a:p>
            <a:p>
              <a:pPr algn="ctr"/>
              <a:endParaRPr lang="en-US" sz="2800" b="1">
                <a:solidFill>
                  <a:srgbClr val="FFC000"/>
                </a:solidFill>
                <a:latin typeface="Trebuchet MS" pitchFamily="34" charset="0"/>
              </a:endParaRPr>
            </a:p>
            <a:p>
              <a:pPr algn="ctr"/>
              <a:r>
                <a:rPr lang="en-US" sz="3200" b="1">
                  <a:solidFill>
                    <a:srgbClr val="FFC000"/>
                  </a:solidFill>
                  <a:latin typeface="Trebuchet MS" pitchFamily="34" charset="0"/>
                </a:rPr>
                <a:t>Adding Logos</a:t>
              </a:r>
              <a:r>
                <a:rPr lang="en-US" sz="3200" b="1" baseline="0">
                  <a:solidFill>
                    <a:srgbClr val="FFC000"/>
                  </a:solidFill>
                  <a:latin typeface="Trebuchet MS" pitchFamily="34" charset="0"/>
                </a:rPr>
                <a:t> / Seals</a:t>
              </a:r>
            </a:p>
            <a:p>
              <a:pPr algn="l"/>
              <a:r>
                <a:rPr lang="en-US" sz="2400" b="0" baseline="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spc="0"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See if your school’s logo is available on our free poster templates page.</a:t>
              </a:r>
            </a:p>
            <a:p>
              <a:pPr algn="l"/>
              <a:endParaRPr lang="en-US" sz="2400" b="0" baseline="0">
                <a:latin typeface="Trebuchet MS" pitchFamily="34" charset="0"/>
              </a:endParaRPr>
            </a:p>
            <a:p>
              <a:pPr algn="ctr"/>
              <a:r>
                <a:rPr lang="en-US" sz="3200" b="1" baseline="0">
                  <a:solidFill>
                    <a:srgbClr val="FFC000"/>
                  </a:solidFill>
                  <a:latin typeface="Trebuchet MS" pitchFamily="34" charset="0"/>
                </a:rPr>
                <a:t>Photographs / Graphics</a:t>
              </a:r>
            </a:p>
            <a:p>
              <a:pPr algn="l" defTabSz="977900"/>
              <a:r>
                <a:rPr lang="en-US" sz="2400" b="0" baseline="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a:solidFill>
                    <a:schemeClr val="bg1">
                      <a:lumMod val="75000"/>
                    </a:schemeClr>
                  </a:solidFill>
                  <a:latin typeface="Trebuchet MS" pitchFamily="34" charset="0"/>
                </a:rPr>
                <a:t>disproportionally.</a:t>
              </a:r>
            </a:p>
            <a:p>
              <a:pPr algn="l" defTabSz="977900"/>
              <a:endParaRPr lang="en-US" sz="2400" b="0" baseline="0">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r>
                <a:rPr lang="en-US" sz="3200" b="1" baseline="0">
                  <a:solidFill>
                    <a:srgbClr val="FFC000"/>
                  </a:solidFill>
                  <a:latin typeface="Trebuchet MS" pitchFamily="34" charset="0"/>
                </a:rPr>
                <a:t>Image Quality Check</a:t>
              </a:r>
            </a:p>
            <a:p>
              <a:pPr lvl="0" algn="l" defTabSz="977900"/>
              <a:r>
                <a:rPr lang="en-US" sz="2400" b="0" baseline="0">
                  <a:solidFill>
                    <a:schemeClr val="bg1">
                      <a:lumMod val="75000"/>
                    </a:schemeClr>
                  </a:solidFill>
                  <a:latin typeface="Trebuchet MS" pitchFamily="34" charset="0"/>
                </a:rPr>
                <a:t>Zoom in and look at your images at 100% magnification. If they look good they will print well. </a:t>
              </a:r>
              <a:endParaRPr lang="en-US" sz="2800" b="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a:solidFill>
                        <a:schemeClr val="tx1"/>
                      </a:solidFill>
                    </a:rPr>
                    <a:t>ORIGINAL</a:t>
                  </a: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a:solidFill>
                        <a:schemeClr val="bg1"/>
                      </a:solidFill>
                    </a:rPr>
                    <a:t>DISTORTED</a:t>
                  </a:r>
                  <a:endParaRPr lang="en-US" sz="700" b="1">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a:solidFill>
                      <a:schemeClr val="bg1"/>
                    </a:solidFill>
                  </a:rPr>
                  <a:t>Corner</a:t>
                </a:r>
                <a:r>
                  <a:rPr lang="en-US" sz="1600" baseline="0">
                    <a:solidFill>
                      <a:schemeClr val="bg1"/>
                    </a:solidFill>
                  </a:rPr>
                  <a:t> handles</a:t>
                </a:r>
                <a:endParaRPr lang="en-US" sz="160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30" name="Image" r:id="rId8" imgW="6350000" imgH="6350000" progId="">
                      <p:embed/>
                    </p:oleObj>
                  </mc:Choice>
                  <mc:Fallback>
                    <p:oleObj name="Image" r:id="rId8" imgW="6350000" imgH="6350000" progId="">
                      <p:embed/>
                      <p:pic>
                        <p:nvPicPr>
                          <p:cNvPr id="41" name="Object 4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33347" y="12734142"/>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31" name="Image" r:id="rId10" imgW="6350000" imgH="6350000" progId="">
                      <p:embed/>
                    </p:oleObj>
                  </mc:Choice>
                  <mc:Fallback>
                    <p:oleObj name="Image" r:id="rId10" imgW="6350000" imgH="6350000" progId="">
                      <p:embed/>
                      <p:pic>
                        <p:nvPicPr>
                          <p:cNvPr id="43" name="Object 4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6641" y="1273783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a:solidFill>
                      <a:srgbClr val="92D050"/>
                    </a:solidFill>
                  </a:rPr>
                  <a:t>Good</a:t>
                </a:r>
                <a:r>
                  <a:rPr lang="en-US" sz="1600" baseline="0">
                    <a:solidFill>
                      <a:srgbClr val="92D050"/>
                    </a:solidFill>
                  </a:rPr>
                  <a:t> </a:t>
                </a:r>
                <a:r>
                  <a:rPr lang="en-US" sz="1600" baseline="0">
                    <a:solidFill>
                      <a:schemeClr val="bg1"/>
                    </a:solidFill>
                  </a:rPr>
                  <a:t>printing quality</a:t>
                </a:r>
                <a:endParaRPr lang="en-US" sz="160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a:solidFill>
                      <a:srgbClr val="FF0000"/>
                    </a:solidFill>
                  </a:rPr>
                  <a:t>Bad </a:t>
                </a:r>
                <a:r>
                  <a:rPr lang="en-US" sz="1600">
                    <a:solidFill>
                      <a:schemeClr val="bg1"/>
                    </a:solidFill>
                  </a:rPr>
                  <a:t>printing quality</a:t>
                </a: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a:solidFill>
                    <a:schemeClr val="bg1"/>
                  </a:solidFill>
                  <a:latin typeface="Trebuchet MS" pitchFamily="34" charset="0"/>
                </a:rPr>
                <a:t>QUICK START (cont.)</a:t>
              </a:r>
            </a:p>
            <a:p>
              <a:pPr algn="ctr"/>
              <a:endParaRPr lang="en-US" sz="3600" b="1" baseline="0">
                <a:solidFill>
                  <a:schemeClr val="bg1"/>
                </a:solidFill>
                <a:latin typeface="Trebuchet MS" pitchFamily="34" charset="0"/>
              </a:endParaRPr>
            </a:p>
            <a:p>
              <a:pPr algn="ctr"/>
              <a:r>
                <a:rPr lang="en-US" sz="3200" b="1" baseline="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r>
                <a:rPr lang="en-US" sz="2400" b="0" baseline="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Text</a:t>
              </a:r>
            </a:p>
            <a:p>
              <a:pPr marL="3265488" lvl="2" indent="0" algn="l" defTabSz="114300"/>
              <a:r>
                <a:rPr lang="en-US" sz="2400" b="0" baseline="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 </a:t>
              </a:r>
              <a:r>
                <a:rPr kumimoji="0" lang="en-US" sz="3200" b="1" i="0" u="none" strike="noStrike" kern="1200" cap="none" spc="0" normalizeH="0" baseline="0" noProof="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a:solidFill>
                  <a:schemeClr val="bg1">
                    <a:lumMod val="75000"/>
                  </a:schemeClr>
                </a:solidFill>
                <a:latin typeface="Trebuchet MS" pitchFamily="34" charset="0"/>
              </a:endParaRPr>
            </a:p>
            <a:p>
              <a:pPr marL="1518341" lvl="2"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Tables</a:t>
              </a:r>
            </a:p>
            <a:p>
              <a:pPr marL="1730375" lvl="1" indent="0" algn="l" defTabSz="114300"/>
              <a:r>
                <a:rPr lang="en-US" sz="2400" b="0" baseline="0">
                  <a:solidFill>
                    <a:schemeClr val="bg1">
                      <a:lumMod val="75000"/>
                    </a:schemeClr>
                  </a:solidFill>
                  <a:latin typeface="Trebuchet MS" pitchFamily="34" charset="0"/>
                </a:rPr>
                <a:t>To add a table from scratch go to the INSERT menu and </a:t>
              </a:r>
              <a:br>
                <a:rPr lang="en-US" sz="2400" b="0" baseline="0">
                  <a:solidFill>
                    <a:schemeClr val="bg1">
                      <a:lumMod val="75000"/>
                    </a:schemeClr>
                  </a:solidFill>
                  <a:latin typeface="Trebuchet MS" pitchFamily="34" charset="0"/>
                </a:rPr>
              </a:br>
              <a:r>
                <a:rPr lang="en-US" sz="2400" b="0" baseline="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32" name="Image" r:id="rId12" imgW="6350000" imgH="6350000" progId="">
                    <p:embed/>
                  </p:oleObj>
                </mc:Choice>
                <mc:Fallback>
                  <p:oleObj name="Image" r:id="rId12" imgW="6350000" imgH="6350000" progId="">
                    <p:embed/>
                    <p:pic>
                      <p:nvPicPr>
                        <p:cNvPr id="56" name="Object 5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915679" y="3349444"/>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33" name="Image" r:id="rId15" imgW="6350000" imgH="6350000" progId="">
                    <p:embed/>
                  </p:oleObj>
                </mc:Choice>
                <mc:Fallback>
                  <p:oleObj name="Image" r:id="rId15" imgW="6350000" imgH="6350000" progId="">
                    <p:embed/>
                    <p:pic>
                      <p:nvPicPr>
                        <p:cNvPr id="58" name="Object 5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9619" y="12347263"/>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a:solidFill>
                      <a:schemeClr val="tx2"/>
                    </a:solidFill>
                    <a:latin typeface="Trebuchet MS" pitchFamily="34" charset="0"/>
                  </a:rPr>
                  <a:t>Student</a:t>
                </a:r>
                <a:r>
                  <a:rPr lang="en-US" sz="2400" baseline="0">
                    <a:solidFill>
                      <a:schemeClr val="tx2"/>
                    </a:solidFill>
                    <a:latin typeface="Trebuchet MS" pitchFamily="34" charset="0"/>
                  </a:rPr>
                  <a:t> discounts are available on our </a:t>
                </a:r>
                <a:r>
                  <a:rPr lang="en-US" sz="2400" baseline="0" err="1">
                    <a:solidFill>
                      <a:schemeClr val="tx2"/>
                    </a:solidFill>
                    <a:latin typeface="Trebuchet MS" pitchFamily="34" charset="0"/>
                  </a:rPr>
                  <a:t>Facebook</a:t>
                </a:r>
                <a:r>
                  <a:rPr lang="en-US" sz="2400" baseline="0">
                    <a:solidFill>
                      <a:schemeClr val="tx2"/>
                    </a:solidFill>
                    <a:latin typeface="Trebuchet MS" pitchFamily="34" charset="0"/>
                  </a:rPr>
                  <a:t> page.</a:t>
                </a:r>
                <a:br>
                  <a:rPr lang="en-US" sz="2400" baseline="0">
                    <a:solidFill>
                      <a:schemeClr val="tx2"/>
                    </a:solidFill>
                    <a:latin typeface="Trebuchet MS" pitchFamily="34" charset="0"/>
                  </a:rPr>
                </a:br>
                <a:r>
                  <a:rPr lang="en-US" sz="2400" baseline="0">
                    <a:solidFill>
                      <a:schemeClr val="tx2"/>
                    </a:solidFill>
                    <a:latin typeface="Trebuchet MS" pitchFamily="34" charset="0"/>
                  </a:rPr>
                  <a:t>Go to </a:t>
                </a:r>
                <a:r>
                  <a:rPr lang="en-US" sz="2400" u="sng" baseline="0">
                    <a:solidFill>
                      <a:schemeClr val="tx2"/>
                    </a:solidFill>
                    <a:latin typeface="Trebuchet MS" pitchFamily="34" charset="0"/>
                  </a:rPr>
                  <a:t>PosterPresentations.com</a:t>
                </a:r>
                <a:r>
                  <a:rPr lang="en-US" sz="2400" baseline="0">
                    <a:solidFill>
                      <a:schemeClr val="tx2"/>
                    </a:solidFill>
                    <a:latin typeface="Trebuchet MS" pitchFamily="34" charset="0"/>
                  </a:rPr>
                  <a:t> and click on the FB icon. </a:t>
                </a:r>
                <a:endParaRPr lang="en-US" sz="2400">
                  <a:solidFill>
                    <a:schemeClr val="tx2"/>
                  </a:solidFill>
                  <a:latin typeface="Trebuchet MS" pitchFamily="34" charset="0"/>
                </a:endParaRPr>
              </a:p>
            </p:txBody>
          </p:sp>
        </p:grpSp>
      </p:grpSp>
      <p:sp>
        <p:nvSpPr>
          <p:cNvPr id="6" name="Rectangle 5"/>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userDrawn="1"/>
        </p:nvSpPr>
        <p:spPr>
          <a:xfrm>
            <a:off x="44487207" y="31252910"/>
            <a:ext cx="7629577" cy="1399638"/>
          </a:xfrm>
          <a:prstGeom prst="rect">
            <a:avLst/>
          </a:prstGeom>
          <a:noFill/>
        </p:spPr>
        <p:txBody>
          <a:bodyPr wrap="square" lIns="65304" tIns="32651" rIns="65304" bIns="32651" rtlCol="0">
            <a:spAutoFit/>
          </a:bodyPr>
          <a:lstStyle/>
          <a:p>
            <a:pPr marL="400050" indent="-400050">
              <a:lnSpc>
                <a:spcPts val="2600"/>
              </a:lnSpc>
            </a:pPr>
            <a:r>
              <a:rPr lang="en-US" sz="2800">
                <a:solidFill>
                  <a:schemeClr val="bg1"/>
                </a:solidFill>
              </a:rPr>
              <a:t>© 2015</a:t>
            </a:r>
            <a:r>
              <a:rPr lang="en-US" sz="2800" baseline="0">
                <a:solidFill>
                  <a:schemeClr val="bg1"/>
                </a:solidFill>
              </a:rPr>
              <a:t> </a:t>
            </a:r>
            <a:r>
              <a:rPr lang="en-US" sz="2800">
                <a:solidFill>
                  <a:schemeClr val="bg1"/>
                </a:solidFill>
              </a:rPr>
              <a:t>PosterPresentations.com</a:t>
            </a:r>
            <a:br>
              <a:rPr lang="en-US" sz="2800">
                <a:solidFill>
                  <a:schemeClr val="bg1"/>
                </a:solidFill>
              </a:rPr>
            </a:br>
            <a:r>
              <a:rPr lang="en-US" sz="2400">
                <a:solidFill>
                  <a:schemeClr val="bg1"/>
                </a:solidFill>
              </a:rPr>
              <a:t>2117 Fourth Street ,</a:t>
            </a:r>
            <a:r>
              <a:rPr lang="en-US" sz="2400" baseline="0">
                <a:solidFill>
                  <a:schemeClr val="bg1"/>
                </a:solidFill>
              </a:rPr>
              <a:t> Unit C</a:t>
            </a:r>
          </a:p>
          <a:p>
            <a:pPr marL="400050" indent="-400050">
              <a:lnSpc>
                <a:spcPts val="2600"/>
              </a:lnSpc>
            </a:pPr>
            <a:r>
              <a:rPr lang="en-US" sz="2400" baseline="0">
                <a:solidFill>
                  <a:schemeClr val="bg1"/>
                </a:solidFill>
              </a:rPr>
              <a:t>	Berkeley CA </a:t>
            </a:r>
            <a:r>
              <a:rPr lang="en-US" sz="2000" baseline="0">
                <a:solidFill>
                  <a:schemeClr val="bg1"/>
                </a:solidFill>
              </a:rPr>
              <a:t>94710</a:t>
            </a:r>
            <a:endParaRPr lang="en-US" sz="2400" baseline="0">
              <a:solidFill>
                <a:schemeClr val="bg1"/>
              </a:solidFill>
            </a:endParaRPr>
          </a:p>
          <a:p>
            <a:pPr marL="400050" indent="-400050">
              <a:lnSpc>
                <a:spcPts val="2600"/>
              </a:lnSpc>
            </a:pPr>
            <a:r>
              <a:rPr lang="en-US" sz="2400" b="1" baseline="0">
                <a:solidFill>
                  <a:srgbClr val="FFFF00"/>
                </a:solidFill>
              </a:rPr>
              <a:t>	posterpresenter@gmail.com</a:t>
            </a:r>
            <a:endParaRPr lang="en-US" sz="2800" b="1">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 name="Rectangle 39"/>
          <p:cNvSpPr/>
          <p:nvPr userDrawn="1"/>
        </p:nvSpPr>
        <p:spPr>
          <a:xfrm rot="10800000">
            <a:off x="-6419"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1484177" y="32306273"/>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a:solidFill>
                  <a:schemeClr val="bg1">
                    <a:lumMod val="75000"/>
                  </a:schemeClr>
                </a:solidFill>
                <a:latin typeface="Arial" charset="0"/>
              </a:rPr>
              <a:t>www.PosterPresentations.com</a:t>
            </a:r>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a:solidFill>
                    <a:schemeClr val="bg1"/>
                  </a:solidFill>
                  <a:latin typeface="Trebuchet MS" pitchFamily="34" charset="0"/>
                </a:rPr>
                <a:t>QUICK START (cont.)</a:t>
              </a:r>
            </a:p>
            <a:p>
              <a:pPr algn="ctr"/>
              <a:endParaRPr lang="en-US" sz="3600" b="1" baseline="0">
                <a:solidFill>
                  <a:schemeClr val="bg1"/>
                </a:solidFill>
                <a:latin typeface="Trebuchet MS" pitchFamily="34" charset="0"/>
              </a:endParaRPr>
            </a:p>
            <a:p>
              <a:pPr algn="ctr"/>
              <a:r>
                <a:rPr lang="en-US" sz="3200" b="1" baseline="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r>
                <a:rPr lang="en-US" sz="2400" b="0" baseline="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Text</a:t>
              </a:r>
            </a:p>
            <a:p>
              <a:pPr marL="3265488" lvl="2" indent="0" algn="l" defTabSz="114300"/>
              <a:r>
                <a:rPr lang="en-US" sz="2400" b="0" baseline="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 </a:t>
              </a:r>
              <a:r>
                <a:rPr kumimoji="0" lang="en-US" sz="3200" b="1" i="0" u="none" strike="noStrike" kern="1200" cap="none" spc="0" normalizeH="0" baseline="0" noProof="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a:solidFill>
                  <a:schemeClr val="bg1">
                    <a:lumMod val="75000"/>
                  </a:schemeClr>
                </a:solidFill>
                <a:latin typeface="Trebuchet MS" pitchFamily="34" charset="0"/>
              </a:endParaRPr>
            </a:p>
            <a:p>
              <a:pPr marL="1518341" lvl="2"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Tables</a:t>
              </a:r>
            </a:p>
            <a:p>
              <a:pPr marL="1730375" lvl="1" indent="0" algn="l" defTabSz="114300"/>
              <a:r>
                <a:rPr lang="en-US" sz="2400" b="0" baseline="0">
                  <a:solidFill>
                    <a:schemeClr val="bg1">
                      <a:lumMod val="75000"/>
                    </a:schemeClr>
                  </a:solidFill>
                  <a:latin typeface="Trebuchet MS" pitchFamily="34" charset="0"/>
                </a:rPr>
                <a:t>To add a table from scratch go to the INSERT menu and </a:t>
              </a:r>
              <a:br>
                <a:rPr lang="en-US" sz="2400" b="0" baseline="0">
                  <a:solidFill>
                    <a:schemeClr val="bg1">
                      <a:lumMod val="75000"/>
                    </a:schemeClr>
                  </a:solidFill>
                  <a:latin typeface="Trebuchet MS" pitchFamily="34" charset="0"/>
                </a:rPr>
              </a:br>
              <a:r>
                <a:rPr lang="en-US" sz="2400" b="0" baseline="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054" name="Image" r:id="rId4" imgW="6350000" imgH="6350000" progId="">
                    <p:embed/>
                  </p:oleObj>
                </mc:Choice>
                <mc:Fallback>
                  <p:oleObj name="Image" r:id="rId4" imgW="6350000" imgH="6350000" progId="">
                    <p:embed/>
                    <p:pic>
                      <p:nvPicPr>
                        <p:cNvPr id="46" name="Object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915679" y="3349444"/>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055" name="Image" r:id="rId7" imgW="6350000" imgH="6350000" progId="">
                    <p:embed/>
                  </p:oleObj>
                </mc:Choice>
                <mc:Fallback>
                  <p:oleObj name="Image" r:id="rId7" imgW="6350000" imgH="6350000" progId="">
                    <p:embed/>
                    <p:pic>
                      <p:nvPicPr>
                        <p:cNvPr id="48" name="Object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29619" y="12347263"/>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a:solidFill>
                      <a:schemeClr val="tx2"/>
                    </a:solidFill>
                    <a:latin typeface="Trebuchet MS" pitchFamily="34" charset="0"/>
                  </a:rPr>
                  <a:t>Student</a:t>
                </a:r>
                <a:r>
                  <a:rPr lang="en-US" sz="2400" baseline="0">
                    <a:solidFill>
                      <a:schemeClr val="tx2"/>
                    </a:solidFill>
                    <a:latin typeface="Trebuchet MS" pitchFamily="34" charset="0"/>
                  </a:rPr>
                  <a:t> discounts are available on our </a:t>
                </a:r>
                <a:r>
                  <a:rPr lang="en-US" sz="2400" baseline="0" err="1">
                    <a:solidFill>
                      <a:schemeClr val="tx2"/>
                    </a:solidFill>
                    <a:latin typeface="Trebuchet MS" pitchFamily="34" charset="0"/>
                  </a:rPr>
                  <a:t>Facebook</a:t>
                </a:r>
                <a:r>
                  <a:rPr lang="en-US" sz="2400" baseline="0">
                    <a:solidFill>
                      <a:schemeClr val="tx2"/>
                    </a:solidFill>
                    <a:latin typeface="Trebuchet MS" pitchFamily="34" charset="0"/>
                  </a:rPr>
                  <a:t> page.</a:t>
                </a:r>
                <a:br>
                  <a:rPr lang="en-US" sz="2400" baseline="0">
                    <a:solidFill>
                      <a:schemeClr val="tx2"/>
                    </a:solidFill>
                    <a:latin typeface="Trebuchet MS" pitchFamily="34" charset="0"/>
                  </a:rPr>
                </a:br>
                <a:r>
                  <a:rPr lang="en-US" sz="2400" baseline="0">
                    <a:solidFill>
                      <a:schemeClr val="tx2"/>
                    </a:solidFill>
                    <a:latin typeface="Trebuchet MS" pitchFamily="34" charset="0"/>
                  </a:rPr>
                  <a:t>Go to </a:t>
                </a:r>
                <a:r>
                  <a:rPr lang="en-US" sz="2400" u="sng" baseline="0">
                    <a:solidFill>
                      <a:schemeClr val="tx2"/>
                    </a:solidFill>
                    <a:latin typeface="Trebuchet MS" pitchFamily="34" charset="0"/>
                  </a:rPr>
                  <a:t>PosterPresentations.com</a:t>
                </a:r>
                <a:r>
                  <a:rPr lang="en-US" sz="2400" baseline="0">
                    <a:solidFill>
                      <a:schemeClr val="tx2"/>
                    </a:solidFill>
                    <a:latin typeface="Trebuchet MS" pitchFamily="34" charset="0"/>
                  </a:rPr>
                  <a:t> and click on the FB icon. </a:t>
                </a:r>
                <a:endParaRPr lang="en-US" sz="2400">
                  <a:solidFill>
                    <a:schemeClr val="tx2"/>
                  </a:solidFill>
                  <a:latin typeface="Trebuchet MS" pitchFamily="34" charset="0"/>
                </a:endParaRPr>
              </a:p>
            </p:txBody>
          </p:sp>
        </p:gr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a:solidFill>
                    <a:srgbClr val="FF0000"/>
                  </a:solidFill>
                  <a:latin typeface="Trebuchet MS" pitchFamily="34" charset="0"/>
                </a:rPr>
                <a:t>(—THIS SIDEBAR DOES NOT PRINT—)</a:t>
              </a:r>
              <a:endParaRPr lang="en-US" sz="3200" b="1" spc="600">
                <a:solidFill>
                  <a:schemeClr val="bg1"/>
                </a:solidFill>
                <a:latin typeface="Trebuchet MS" pitchFamily="34" charset="0"/>
              </a:endParaRPr>
            </a:p>
            <a:p>
              <a:pPr algn="ctr"/>
              <a:r>
                <a:rPr lang="en-US" sz="4000" b="1" spc="600">
                  <a:solidFill>
                    <a:schemeClr val="bg1"/>
                  </a:solidFill>
                  <a:latin typeface="Trebuchet MS" pitchFamily="34" charset="0"/>
                </a:rPr>
                <a:t>DESIGN</a:t>
              </a:r>
              <a:r>
                <a:rPr lang="en-US" sz="4000" b="1" spc="600" baseline="0">
                  <a:solidFill>
                    <a:schemeClr val="bg1"/>
                  </a:solidFill>
                  <a:latin typeface="Trebuchet MS" pitchFamily="34" charset="0"/>
                </a:rPr>
                <a:t> </a:t>
              </a:r>
              <a:r>
                <a:rPr lang="en-US" sz="4000" b="1" spc="600">
                  <a:solidFill>
                    <a:schemeClr val="bg1"/>
                  </a:solidFill>
                  <a:latin typeface="Trebuchet MS" pitchFamily="34" charset="0"/>
                </a:rPr>
                <a:t>GUIDE</a:t>
              </a:r>
            </a:p>
            <a:p>
              <a:pPr algn="ctr"/>
              <a:endParaRPr lang="en-US" sz="2800" b="1">
                <a:latin typeface="Trebuchet MS" pitchFamily="34" charset="0"/>
              </a:endParaRPr>
            </a:p>
            <a:p>
              <a:pPr defTabSz="3765639"/>
              <a:r>
                <a:rPr lang="en-US" sz="2800" i="0">
                  <a:latin typeface="Trebuchet MS" pitchFamily="34" charset="0"/>
                </a:rPr>
                <a:t>This PowerPoint</a:t>
              </a:r>
              <a:r>
                <a:rPr lang="en-US" sz="2800" i="0" baseline="0">
                  <a:latin typeface="Trebuchet MS" pitchFamily="34" charset="0"/>
                </a:rPr>
                <a:t> </a:t>
              </a:r>
              <a:r>
                <a:rPr lang="en-US" sz="2800" i="0">
                  <a:latin typeface="Trebuchet MS" pitchFamily="34" charset="0"/>
                </a:rPr>
                <a:t>2007 template produces</a:t>
              </a:r>
              <a:r>
                <a:rPr lang="en-US" sz="2800" i="0" baseline="0">
                  <a:latin typeface="Trebuchet MS" pitchFamily="34" charset="0"/>
                </a:rPr>
                <a:t> </a:t>
              </a:r>
              <a:r>
                <a:rPr lang="en-US" sz="2800" i="0">
                  <a:latin typeface="Trebuchet MS" pitchFamily="34" charset="0"/>
                </a:rPr>
                <a:t>a 36”x48” presentation poster. </a:t>
              </a:r>
              <a:r>
                <a:rPr lang="en-US" sz="2800">
                  <a:latin typeface="Trebuchet MS" pitchFamily="34" charset="0"/>
                </a:rPr>
                <a:t>You</a:t>
              </a:r>
              <a:r>
                <a:rPr lang="en-US" sz="2800" baseline="0">
                  <a:latin typeface="Trebuchet MS" pitchFamily="34" charset="0"/>
                </a:rPr>
                <a:t> can u</a:t>
              </a:r>
              <a:r>
                <a:rPr lang="en-US" sz="2800">
                  <a:latin typeface="Trebuchet MS" pitchFamily="34" charset="0"/>
                </a:rPr>
                <a:t>se</a:t>
              </a:r>
              <a:r>
                <a:rPr lang="en-US" sz="2800" baseline="0">
                  <a:latin typeface="Trebuchet MS" pitchFamily="34" charset="0"/>
                </a:rPr>
                <a:t> it to create your research poster and </a:t>
              </a:r>
              <a:r>
                <a:rPr lang="en-US" sz="2800">
                  <a:latin typeface="Trebuchet MS" pitchFamily="34" charset="0"/>
                </a:rPr>
                <a:t>save valuable time placing titles, subtitles,</a:t>
              </a:r>
              <a:r>
                <a:rPr lang="en-US" sz="2800" baseline="0">
                  <a:latin typeface="Trebuchet MS" pitchFamily="34" charset="0"/>
                </a:rPr>
                <a:t> text, and graphics</a:t>
              </a:r>
              <a:r>
                <a:rPr lang="en-US" sz="2800">
                  <a:latin typeface="Trebuchet MS" pitchFamily="34" charset="0"/>
                </a:rPr>
                <a:t>. </a:t>
              </a:r>
            </a:p>
            <a:p>
              <a:pPr defTabSz="3765639"/>
              <a:endParaRPr lang="en-US" sz="2800">
                <a:latin typeface="Trebuchet MS" pitchFamily="34" charset="0"/>
              </a:endParaRPr>
            </a:p>
            <a:p>
              <a:pPr defTabSz="4389219"/>
              <a:r>
                <a:rPr lang="en-US" sz="2800">
                  <a:latin typeface="Trebuchet MS" pitchFamily="34" charset="0"/>
                </a:rPr>
                <a:t>We provide a series of online tutorials that will guide you through the poster design process and answer your poster production questions. To view our template tutorials, go online to </a:t>
              </a:r>
              <a:r>
                <a:rPr lang="en-US" sz="2800" b="1">
                  <a:solidFill>
                    <a:srgbClr val="FFC000"/>
                  </a:solidFill>
                  <a:latin typeface="Trebuchet MS" pitchFamily="34" charset="0"/>
                </a:rPr>
                <a:t>PosterPresentations.com</a:t>
              </a:r>
              <a:r>
                <a:rPr lang="en-US" sz="2800" b="1">
                  <a:solidFill>
                    <a:schemeClr val="bg1"/>
                  </a:solidFill>
                  <a:latin typeface="Trebuchet MS" pitchFamily="34" charset="0"/>
                </a:rPr>
                <a:t> </a:t>
              </a:r>
              <a:r>
                <a:rPr lang="en-US" sz="2800">
                  <a:solidFill>
                    <a:schemeClr val="bg1"/>
                  </a:solidFill>
                  <a:latin typeface="Trebuchet MS" pitchFamily="34" charset="0"/>
                </a:rPr>
                <a:t>and click on HELP DESK.</a:t>
              </a:r>
            </a:p>
            <a:p>
              <a:pPr defTabSz="4389219"/>
              <a:endParaRPr lang="en-US" sz="2800">
                <a:latin typeface="Trebuchet MS" pitchFamily="34" charset="0"/>
              </a:endParaRPr>
            </a:p>
            <a:p>
              <a:pPr defTabSz="4389219"/>
              <a:r>
                <a:rPr lang="en-US" sz="2800">
                  <a:solidFill>
                    <a:schemeClr val="bg1"/>
                  </a:solidFill>
                  <a:latin typeface="Trebuchet MS" pitchFamily="34" charset="0"/>
                </a:rPr>
                <a:t>When</a:t>
              </a:r>
              <a:r>
                <a:rPr lang="en-US" sz="2800" baseline="0">
                  <a:solidFill>
                    <a:schemeClr val="bg1"/>
                  </a:solidFill>
                  <a:latin typeface="Trebuchet MS" pitchFamily="34" charset="0"/>
                </a:rPr>
                <a:t> you are ready to print your poster</a:t>
              </a:r>
              <a:r>
                <a:rPr lang="en-US" sz="2800">
                  <a:solidFill>
                    <a:schemeClr val="bg1"/>
                  </a:solidFill>
                  <a:latin typeface="Trebuchet MS" pitchFamily="34" charset="0"/>
                </a:rPr>
                <a:t>,</a:t>
              </a:r>
              <a:r>
                <a:rPr lang="en-US" sz="2800" baseline="0">
                  <a:solidFill>
                    <a:schemeClr val="bg1"/>
                  </a:solidFill>
                  <a:latin typeface="Trebuchet MS" pitchFamily="34" charset="0"/>
                </a:rPr>
                <a:t> go online to </a:t>
              </a:r>
              <a:r>
                <a:rPr lang="en-US" sz="2800" b="0">
                  <a:solidFill>
                    <a:schemeClr val="bg1"/>
                  </a:solidFill>
                  <a:latin typeface="Trebuchet MS" pitchFamily="34" charset="0"/>
                </a:rPr>
                <a:t>PosterPresentations.com</a:t>
              </a:r>
              <a:br>
                <a:rPr lang="en-US" sz="2800">
                  <a:solidFill>
                    <a:schemeClr val="bg1"/>
                  </a:solidFill>
                  <a:latin typeface="Trebuchet MS" pitchFamily="34" charset="0"/>
                </a:rPr>
              </a:br>
              <a:endParaRPr lang="en-US" sz="2800">
                <a:solidFill>
                  <a:schemeClr val="bg1"/>
                </a:solidFill>
                <a:latin typeface="Trebuchet MS" pitchFamily="34" charset="0"/>
              </a:endParaRPr>
            </a:p>
            <a:p>
              <a:pPr algn="l" defTabSz="3765639"/>
              <a:r>
                <a:rPr lang="en-US" sz="2800" b="0">
                  <a:solidFill>
                    <a:schemeClr val="bg1"/>
                  </a:solidFill>
                  <a:latin typeface="Trebuchet MS" pitchFamily="34" charset="0"/>
                </a:rPr>
                <a:t>Need</a:t>
              </a:r>
              <a:r>
                <a:rPr lang="en-US" sz="2800" b="0" baseline="0">
                  <a:solidFill>
                    <a:schemeClr val="bg1"/>
                  </a:solidFill>
                  <a:latin typeface="Trebuchet MS" pitchFamily="34" charset="0"/>
                </a:rPr>
                <a:t> assistance? Call us at </a:t>
              </a:r>
              <a:r>
                <a:rPr lang="en-US" sz="2800" b="0">
                  <a:solidFill>
                    <a:srgbClr val="FFC000"/>
                  </a:solidFill>
                  <a:latin typeface="Trebuchet MS" pitchFamily="34" charset="0"/>
                </a:rPr>
                <a:t>1.510.649.3001</a:t>
              </a:r>
            </a:p>
            <a:p>
              <a:pPr algn="l" defTabSz="3765639"/>
              <a:endParaRPr lang="en-US" sz="3600" b="1">
                <a:solidFill>
                  <a:srgbClr val="FFFF00"/>
                </a:solidFill>
                <a:latin typeface="Trebuchet MS" pitchFamily="34" charset="0"/>
              </a:endParaRPr>
            </a:p>
            <a:p>
              <a:pPr algn="ctr"/>
              <a:endParaRPr lang="en-US" sz="2400" b="1">
                <a:solidFill>
                  <a:schemeClr val="bg1"/>
                </a:solidFill>
                <a:latin typeface="Trebuchet MS" pitchFamily="34" charset="0"/>
              </a:endParaRPr>
            </a:p>
            <a:p>
              <a:pPr algn="ctr"/>
              <a:r>
                <a:rPr lang="en-US" sz="4000" b="1" spc="600">
                  <a:solidFill>
                    <a:schemeClr val="bg1"/>
                  </a:solidFill>
                  <a:latin typeface="Trebuchet MS" pitchFamily="34" charset="0"/>
                </a:rPr>
                <a:t>QUICK START</a:t>
              </a:r>
            </a:p>
            <a:p>
              <a:pPr algn="ctr"/>
              <a:endParaRPr lang="en-US" sz="3200" b="1" baseline="0">
                <a:solidFill>
                  <a:schemeClr val="bg1"/>
                </a:solidFill>
                <a:latin typeface="Trebuchet MS" pitchFamily="34" charset="0"/>
              </a:endParaRPr>
            </a:p>
            <a:p>
              <a:pPr algn="ctr"/>
              <a:r>
                <a:rPr lang="en-US" sz="3200" b="1" baseline="0">
                  <a:solidFill>
                    <a:srgbClr val="FFC000"/>
                  </a:solidFill>
                  <a:latin typeface="Trebuchet MS" pitchFamily="34" charset="0"/>
                </a:rPr>
                <a:t>Zoom in and out</a:t>
              </a:r>
            </a:p>
            <a:p>
              <a:pPr marL="1892300" indent="-1892300" algn="l" defTabSz="850900"/>
              <a:r>
                <a:rPr lang="en-US" sz="2400" b="0" baseline="0">
                  <a:solidFill>
                    <a:schemeClr val="bg1"/>
                  </a:solidFill>
                  <a:latin typeface="Trebuchet MS" pitchFamily="34" charset="0"/>
                </a:rPr>
                <a:t>	</a:t>
              </a:r>
              <a:r>
                <a:rPr lang="en-US" sz="2400" b="0" baseline="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a:solidFill>
                    <a:schemeClr val="bg1">
                      <a:lumMod val="75000"/>
                    </a:schemeClr>
                  </a:solidFill>
                  <a:latin typeface="Trebuchet MS" pitchFamily="34" charset="0"/>
                </a:rPr>
                <a:t>	</a:t>
              </a:r>
              <a:r>
                <a:rPr lang="en-US" sz="2400" b="0" baseline="0">
                  <a:solidFill>
                    <a:schemeClr val="bg1">
                      <a:lumMod val="75000"/>
                    </a:schemeClr>
                  </a:solidFill>
                  <a:latin typeface="Trebuchet MS" pitchFamily="34" charset="0"/>
                </a:rPr>
                <a:t>Go to VIEW &gt; ZOOM.</a:t>
              </a:r>
            </a:p>
            <a:p>
              <a:pPr algn="l"/>
              <a:endParaRPr lang="en-US" sz="2800" b="0" baseline="0">
                <a:solidFill>
                  <a:schemeClr val="bg1"/>
                </a:solidFill>
                <a:latin typeface="Trebuchet MS" pitchFamily="34" charset="0"/>
              </a:endParaRPr>
            </a:p>
            <a:p>
              <a:pPr algn="ctr"/>
              <a:r>
                <a:rPr lang="en-US" sz="3200" b="1" baseline="0">
                  <a:solidFill>
                    <a:srgbClr val="FFC000"/>
                  </a:solidFill>
                  <a:latin typeface="Trebuchet MS" pitchFamily="34" charset="0"/>
                </a:rPr>
                <a:t>Title, Authors, and Affiliations</a:t>
              </a:r>
            </a:p>
            <a:p>
              <a:pPr algn="l"/>
              <a:r>
                <a:rPr lang="en-US" sz="2400" b="0" baseline="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The font size of your title should be bigger than your name(s) and institution name(s).</a:t>
              </a:r>
            </a:p>
            <a:p>
              <a:pPr algn="l"/>
              <a:br>
                <a:rPr lang="en-US" sz="2800" b="1" baseline="0">
                  <a:solidFill>
                    <a:schemeClr val="bg1"/>
                  </a:solidFill>
                  <a:latin typeface="Trebuchet MS" pitchFamily="34" charset="0"/>
                </a:rPr>
              </a:br>
              <a:endParaRPr lang="en-US" sz="2800" b="1">
                <a:solidFill>
                  <a:schemeClr val="bg1"/>
                </a:solidFill>
                <a:latin typeface="Trebuchet MS" pitchFamily="34" charset="0"/>
              </a:endParaRPr>
            </a:p>
            <a:p>
              <a:pPr algn="ctr"/>
              <a:endParaRPr lang="en-US" sz="2800" b="1">
                <a:solidFill>
                  <a:srgbClr val="FFC000"/>
                </a:solidFill>
                <a:latin typeface="Trebuchet MS" pitchFamily="34" charset="0"/>
              </a:endParaRPr>
            </a:p>
            <a:p>
              <a:pPr algn="ctr"/>
              <a:endParaRPr lang="en-US" sz="2800" b="1">
                <a:solidFill>
                  <a:srgbClr val="FFC000"/>
                </a:solidFill>
                <a:latin typeface="Trebuchet MS" pitchFamily="34" charset="0"/>
              </a:endParaRPr>
            </a:p>
            <a:p>
              <a:pPr algn="ctr"/>
              <a:r>
                <a:rPr lang="en-US" sz="3200" b="1">
                  <a:solidFill>
                    <a:srgbClr val="FFC000"/>
                  </a:solidFill>
                  <a:latin typeface="Trebuchet MS" pitchFamily="34" charset="0"/>
                </a:rPr>
                <a:t>Adding Logos</a:t>
              </a:r>
              <a:r>
                <a:rPr lang="en-US" sz="3200" b="1" baseline="0">
                  <a:solidFill>
                    <a:srgbClr val="FFC000"/>
                  </a:solidFill>
                  <a:latin typeface="Trebuchet MS" pitchFamily="34" charset="0"/>
                </a:rPr>
                <a:t> / Seals</a:t>
              </a:r>
            </a:p>
            <a:p>
              <a:pPr algn="l"/>
              <a:r>
                <a:rPr lang="en-US" sz="2400" b="0" baseline="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spc="0"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See if your school’s logo is available on our free poster templates page.</a:t>
              </a:r>
            </a:p>
            <a:p>
              <a:pPr algn="l"/>
              <a:endParaRPr lang="en-US" sz="2400" b="0" baseline="0">
                <a:latin typeface="Trebuchet MS" pitchFamily="34" charset="0"/>
              </a:endParaRPr>
            </a:p>
            <a:p>
              <a:pPr algn="ctr"/>
              <a:r>
                <a:rPr lang="en-US" sz="3200" b="1" baseline="0">
                  <a:solidFill>
                    <a:srgbClr val="FFC000"/>
                  </a:solidFill>
                  <a:latin typeface="Trebuchet MS" pitchFamily="34" charset="0"/>
                </a:rPr>
                <a:t>Photographs / Graphics</a:t>
              </a:r>
            </a:p>
            <a:p>
              <a:pPr algn="l" defTabSz="977900"/>
              <a:r>
                <a:rPr lang="en-US" sz="2400" b="0" baseline="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a:solidFill>
                    <a:schemeClr val="bg1">
                      <a:lumMod val="75000"/>
                    </a:schemeClr>
                  </a:solidFill>
                  <a:latin typeface="Trebuchet MS" pitchFamily="34" charset="0"/>
                </a:rPr>
                <a:t>disproportionally.</a:t>
              </a:r>
            </a:p>
            <a:p>
              <a:pPr algn="l" defTabSz="977900"/>
              <a:endParaRPr lang="en-US" sz="2400" b="0" baseline="0">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r>
                <a:rPr lang="en-US" sz="3200" b="1" baseline="0">
                  <a:solidFill>
                    <a:srgbClr val="FFC000"/>
                  </a:solidFill>
                  <a:latin typeface="Trebuchet MS" pitchFamily="34" charset="0"/>
                </a:rPr>
                <a:t>Image Quality Check</a:t>
              </a:r>
            </a:p>
            <a:p>
              <a:pPr lvl="0" algn="l" defTabSz="977900"/>
              <a:r>
                <a:rPr lang="en-US" sz="2400" b="0" baseline="0">
                  <a:solidFill>
                    <a:schemeClr val="bg1">
                      <a:lumMod val="75000"/>
                    </a:schemeClr>
                  </a:solidFill>
                  <a:latin typeface="Trebuchet MS" pitchFamily="34" charset="0"/>
                </a:rPr>
                <a:t>Zoom in and look at your images at 100% magnification. If they look good they will print well. </a:t>
              </a:r>
              <a:endParaRPr lang="en-US" sz="2800" b="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a:solidFill>
                        <a:schemeClr val="tx1"/>
                      </a:solidFill>
                    </a:rPr>
                    <a:t>ORIGINAL</a:t>
                  </a: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a:solidFill>
                        <a:schemeClr val="bg1"/>
                      </a:solidFill>
                    </a:rPr>
                    <a:t>DISTORTED</a:t>
                  </a:r>
                  <a:endParaRPr lang="en-US" sz="700" b="1">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a:solidFill>
                      <a:schemeClr val="bg1"/>
                    </a:solidFill>
                  </a:rPr>
                  <a:t>Corner</a:t>
                </a:r>
                <a:r>
                  <a:rPr lang="en-US" sz="1600" baseline="0">
                    <a:solidFill>
                      <a:schemeClr val="bg1"/>
                    </a:solidFill>
                  </a:rPr>
                  <a:t> handles</a:t>
                </a:r>
                <a:endParaRPr lang="en-US" sz="160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056" name="Image" r:id="rId15" imgW="6350000" imgH="6350000" progId="">
                      <p:embed/>
                    </p:oleObj>
                  </mc:Choice>
                  <mc:Fallback>
                    <p:oleObj name="Image" r:id="rId15" imgW="6350000" imgH="6350000" progId="">
                      <p:embed/>
                      <p:pic>
                        <p:nvPicPr>
                          <p:cNvPr id="61" name="Object 6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33347" y="12734142"/>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057" name="Image" r:id="rId17" imgW="6350000" imgH="6350000" progId="">
                      <p:embed/>
                    </p:oleObj>
                  </mc:Choice>
                  <mc:Fallback>
                    <p:oleObj name="Image" r:id="rId17" imgW="6350000" imgH="6350000" progId="">
                      <p:embed/>
                      <p:pic>
                        <p:nvPicPr>
                          <p:cNvPr id="62" name="Object 6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56641" y="1273783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a:solidFill>
                      <a:srgbClr val="92D050"/>
                    </a:solidFill>
                  </a:rPr>
                  <a:t>Good</a:t>
                </a:r>
                <a:r>
                  <a:rPr lang="en-US" sz="1600" baseline="0">
                    <a:solidFill>
                      <a:srgbClr val="92D050"/>
                    </a:solidFill>
                  </a:rPr>
                  <a:t> </a:t>
                </a:r>
                <a:r>
                  <a:rPr lang="en-US" sz="1600" baseline="0">
                    <a:solidFill>
                      <a:schemeClr val="bg1"/>
                    </a:solidFill>
                  </a:rPr>
                  <a:t>printing quality</a:t>
                </a:r>
                <a:endParaRPr lang="en-US" sz="160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a:solidFill>
                      <a:srgbClr val="FF0000"/>
                    </a:solidFill>
                  </a:rPr>
                  <a:t>Bad </a:t>
                </a:r>
                <a:r>
                  <a:rPr lang="en-US" sz="1600">
                    <a:solidFill>
                      <a:schemeClr val="bg1"/>
                    </a:solidFill>
                  </a:rPr>
                  <a:t>printing quality</a:t>
                </a:r>
              </a:p>
            </p:txBody>
          </p:sp>
        </p:grpSp>
      </p:grpSp>
      <p:sp>
        <p:nvSpPr>
          <p:cNvPr id="39" name="Rectangle 38"/>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29382628" y="5392017"/>
            <a:ext cx="13577436" cy="26757874"/>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15156882" y="5370818"/>
            <a:ext cx="13577436" cy="2677907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userDrawn="1"/>
        </p:nvSpPr>
        <p:spPr>
          <a:xfrm>
            <a:off x="931136" y="5413216"/>
            <a:ext cx="13577436"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userDrawn="1"/>
        </p:nvSpPr>
        <p:spPr>
          <a:xfrm>
            <a:off x="44483668" y="31169782"/>
            <a:ext cx="7629577" cy="1399638"/>
          </a:xfrm>
          <a:prstGeom prst="rect">
            <a:avLst/>
          </a:prstGeom>
          <a:noFill/>
        </p:spPr>
        <p:txBody>
          <a:bodyPr wrap="square" lIns="65304" tIns="32651" rIns="65304" bIns="32651" rtlCol="0">
            <a:spAutoFit/>
          </a:bodyPr>
          <a:lstStyle/>
          <a:p>
            <a:pPr marL="400050" indent="-400050">
              <a:lnSpc>
                <a:spcPts val="2600"/>
              </a:lnSpc>
            </a:pPr>
            <a:r>
              <a:rPr lang="en-US" sz="2800">
                <a:solidFill>
                  <a:schemeClr val="bg1"/>
                </a:solidFill>
              </a:rPr>
              <a:t>© 2015</a:t>
            </a:r>
            <a:r>
              <a:rPr lang="en-US" sz="2800" baseline="0">
                <a:solidFill>
                  <a:schemeClr val="bg1"/>
                </a:solidFill>
              </a:rPr>
              <a:t> </a:t>
            </a:r>
            <a:r>
              <a:rPr lang="en-US" sz="2800">
                <a:solidFill>
                  <a:schemeClr val="bg1"/>
                </a:solidFill>
              </a:rPr>
              <a:t>PosterPresentations.com</a:t>
            </a:r>
            <a:br>
              <a:rPr lang="en-US" sz="2800">
                <a:solidFill>
                  <a:schemeClr val="bg1"/>
                </a:solidFill>
              </a:rPr>
            </a:br>
            <a:r>
              <a:rPr lang="en-US" sz="2400">
                <a:solidFill>
                  <a:schemeClr val="bg1"/>
                </a:solidFill>
              </a:rPr>
              <a:t>2117 Fourth Street ,</a:t>
            </a:r>
            <a:r>
              <a:rPr lang="en-US" sz="2400" baseline="0">
                <a:solidFill>
                  <a:schemeClr val="bg1"/>
                </a:solidFill>
              </a:rPr>
              <a:t> Unit C</a:t>
            </a:r>
          </a:p>
          <a:p>
            <a:pPr marL="400050" indent="-400050">
              <a:lnSpc>
                <a:spcPts val="2600"/>
              </a:lnSpc>
            </a:pPr>
            <a:r>
              <a:rPr lang="en-US" sz="2400" baseline="0">
                <a:solidFill>
                  <a:schemeClr val="bg1"/>
                </a:solidFill>
              </a:rPr>
              <a:t>	Berkeley CA </a:t>
            </a:r>
            <a:r>
              <a:rPr lang="en-US" sz="2000" baseline="0">
                <a:solidFill>
                  <a:schemeClr val="bg1"/>
                </a:solidFill>
              </a:rPr>
              <a:t>94710</a:t>
            </a:r>
            <a:endParaRPr lang="en-US" sz="2400" baseline="0">
              <a:solidFill>
                <a:schemeClr val="bg1"/>
              </a:solidFill>
            </a:endParaRPr>
          </a:p>
          <a:p>
            <a:pPr marL="400050" indent="-400050">
              <a:lnSpc>
                <a:spcPts val="2600"/>
              </a:lnSpc>
            </a:pPr>
            <a:r>
              <a:rPr lang="en-US" sz="2400" b="1" baseline="0">
                <a:solidFill>
                  <a:srgbClr val="FFFF00"/>
                </a:solidFill>
              </a:rPr>
              <a:t>	posterpresenter@gmail.com</a:t>
            </a:r>
            <a:endParaRPr lang="en-US" sz="2800" b="1">
              <a:solidFill>
                <a:srgbClr val="FFFF00"/>
              </a:solidFill>
            </a:endParaRP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100" b="1">
                <a:solidFill>
                  <a:schemeClr val="bg1">
                    <a:lumMod val="75000"/>
                  </a:schemeClr>
                </a:solidFill>
                <a:latin typeface="Arial" charset="0"/>
              </a:rPr>
              <a:t>www.PosterPresentations.com</a:t>
            </a:r>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a:solidFill>
                    <a:schemeClr val="bg1"/>
                  </a:solidFill>
                  <a:latin typeface="Trebuchet MS" pitchFamily="34" charset="0"/>
                </a:rPr>
                <a:t>QUICK START (cont.)</a:t>
              </a:r>
            </a:p>
            <a:p>
              <a:pPr algn="ctr"/>
              <a:endParaRPr lang="en-US" sz="3600" b="1" baseline="0">
                <a:solidFill>
                  <a:schemeClr val="bg1"/>
                </a:solidFill>
                <a:latin typeface="Trebuchet MS" pitchFamily="34" charset="0"/>
              </a:endParaRPr>
            </a:p>
            <a:p>
              <a:pPr algn="ctr"/>
              <a:r>
                <a:rPr lang="en-US" sz="3200" b="1" baseline="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r>
                <a:rPr lang="en-US" sz="2400" b="0" baseline="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Text</a:t>
              </a:r>
            </a:p>
            <a:p>
              <a:pPr marL="3265488" lvl="2" indent="0" algn="l" defTabSz="114300"/>
              <a:r>
                <a:rPr lang="en-US" sz="2400" b="0" baseline="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 </a:t>
              </a:r>
              <a:r>
                <a:rPr kumimoji="0" lang="en-US" sz="3200" b="1" i="0" u="none" strike="noStrike" kern="1200" cap="none" spc="0" normalizeH="0" baseline="0" noProof="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a:solidFill>
                  <a:schemeClr val="bg1">
                    <a:lumMod val="75000"/>
                  </a:schemeClr>
                </a:solidFill>
                <a:latin typeface="Trebuchet MS" pitchFamily="34" charset="0"/>
              </a:endParaRPr>
            </a:p>
            <a:p>
              <a:pPr marL="1518341" lvl="2"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Tables</a:t>
              </a:r>
            </a:p>
            <a:p>
              <a:pPr marL="1730375" lvl="1" indent="0" algn="l" defTabSz="114300"/>
              <a:r>
                <a:rPr lang="en-US" sz="2400" b="0" baseline="0">
                  <a:solidFill>
                    <a:schemeClr val="bg1">
                      <a:lumMod val="75000"/>
                    </a:schemeClr>
                  </a:solidFill>
                  <a:latin typeface="Trebuchet MS" pitchFamily="34" charset="0"/>
                </a:rPr>
                <a:t>To add a table from scratch go to the INSERT menu and </a:t>
              </a:r>
              <a:br>
                <a:rPr lang="en-US" sz="2400" b="0" baseline="0">
                  <a:solidFill>
                    <a:schemeClr val="bg1">
                      <a:lumMod val="75000"/>
                    </a:schemeClr>
                  </a:solidFill>
                  <a:latin typeface="Trebuchet MS" pitchFamily="34" charset="0"/>
                </a:rPr>
              </a:br>
              <a:r>
                <a:rPr lang="en-US" sz="2400" b="0" baseline="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078" name="Image" r:id="rId4" imgW="6350000" imgH="6350000" progId="">
                    <p:embed/>
                  </p:oleObj>
                </mc:Choice>
                <mc:Fallback>
                  <p:oleObj name="Image" r:id="rId4" imgW="6350000" imgH="6350000" progId="">
                    <p:embed/>
                    <p:pic>
                      <p:nvPicPr>
                        <p:cNvPr id="45" name="Object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915679" y="3349444"/>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079" name="Image" r:id="rId7" imgW="6350000" imgH="6350000" progId="">
                    <p:embed/>
                  </p:oleObj>
                </mc:Choice>
                <mc:Fallback>
                  <p:oleObj name="Image" r:id="rId7" imgW="6350000" imgH="6350000" progId="">
                    <p:embed/>
                    <p:pic>
                      <p:nvPicPr>
                        <p:cNvPr id="47" name="Object 4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29619" y="12347263"/>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a:solidFill>
                      <a:schemeClr val="tx2"/>
                    </a:solidFill>
                    <a:latin typeface="Trebuchet MS" pitchFamily="34" charset="0"/>
                  </a:rPr>
                  <a:t>Student</a:t>
                </a:r>
                <a:r>
                  <a:rPr lang="en-US" sz="2400" baseline="0">
                    <a:solidFill>
                      <a:schemeClr val="tx2"/>
                    </a:solidFill>
                    <a:latin typeface="Trebuchet MS" pitchFamily="34" charset="0"/>
                  </a:rPr>
                  <a:t> discounts are available on our </a:t>
                </a:r>
                <a:r>
                  <a:rPr lang="en-US" sz="2400" baseline="0" err="1">
                    <a:solidFill>
                      <a:schemeClr val="tx2"/>
                    </a:solidFill>
                    <a:latin typeface="Trebuchet MS" pitchFamily="34" charset="0"/>
                  </a:rPr>
                  <a:t>Facebook</a:t>
                </a:r>
                <a:r>
                  <a:rPr lang="en-US" sz="2400" baseline="0">
                    <a:solidFill>
                      <a:schemeClr val="tx2"/>
                    </a:solidFill>
                    <a:latin typeface="Trebuchet MS" pitchFamily="34" charset="0"/>
                  </a:rPr>
                  <a:t> page.</a:t>
                </a:r>
                <a:br>
                  <a:rPr lang="en-US" sz="2400" baseline="0">
                    <a:solidFill>
                      <a:schemeClr val="tx2"/>
                    </a:solidFill>
                    <a:latin typeface="Trebuchet MS" pitchFamily="34" charset="0"/>
                  </a:rPr>
                </a:br>
                <a:r>
                  <a:rPr lang="en-US" sz="2400" baseline="0">
                    <a:solidFill>
                      <a:schemeClr val="tx2"/>
                    </a:solidFill>
                    <a:latin typeface="Trebuchet MS" pitchFamily="34" charset="0"/>
                  </a:rPr>
                  <a:t>Go to </a:t>
                </a:r>
                <a:r>
                  <a:rPr lang="en-US" sz="2400" u="sng" baseline="0">
                    <a:solidFill>
                      <a:schemeClr val="tx2"/>
                    </a:solidFill>
                    <a:latin typeface="Trebuchet MS" pitchFamily="34" charset="0"/>
                  </a:rPr>
                  <a:t>PosterPresentations.com</a:t>
                </a:r>
                <a:r>
                  <a:rPr lang="en-US" sz="2400" baseline="0">
                    <a:solidFill>
                      <a:schemeClr val="tx2"/>
                    </a:solidFill>
                    <a:latin typeface="Trebuchet MS" pitchFamily="34" charset="0"/>
                  </a:rPr>
                  <a:t> and click on the FB icon. </a:t>
                </a:r>
                <a:endParaRPr lang="en-US" sz="2400">
                  <a:solidFill>
                    <a:schemeClr val="tx2"/>
                  </a:solidFill>
                  <a:latin typeface="Trebuchet MS" pitchFamily="34" charset="0"/>
                </a:endParaRPr>
              </a:p>
            </p:txBody>
          </p:sp>
        </p:gr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a:solidFill>
                    <a:srgbClr val="FF0000"/>
                  </a:solidFill>
                  <a:latin typeface="Trebuchet MS" pitchFamily="34" charset="0"/>
                </a:rPr>
                <a:t>(—THIS SIDEBAR DOES NOT PRINT—)</a:t>
              </a:r>
              <a:endParaRPr lang="en-US" sz="3200" b="1" spc="600">
                <a:solidFill>
                  <a:schemeClr val="bg1"/>
                </a:solidFill>
                <a:latin typeface="Trebuchet MS" pitchFamily="34" charset="0"/>
              </a:endParaRPr>
            </a:p>
            <a:p>
              <a:pPr algn="ctr"/>
              <a:r>
                <a:rPr lang="en-US" sz="4000" b="1" spc="600">
                  <a:solidFill>
                    <a:schemeClr val="bg1"/>
                  </a:solidFill>
                  <a:latin typeface="Trebuchet MS" pitchFamily="34" charset="0"/>
                </a:rPr>
                <a:t>DESIGN</a:t>
              </a:r>
              <a:r>
                <a:rPr lang="en-US" sz="4000" b="1" spc="600" baseline="0">
                  <a:solidFill>
                    <a:schemeClr val="bg1"/>
                  </a:solidFill>
                  <a:latin typeface="Trebuchet MS" pitchFamily="34" charset="0"/>
                </a:rPr>
                <a:t> </a:t>
              </a:r>
              <a:r>
                <a:rPr lang="en-US" sz="4000" b="1" spc="600">
                  <a:solidFill>
                    <a:schemeClr val="bg1"/>
                  </a:solidFill>
                  <a:latin typeface="Trebuchet MS" pitchFamily="34" charset="0"/>
                </a:rPr>
                <a:t>GUIDE</a:t>
              </a:r>
            </a:p>
            <a:p>
              <a:pPr algn="ctr"/>
              <a:endParaRPr lang="en-US" sz="2800" b="1">
                <a:latin typeface="Trebuchet MS" pitchFamily="34" charset="0"/>
              </a:endParaRPr>
            </a:p>
            <a:p>
              <a:pPr defTabSz="3765639"/>
              <a:r>
                <a:rPr lang="en-US" sz="2800" i="0">
                  <a:latin typeface="Trebuchet MS" pitchFamily="34" charset="0"/>
                </a:rPr>
                <a:t>This PowerPoint</a:t>
              </a:r>
              <a:r>
                <a:rPr lang="en-US" sz="2800" i="0" baseline="0">
                  <a:latin typeface="Trebuchet MS" pitchFamily="34" charset="0"/>
                </a:rPr>
                <a:t> </a:t>
              </a:r>
              <a:r>
                <a:rPr lang="en-US" sz="2800" i="0">
                  <a:latin typeface="Trebuchet MS" pitchFamily="34" charset="0"/>
                </a:rPr>
                <a:t>2007 template produces</a:t>
              </a:r>
              <a:r>
                <a:rPr lang="en-US" sz="2800" i="0" baseline="0">
                  <a:latin typeface="Trebuchet MS" pitchFamily="34" charset="0"/>
                </a:rPr>
                <a:t> </a:t>
              </a:r>
              <a:r>
                <a:rPr lang="en-US" sz="2800" i="0">
                  <a:latin typeface="Trebuchet MS" pitchFamily="34" charset="0"/>
                </a:rPr>
                <a:t>a 36”x48” presentation poster. </a:t>
              </a:r>
              <a:r>
                <a:rPr lang="en-US" sz="2800">
                  <a:latin typeface="Trebuchet MS" pitchFamily="34" charset="0"/>
                </a:rPr>
                <a:t>You</a:t>
              </a:r>
              <a:r>
                <a:rPr lang="en-US" sz="2800" baseline="0">
                  <a:latin typeface="Trebuchet MS" pitchFamily="34" charset="0"/>
                </a:rPr>
                <a:t> can u</a:t>
              </a:r>
              <a:r>
                <a:rPr lang="en-US" sz="2800">
                  <a:latin typeface="Trebuchet MS" pitchFamily="34" charset="0"/>
                </a:rPr>
                <a:t>se</a:t>
              </a:r>
              <a:r>
                <a:rPr lang="en-US" sz="2800" baseline="0">
                  <a:latin typeface="Trebuchet MS" pitchFamily="34" charset="0"/>
                </a:rPr>
                <a:t> it to create your research poster and </a:t>
              </a:r>
              <a:r>
                <a:rPr lang="en-US" sz="2800">
                  <a:latin typeface="Trebuchet MS" pitchFamily="34" charset="0"/>
                </a:rPr>
                <a:t>save valuable time placing titles, subtitles,</a:t>
              </a:r>
              <a:r>
                <a:rPr lang="en-US" sz="2800" baseline="0">
                  <a:latin typeface="Trebuchet MS" pitchFamily="34" charset="0"/>
                </a:rPr>
                <a:t> text, and graphics</a:t>
              </a:r>
              <a:r>
                <a:rPr lang="en-US" sz="2800">
                  <a:latin typeface="Trebuchet MS" pitchFamily="34" charset="0"/>
                </a:rPr>
                <a:t>. </a:t>
              </a:r>
            </a:p>
            <a:p>
              <a:pPr defTabSz="3765639"/>
              <a:endParaRPr lang="en-US" sz="2800">
                <a:latin typeface="Trebuchet MS" pitchFamily="34" charset="0"/>
              </a:endParaRPr>
            </a:p>
            <a:p>
              <a:pPr defTabSz="4389219"/>
              <a:r>
                <a:rPr lang="en-US" sz="2800">
                  <a:latin typeface="Trebuchet MS" pitchFamily="34" charset="0"/>
                </a:rPr>
                <a:t>We provide a series of online tutorials that will guide you through the poster design process and answer your poster production questions. To view our template tutorials, go online to </a:t>
              </a:r>
              <a:r>
                <a:rPr lang="en-US" sz="2800" b="1">
                  <a:solidFill>
                    <a:srgbClr val="FFC000"/>
                  </a:solidFill>
                  <a:latin typeface="Trebuchet MS" pitchFamily="34" charset="0"/>
                </a:rPr>
                <a:t>PosterPresentations.com</a:t>
              </a:r>
              <a:r>
                <a:rPr lang="en-US" sz="2800" b="1">
                  <a:solidFill>
                    <a:schemeClr val="bg1"/>
                  </a:solidFill>
                  <a:latin typeface="Trebuchet MS" pitchFamily="34" charset="0"/>
                </a:rPr>
                <a:t> </a:t>
              </a:r>
              <a:r>
                <a:rPr lang="en-US" sz="2800">
                  <a:solidFill>
                    <a:schemeClr val="bg1"/>
                  </a:solidFill>
                  <a:latin typeface="Trebuchet MS" pitchFamily="34" charset="0"/>
                </a:rPr>
                <a:t>and click on HELP DESK.</a:t>
              </a:r>
            </a:p>
            <a:p>
              <a:pPr defTabSz="4389219"/>
              <a:endParaRPr lang="en-US" sz="2800">
                <a:latin typeface="Trebuchet MS" pitchFamily="34" charset="0"/>
              </a:endParaRPr>
            </a:p>
            <a:p>
              <a:pPr defTabSz="4389219"/>
              <a:r>
                <a:rPr lang="en-US" sz="2800">
                  <a:solidFill>
                    <a:schemeClr val="bg1"/>
                  </a:solidFill>
                  <a:latin typeface="Trebuchet MS" pitchFamily="34" charset="0"/>
                </a:rPr>
                <a:t>When</a:t>
              </a:r>
              <a:r>
                <a:rPr lang="en-US" sz="2800" baseline="0">
                  <a:solidFill>
                    <a:schemeClr val="bg1"/>
                  </a:solidFill>
                  <a:latin typeface="Trebuchet MS" pitchFamily="34" charset="0"/>
                </a:rPr>
                <a:t> you are ready to print your poster</a:t>
              </a:r>
              <a:r>
                <a:rPr lang="en-US" sz="2800">
                  <a:solidFill>
                    <a:schemeClr val="bg1"/>
                  </a:solidFill>
                  <a:latin typeface="Trebuchet MS" pitchFamily="34" charset="0"/>
                </a:rPr>
                <a:t>,</a:t>
              </a:r>
              <a:r>
                <a:rPr lang="en-US" sz="2800" baseline="0">
                  <a:solidFill>
                    <a:schemeClr val="bg1"/>
                  </a:solidFill>
                  <a:latin typeface="Trebuchet MS" pitchFamily="34" charset="0"/>
                </a:rPr>
                <a:t> go online to </a:t>
              </a:r>
              <a:r>
                <a:rPr lang="en-US" sz="2800" b="0">
                  <a:solidFill>
                    <a:schemeClr val="bg1"/>
                  </a:solidFill>
                  <a:latin typeface="Trebuchet MS" pitchFamily="34" charset="0"/>
                </a:rPr>
                <a:t>PosterPresentations.com</a:t>
              </a:r>
              <a:br>
                <a:rPr lang="en-US" sz="2800">
                  <a:solidFill>
                    <a:schemeClr val="bg1"/>
                  </a:solidFill>
                  <a:latin typeface="Trebuchet MS" pitchFamily="34" charset="0"/>
                </a:rPr>
              </a:br>
              <a:endParaRPr lang="en-US" sz="2800">
                <a:solidFill>
                  <a:schemeClr val="bg1"/>
                </a:solidFill>
                <a:latin typeface="Trebuchet MS" pitchFamily="34" charset="0"/>
              </a:endParaRPr>
            </a:p>
            <a:p>
              <a:pPr algn="l" defTabSz="3765639"/>
              <a:r>
                <a:rPr lang="en-US" sz="2800" b="0">
                  <a:solidFill>
                    <a:schemeClr val="bg1"/>
                  </a:solidFill>
                  <a:latin typeface="Trebuchet MS" pitchFamily="34" charset="0"/>
                </a:rPr>
                <a:t>Need</a:t>
              </a:r>
              <a:r>
                <a:rPr lang="en-US" sz="2800" b="0" baseline="0">
                  <a:solidFill>
                    <a:schemeClr val="bg1"/>
                  </a:solidFill>
                  <a:latin typeface="Trebuchet MS" pitchFamily="34" charset="0"/>
                </a:rPr>
                <a:t> assistance? Call us at </a:t>
              </a:r>
              <a:r>
                <a:rPr lang="en-US" sz="2800" b="0">
                  <a:solidFill>
                    <a:srgbClr val="FFC000"/>
                  </a:solidFill>
                  <a:latin typeface="Trebuchet MS" pitchFamily="34" charset="0"/>
                </a:rPr>
                <a:t>1.510.649.3001</a:t>
              </a:r>
            </a:p>
            <a:p>
              <a:pPr algn="l" defTabSz="3765639"/>
              <a:endParaRPr lang="en-US" sz="3600" b="1">
                <a:solidFill>
                  <a:srgbClr val="FFFF00"/>
                </a:solidFill>
                <a:latin typeface="Trebuchet MS" pitchFamily="34" charset="0"/>
              </a:endParaRPr>
            </a:p>
            <a:p>
              <a:pPr algn="ctr"/>
              <a:endParaRPr lang="en-US" sz="2400" b="1">
                <a:solidFill>
                  <a:schemeClr val="bg1"/>
                </a:solidFill>
                <a:latin typeface="Trebuchet MS" pitchFamily="34" charset="0"/>
              </a:endParaRPr>
            </a:p>
            <a:p>
              <a:pPr algn="ctr"/>
              <a:r>
                <a:rPr lang="en-US" sz="4000" b="1" spc="600">
                  <a:solidFill>
                    <a:schemeClr val="bg1"/>
                  </a:solidFill>
                  <a:latin typeface="Trebuchet MS" pitchFamily="34" charset="0"/>
                </a:rPr>
                <a:t>QUICK START</a:t>
              </a:r>
            </a:p>
            <a:p>
              <a:pPr algn="ctr"/>
              <a:endParaRPr lang="en-US" sz="3200" b="1" baseline="0">
                <a:solidFill>
                  <a:schemeClr val="bg1"/>
                </a:solidFill>
                <a:latin typeface="Trebuchet MS" pitchFamily="34" charset="0"/>
              </a:endParaRPr>
            </a:p>
            <a:p>
              <a:pPr algn="ctr"/>
              <a:r>
                <a:rPr lang="en-US" sz="3200" b="1" baseline="0">
                  <a:solidFill>
                    <a:srgbClr val="FFC000"/>
                  </a:solidFill>
                  <a:latin typeface="Trebuchet MS" pitchFamily="34" charset="0"/>
                </a:rPr>
                <a:t>Zoom in and out</a:t>
              </a:r>
            </a:p>
            <a:p>
              <a:pPr marL="1892300" indent="-1892300" algn="l" defTabSz="850900"/>
              <a:r>
                <a:rPr lang="en-US" sz="2400" b="0" baseline="0">
                  <a:solidFill>
                    <a:schemeClr val="bg1"/>
                  </a:solidFill>
                  <a:latin typeface="Trebuchet MS" pitchFamily="34" charset="0"/>
                </a:rPr>
                <a:t>	</a:t>
              </a:r>
              <a:r>
                <a:rPr lang="en-US" sz="2400" b="0" baseline="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a:solidFill>
                    <a:schemeClr val="bg1">
                      <a:lumMod val="75000"/>
                    </a:schemeClr>
                  </a:solidFill>
                  <a:latin typeface="Trebuchet MS" pitchFamily="34" charset="0"/>
                </a:rPr>
                <a:t>	</a:t>
              </a:r>
              <a:r>
                <a:rPr lang="en-US" sz="2400" b="0" baseline="0">
                  <a:solidFill>
                    <a:schemeClr val="bg1">
                      <a:lumMod val="75000"/>
                    </a:schemeClr>
                  </a:solidFill>
                  <a:latin typeface="Trebuchet MS" pitchFamily="34" charset="0"/>
                </a:rPr>
                <a:t>Go to VIEW &gt; ZOOM.</a:t>
              </a:r>
            </a:p>
            <a:p>
              <a:pPr algn="l"/>
              <a:endParaRPr lang="en-US" sz="2800" b="0" baseline="0">
                <a:solidFill>
                  <a:schemeClr val="bg1"/>
                </a:solidFill>
                <a:latin typeface="Trebuchet MS" pitchFamily="34" charset="0"/>
              </a:endParaRPr>
            </a:p>
            <a:p>
              <a:pPr algn="ctr"/>
              <a:r>
                <a:rPr lang="en-US" sz="3200" b="1" baseline="0">
                  <a:solidFill>
                    <a:srgbClr val="FFC000"/>
                  </a:solidFill>
                  <a:latin typeface="Trebuchet MS" pitchFamily="34" charset="0"/>
                </a:rPr>
                <a:t>Title, Authors, and Affiliations</a:t>
              </a:r>
            </a:p>
            <a:p>
              <a:pPr algn="l"/>
              <a:r>
                <a:rPr lang="en-US" sz="2400" b="0" baseline="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The font size of your title should be bigger than your name(s) and institution name(s).</a:t>
              </a:r>
            </a:p>
            <a:p>
              <a:pPr algn="l"/>
              <a:br>
                <a:rPr lang="en-US" sz="2800" b="1" baseline="0">
                  <a:solidFill>
                    <a:schemeClr val="bg1"/>
                  </a:solidFill>
                  <a:latin typeface="Trebuchet MS" pitchFamily="34" charset="0"/>
                </a:rPr>
              </a:br>
              <a:endParaRPr lang="en-US" sz="2800" b="1">
                <a:solidFill>
                  <a:schemeClr val="bg1"/>
                </a:solidFill>
                <a:latin typeface="Trebuchet MS" pitchFamily="34" charset="0"/>
              </a:endParaRPr>
            </a:p>
            <a:p>
              <a:pPr algn="ctr"/>
              <a:endParaRPr lang="en-US" sz="2800" b="1">
                <a:solidFill>
                  <a:srgbClr val="FFC000"/>
                </a:solidFill>
                <a:latin typeface="Trebuchet MS" pitchFamily="34" charset="0"/>
              </a:endParaRPr>
            </a:p>
            <a:p>
              <a:pPr algn="ctr"/>
              <a:endParaRPr lang="en-US" sz="2800" b="1">
                <a:solidFill>
                  <a:srgbClr val="FFC000"/>
                </a:solidFill>
                <a:latin typeface="Trebuchet MS" pitchFamily="34" charset="0"/>
              </a:endParaRPr>
            </a:p>
            <a:p>
              <a:pPr algn="ctr"/>
              <a:r>
                <a:rPr lang="en-US" sz="3200" b="1">
                  <a:solidFill>
                    <a:srgbClr val="FFC000"/>
                  </a:solidFill>
                  <a:latin typeface="Trebuchet MS" pitchFamily="34" charset="0"/>
                </a:rPr>
                <a:t>Adding Logos</a:t>
              </a:r>
              <a:r>
                <a:rPr lang="en-US" sz="3200" b="1" baseline="0">
                  <a:solidFill>
                    <a:srgbClr val="FFC000"/>
                  </a:solidFill>
                  <a:latin typeface="Trebuchet MS" pitchFamily="34" charset="0"/>
                </a:rPr>
                <a:t> / Seals</a:t>
              </a:r>
            </a:p>
            <a:p>
              <a:pPr algn="l"/>
              <a:r>
                <a:rPr lang="en-US" sz="2400" b="0" baseline="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spc="0"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See if your school’s logo is available on our free poster templates page.</a:t>
              </a:r>
            </a:p>
            <a:p>
              <a:pPr algn="l"/>
              <a:endParaRPr lang="en-US" sz="2400" b="0" baseline="0">
                <a:latin typeface="Trebuchet MS" pitchFamily="34" charset="0"/>
              </a:endParaRPr>
            </a:p>
            <a:p>
              <a:pPr algn="ctr"/>
              <a:r>
                <a:rPr lang="en-US" sz="3200" b="1" baseline="0">
                  <a:solidFill>
                    <a:srgbClr val="FFC000"/>
                  </a:solidFill>
                  <a:latin typeface="Trebuchet MS" pitchFamily="34" charset="0"/>
                </a:rPr>
                <a:t>Photographs / Graphics</a:t>
              </a:r>
            </a:p>
            <a:p>
              <a:pPr algn="l" defTabSz="977900"/>
              <a:r>
                <a:rPr lang="en-US" sz="2400" b="0" baseline="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a:solidFill>
                    <a:schemeClr val="bg1">
                      <a:lumMod val="75000"/>
                    </a:schemeClr>
                  </a:solidFill>
                  <a:latin typeface="Trebuchet MS" pitchFamily="34" charset="0"/>
                </a:rPr>
                <a:t>disproportionally.</a:t>
              </a:r>
            </a:p>
            <a:p>
              <a:pPr algn="l" defTabSz="977900"/>
              <a:endParaRPr lang="en-US" sz="2400" b="0" baseline="0">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r>
                <a:rPr lang="en-US" sz="3200" b="1" baseline="0">
                  <a:solidFill>
                    <a:srgbClr val="FFC000"/>
                  </a:solidFill>
                  <a:latin typeface="Trebuchet MS" pitchFamily="34" charset="0"/>
                </a:rPr>
                <a:t>Image Quality Check</a:t>
              </a:r>
            </a:p>
            <a:p>
              <a:pPr lvl="0" algn="l" defTabSz="977900"/>
              <a:r>
                <a:rPr lang="en-US" sz="2400" b="0" baseline="0">
                  <a:solidFill>
                    <a:schemeClr val="bg1">
                      <a:lumMod val="75000"/>
                    </a:schemeClr>
                  </a:solidFill>
                  <a:latin typeface="Trebuchet MS" pitchFamily="34" charset="0"/>
                </a:rPr>
                <a:t>Zoom in and look at your images at 100% magnification. If they look good they will print well. </a:t>
              </a:r>
              <a:endParaRPr lang="en-US" sz="2800" b="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a:solidFill>
                        <a:schemeClr val="tx1"/>
                      </a:solidFill>
                    </a:rPr>
                    <a:t>ORIGINAL</a:t>
                  </a: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a:solidFill>
                        <a:schemeClr val="bg1"/>
                      </a:solidFill>
                    </a:rPr>
                    <a:t>DISTORTED</a:t>
                  </a:r>
                  <a:endParaRPr lang="en-US" sz="700" b="1">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a:solidFill>
                      <a:schemeClr val="bg1"/>
                    </a:solidFill>
                  </a:rPr>
                  <a:t>Corner</a:t>
                </a:r>
                <a:r>
                  <a:rPr lang="en-US" sz="1600" baseline="0">
                    <a:solidFill>
                      <a:schemeClr val="bg1"/>
                    </a:solidFill>
                  </a:rPr>
                  <a:t> handles</a:t>
                </a:r>
                <a:endParaRPr lang="en-US" sz="160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080" name="Image" r:id="rId15" imgW="6350000" imgH="6350000" progId="">
                      <p:embed/>
                    </p:oleObj>
                  </mc:Choice>
                  <mc:Fallback>
                    <p:oleObj name="Image" r:id="rId15" imgW="6350000" imgH="6350000" progId="">
                      <p:embed/>
                      <p:pic>
                        <p:nvPicPr>
                          <p:cNvPr id="60" name="Object 5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33347" y="12734142"/>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081" name="Image" r:id="rId17" imgW="6350000" imgH="6350000" progId="">
                      <p:embed/>
                    </p:oleObj>
                  </mc:Choice>
                  <mc:Fallback>
                    <p:oleObj name="Image" r:id="rId17" imgW="6350000" imgH="6350000" progId="">
                      <p:embed/>
                      <p:pic>
                        <p:nvPicPr>
                          <p:cNvPr id="61" name="Object 6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56641" y="1273783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a:solidFill>
                      <a:srgbClr val="92D050"/>
                    </a:solidFill>
                  </a:rPr>
                  <a:t>Good</a:t>
                </a:r>
                <a:r>
                  <a:rPr lang="en-US" sz="1600" baseline="0">
                    <a:solidFill>
                      <a:srgbClr val="92D050"/>
                    </a:solidFill>
                  </a:rPr>
                  <a:t> </a:t>
                </a:r>
                <a:r>
                  <a:rPr lang="en-US" sz="1600" baseline="0">
                    <a:solidFill>
                      <a:schemeClr val="bg1"/>
                    </a:solidFill>
                  </a:rPr>
                  <a:t>printing quality</a:t>
                </a:r>
                <a:endParaRPr lang="en-US" sz="160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a:solidFill>
                      <a:srgbClr val="FF0000"/>
                    </a:solidFill>
                  </a:rPr>
                  <a:t>Bad </a:t>
                </a:r>
                <a:r>
                  <a:rPr lang="en-US" sz="1600">
                    <a:solidFill>
                      <a:schemeClr val="bg1"/>
                    </a:solidFill>
                  </a:rPr>
                  <a:t>printing quality</a:t>
                </a:r>
              </a:p>
            </p:txBody>
          </p:sp>
        </p:grpSp>
      </p:grpSp>
      <p:sp>
        <p:nvSpPr>
          <p:cNvPr id="37" name="Rectangle 36"/>
          <p:cNvSpPr/>
          <p:nvPr userDrawn="1"/>
        </p:nvSpPr>
        <p:spPr>
          <a:xfrm rot="10800000">
            <a:off x="-6419"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userDrawn="1"/>
        </p:nvSpPr>
        <p:spPr>
          <a:xfrm>
            <a:off x="44487207" y="31298534"/>
            <a:ext cx="7629577" cy="1399638"/>
          </a:xfrm>
          <a:prstGeom prst="rect">
            <a:avLst/>
          </a:prstGeom>
          <a:noFill/>
        </p:spPr>
        <p:txBody>
          <a:bodyPr wrap="square" lIns="65304" tIns="32651" rIns="65304" bIns="32651" rtlCol="0">
            <a:spAutoFit/>
          </a:bodyPr>
          <a:lstStyle/>
          <a:p>
            <a:pPr marL="400050" indent="-400050">
              <a:lnSpc>
                <a:spcPts val="2600"/>
              </a:lnSpc>
            </a:pPr>
            <a:r>
              <a:rPr lang="en-US" sz="2800">
                <a:solidFill>
                  <a:schemeClr val="bg1"/>
                </a:solidFill>
              </a:rPr>
              <a:t>© 2015</a:t>
            </a:r>
            <a:r>
              <a:rPr lang="en-US" sz="2800" baseline="0">
                <a:solidFill>
                  <a:schemeClr val="bg1"/>
                </a:solidFill>
              </a:rPr>
              <a:t> </a:t>
            </a:r>
            <a:r>
              <a:rPr lang="en-US" sz="2800">
                <a:solidFill>
                  <a:schemeClr val="bg1"/>
                </a:solidFill>
              </a:rPr>
              <a:t>PosterPresentations.com</a:t>
            </a:r>
            <a:br>
              <a:rPr lang="en-US" sz="2800">
                <a:solidFill>
                  <a:schemeClr val="bg1"/>
                </a:solidFill>
              </a:rPr>
            </a:br>
            <a:r>
              <a:rPr lang="en-US" sz="2400">
                <a:solidFill>
                  <a:schemeClr val="bg1"/>
                </a:solidFill>
              </a:rPr>
              <a:t>2117 Fourth Street ,</a:t>
            </a:r>
            <a:r>
              <a:rPr lang="en-US" sz="2400" baseline="0">
                <a:solidFill>
                  <a:schemeClr val="bg1"/>
                </a:solidFill>
              </a:rPr>
              <a:t> Unit C</a:t>
            </a:r>
          </a:p>
          <a:p>
            <a:pPr marL="400050" indent="-400050">
              <a:lnSpc>
                <a:spcPts val="2600"/>
              </a:lnSpc>
            </a:pPr>
            <a:r>
              <a:rPr lang="en-US" sz="2400" baseline="0">
                <a:solidFill>
                  <a:schemeClr val="bg1"/>
                </a:solidFill>
              </a:rPr>
              <a:t>	Berkeley CA </a:t>
            </a:r>
            <a:r>
              <a:rPr lang="en-US" sz="2000" baseline="0">
                <a:solidFill>
                  <a:schemeClr val="bg1"/>
                </a:solidFill>
              </a:rPr>
              <a:t>94710</a:t>
            </a:r>
            <a:endParaRPr lang="en-US" sz="2400" baseline="0">
              <a:solidFill>
                <a:schemeClr val="bg1"/>
              </a:solidFill>
            </a:endParaRPr>
          </a:p>
          <a:p>
            <a:pPr marL="400050" indent="-400050">
              <a:lnSpc>
                <a:spcPts val="2600"/>
              </a:lnSpc>
            </a:pPr>
            <a:r>
              <a:rPr lang="en-US" sz="2400" b="1" baseline="0">
                <a:solidFill>
                  <a:srgbClr val="FFFF00"/>
                </a:solidFill>
              </a:rPr>
              <a:t>	posterpresenter@gmail.com</a:t>
            </a:r>
            <a:endParaRPr lang="en-US" sz="2800" b="1">
              <a:solidFill>
                <a:srgbClr val="FFFF00"/>
              </a:solidFill>
            </a:endParaRPr>
          </a:p>
        </p:txBody>
      </p:sp>
      <p:sp>
        <p:nvSpPr>
          <p:cNvPr id="40" name="Text Box 14"/>
          <p:cNvSpPr txBox="1">
            <a:spLocks noChangeArrowheads="1"/>
          </p:cNvSpPr>
          <p:nvPr userDrawn="1"/>
        </p:nvSpPr>
        <p:spPr bwMode="auto">
          <a:xfrm>
            <a:off x="1484177" y="32306273"/>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40639" y="-40644"/>
            <a:ext cx="44022322" cy="32999688"/>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926078" y="2926080"/>
            <a:ext cx="30469022" cy="633984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26075" y="10370835"/>
            <a:ext cx="30469027" cy="1862771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945238" y="28998545"/>
            <a:ext cx="3283834"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B61BEF0D-F0BB-DE4B-95CE-6DB70DBA9567}" type="datetimeFigureOut">
              <a:rPr lang="en-US" dirty="0"/>
              <a:pPr/>
              <a:t>4/20/2022</a:t>
            </a:fld>
            <a:endParaRPr lang="en-US" dirty="0"/>
          </a:p>
        </p:txBody>
      </p:sp>
      <p:sp>
        <p:nvSpPr>
          <p:cNvPr id="5" name="Footer Placeholder 4"/>
          <p:cNvSpPr>
            <a:spLocks noGrp="1"/>
          </p:cNvSpPr>
          <p:nvPr>
            <p:ph type="ftr" sz="quarter" idx="3"/>
          </p:nvPr>
        </p:nvSpPr>
        <p:spPr>
          <a:xfrm>
            <a:off x="2926078" y="28998545"/>
            <a:ext cx="2219027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34445" y="28998545"/>
            <a:ext cx="2460662" cy="1752600"/>
          </a:xfrm>
          <a:prstGeom prst="rect">
            <a:avLst/>
          </a:prstGeom>
        </p:spPr>
        <p:txBody>
          <a:bodyPr vert="horz" lIns="91440" tIns="45720" rIns="91440" bIns="45720" rtlCol="0" anchor="ctr"/>
          <a:lstStyle>
            <a:lvl1pPr algn="r">
              <a:defRPr sz="4320">
                <a:solidFill>
                  <a:schemeClr val="accent1"/>
                </a:solidFill>
              </a:defRPr>
            </a:lvl1pPr>
          </a:lstStyle>
          <a:p>
            <a:fld id="{D57F1E4F-1CFF-5643-939E-217C01CDF565}" type="slidenum">
              <a:rPr lang="en-US" dirty="0"/>
              <a:pPr/>
              <a:t>‹#›</a:t>
            </a:fld>
            <a:endParaRPr lang="en-US" dirty="0"/>
          </a:p>
        </p:txBody>
      </p:sp>
      <p:sp>
        <p:nvSpPr>
          <p:cNvPr id="18" name="Rectangle 17">
            <a:extLst>
              <a:ext uri="{FF2B5EF4-FFF2-40B4-BE49-F238E27FC236}">
                <a16:creationId xmlns:a16="http://schemas.microsoft.com/office/drawing/2014/main" id="{6AC2E078-E73B-48CA-92D6-36A40D6B744D}"/>
              </a:ext>
            </a:extLst>
          </p:cNvPr>
          <p:cNvSpPr/>
          <p:nvPr userDrawn="1"/>
        </p:nvSpPr>
        <p:spPr>
          <a:xfrm rot="10800000">
            <a:off x="0"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
            <a:extLst>
              <a:ext uri="{FF2B5EF4-FFF2-40B4-BE49-F238E27FC236}">
                <a16:creationId xmlns:a16="http://schemas.microsoft.com/office/drawing/2014/main" id="{A36357AC-4E86-420F-A1B7-51E9C7093AA9}"/>
              </a:ext>
            </a:extLst>
          </p:cNvPr>
          <p:cNvSpPr/>
          <p:nvPr userDrawn="1"/>
        </p:nvSpPr>
        <p:spPr>
          <a:xfrm>
            <a:off x="446073" y="5475145"/>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39">
            <a:extLst>
              <a:ext uri="{FF2B5EF4-FFF2-40B4-BE49-F238E27FC236}">
                <a16:creationId xmlns:a16="http://schemas.microsoft.com/office/drawing/2014/main" id="{208C5949-F1EC-453B-A37F-686D5368FEEA}"/>
              </a:ext>
            </a:extLst>
          </p:cNvPr>
          <p:cNvSpPr/>
          <p:nvPr userDrawn="1"/>
        </p:nvSpPr>
        <p:spPr>
          <a:xfrm>
            <a:off x="11428937" y="5475142"/>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41">
            <a:extLst>
              <a:ext uri="{FF2B5EF4-FFF2-40B4-BE49-F238E27FC236}">
                <a16:creationId xmlns:a16="http://schemas.microsoft.com/office/drawing/2014/main" id="{26030F25-4862-43CB-9926-FAC80D7F8D92}"/>
              </a:ext>
            </a:extLst>
          </p:cNvPr>
          <p:cNvSpPr/>
          <p:nvPr userDrawn="1"/>
        </p:nvSpPr>
        <p:spPr>
          <a:xfrm>
            <a:off x="22411801" y="5475143"/>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63">
            <a:extLst>
              <a:ext uri="{FF2B5EF4-FFF2-40B4-BE49-F238E27FC236}">
                <a16:creationId xmlns:a16="http://schemas.microsoft.com/office/drawing/2014/main" id="{A433F715-F896-42E6-88C4-922EAD917AFE}"/>
              </a:ext>
            </a:extLst>
          </p:cNvPr>
          <p:cNvSpPr/>
          <p:nvPr userDrawn="1"/>
        </p:nvSpPr>
        <p:spPr>
          <a:xfrm>
            <a:off x="33394664" y="5475144"/>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DD20F225-2F05-4E05-BC01-E53DD4829A10}"/>
              </a:ext>
            </a:extLst>
          </p:cNvPr>
          <p:cNvGrpSpPr/>
          <p:nvPr userDrawn="1"/>
        </p:nvGrpSpPr>
        <p:grpSpPr>
          <a:xfrm>
            <a:off x="-11225189" y="-1"/>
            <a:ext cx="11018865" cy="32918401"/>
            <a:chOff x="-11225189" y="-1"/>
            <a:chExt cx="11018865" cy="32918401"/>
          </a:xfrm>
        </p:grpSpPr>
        <p:sp>
          <p:nvSpPr>
            <p:cNvPr id="24" name="Rectangle 23">
              <a:extLst>
                <a:ext uri="{FF2B5EF4-FFF2-40B4-BE49-F238E27FC236}">
                  <a16:creationId xmlns:a16="http://schemas.microsoft.com/office/drawing/2014/main" id="{DA1292BA-76EE-4A4B-91BF-E0EC87056E21}"/>
                </a:ext>
              </a:extLst>
            </p:cNvPr>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a:solidFill>
                    <a:srgbClr val="FF0000"/>
                  </a:solidFill>
                  <a:latin typeface="Trebuchet MS" pitchFamily="34" charset="0"/>
                </a:rPr>
                <a:t>(—THIS SIDEBAR DOES NOT PRINT—)</a:t>
              </a:r>
              <a:endParaRPr lang="en-US" sz="3200" b="1" spc="600">
                <a:solidFill>
                  <a:schemeClr val="bg1"/>
                </a:solidFill>
                <a:latin typeface="Trebuchet MS" pitchFamily="34" charset="0"/>
              </a:endParaRPr>
            </a:p>
            <a:p>
              <a:pPr algn="ctr"/>
              <a:r>
                <a:rPr lang="en-US" sz="4000" b="1" spc="600">
                  <a:solidFill>
                    <a:schemeClr val="bg1"/>
                  </a:solidFill>
                  <a:latin typeface="Trebuchet MS" pitchFamily="34" charset="0"/>
                </a:rPr>
                <a:t>DESIGN</a:t>
              </a:r>
              <a:r>
                <a:rPr lang="en-US" sz="4000" b="1" spc="600" baseline="0">
                  <a:solidFill>
                    <a:schemeClr val="bg1"/>
                  </a:solidFill>
                  <a:latin typeface="Trebuchet MS" pitchFamily="34" charset="0"/>
                </a:rPr>
                <a:t> </a:t>
              </a:r>
              <a:r>
                <a:rPr lang="en-US" sz="4000" b="1" spc="600">
                  <a:solidFill>
                    <a:schemeClr val="bg1"/>
                  </a:solidFill>
                  <a:latin typeface="Trebuchet MS" pitchFamily="34" charset="0"/>
                </a:rPr>
                <a:t>GUIDE</a:t>
              </a:r>
            </a:p>
            <a:p>
              <a:pPr algn="ctr"/>
              <a:endParaRPr lang="en-US" sz="2800" b="1">
                <a:latin typeface="Trebuchet MS" pitchFamily="34" charset="0"/>
              </a:endParaRPr>
            </a:p>
            <a:p>
              <a:pPr defTabSz="3765639"/>
              <a:r>
                <a:rPr lang="en-US" sz="2800" i="0">
                  <a:latin typeface="Trebuchet MS" pitchFamily="34" charset="0"/>
                </a:rPr>
                <a:t>This PowerPoint</a:t>
              </a:r>
              <a:r>
                <a:rPr lang="en-US" sz="2800" i="0" baseline="0">
                  <a:latin typeface="Trebuchet MS" pitchFamily="34" charset="0"/>
                </a:rPr>
                <a:t> </a:t>
              </a:r>
              <a:r>
                <a:rPr lang="en-US" sz="2800" i="0">
                  <a:latin typeface="Trebuchet MS" pitchFamily="34" charset="0"/>
                </a:rPr>
                <a:t>2007 template produces</a:t>
              </a:r>
              <a:r>
                <a:rPr lang="en-US" sz="2800" i="0" baseline="0">
                  <a:latin typeface="Trebuchet MS" pitchFamily="34" charset="0"/>
                </a:rPr>
                <a:t> </a:t>
              </a:r>
              <a:r>
                <a:rPr lang="en-US" sz="2800" i="0">
                  <a:latin typeface="Trebuchet MS" pitchFamily="34" charset="0"/>
                </a:rPr>
                <a:t>a 36”x48” presentation poster. </a:t>
              </a:r>
              <a:r>
                <a:rPr lang="en-US" sz="2800">
                  <a:latin typeface="Trebuchet MS" pitchFamily="34" charset="0"/>
                </a:rPr>
                <a:t>You</a:t>
              </a:r>
              <a:r>
                <a:rPr lang="en-US" sz="2800" baseline="0">
                  <a:latin typeface="Trebuchet MS" pitchFamily="34" charset="0"/>
                </a:rPr>
                <a:t> can u</a:t>
              </a:r>
              <a:r>
                <a:rPr lang="en-US" sz="2800">
                  <a:latin typeface="Trebuchet MS" pitchFamily="34" charset="0"/>
                </a:rPr>
                <a:t>se</a:t>
              </a:r>
              <a:r>
                <a:rPr lang="en-US" sz="2800" baseline="0">
                  <a:latin typeface="Trebuchet MS" pitchFamily="34" charset="0"/>
                </a:rPr>
                <a:t> it to create your research poster and </a:t>
              </a:r>
              <a:r>
                <a:rPr lang="en-US" sz="2800">
                  <a:latin typeface="Trebuchet MS" pitchFamily="34" charset="0"/>
                </a:rPr>
                <a:t>save valuable time placing titles, subtitles,</a:t>
              </a:r>
              <a:r>
                <a:rPr lang="en-US" sz="2800" baseline="0">
                  <a:latin typeface="Trebuchet MS" pitchFamily="34" charset="0"/>
                </a:rPr>
                <a:t> text, and graphics</a:t>
              </a:r>
              <a:r>
                <a:rPr lang="en-US" sz="2800">
                  <a:latin typeface="Trebuchet MS" pitchFamily="34" charset="0"/>
                </a:rPr>
                <a:t>. </a:t>
              </a:r>
            </a:p>
            <a:p>
              <a:pPr defTabSz="3765639"/>
              <a:endParaRPr lang="en-US" sz="2800">
                <a:latin typeface="Trebuchet MS" pitchFamily="34" charset="0"/>
              </a:endParaRPr>
            </a:p>
            <a:p>
              <a:pPr defTabSz="4389219"/>
              <a:r>
                <a:rPr lang="en-US" sz="2800">
                  <a:latin typeface="Trebuchet MS" pitchFamily="34" charset="0"/>
                </a:rPr>
                <a:t>We provide a series of online tutorials that will guide you through the poster design process and answer your poster production questions. To view our template tutorials, go online to </a:t>
              </a:r>
              <a:r>
                <a:rPr lang="en-US" sz="2800" b="1">
                  <a:solidFill>
                    <a:srgbClr val="FFC000"/>
                  </a:solidFill>
                  <a:latin typeface="Trebuchet MS" pitchFamily="34" charset="0"/>
                </a:rPr>
                <a:t>PosterPresentations.com</a:t>
              </a:r>
              <a:r>
                <a:rPr lang="en-US" sz="2800" b="1">
                  <a:solidFill>
                    <a:schemeClr val="bg1"/>
                  </a:solidFill>
                  <a:latin typeface="Trebuchet MS" pitchFamily="34" charset="0"/>
                </a:rPr>
                <a:t> </a:t>
              </a:r>
              <a:r>
                <a:rPr lang="en-US" sz="2800">
                  <a:solidFill>
                    <a:schemeClr val="bg1"/>
                  </a:solidFill>
                  <a:latin typeface="Trebuchet MS" pitchFamily="34" charset="0"/>
                </a:rPr>
                <a:t>and click on HELP DESK.</a:t>
              </a:r>
            </a:p>
            <a:p>
              <a:pPr defTabSz="4389219"/>
              <a:endParaRPr lang="en-US" sz="2800">
                <a:latin typeface="Trebuchet MS" pitchFamily="34" charset="0"/>
              </a:endParaRPr>
            </a:p>
            <a:p>
              <a:pPr defTabSz="4389219"/>
              <a:r>
                <a:rPr lang="en-US" sz="2800">
                  <a:solidFill>
                    <a:schemeClr val="bg1"/>
                  </a:solidFill>
                  <a:latin typeface="Trebuchet MS" pitchFamily="34" charset="0"/>
                </a:rPr>
                <a:t>When</a:t>
              </a:r>
              <a:r>
                <a:rPr lang="en-US" sz="2800" baseline="0">
                  <a:solidFill>
                    <a:schemeClr val="bg1"/>
                  </a:solidFill>
                  <a:latin typeface="Trebuchet MS" pitchFamily="34" charset="0"/>
                </a:rPr>
                <a:t> you are ready to print your poster</a:t>
              </a:r>
              <a:r>
                <a:rPr lang="en-US" sz="2800">
                  <a:solidFill>
                    <a:schemeClr val="bg1"/>
                  </a:solidFill>
                  <a:latin typeface="Trebuchet MS" pitchFamily="34" charset="0"/>
                </a:rPr>
                <a:t>,</a:t>
              </a:r>
              <a:r>
                <a:rPr lang="en-US" sz="2800" baseline="0">
                  <a:solidFill>
                    <a:schemeClr val="bg1"/>
                  </a:solidFill>
                  <a:latin typeface="Trebuchet MS" pitchFamily="34" charset="0"/>
                </a:rPr>
                <a:t> go online to </a:t>
              </a:r>
              <a:r>
                <a:rPr lang="en-US" sz="2800" b="0">
                  <a:solidFill>
                    <a:schemeClr val="bg1"/>
                  </a:solidFill>
                  <a:latin typeface="Trebuchet MS" pitchFamily="34" charset="0"/>
                </a:rPr>
                <a:t>PosterPresentations.com</a:t>
              </a:r>
              <a:br>
                <a:rPr lang="en-US" sz="2800">
                  <a:solidFill>
                    <a:schemeClr val="bg1"/>
                  </a:solidFill>
                  <a:latin typeface="Trebuchet MS" pitchFamily="34" charset="0"/>
                </a:rPr>
              </a:br>
              <a:endParaRPr lang="en-US" sz="2800">
                <a:solidFill>
                  <a:schemeClr val="bg1"/>
                </a:solidFill>
                <a:latin typeface="Trebuchet MS" pitchFamily="34" charset="0"/>
              </a:endParaRPr>
            </a:p>
            <a:p>
              <a:pPr algn="l" defTabSz="3765639"/>
              <a:r>
                <a:rPr lang="en-US" sz="2800" b="0">
                  <a:solidFill>
                    <a:schemeClr val="bg1"/>
                  </a:solidFill>
                  <a:latin typeface="Trebuchet MS" pitchFamily="34" charset="0"/>
                </a:rPr>
                <a:t>Need</a:t>
              </a:r>
              <a:r>
                <a:rPr lang="en-US" sz="2800" b="0" baseline="0">
                  <a:solidFill>
                    <a:schemeClr val="bg1"/>
                  </a:solidFill>
                  <a:latin typeface="Trebuchet MS" pitchFamily="34" charset="0"/>
                </a:rPr>
                <a:t> assistance? Call us at </a:t>
              </a:r>
              <a:r>
                <a:rPr lang="en-US" sz="2800" b="0">
                  <a:solidFill>
                    <a:srgbClr val="FFC000"/>
                  </a:solidFill>
                  <a:latin typeface="Trebuchet MS" pitchFamily="34" charset="0"/>
                </a:rPr>
                <a:t>1.510.649.3001</a:t>
              </a:r>
            </a:p>
            <a:p>
              <a:pPr algn="l" defTabSz="3765639"/>
              <a:endParaRPr lang="en-US" sz="3600" b="1">
                <a:solidFill>
                  <a:srgbClr val="FFFF00"/>
                </a:solidFill>
                <a:latin typeface="Trebuchet MS" pitchFamily="34" charset="0"/>
              </a:endParaRPr>
            </a:p>
            <a:p>
              <a:pPr algn="ctr"/>
              <a:endParaRPr lang="en-US" sz="2400" b="1">
                <a:solidFill>
                  <a:schemeClr val="bg1"/>
                </a:solidFill>
                <a:latin typeface="Trebuchet MS" pitchFamily="34" charset="0"/>
              </a:endParaRPr>
            </a:p>
            <a:p>
              <a:pPr algn="ctr"/>
              <a:r>
                <a:rPr lang="en-US" sz="4000" b="1" spc="600">
                  <a:solidFill>
                    <a:schemeClr val="bg1"/>
                  </a:solidFill>
                  <a:latin typeface="Trebuchet MS" pitchFamily="34" charset="0"/>
                </a:rPr>
                <a:t>QUICK START</a:t>
              </a:r>
            </a:p>
            <a:p>
              <a:pPr algn="ctr"/>
              <a:endParaRPr lang="en-US" sz="3200" b="1" baseline="0">
                <a:solidFill>
                  <a:schemeClr val="bg1"/>
                </a:solidFill>
                <a:latin typeface="Trebuchet MS" pitchFamily="34" charset="0"/>
              </a:endParaRPr>
            </a:p>
            <a:p>
              <a:pPr algn="ctr"/>
              <a:r>
                <a:rPr lang="en-US" sz="3200" b="1" baseline="0">
                  <a:solidFill>
                    <a:srgbClr val="FFC000"/>
                  </a:solidFill>
                  <a:latin typeface="Trebuchet MS" pitchFamily="34" charset="0"/>
                </a:rPr>
                <a:t>Zoom in and out</a:t>
              </a:r>
            </a:p>
            <a:p>
              <a:pPr marL="1892300" indent="-1892300" algn="l" defTabSz="850900"/>
              <a:r>
                <a:rPr lang="en-US" sz="2400" b="0" baseline="0">
                  <a:solidFill>
                    <a:schemeClr val="bg1"/>
                  </a:solidFill>
                  <a:latin typeface="Trebuchet MS" pitchFamily="34" charset="0"/>
                </a:rPr>
                <a:t>	</a:t>
              </a:r>
              <a:r>
                <a:rPr lang="en-US" sz="2400" b="0" baseline="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a:solidFill>
                    <a:schemeClr val="bg1">
                      <a:lumMod val="75000"/>
                    </a:schemeClr>
                  </a:solidFill>
                  <a:latin typeface="Trebuchet MS" pitchFamily="34" charset="0"/>
                </a:rPr>
                <a:t>	</a:t>
              </a:r>
              <a:r>
                <a:rPr lang="en-US" sz="2400" b="0" baseline="0">
                  <a:solidFill>
                    <a:schemeClr val="bg1">
                      <a:lumMod val="75000"/>
                    </a:schemeClr>
                  </a:solidFill>
                  <a:latin typeface="Trebuchet MS" pitchFamily="34" charset="0"/>
                </a:rPr>
                <a:t>Go to VIEW &gt; ZOOM.</a:t>
              </a:r>
            </a:p>
            <a:p>
              <a:pPr algn="l"/>
              <a:endParaRPr lang="en-US" sz="2800" b="0" baseline="0">
                <a:solidFill>
                  <a:schemeClr val="bg1"/>
                </a:solidFill>
                <a:latin typeface="Trebuchet MS" pitchFamily="34" charset="0"/>
              </a:endParaRPr>
            </a:p>
            <a:p>
              <a:pPr algn="ctr"/>
              <a:r>
                <a:rPr lang="en-US" sz="3200" b="1" baseline="0">
                  <a:solidFill>
                    <a:srgbClr val="FFC000"/>
                  </a:solidFill>
                  <a:latin typeface="Trebuchet MS" pitchFamily="34" charset="0"/>
                </a:rPr>
                <a:t>Title, Authors, and Affiliations</a:t>
              </a:r>
            </a:p>
            <a:p>
              <a:pPr algn="l"/>
              <a:r>
                <a:rPr lang="en-US" sz="2400" b="0" baseline="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The font size of your title should be bigger than your name(s) and institution name(s).</a:t>
              </a:r>
            </a:p>
            <a:p>
              <a:pPr algn="l"/>
              <a:br>
                <a:rPr lang="en-US" sz="2800" b="1" baseline="0">
                  <a:solidFill>
                    <a:schemeClr val="bg1"/>
                  </a:solidFill>
                  <a:latin typeface="Trebuchet MS" pitchFamily="34" charset="0"/>
                </a:rPr>
              </a:br>
              <a:endParaRPr lang="en-US" sz="2800" b="1">
                <a:solidFill>
                  <a:schemeClr val="bg1"/>
                </a:solidFill>
                <a:latin typeface="Trebuchet MS" pitchFamily="34" charset="0"/>
              </a:endParaRPr>
            </a:p>
            <a:p>
              <a:pPr algn="ctr"/>
              <a:endParaRPr lang="en-US" sz="2800" b="1">
                <a:solidFill>
                  <a:srgbClr val="FFC000"/>
                </a:solidFill>
                <a:latin typeface="Trebuchet MS" pitchFamily="34" charset="0"/>
              </a:endParaRPr>
            </a:p>
            <a:p>
              <a:pPr algn="ctr"/>
              <a:endParaRPr lang="en-US" sz="2800" b="1">
                <a:solidFill>
                  <a:srgbClr val="FFC000"/>
                </a:solidFill>
                <a:latin typeface="Trebuchet MS" pitchFamily="34" charset="0"/>
              </a:endParaRPr>
            </a:p>
            <a:p>
              <a:pPr algn="ctr"/>
              <a:r>
                <a:rPr lang="en-US" sz="3200" b="1">
                  <a:solidFill>
                    <a:srgbClr val="FFC000"/>
                  </a:solidFill>
                  <a:latin typeface="Trebuchet MS" pitchFamily="34" charset="0"/>
                </a:rPr>
                <a:t>Adding Logos</a:t>
              </a:r>
              <a:r>
                <a:rPr lang="en-US" sz="3200" b="1" baseline="0">
                  <a:solidFill>
                    <a:srgbClr val="FFC000"/>
                  </a:solidFill>
                  <a:latin typeface="Trebuchet MS" pitchFamily="34" charset="0"/>
                </a:rPr>
                <a:t> / Seals</a:t>
              </a:r>
            </a:p>
            <a:p>
              <a:pPr algn="l"/>
              <a:r>
                <a:rPr lang="en-US" sz="2400" b="0" baseline="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a:solidFill>
                  <a:schemeClr val="bg1">
                    <a:lumMod val="75000"/>
                  </a:schemeClr>
                </a:solidFill>
                <a:latin typeface="Trebuchet MS" pitchFamily="34" charset="0"/>
              </a:endParaRPr>
            </a:p>
            <a:p>
              <a:pPr algn="l"/>
              <a:r>
                <a:rPr lang="en-US" sz="2400" b="1" spc="300" baseline="0">
                  <a:solidFill>
                    <a:srgbClr val="FFC000"/>
                  </a:solidFill>
                  <a:latin typeface="Trebuchet MS" pitchFamily="34" charset="0"/>
                </a:rPr>
                <a:t>TIP:</a:t>
              </a:r>
              <a:r>
                <a:rPr lang="en-US" sz="2400" b="1" spc="0" baseline="0">
                  <a:solidFill>
                    <a:srgbClr val="FFC000"/>
                  </a:solidFill>
                  <a:latin typeface="Trebuchet MS" pitchFamily="34" charset="0"/>
                </a:rPr>
                <a:t> </a:t>
              </a:r>
              <a:r>
                <a:rPr lang="en-US" sz="2400" b="0" baseline="0">
                  <a:solidFill>
                    <a:schemeClr val="bg1">
                      <a:lumMod val="75000"/>
                    </a:schemeClr>
                  </a:solidFill>
                  <a:latin typeface="Trebuchet MS" pitchFamily="34" charset="0"/>
                </a:rPr>
                <a:t>See if your school’s logo is available on our free poster templates page.</a:t>
              </a:r>
            </a:p>
            <a:p>
              <a:pPr algn="l"/>
              <a:endParaRPr lang="en-US" sz="2400" b="0" baseline="0">
                <a:latin typeface="Trebuchet MS" pitchFamily="34" charset="0"/>
              </a:endParaRPr>
            </a:p>
            <a:p>
              <a:pPr algn="ctr"/>
              <a:r>
                <a:rPr lang="en-US" sz="3200" b="1" baseline="0">
                  <a:solidFill>
                    <a:srgbClr val="FFC000"/>
                  </a:solidFill>
                  <a:latin typeface="Trebuchet MS" pitchFamily="34" charset="0"/>
                </a:rPr>
                <a:t>Photographs / Graphics</a:t>
              </a:r>
            </a:p>
            <a:p>
              <a:pPr algn="l" defTabSz="977900"/>
              <a:r>
                <a:rPr lang="en-US" sz="2400" b="0" baseline="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a:solidFill>
                    <a:schemeClr val="bg1">
                      <a:lumMod val="75000"/>
                    </a:schemeClr>
                  </a:solidFill>
                  <a:latin typeface="Trebuchet MS" pitchFamily="34" charset="0"/>
                </a:rPr>
                <a:t>disproportionally.</a:t>
              </a:r>
            </a:p>
            <a:p>
              <a:pPr algn="l" defTabSz="977900"/>
              <a:endParaRPr lang="en-US" sz="2400" b="0" baseline="0">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endParaRPr lang="en-US" sz="2800" b="1" baseline="0">
                <a:solidFill>
                  <a:srgbClr val="FFC000"/>
                </a:solidFill>
                <a:latin typeface="Trebuchet MS" pitchFamily="34" charset="0"/>
              </a:endParaRPr>
            </a:p>
            <a:p>
              <a:pPr algn="ctr"/>
              <a:r>
                <a:rPr lang="en-US" sz="3200" b="1" baseline="0">
                  <a:solidFill>
                    <a:srgbClr val="FFC000"/>
                  </a:solidFill>
                  <a:latin typeface="Trebuchet MS" pitchFamily="34" charset="0"/>
                </a:rPr>
                <a:t>Image Quality Check</a:t>
              </a:r>
            </a:p>
            <a:p>
              <a:pPr lvl="0" algn="l" defTabSz="977900"/>
              <a:r>
                <a:rPr lang="en-US" sz="2400" b="0" baseline="0">
                  <a:solidFill>
                    <a:schemeClr val="bg1">
                      <a:lumMod val="75000"/>
                    </a:schemeClr>
                  </a:solidFill>
                  <a:latin typeface="Trebuchet MS" pitchFamily="34" charset="0"/>
                </a:rPr>
                <a:t>Zoom in and look at your images at 100% magnification. If they look good they will print well. </a:t>
              </a:r>
              <a:endParaRPr lang="en-US" sz="2800" b="0">
                <a:latin typeface="Trebuchet MS" pitchFamily="34" charset="0"/>
              </a:endParaRPr>
            </a:p>
          </p:txBody>
        </p:sp>
        <p:cxnSp>
          <p:nvCxnSpPr>
            <p:cNvPr id="25" name="Straight Connector 24">
              <a:extLst>
                <a:ext uri="{FF2B5EF4-FFF2-40B4-BE49-F238E27FC236}">
                  <a16:creationId xmlns:a16="http://schemas.microsoft.com/office/drawing/2014/main" id="{AE154DFB-ABE3-43A5-AF12-0695AC173AD4}"/>
                </a:ext>
              </a:extLst>
            </p:cNvPr>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a:extLst>
                <a:ext uri="{FF2B5EF4-FFF2-40B4-BE49-F238E27FC236}">
                  <a16:creationId xmlns:a16="http://schemas.microsoft.com/office/drawing/2014/main" id="{D9AB87E7-0C23-48E0-A7E1-54C27CDFBEC2}"/>
                </a:ext>
              </a:extLst>
            </p:cNvPr>
            <p:cNvPicPr>
              <a:picLocks noChangeAspect="1"/>
            </p:cNvPicPr>
            <p:nvPr userDrawn="1"/>
          </p:nvPicPr>
          <p:blipFill>
            <a:blip r:embed="rId20"/>
            <a:stretch>
              <a:fillRect/>
            </a:stretch>
          </p:blipFill>
          <p:spPr>
            <a:xfrm>
              <a:off x="-10740740" y="10261718"/>
              <a:ext cx="1597666" cy="1201935"/>
            </a:xfrm>
            <a:prstGeom prst="rect">
              <a:avLst/>
            </a:prstGeom>
          </p:spPr>
        </p:pic>
        <p:pic>
          <p:nvPicPr>
            <p:cNvPr id="27" name="Picture 26">
              <a:extLst>
                <a:ext uri="{FF2B5EF4-FFF2-40B4-BE49-F238E27FC236}">
                  <a16:creationId xmlns:a16="http://schemas.microsoft.com/office/drawing/2014/main" id="{C0517D97-D537-453B-947D-887496C4FB2F}"/>
                </a:ext>
              </a:extLst>
            </p:cNvPr>
            <p:cNvPicPr>
              <a:picLocks noChangeAspect="1"/>
            </p:cNvPicPr>
            <p:nvPr userDrawn="1"/>
          </p:nvPicPr>
          <p:blipFill>
            <a:blip r:embed="rId21"/>
            <a:stretch>
              <a:fillRect/>
            </a:stretch>
          </p:blipFill>
          <p:spPr>
            <a:xfrm>
              <a:off x="-10732765" y="15696927"/>
              <a:ext cx="9986808" cy="1053596"/>
            </a:xfrm>
            <a:prstGeom prst="rect">
              <a:avLst/>
            </a:prstGeom>
          </p:spPr>
        </p:pic>
        <p:grpSp>
          <p:nvGrpSpPr>
            <p:cNvPr id="28" name="Group 27">
              <a:extLst>
                <a:ext uri="{FF2B5EF4-FFF2-40B4-BE49-F238E27FC236}">
                  <a16:creationId xmlns:a16="http://schemas.microsoft.com/office/drawing/2014/main" id="{9BA131F5-733C-4515-AD84-7AF348FBCBCC}"/>
                </a:ext>
              </a:extLst>
            </p:cNvPr>
            <p:cNvGrpSpPr/>
            <p:nvPr userDrawn="1"/>
          </p:nvGrpSpPr>
          <p:grpSpPr>
            <a:xfrm>
              <a:off x="-9744993" y="23540957"/>
              <a:ext cx="7531182" cy="2120439"/>
              <a:chOff x="-4470427" y="11016658"/>
              <a:chExt cx="3470785" cy="974220"/>
            </a:xfrm>
          </p:grpSpPr>
          <p:grpSp>
            <p:nvGrpSpPr>
              <p:cNvPr id="34" name="Group 33">
                <a:extLst>
                  <a:ext uri="{FF2B5EF4-FFF2-40B4-BE49-F238E27FC236}">
                    <a16:creationId xmlns:a16="http://schemas.microsoft.com/office/drawing/2014/main" id="{629A2BA8-59CE-43DB-AEB8-EE302BEF1528}"/>
                  </a:ext>
                </a:extLst>
              </p:cNvPr>
              <p:cNvGrpSpPr/>
              <p:nvPr userDrawn="1"/>
            </p:nvGrpSpPr>
            <p:grpSpPr>
              <a:xfrm>
                <a:off x="-2783495" y="11060886"/>
                <a:ext cx="624431" cy="893535"/>
                <a:chOff x="-3958697" y="11117435"/>
                <a:chExt cx="779338" cy="1280430"/>
              </a:xfrm>
            </p:grpSpPr>
            <p:pic>
              <p:nvPicPr>
                <p:cNvPr id="40" name="Picture 39">
                  <a:extLst>
                    <a:ext uri="{FF2B5EF4-FFF2-40B4-BE49-F238E27FC236}">
                      <a16:creationId xmlns:a16="http://schemas.microsoft.com/office/drawing/2014/main" id="{6881C2D9-D265-433C-B140-CECB69367D62}"/>
                    </a:ext>
                  </a:extLst>
                </p:cNvPr>
                <p:cNvPicPr>
                  <a:picLocks noChangeAspect="1"/>
                </p:cNvPicPr>
                <p:nvPr userDrawn="1"/>
              </p:nvPicPr>
              <p:blipFill>
                <a:blip r:embed="rId22"/>
                <a:stretch>
                  <a:fillRect/>
                </a:stretch>
              </p:blipFill>
              <p:spPr>
                <a:xfrm>
                  <a:off x="-3948160" y="11117435"/>
                  <a:ext cx="768801" cy="1090857"/>
                </a:xfrm>
                <a:prstGeom prst="rect">
                  <a:avLst/>
                </a:prstGeom>
              </p:spPr>
            </p:pic>
            <p:sp>
              <p:nvSpPr>
                <p:cNvPr id="41" name="TextBox 40">
                  <a:extLst>
                    <a:ext uri="{FF2B5EF4-FFF2-40B4-BE49-F238E27FC236}">
                      <a16:creationId xmlns:a16="http://schemas.microsoft.com/office/drawing/2014/main" id="{9581BA3A-552D-4D06-AB3F-D3924E537235}"/>
                    </a:ext>
                  </a:extLst>
                </p:cNvPr>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a:solidFill>
                        <a:schemeClr val="tx1"/>
                      </a:solidFill>
                    </a:rPr>
                    <a:t>ORIGINAL</a:t>
                  </a:r>
                </a:p>
              </p:txBody>
            </p:sp>
          </p:grpSp>
          <p:grpSp>
            <p:nvGrpSpPr>
              <p:cNvPr id="35" name="Group 34">
                <a:extLst>
                  <a:ext uri="{FF2B5EF4-FFF2-40B4-BE49-F238E27FC236}">
                    <a16:creationId xmlns:a16="http://schemas.microsoft.com/office/drawing/2014/main" id="{643EAE6F-CCCC-44B8-9D23-4055F7BACFE0}"/>
                  </a:ext>
                </a:extLst>
              </p:cNvPr>
              <p:cNvGrpSpPr/>
              <p:nvPr userDrawn="1"/>
            </p:nvGrpSpPr>
            <p:grpSpPr>
              <a:xfrm>
                <a:off x="-2033159" y="11060889"/>
                <a:ext cx="1033517" cy="893529"/>
                <a:chOff x="-2921738" y="11200127"/>
                <a:chExt cx="1420279" cy="1227904"/>
              </a:xfrm>
            </p:grpSpPr>
            <p:pic>
              <p:nvPicPr>
                <p:cNvPr id="38" name="Picture 37">
                  <a:extLst>
                    <a:ext uri="{FF2B5EF4-FFF2-40B4-BE49-F238E27FC236}">
                      <a16:creationId xmlns:a16="http://schemas.microsoft.com/office/drawing/2014/main" id="{429E82F2-5E9D-47D4-9CEF-19D3985A9E97}"/>
                    </a:ext>
                  </a:extLst>
                </p:cNvPr>
                <p:cNvPicPr>
                  <a:picLocks noChangeAspect="1"/>
                </p:cNvPicPr>
                <p:nvPr userDrawn="1"/>
              </p:nvPicPr>
              <p:blipFill>
                <a:blip r:embed="rId22"/>
                <a:stretch>
                  <a:fillRect/>
                </a:stretch>
              </p:blipFill>
              <p:spPr>
                <a:xfrm>
                  <a:off x="-2921738" y="11200127"/>
                  <a:ext cx="1420279" cy="1029694"/>
                </a:xfrm>
                <a:prstGeom prst="rect">
                  <a:avLst/>
                </a:prstGeom>
              </p:spPr>
            </p:pic>
            <p:sp>
              <p:nvSpPr>
                <p:cNvPr id="39" name="TextBox 38">
                  <a:extLst>
                    <a:ext uri="{FF2B5EF4-FFF2-40B4-BE49-F238E27FC236}">
                      <a16:creationId xmlns:a16="http://schemas.microsoft.com/office/drawing/2014/main" id="{50AA8C2F-49DB-4BE6-AF3B-D175913DB9EC}"/>
                    </a:ext>
                  </a:extLst>
                </p:cNvPr>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a:solidFill>
                        <a:schemeClr val="bg1"/>
                      </a:solidFill>
                    </a:rPr>
                    <a:t>DISTORTED</a:t>
                  </a:r>
                  <a:endParaRPr lang="en-US" sz="700" b="1">
                    <a:solidFill>
                      <a:schemeClr val="bg1"/>
                    </a:solidFill>
                  </a:endParaRPr>
                </a:p>
              </p:txBody>
            </p:sp>
          </p:grpSp>
          <p:pic>
            <p:nvPicPr>
              <p:cNvPr id="36" name="Picture 35">
                <a:extLst>
                  <a:ext uri="{FF2B5EF4-FFF2-40B4-BE49-F238E27FC236}">
                    <a16:creationId xmlns:a16="http://schemas.microsoft.com/office/drawing/2014/main" id="{2A8986F9-8531-4087-92B3-794ECFB02B3D}"/>
                  </a:ext>
                </a:extLst>
              </p:cNvPr>
              <p:cNvPicPr>
                <a:picLocks noChangeAspect="1"/>
              </p:cNvPicPr>
              <p:nvPr userDrawn="1"/>
            </p:nvPicPr>
            <p:blipFill>
              <a:blip r:embed="rId23"/>
              <a:stretch>
                <a:fillRect/>
              </a:stretch>
            </p:blipFill>
            <p:spPr>
              <a:xfrm>
                <a:off x="-4470427" y="11016658"/>
                <a:ext cx="1098742" cy="847761"/>
              </a:xfrm>
              <a:prstGeom prst="rect">
                <a:avLst/>
              </a:prstGeom>
            </p:spPr>
          </p:pic>
          <p:sp>
            <p:nvSpPr>
              <p:cNvPr id="37" name="TextBox 36">
                <a:extLst>
                  <a:ext uri="{FF2B5EF4-FFF2-40B4-BE49-F238E27FC236}">
                    <a16:creationId xmlns:a16="http://schemas.microsoft.com/office/drawing/2014/main" id="{C17C65F5-C057-4216-BC37-90C559B106DD}"/>
                  </a:ext>
                </a:extLst>
              </p:cNvPr>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a:solidFill>
                      <a:schemeClr val="bg1"/>
                    </a:solidFill>
                  </a:rPr>
                  <a:t>Corner</a:t>
                </a:r>
                <a:r>
                  <a:rPr lang="en-US" sz="1600" baseline="0">
                    <a:solidFill>
                      <a:schemeClr val="bg1"/>
                    </a:solidFill>
                  </a:rPr>
                  <a:t> handles</a:t>
                </a:r>
                <a:endParaRPr lang="en-US" sz="1600">
                  <a:solidFill>
                    <a:schemeClr val="bg1"/>
                  </a:solidFill>
                </a:endParaRPr>
              </a:p>
            </p:txBody>
          </p:sp>
        </p:grpSp>
        <p:grpSp>
          <p:nvGrpSpPr>
            <p:cNvPr id="29" name="Group 28">
              <a:extLst>
                <a:ext uri="{FF2B5EF4-FFF2-40B4-BE49-F238E27FC236}">
                  <a16:creationId xmlns:a16="http://schemas.microsoft.com/office/drawing/2014/main" id="{BCD58716-B64F-4376-8DB0-88BE4D32CFBF}"/>
                </a:ext>
              </a:extLst>
            </p:cNvPr>
            <p:cNvGrpSpPr/>
            <p:nvPr userDrawn="1"/>
          </p:nvGrpSpPr>
          <p:grpSpPr>
            <a:xfrm>
              <a:off x="-10398793" y="27751410"/>
              <a:ext cx="9323012" cy="2453251"/>
              <a:chOff x="-4754996" y="12734136"/>
              <a:chExt cx="4296559" cy="1127128"/>
            </a:xfrm>
          </p:grpSpPr>
          <p:graphicFrame>
            <p:nvGraphicFramePr>
              <p:cNvPr id="30" name="Object 29">
                <a:extLst>
                  <a:ext uri="{FF2B5EF4-FFF2-40B4-BE49-F238E27FC236}">
                    <a16:creationId xmlns:a16="http://schemas.microsoft.com/office/drawing/2014/main" id="{34369334-EC91-441A-9AA2-BC9C805178F8}"/>
                  </a:ext>
                </a:extLst>
              </p:cNvPr>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4102" name="Image" r:id="rId24" imgW="6350000" imgH="6350000" progId="">
                      <p:embed/>
                    </p:oleObj>
                  </mc:Choice>
                  <mc:Fallback>
                    <p:oleObj name="Image" r:id="rId24" imgW="6350000" imgH="6350000" progId="">
                      <p:embed/>
                      <p:pic>
                        <p:nvPicPr>
                          <p:cNvPr id="30" name="Object 29">
                            <a:extLst>
                              <a:ext uri="{FF2B5EF4-FFF2-40B4-BE49-F238E27FC236}">
                                <a16:creationId xmlns:a16="http://schemas.microsoft.com/office/drawing/2014/main" id="{34369334-EC91-441A-9AA2-BC9C805178F8}"/>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533347" y="12734142"/>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30">
                <a:extLst>
                  <a:ext uri="{FF2B5EF4-FFF2-40B4-BE49-F238E27FC236}">
                    <a16:creationId xmlns:a16="http://schemas.microsoft.com/office/drawing/2014/main" id="{A5FB644E-8691-482D-BD0D-2F8F1BA0AC17}"/>
                  </a:ext>
                </a:extLst>
              </p:cNvPr>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4103" name="Image" r:id="rId26" imgW="6350000" imgH="6350000" progId="">
                      <p:embed/>
                    </p:oleObj>
                  </mc:Choice>
                  <mc:Fallback>
                    <p:oleObj name="Image" r:id="rId26" imgW="6350000" imgH="6350000" progId="">
                      <p:embed/>
                      <p:pic>
                        <p:nvPicPr>
                          <p:cNvPr id="31" name="Object 30">
                            <a:extLst>
                              <a:ext uri="{FF2B5EF4-FFF2-40B4-BE49-F238E27FC236}">
                                <a16:creationId xmlns:a16="http://schemas.microsoft.com/office/drawing/2014/main" id="{A5FB644E-8691-482D-BD0D-2F8F1BA0AC17}"/>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456641" y="1273783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TextBox 31">
                <a:extLst>
                  <a:ext uri="{FF2B5EF4-FFF2-40B4-BE49-F238E27FC236}">
                    <a16:creationId xmlns:a16="http://schemas.microsoft.com/office/drawing/2014/main" id="{D1BDB3BB-E499-4922-81AC-4EC6CF09FB2A}"/>
                  </a:ext>
                </a:extLst>
              </p:cNvPr>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a:solidFill>
                      <a:srgbClr val="92D050"/>
                    </a:solidFill>
                  </a:rPr>
                  <a:t>Good</a:t>
                </a:r>
                <a:r>
                  <a:rPr lang="en-US" sz="1600" baseline="0">
                    <a:solidFill>
                      <a:srgbClr val="92D050"/>
                    </a:solidFill>
                  </a:rPr>
                  <a:t> </a:t>
                </a:r>
                <a:r>
                  <a:rPr lang="en-US" sz="1600" baseline="0">
                    <a:solidFill>
                      <a:schemeClr val="bg1"/>
                    </a:solidFill>
                  </a:rPr>
                  <a:t>printing quality</a:t>
                </a:r>
                <a:endParaRPr lang="en-US" sz="1600">
                  <a:solidFill>
                    <a:schemeClr val="bg1"/>
                  </a:solidFill>
                </a:endParaRPr>
              </a:p>
            </p:txBody>
          </p:sp>
          <p:sp>
            <p:nvSpPr>
              <p:cNvPr id="33" name="TextBox 32">
                <a:extLst>
                  <a:ext uri="{FF2B5EF4-FFF2-40B4-BE49-F238E27FC236}">
                    <a16:creationId xmlns:a16="http://schemas.microsoft.com/office/drawing/2014/main" id="{6CEEF367-D4CA-4266-8908-B98795AD7F51}"/>
                  </a:ext>
                </a:extLst>
              </p:cNvPr>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a:solidFill>
                      <a:srgbClr val="FF0000"/>
                    </a:solidFill>
                  </a:rPr>
                  <a:t>Bad </a:t>
                </a:r>
                <a:r>
                  <a:rPr lang="en-US" sz="1600">
                    <a:solidFill>
                      <a:schemeClr val="bg1"/>
                    </a:solidFill>
                  </a:rPr>
                  <a:t>printing quality</a:t>
                </a:r>
              </a:p>
            </p:txBody>
          </p:sp>
        </p:grpSp>
      </p:grpSp>
      <p:grpSp>
        <p:nvGrpSpPr>
          <p:cNvPr id="42" name="Group 41">
            <a:extLst>
              <a:ext uri="{FF2B5EF4-FFF2-40B4-BE49-F238E27FC236}">
                <a16:creationId xmlns:a16="http://schemas.microsoft.com/office/drawing/2014/main" id="{1B060E54-7AE2-4730-A7A2-178523175B7D}"/>
              </a:ext>
            </a:extLst>
          </p:cNvPr>
          <p:cNvGrpSpPr/>
          <p:nvPr userDrawn="1"/>
        </p:nvGrpSpPr>
        <p:grpSpPr>
          <a:xfrm>
            <a:off x="44157839" y="-55065"/>
            <a:ext cx="11062139" cy="32973465"/>
            <a:chOff x="44157839" y="-55065"/>
            <a:chExt cx="11062139" cy="32973465"/>
          </a:xfrm>
        </p:grpSpPr>
        <p:sp>
          <p:nvSpPr>
            <p:cNvPr id="43" name="Rectangle 42">
              <a:extLst>
                <a:ext uri="{FF2B5EF4-FFF2-40B4-BE49-F238E27FC236}">
                  <a16:creationId xmlns:a16="http://schemas.microsoft.com/office/drawing/2014/main" id="{8DF6A0ED-3E52-4E03-86B2-70D39416168E}"/>
                </a:ext>
              </a:extLst>
            </p:cNvPr>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a:solidFill>
                    <a:schemeClr val="bg1"/>
                  </a:solidFill>
                  <a:latin typeface="Trebuchet MS" pitchFamily="34" charset="0"/>
                </a:rPr>
                <a:t>QUICK START (cont.)</a:t>
              </a:r>
            </a:p>
            <a:p>
              <a:pPr algn="ctr"/>
              <a:endParaRPr lang="en-US" sz="3600" b="1" baseline="0">
                <a:solidFill>
                  <a:schemeClr val="bg1"/>
                </a:solidFill>
                <a:latin typeface="Trebuchet MS" pitchFamily="34" charset="0"/>
              </a:endParaRPr>
            </a:p>
            <a:p>
              <a:pPr algn="ctr"/>
              <a:r>
                <a:rPr lang="en-US" sz="3200" b="1" baseline="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endParaRPr lang="en-US" sz="2400" b="0" baseline="0">
                <a:solidFill>
                  <a:schemeClr val="bg1">
                    <a:lumMod val="75000"/>
                  </a:schemeClr>
                </a:solidFill>
                <a:latin typeface="Trebuchet MS" pitchFamily="34" charset="0"/>
              </a:endParaRPr>
            </a:p>
            <a:p>
              <a:pPr marL="0" indent="0" algn="l" defTabSz="114300"/>
              <a:r>
                <a:rPr lang="en-US" sz="2400" b="0" baseline="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Text</a:t>
              </a:r>
            </a:p>
            <a:p>
              <a:pPr marL="3265488" lvl="2" indent="0" algn="l" defTabSz="114300"/>
              <a:r>
                <a:rPr lang="en-US" sz="2400" b="0" baseline="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a:solidFill>
                    <a:schemeClr val="bg1">
                      <a:lumMod val="75000"/>
                    </a:schemeClr>
                  </a:solidFill>
                  <a:latin typeface="Trebuchet MS" pitchFamily="34" charset="0"/>
                </a:rPr>
                <a:t> </a:t>
              </a:r>
              <a:r>
                <a:rPr kumimoji="0" lang="en-US" sz="3200" b="1" i="0" u="none" strike="noStrike" kern="1200" cap="none" spc="0" normalizeH="0" baseline="0" noProof="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a:solidFill>
                  <a:schemeClr val="bg1">
                    <a:lumMod val="75000"/>
                  </a:schemeClr>
                </a:solidFill>
                <a:latin typeface="Trebuchet MS" pitchFamily="34" charset="0"/>
              </a:endParaRPr>
            </a:p>
            <a:p>
              <a:pPr marL="1518341" lvl="2" indent="0" algn="l" defTabSz="114300"/>
              <a:endParaRPr lang="en-US" sz="2400" b="0" baseline="0">
                <a:solidFill>
                  <a:schemeClr val="bg1">
                    <a:lumMod val="75000"/>
                  </a:schemeClr>
                </a:solidFill>
                <a:latin typeface="Trebuchet MS" pitchFamily="34" charset="0"/>
              </a:endParaRPr>
            </a:p>
            <a:p>
              <a:pPr algn="ctr"/>
              <a:r>
                <a:rPr lang="en-US" sz="3200" b="1" baseline="0">
                  <a:solidFill>
                    <a:srgbClr val="FFC000"/>
                  </a:solidFill>
                  <a:latin typeface="Trebuchet MS" pitchFamily="34" charset="0"/>
                </a:rPr>
                <a:t>How to add Tables</a:t>
              </a:r>
            </a:p>
            <a:p>
              <a:pPr marL="1730375" lvl="1" indent="0" algn="l" defTabSz="114300"/>
              <a:r>
                <a:rPr lang="en-US" sz="2400" b="0" baseline="0">
                  <a:solidFill>
                    <a:schemeClr val="bg1">
                      <a:lumMod val="75000"/>
                    </a:schemeClr>
                  </a:solidFill>
                  <a:latin typeface="Trebuchet MS" pitchFamily="34" charset="0"/>
                </a:rPr>
                <a:t>To add a table from scratch go to the INSERT menu and </a:t>
              </a:r>
              <a:br>
                <a:rPr lang="en-US" sz="2400" b="0" baseline="0">
                  <a:solidFill>
                    <a:schemeClr val="bg1">
                      <a:lumMod val="75000"/>
                    </a:schemeClr>
                  </a:solidFill>
                  <a:latin typeface="Trebuchet MS" pitchFamily="34" charset="0"/>
                </a:rPr>
              </a:br>
              <a:r>
                <a:rPr lang="en-US" sz="2400" b="0" baseline="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lumMod val="75000"/>
                  </a:prstClr>
                </a:solidFill>
                <a:effectLst/>
                <a:uLnTx/>
                <a:uFillTx/>
                <a:latin typeface="Trebuchet MS" pitchFamily="34" charset="0"/>
              </a:endParaRPr>
            </a:p>
          </p:txBody>
        </p:sp>
        <p:graphicFrame>
          <p:nvGraphicFramePr>
            <p:cNvPr id="44" name="Object 43">
              <a:extLst>
                <a:ext uri="{FF2B5EF4-FFF2-40B4-BE49-F238E27FC236}">
                  <a16:creationId xmlns:a16="http://schemas.microsoft.com/office/drawing/2014/main" id="{B5B6A5B3-8873-4E69-A5E1-913B5D205F25}"/>
                </a:ext>
              </a:extLst>
            </p:cNvPr>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4104" name="Image" r:id="rId28" imgW="6350000" imgH="6350000" progId="">
                    <p:embed/>
                  </p:oleObj>
                </mc:Choice>
                <mc:Fallback>
                  <p:oleObj name="Image" r:id="rId28" imgW="6350000" imgH="6350000" progId="">
                    <p:embed/>
                    <p:pic>
                      <p:nvPicPr>
                        <p:cNvPr id="44" name="Object 43">
                          <a:extLst>
                            <a:ext uri="{FF2B5EF4-FFF2-40B4-BE49-F238E27FC236}">
                              <a16:creationId xmlns:a16="http://schemas.microsoft.com/office/drawing/2014/main" id="{B5B6A5B3-8873-4E69-A5E1-913B5D205F25}"/>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6915679" y="3349444"/>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5" name="Picture 44">
              <a:extLst>
                <a:ext uri="{FF2B5EF4-FFF2-40B4-BE49-F238E27FC236}">
                  <a16:creationId xmlns:a16="http://schemas.microsoft.com/office/drawing/2014/main" id="{9FE000E9-B88C-400A-82BE-B0C002A1979F}"/>
                </a:ext>
              </a:extLst>
            </p:cNvPr>
            <p:cNvPicPr>
              <a:picLocks noChangeAspect="1"/>
            </p:cNvPicPr>
            <p:nvPr userDrawn="1"/>
          </p:nvPicPr>
          <p:blipFill>
            <a:blip r:embed="rId30"/>
            <a:stretch>
              <a:fillRect/>
            </a:stretch>
          </p:blipFill>
          <p:spPr>
            <a:xfrm>
              <a:off x="44621819" y="7740040"/>
              <a:ext cx="2969584" cy="1370577"/>
            </a:xfrm>
            <a:prstGeom prst="rect">
              <a:avLst/>
            </a:prstGeom>
            <a:ln>
              <a:noFill/>
            </a:ln>
          </p:spPr>
        </p:pic>
        <p:graphicFrame>
          <p:nvGraphicFramePr>
            <p:cNvPr id="46" name="Object 45">
              <a:extLst>
                <a:ext uri="{FF2B5EF4-FFF2-40B4-BE49-F238E27FC236}">
                  <a16:creationId xmlns:a16="http://schemas.microsoft.com/office/drawing/2014/main" id="{B0930462-78F7-4DC6-B4C0-CE371D3A04D9}"/>
                </a:ext>
              </a:extLst>
            </p:cNvPr>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4105" name="Image" r:id="rId31" imgW="6350000" imgH="6350000" progId="">
                    <p:embed/>
                  </p:oleObj>
                </mc:Choice>
                <mc:Fallback>
                  <p:oleObj name="Image" r:id="rId31" imgW="6350000" imgH="6350000" progId="">
                    <p:embed/>
                    <p:pic>
                      <p:nvPicPr>
                        <p:cNvPr id="46" name="Object 45">
                          <a:extLst>
                            <a:ext uri="{FF2B5EF4-FFF2-40B4-BE49-F238E27FC236}">
                              <a16:creationId xmlns:a16="http://schemas.microsoft.com/office/drawing/2014/main" id="{B0930462-78F7-4DC6-B4C0-CE371D3A04D9}"/>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4629619" y="12347263"/>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7" name="Group 46">
              <a:extLst>
                <a:ext uri="{FF2B5EF4-FFF2-40B4-BE49-F238E27FC236}">
                  <a16:creationId xmlns:a16="http://schemas.microsoft.com/office/drawing/2014/main" id="{97842A04-DB73-4CBE-8DB1-FBD237684A4D}"/>
                </a:ext>
              </a:extLst>
            </p:cNvPr>
            <p:cNvGrpSpPr/>
            <p:nvPr userDrawn="1"/>
          </p:nvGrpSpPr>
          <p:grpSpPr>
            <a:xfrm>
              <a:off x="44487207" y="29414560"/>
              <a:ext cx="10354213" cy="1265612"/>
              <a:chOff x="44200453" y="28362386"/>
              <a:chExt cx="9771399" cy="1090622"/>
            </a:xfrm>
          </p:grpSpPr>
          <p:sp>
            <p:nvSpPr>
              <p:cNvPr id="48" name="Rounded Rectangle 60">
                <a:extLst>
                  <a:ext uri="{FF2B5EF4-FFF2-40B4-BE49-F238E27FC236}">
                    <a16:creationId xmlns:a16="http://schemas.microsoft.com/office/drawing/2014/main" id="{647D7079-AA01-4777-8B15-278304574925}"/>
                  </a:ext>
                </a:extLst>
              </p:cNvPr>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7" descr="http://t2.gstatic.com/images?q=tbn:ANd9GcR4APHC6TT9w54M2zn_pvCiBxUNcspYPoVxirLRphBoJabfSvu7zw">
                <a:hlinkClick r:id="rId33"/>
                <a:extLst>
                  <a:ext uri="{FF2B5EF4-FFF2-40B4-BE49-F238E27FC236}">
                    <a16:creationId xmlns:a16="http://schemas.microsoft.com/office/drawing/2014/main" id="{C3099E2A-616F-4ED6-A36A-2475C51C642D}"/>
                  </a:ext>
                </a:extLst>
              </p:cNvPr>
              <p:cNvPicPr>
                <a:picLocks noChangeAspect="1" noChangeArrowheads="1"/>
              </p:cNvPicPr>
              <p:nvPr userDrawn="1"/>
            </p:nvPicPr>
            <p:blipFill>
              <a:blip r:embed="rId34" cstate="print"/>
              <a:srcRect/>
              <a:stretch>
                <a:fillRect/>
              </a:stretch>
            </p:blipFill>
            <p:spPr bwMode="auto">
              <a:xfrm>
                <a:off x="44326393" y="28460718"/>
                <a:ext cx="914401" cy="914399"/>
              </a:xfrm>
              <a:prstGeom prst="rect">
                <a:avLst/>
              </a:prstGeom>
              <a:noFill/>
              <a:ln>
                <a:noFill/>
              </a:ln>
            </p:spPr>
          </p:pic>
          <p:sp>
            <p:nvSpPr>
              <p:cNvPr id="50" name="TextBox 49">
                <a:extLst>
                  <a:ext uri="{FF2B5EF4-FFF2-40B4-BE49-F238E27FC236}">
                    <a16:creationId xmlns:a16="http://schemas.microsoft.com/office/drawing/2014/main" id="{6DD161A9-DCF8-41EE-8439-AFBADB428F7A}"/>
                  </a:ext>
                </a:extLst>
              </p:cNvPr>
              <p:cNvSpPr txBox="1"/>
              <p:nvPr userDrawn="1"/>
            </p:nvSpPr>
            <p:spPr>
              <a:xfrm>
                <a:off x="45300663" y="28552305"/>
                <a:ext cx="8671189" cy="716099"/>
              </a:xfrm>
              <a:prstGeom prst="rect">
                <a:avLst/>
              </a:prstGeom>
              <a:noFill/>
              <a:ln>
                <a:noFill/>
              </a:ln>
            </p:spPr>
            <p:txBody>
              <a:bodyPr wrap="square" rtlCol="0">
                <a:spAutoFit/>
              </a:bodyPr>
              <a:lstStyle/>
              <a:p>
                <a:r>
                  <a:rPr lang="en-US" sz="2400">
                    <a:solidFill>
                      <a:schemeClr val="tx2"/>
                    </a:solidFill>
                    <a:latin typeface="Trebuchet MS" pitchFamily="34" charset="0"/>
                  </a:rPr>
                  <a:t>Student</a:t>
                </a:r>
                <a:r>
                  <a:rPr lang="en-US" sz="2400" baseline="0">
                    <a:solidFill>
                      <a:schemeClr val="tx2"/>
                    </a:solidFill>
                    <a:latin typeface="Trebuchet MS" pitchFamily="34" charset="0"/>
                  </a:rPr>
                  <a:t> discounts are available on our </a:t>
                </a:r>
                <a:r>
                  <a:rPr lang="en-US" sz="2400" baseline="0" err="1">
                    <a:solidFill>
                      <a:schemeClr val="tx2"/>
                    </a:solidFill>
                    <a:latin typeface="Trebuchet MS" pitchFamily="34" charset="0"/>
                  </a:rPr>
                  <a:t>Facebook</a:t>
                </a:r>
                <a:r>
                  <a:rPr lang="en-US" sz="2400" baseline="0">
                    <a:solidFill>
                      <a:schemeClr val="tx2"/>
                    </a:solidFill>
                    <a:latin typeface="Trebuchet MS" pitchFamily="34" charset="0"/>
                  </a:rPr>
                  <a:t> page.</a:t>
                </a:r>
                <a:br>
                  <a:rPr lang="en-US" sz="2400" baseline="0">
                    <a:solidFill>
                      <a:schemeClr val="tx2"/>
                    </a:solidFill>
                    <a:latin typeface="Trebuchet MS" pitchFamily="34" charset="0"/>
                  </a:rPr>
                </a:br>
                <a:r>
                  <a:rPr lang="en-US" sz="2400" baseline="0">
                    <a:solidFill>
                      <a:schemeClr val="tx2"/>
                    </a:solidFill>
                    <a:latin typeface="Trebuchet MS" pitchFamily="34" charset="0"/>
                  </a:rPr>
                  <a:t>Go to </a:t>
                </a:r>
                <a:r>
                  <a:rPr lang="en-US" sz="2400" u="sng" baseline="0">
                    <a:solidFill>
                      <a:schemeClr val="tx2"/>
                    </a:solidFill>
                    <a:latin typeface="Trebuchet MS" pitchFamily="34" charset="0"/>
                  </a:rPr>
                  <a:t>PosterPresentations.com</a:t>
                </a:r>
                <a:r>
                  <a:rPr lang="en-US" sz="2400" baseline="0">
                    <a:solidFill>
                      <a:schemeClr val="tx2"/>
                    </a:solidFill>
                    <a:latin typeface="Trebuchet MS" pitchFamily="34" charset="0"/>
                  </a:rPr>
                  <a:t> and click on the FB icon. </a:t>
                </a:r>
                <a:endParaRPr lang="en-US" sz="2400">
                  <a:solidFill>
                    <a:schemeClr val="tx2"/>
                  </a:solidFill>
                  <a:latin typeface="Trebuchet MS" pitchFamily="34" charset="0"/>
                </a:endParaRPr>
              </a:p>
            </p:txBody>
          </p:sp>
        </p:grpSp>
      </p:grpSp>
      <p:sp>
        <p:nvSpPr>
          <p:cNvPr id="51" name="Rectangle 50">
            <a:extLst>
              <a:ext uri="{FF2B5EF4-FFF2-40B4-BE49-F238E27FC236}">
                <a16:creationId xmlns:a16="http://schemas.microsoft.com/office/drawing/2014/main" id="{D2923506-D074-4AEB-927E-AEA62249232E}"/>
              </a:ext>
            </a:extLst>
          </p:cNvPr>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9A7CD706-78DB-40F4-9C2E-E81A7820C2B9}"/>
              </a:ext>
            </a:extLst>
          </p:cNvPr>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D0591B57-11F0-40E1-9688-C8A245DB3955}"/>
              </a:ext>
            </a:extLst>
          </p:cNvPr>
          <p:cNvSpPr txBox="1"/>
          <p:nvPr userDrawn="1"/>
        </p:nvSpPr>
        <p:spPr>
          <a:xfrm>
            <a:off x="44487207" y="31252910"/>
            <a:ext cx="7629577" cy="1399638"/>
          </a:xfrm>
          <a:prstGeom prst="rect">
            <a:avLst/>
          </a:prstGeom>
          <a:noFill/>
        </p:spPr>
        <p:txBody>
          <a:bodyPr wrap="square" lIns="65304" tIns="32651" rIns="65304" bIns="32651" rtlCol="0">
            <a:spAutoFit/>
          </a:bodyPr>
          <a:lstStyle/>
          <a:p>
            <a:pPr marL="400050" indent="-400050">
              <a:lnSpc>
                <a:spcPts val="2600"/>
              </a:lnSpc>
            </a:pPr>
            <a:r>
              <a:rPr lang="en-US" sz="2800">
                <a:solidFill>
                  <a:schemeClr val="bg1"/>
                </a:solidFill>
              </a:rPr>
              <a:t>© 2015</a:t>
            </a:r>
            <a:r>
              <a:rPr lang="en-US" sz="2800" baseline="0">
                <a:solidFill>
                  <a:schemeClr val="bg1"/>
                </a:solidFill>
              </a:rPr>
              <a:t> </a:t>
            </a:r>
            <a:r>
              <a:rPr lang="en-US" sz="2800">
                <a:solidFill>
                  <a:schemeClr val="bg1"/>
                </a:solidFill>
              </a:rPr>
              <a:t>PosterPresentations.com</a:t>
            </a:r>
            <a:br>
              <a:rPr lang="en-US" sz="2800">
                <a:solidFill>
                  <a:schemeClr val="bg1"/>
                </a:solidFill>
              </a:rPr>
            </a:br>
            <a:r>
              <a:rPr lang="en-US" sz="2400">
                <a:solidFill>
                  <a:schemeClr val="bg1"/>
                </a:solidFill>
              </a:rPr>
              <a:t>2117 Fourth Street ,</a:t>
            </a:r>
            <a:r>
              <a:rPr lang="en-US" sz="2400" baseline="0">
                <a:solidFill>
                  <a:schemeClr val="bg1"/>
                </a:solidFill>
              </a:rPr>
              <a:t> Unit C</a:t>
            </a:r>
          </a:p>
          <a:p>
            <a:pPr marL="400050" indent="-400050">
              <a:lnSpc>
                <a:spcPts val="2600"/>
              </a:lnSpc>
            </a:pPr>
            <a:r>
              <a:rPr lang="en-US" sz="2400" baseline="0">
                <a:solidFill>
                  <a:schemeClr val="bg1"/>
                </a:solidFill>
              </a:rPr>
              <a:t>	Berkeley CA </a:t>
            </a:r>
            <a:r>
              <a:rPr lang="en-US" sz="2000" baseline="0">
                <a:solidFill>
                  <a:schemeClr val="bg1"/>
                </a:solidFill>
              </a:rPr>
              <a:t>94710</a:t>
            </a:r>
            <a:endParaRPr lang="en-US" sz="2400" baseline="0">
              <a:solidFill>
                <a:schemeClr val="bg1"/>
              </a:solidFill>
            </a:endParaRPr>
          </a:p>
          <a:p>
            <a:pPr marL="400050" indent="-400050">
              <a:lnSpc>
                <a:spcPts val="2600"/>
              </a:lnSpc>
            </a:pPr>
            <a:r>
              <a:rPr lang="en-US" sz="2400" b="1" baseline="0">
                <a:solidFill>
                  <a:srgbClr val="FFFF00"/>
                </a:solidFill>
              </a:rPr>
              <a:t>	posterpresenter@gmail.com</a:t>
            </a:r>
            <a:endParaRPr lang="en-US" sz="2800" b="1">
              <a:solidFill>
                <a:srgbClr val="FFFF00"/>
              </a:solidFill>
            </a:endParaRPr>
          </a:p>
        </p:txBody>
      </p:sp>
    </p:spTree>
    <p:extLst>
      <p:ext uri="{BB962C8B-B14F-4D97-AF65-F5344CB8AC3E}">
        <p14:creationId xmlns:p14="http://schemas.microsoft.com/office/powerpoint/2010/main" val="5141963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2194560" rtl="0" eaLnBrk="1" latinLnBrk="0" hangingPunct="1">
        <a:spcBef>
          <a:spcPct val="0"/>
        </a:spcBef>
        <a:buNone/>
        <a:defRPr sz="172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645920" algn="l" defTabSz="2194560" rtl="0" eaLnBrk="1" latinLnBrk="0" hangingPunct="1">
        <a:spcBef>
          <a:spcPts val="4800"/>
        </a:spcBef>
        <a:spcAft>
          <a:spcPts val="0"/>
        </a:spcAft>
        <a:buClr>
          <a:schemeClr val="accent1"/>
        </a:buClr>
        <a:buSzPct val="80000"/>
        <a:buFont typeface="Wingdings 3" charset="2"/>
        <a:buChar char=""/>
        <a:defRPr sz="8640" kern="1200">
          <a:solidFill>
            <a:schemeClr val="tx1">
              <a:lumMod val="75000"/>
              <a:lumOff val="25000"/>
            </a:schemeClr>
          </a:solidFill>
          <a:latin typeface="+mn-lt"/>
          <a:ea typeface="+mn-ea"/>
          <a:cs typeface="+mn-cs"/>
        </a:defRPr>
      </a:lvl1pPr>
      <a:lvl2pPr marL="3566160" indent="-1371600" algn="l" defTabSz="2194560" rtl="0" eaLnBrk="1" latinLnBrk="0" hangingPunct="1">
        <a:spcBef>
          <a:spcPts val="4800"/>
        </a:spcBef>
        <a:spcAft>
          <a:spcPts val="0"/>
        </a:spcAft>
        <a:buClr>
          <a:schemeClr val="accent1"/>
        </a:buClr>
        <a:buSzPct val="80000"/>
        <a:buFont typeface="Wingdings 3" charset="2"/>
        <a:buChar char=""/>
        <a:defRPr sz="7680" kern="1200">
          <a:solidFill>
            <a:schemeClr val="tx1">
              <a:lumMod val="75000"/>
              <a:lumOff val="25000"/>
            </a:schemeClr>
          </a:solidFill>
          <a:latin typeface="+mn-lt"/>
          <a:ea typeface="+mn-ea"/>
          <a:cs typeface="+mn-cs"/>
        </a:defRPr>
      </a:lvl2pPr>
      <a:lvl3pPr marL="5486400" indent="-1097280" algn="l" defTabSz="2194560" rtl="0" eaLnBrk="1" latinLnBrk="0" hangingPunct="1">
        <a:spcBef>
          <a:spcPts val="4800"/>
        </a:spcBef>
        <a:spcAft>
          <a:spcPts val="0"/>
        </a:spcAft>
        <a:buClr>
          <a:schemeClr val="accent1"/>
        </a:buClr>
        <a:buSzPct val="80000"/>
        <a:buFont typeface="Wingdings 3" charset="2"/>
        <a:buChar char=""/>
        <a:defRPr sz="6720" kern="1200">
          <a:solidFill>
            <a:schemeClr val="tx1">
              <a:lumMod val="75000"/>
              <a:lumOff val="25000"/>
            </a:schemeClr>
          </a:solidFill>
          <a:latin typeface="+mn-lt"/>
          <a:ea typeface="+mn-ea"/>
          <a:cs typeface="+mn-cs"/>
        </a:defRPr>
      </a:lvl3pPr>
      <a:lvl4pPr marL="76809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4pPr>
      <a:lvl5pPr marL="987552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5pPr>
      <a:lvl6pPr marL="1207008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6pPr>
      <a:lvl7pPr marL="1426464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7pPr>
      <a:lvl8pPr marL="1645920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8pPr>
      <a:lvl9pPr marL="186537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1/jamahealthforum.2021.2579" TargetMode="External"/><Relationship Id="rId3" Type="http://schemas.openxmlformats.org/officeDocument/2006/relationships/hyperlink" Target="https://doi.org/10.1177/00333549211018675" TargetMode="External"/><Relationship Id="rId7" Type="http://schemas.openxmlformats.org/officeDocument/2006/relationships/hyperlink" Target="https://doi.org/10.1016/j.psychres.2021.114084" TargetMode="External"/><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hyperlink" Target="https://doi.org/10.1007/s12103-020-09545-1" TargetMode="External"/><Relationship Id="rId11" Type="http://schemas.openxmlformats.org/officeDocument/2006/relationships/image" Target="../media/image12.png"/><Relationship Id="rId5" Type="http://schemas.openxmlformats.org/officeDocument/2006/relationships/hyperlink" Target="https://doi.org/10.5055/jem.0598" TargetMode="External"/><Relationship Id="rId10" Type="http://schemas.openxmlformats.org/officeDocument/2006/relationships/image" Target="../media/image11.jpeg"/><Relationship Id="rId4" Type="http://schemas.openxmlformats.org/officeDocument/2006/relationships/hyperlink" Target="https://doi.org/10.1542/peds.2020-021816" TargetMode="External"/><Relationship Id="rId9" Type="http://schemas.openxmlformats.org/officeDocument/2006/relationships/hyperlink" Target="https://doi.org/10.3389/fpsyt.2021.7084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406A1022-C9C0-4F16-A9B9-542AA785B97E}"/>
              </a:ext>
            </a:extLst>
          </p:cNvPr>
          <p:cNvSpPr txBox="1"/>
          <p:nvPr/>
        </p:nvSpPr>
        <p:spPr>
          <a:xfrm>
            <a:off x="11455042" y="6663604"/>
            <a:ext cx="9911398" cy="25637788"/>
          </a:xfrm>
          <a:prstGeom prst="rect">
            <a:avLst/>
          </a:prstGeom>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7850" indent="-577850">
              <a:buFont typeface="Wingdings" panose="05000000000000000000" pitchFamily="2" charset="2"/>
              <a:buChar char="q"/>
            </a:pPr>
            <a:r>
              <a:rPr lang="en-US" sz="3500" dirty="0">
                <a:latin typeface="Arial"/>
                <a:cs typeface="Calibri"/>
              </a:rPr>
              <a:t>A literature search was performed using journal databases including PubMed and Google Scholar.</a:t>
            </a:r>
            <a:endParaRPr lang="en-US" sz="4000" dirty="0">
              <a:latin typeface="Arial"/>
              <a:ea typeface="+mn-lt"/>
              <a:cs typeface="Calibri"/>
            </a:endParaRPr>
          </a:p>
          <a:p>
            <a:pPr marL="577850" indent="-577850">
              <a:buFont typeface="Wingdings" panose="05000000000000000000" pitchFamily="2" charset="2"/>
              <a:buChar char="q"/>
            </a:pPr>
            <a:endParaRPr lang="en-US" sz="3000" dirty="0">
              <a:latin typeface="Arial" panose="020B0604020202020204" pitchFamily="34" charset="0"/>
              <a:cs typeface="Arial" panose="020B0604020202020204" pitchFamily="34" charset="0"/>
            </a:endParaRPr>
          </a:p>
          <a:p>
            <a:pPr marL="577850" indent="-577850">
              <a:buFont typeface="Wingdings" panose="05000000000000000000" pitchFamily="2" charset="2"/>
              <a:buChar char="q"/>
            </a:pPr>
            <a:r>
              <a:rPr lang="en-US" sz="3500" dirty="0">
                <a:latin typeface="Arial" panose="020B0604020202020204" pitchFamily="34" charset="0"/>
                <a:cs typeface="Arial" panose="020B0604020202020204" pitchFamily="34" charset="0"/>
              </a:rPr>
              <a:t>Searches were restricted to peer-reviewed journal articles published from 2016 to 2021.</a:t>
            </a:r>
          </a:p>
          <a:p>
            <a:pPr marL="577850" indent="-577850"/>
            <a:endParaRPr lang="en-US" sz="3000" dirty="0">
              <a:latin typeface="Arial"/>
              <a:ea typeface="+mn-lt"/>
              <a:cs typeface="Calibri"/>
            </a:endParaRPr>
          </a:p>
          <a:p>
            <a:pPr marL="577850" indent="-577850">
              <a:buFont typeface="Wingdings" panose="05000000000000000000" pitchFamily="2" charset="2"/>
              <a:buChar char="q"/>
            </a:pPr>
            <a:r>
              <a:rPr lang="en-US" sz="3500" dirty="0">
                <a:latin typeface="Arial"/>
                <a:ea typeface="+mn-lt"/>
                <a:cs typeface="Calibri"/>
              </a:rPr>
              <a:t>Keywords used for the search included: “Asian Americans”, “coronavirus pandemic”, “COVID-19”, “prejudice”, “stigma”, “discrimination”, “mental health”, “stress”, “anxiety”, and “depression”. </a:t>
            </a:r>
          </a:p>
          <a:p>
            <a:pPr marL="577850" indent="-577850">
              <a:buFont typeface="Wingdings" panose="05000000000000000000" pitchFamily="2" charset="2"/>
              <a:buChar char="q"/>
            </a:pPr>
            <a:endParaRPr lang="en-US" sz="3000" dirty="0">
              <a:solidFill>
                <a:schemeClr val="tx1"/>
              </a:solidFill>
              <a:latin typeface="Arial"/>
              <a:ea typeface="+mn-lt"/>
              <a:cs typeface="Calibri"/>
            </a:endParaRPr>
          </a:p>
          <a:p>
            <a:pPr marL="577850" indent="-577850">
              <a:buFont typeface="Wingdings" panose="05000000000000000000" pitchFamily="2" charset="2"/>
              <a:buChar char="q"/>
            </a:pPr>
            <a:r>
              <a:rPr lang="en-US" sz="3500" dirty="0">
                <a:solidFill>
                  <a:schemeClr val="tx1"/>
                </a:solidFill>
                <a:latin typeface="Arial"/>
                <a:cs typeface="Arial"/>
              </a:rPr>
              <a:t>Of the articles that met the selection criteria, five are discussed in this poster.</a:t>
            </a:r>
          </a:p>
          <a:p>
            <a:pPr marL="577850" indent="-577850">
              <a:buFont typeface="Wingdings" panose="05000000000000000000" pitchFamily="2" charset="2"/>
              <a:buChar char="q"/>
            </a:pPr>
            <a:endParaRPr lang="en-US" sz="3000" dirty="0">
              <a:solidFill>
                <a:schemeClr val="tx1"/>
              </a:solidFill>
              <a:latin typeface="Arial"/>
              <a:cs typeface="Arial"/>
            </a:endParaRPr>
          </a:p>
          <a:p>
            <a:pPr marL="577850" indent="-577850">
              <a:buFont typeface="Wingdings" panose="05000000000000000000" pitchFamily="2" charset="2"/>
              <a:buChar char="q"/>
            </a:pPr>
            <a:r>
              <a:rPr lang="en-US" sz="3500" dirty="0">
                <a:solidFill>
                  <a:schemeClr val="tx1"/>
                </a:solidFill>
                <a:latin typeface="Arial"/>
                <a:cs typeface="Arial"/>
              </a:rPr>
              <a:t>Among the selected articles, </a:t>
            </a:r>
            <a:r>
              <a:rPr lang="en-US" sz="3500" u="sng" dirty="0">
                <a:solidFill>
                  <a:schemeClr val="tx1"/>
                </a:solidFill>
                <a:latin typeface="Arial"/>
                <a:cs typeface="Arial"/>
              </a:rPr>
              <a:t>COVID-19-related discrimination</a:t>
            </a:r>
            <a:r>
              <a:rPr lang="en-US" sz="3500" dirty="0">
                <a:solidFill>
                  <a:schemeClr val="tx1"/>
                </a:solidFill>
                <a:latin typeface="Arial"/>
                <a:cs typeface="Arial"/>
              </a:rPr>
              <a:t> were assessed using:</a:t>
            </a:r>
          </a:p>
          <a:p>
            <a:pPr marL="457200" indent="-457200">
              <a:buFont typeface="Wingdings" panose="05000000000000000000" pitchFamily="2" charset="2"/>
              <a:buChar char="q"/>
            </a:pPr>
            <a:endParaRPr lang="en-US" sz="500" dirty="0">
              <a:solidFill>
                <a:schemeClr val="tx1"/>
              </a:solidFill>
              <a:latin typeface="Arial"/>
              <a:cs typeface="Arial"/>
            </a:endParaRPr>
          </a:p>
          <a:p>
            <a:pPr marL="1209675" lvl="1"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A 7-item questionnaire. Example items included: “</a:t>
            </a:r>
            <a:r>
              <a:rPr lang="en-US" sz="3200" i="1" dirty="0">
                <a:latin typeface="Arial" panose="020B0604020202020204" pitchFamily="34" charset="0"/>
                <a:cs typeface="Arial" panose="020B0604020202020204" pitchFamily="34" charset="0"/>
              </a:rPr>
              <a:t>Someone has made a comment about Chinese/Asian people being the source of the virus</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Hahm</a:t>
            </a:r>
            <a:r>
              <a:rPr lang="en-US" sz="3200" dirty="0">
                <a:latin typeface="Arial" panose="020B0604020202020204" pitchFamily="34" charset="0"/>
                <a:cs typeface="Arial" panose="020B0604020202020204" pitchFamily="34" charset="0"/>
              </a:rPr>
              <a:t> et al., 2021)</a:t>
            </a:r>
          </a:p>
          <a:p>
            <a:pPr marL="1209675" lvl="1"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Racial and Ethnic Microaggressions Scale and Asian American Racism-Related Stress Inventory (Cheah et al., 2020)</a:t>
            </a:r>
          </a:p>
          <a:p>
            <a:pPr marL="1209675" lvl="1"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A single (Yes/No) question: “</a:t>
            </a:r>
            <a:r>
              <a:rPr lang="en-US" sz="3200" i="1" dirty="0">
                <a:latin typeface="Arial" panose="020B0604020202020204" pitchFamily="34" charset="0"/>
                <a:cs typeface="Arial" panose="020B0604020202020204" pitchFamily="34" charset="0"/>
              </a:rPr>
              <a:t>As a result of the COVID-19 pandemic, have you experienced any discriminatory or hostile behavior due to your race/ethnicity</a:t>
            </a:r>
            <a:r>
              <a:rPr lang="en-US" sz="3200" dirty="0">
                <a:latin typeface="Arial" panose="020B0604020202020204" pitchFamily="34" charset="0"/>
                <a:cs typeface="Arial" panose="020B0604020202020204" pitchFamily="34" charset="0"/>
              </a:rPr>
              <a:t>?” (Zhou et al., 2021)</a:t>
            </a:r>
          </a:p>
          <a:p>
            <a:pPr marL="1209675" lvl="1"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The Multidimensional Scale of Perceived Discrimination (Chen et al., 2021)</a:t>
            </a:r>
          </a:p>
          <a:p>
            <a:pPr marL="1209675" lvl="1" indent="-457200">
              <a:buFont typeface="Courier New" panose="02070309020205020404" pitchFamily="49" charset="0"/>
              <a:buChar char="o"/>
            </a:pPr>
            <a:r>
              <a:rPr lang="en-US" sz="3200" dirty="0">
                <a:latin typeface="Arial" panose="020B0604020202020204" pitchFamily="34" charset="0"/>
                <a:cs typeface="Arial" panose="020B0604020202020204" pitchFamily="34" charset="0"/>
              </a:rPr>
              <a:t>A 7-item questionnaire assessing frequency of vicarious racism experiences (</a:t>
            </a:r>
            <a:r>
              <a:rPr lang="en-US" sz="3200" dirty="0" err="1">
                <a:latin typeface="Arial" panose="020B0604020202020204" pitchFamily="34" charset="0"/>
                <a:cs typeface="Arial" panose="020B0604020202020204" pitchFamily="34" charset="0"/>
              </a:rPr>
              <a:t>Chae</a:t>
            </a:r>
            <a:r>
              <a:rPr lang="en-US" sz="3200" dirty="0">
                <a:latin typeface="Arial" panose="020B0604020202020204" pitchFamily="34" charset="0"/>
                <a:cs typeface="Arial" panose="020B0604020202020204" pitchFamily="34" charset="0"/>
              </a:rPr>
              <a:t> et al., 2020)</a:t>
            </a:r>
          </a:p>
          <a:p>
            <a:pPr marL="1371600" lvl="1" indent="-457200">
              <a:buFont typeface="Courier New" panose="02070309020205020404" pitchFamily="49" charset="0"/>
              <a:buChar char="o"/>
            </a:pPr>
            <a:endParaRPr lang="en-US" sz="3300" dirty="0">
              <a:latin typeface="Arial" panose="020B0604020202020204" pitchFamily="34" charset="0"/>
              <a:cs typeface="Arial" panose="020B0604020202020204" pitchFamily="34" charset="0"/>
            </a:endParaRPr>
          </a:p>
          <a:p>
            <a:pPr marL="577850" indent="-577850">
              <a:buFont typeface="Wingdings" panose="05000000000000000000" pitchFamily="2" charset="2"/>
              <a:buChar char="q"/>
            </a:pPr>
            <a:r>
              <a:rPr lang="en-US" sz="3500" dirty="0">
                <a:solidFill>
                  <a:schemeClr val="tx1"/>
                </a:solidFill>
                <a:latin typeface="Arial"/>
                <a:cs typeface="Arial"/>
              </a:rPr>
              <a:t>Among the selected articles, </a:t>
            </a:r>
            <a:r>
              <a:rPr lang="en-US" sz="3500" u="sng" dirty="0">
                <a:solidFill>
                  <a:schemeClr val="tx1"/>
                </a:solidFill>
                <a:latin typeface="Arial"/>
                <a:cs typeface="Arial"/>
              </a:rPr>
              <a:t>mental health outcomes</a:t>
            </a:r>
            <a:r>
              <a:rPr lang="en-US" sz="3500" dirty="0">
                <a:solidFill>
                  <a:schemeClr val="tx1"/>
                </a:solidFill>
                <a:latin typeface="Arial"/>
                <a:cs typeface="Arial"/>
              </a:rPr>
              <a:t> were assessed using:</a:t>
            </a:r>
          </a:p>
          <a:p>
            <a:pPr marL="457200" indent="-457200">
              <a:buFont typeface="Wingdings" panose="05000000000000000000" pitchFamily="2" charset="2"/>
              <a:buChar char="q"/>
            </a:pPr>
            <a:endParaRPr lang="en-US" sz="500" dirty="0">
              <a:solidFill>
                <a:schemeClr val="tx1"/>
              </a:solidFill>
              <a:latin typeface="Arial"/>
              <a:cs typeface="Arial"/>
            </a:endParaRPr>
          </a:p>
          <a:p>
            <a:pPr marL="1209675" indent="-471488">
              <a:buFont typeface="Courier New" panose="02070309020205020404" pitchFamily="49" charset="0"/>
              <a:buChar char="o"/>
            </a:pPr>
            <a:r>
              <a:rPr lang="en-US" sz="3200" b="1" dirty="0">
                <a:latin typeface="Arial" panose="020B0604020202020204" pitchFamily="34" charset="0"/>
                <a:cs typeface="Arial" panose="020B0604020202020204" pitchFamily="34" charset="0"/>
              </a:rPr>
              <a:t>Vigilance:</a:t>
            </a:r>
            <a:r>
              <a:rPr lang="en-US" sz="3200" dirty="0">
                <a:latin typeface="Arial" panose="020B0604020202020204" pitchFamily="34" charset="0"/>
                <a:cs typeface="Arial" panose="020B0604020202020204" pitchFamily="34" charset="0"/>
              </a:rPr>
              <a:t> Racial Discrimination-Related Vigilance (Chae et al., 2021)</a:t>
            </a:r>
          </a:p>
          <a:p>
            <a:pPr marL="1209675" indent="-471488">
              <a:buFont typeface="Courier New" panose="02070309020205020404" pitchFamily="49" charset="0"/>
              <a:buChar char="o"/>
            </a:pPr>
            <a:r>
              <a:rPr lang="en-US" sz="3200" b="1" dirty="0">
                <a:latin typeface="Arial" panose="020B0604020202020204" pitchFamily="34" charset="0"/>
                <a:cs typeface="Arial" panose="020B0604020202020204" pitchFamily="34" charset="0"/>
              </a:rPr>
              <a:t>Depression:</a:t>
            </a:r>
            <a:r>
              <a:rPr lang="en-US" sz="3200" dirty="0">
                <a:latin typeface="Arial" panose="020B0604020202020204" pitchFamily="34" charset="0"/>
                <a:cs typeface="Arial" panose="020B0604020202020204" pitchFamily="34" charset="0"/>
              </a:rPr>
              <a:t> Depression Patient Health Questionnaire and Beck Depression Inventory; (</a:t>
            </a:r>
            <a:r>
              <a:rPr lang="en-US" sz="3200" dirty="0" err="1">
                <a:latin typeface="Arial" panose="020B0604020202020204" pitchFamily="34" charset="0"/>
                <a:cs typeface="Arial" panose="020B0604020202020204" pitchFamily="34" charset="0"/>
              </a:rPr>
              <a:t>Hahm</a:t>
            </a:r>
            <a:r>
              <a:rPr lang="en-US" sz="3200" dirty="0">
                <a:latin typeface="Arial" panose="020B0604020202020204" pitchFamily="34" charset="0"/>
                <a:cs typeface="Arial" panose="020B0604020202020204" pitchFamily="34" charset="0"/>
              </a:rPr>
              <a:t> et al., 2021; Zhou et al., 2021; Cheah et al., 2020; Chen et al.,2021; Chae et al., 2021)</a:t>
            </a:r>
          </a:p>
          <a:p>
            <a:pPr marL="1209675" indent="-471488">
              <a:buFont typeface="Courier New" panose="02070309020205020404" pitchFamily="49" charset="0"/>
              <a:buChar char="o"/>
            </a:pPr>
            <a:r>
              <a:rPr lang="en-US" sz="3200" b="1" dirty="0">
                <a:latin typeface="Arial" panose="020B0604020202020204" pitchFamily="34" charset="0"/>
                <a:cs typeface="Arial" panose="020B0604020202020204" pitchFamily="34" charset="0"/>
              </a:rPr>
              <a:t>Anxiety:</a:t>
            </a:r>
            <a:r>
              <a:rPr lang="en-US" sz="3200" dirty="0">
                <a:latin typeface="Arial" panose="020B0604020202020204" pitchFamily="34" charset="0"/>
                <a:cs typeface="Arial" panose="020B0604020202020204" pitchFamily="34" charset="0"/>
              </a:rPr>
              <a:t> Generalized Anxiety Scale (</a:t>
            </a:r>
            <a:r>
              <a:rPr lang="en-US" sz="3200" dirty="0" err="1">
                <a:latin typeface="Arial" panose="020B0604020202020204" pitchFamily="34" charset="0"/>
                <a:cs typeface="Arial" panose="020B0604020202020204" pitchFamily="34" charset="0"/>
              </a:rPr>
              <a:t>Hahm</a:t>
            </a:r>
            <a:r>
              <a:rPr lang="en-US" sz="3200" dirty="0">
                <a:latin typeface="Arial" panose="020B0604020202020204" pitchFamily="34" charset="0"/>
                <a:cs typeface="Arial" panose="020B0604020202020204" pitchFamily="34" charset="0"/>
              </a:rPr>
              <a:t> et al., 2021; Cheah et al., 2020; Chae et al., 2021).</a:t>
            </a:r>
          </a:p>
          <a:p>
            <a:pPr marL="1209675" indent="-471488">
              <a:buFont typeface="Courier New" panose="02070309020205020404" pitchFamily="49" charset="0"/>
              <a:buChar char="o"/>
            </a:pPr>
            <a:r>
              <a:rPr lang="en-US" sz="3200" b="1" dirty="0">
                <a:latin typeface="Arial" panose="020B0604020202020204" pitchFamily="34" charset="0"/>
                <a:cs typeface="Arial" panose="020B0604020202020204" pitchFamily="34" charset="0"/>
              </a:rPr>
              <a:t>Post-traumatic stress disorder (PTSD): </a:t>
            </a:r>
            <a:r>
              <a:rPr lang="en-US" sz="3200" dirty="0">
                <a:latin typeface="Arial" panose="020B0604020202020204" pitchFamily="34" charset="0"/>
                <a:cs typeface="Arial" panose="020B0604020202020204" pitchFamily="34" charset="0"/>
              </a:rPr>
              <a:t>PTSD Checklist-Civilian Version; The Primary Care PTSD Screen for DSM-5 (</a:t>
            </a:r>
            <a:r>
              <a:rPr lang="en-US" sz="3200" dirty="0" err="1">
                <a:latin typeface="Arial" panose="020B0604020202020204" pitchFamily="34" charset="0"/>
                <a:cs typeface="Arial" panose="020B0604020202020204" pitchFamily="34" charset="0"/>
              </a:rPr>
              <a:t>Hahm</a:t>
            </a:r>
            <a:r>
              <a:rPr lang="en-US" sz="3200" dirty="0">
                <a:latin typeface="Arial" panose="020B0604020202020204" pitchFamily="34" charset="0"/>
                <a:cs typeface="Arial" panose="020B0604020202020204" pitchFamily="34" charset="0"/>
              </a:rPr>
              <a:t> et al., 2021; Chen et al., 2021)</a:t>
            </a:r>
          </a:p>
        </p:txBody>
      </p:sp>
      <p:sp>
        <p:nvSpPr>
          <p:cNvPr id="4" name="Text Placeholder 3">
            <a:extLst>
              <a:ext uri="{FF2B5EF4-FFF2-40B4-BE49-F238E27FC236}">
                <a16:creationId xmlns:a16="http://schemas.microsoft.com/office/drawing/2014/main" id="{63FF9ED0-8A76-478D-BAF6-389DA8795EE9}"/>
              </a:ext>
            </a:extLst>
          </p:cNvPr>
          <p:cNvSpPr>
            <a:spLocks noGrp="1"/>
          </p:cNvSpPr>
          <p:nvPr>
            <p:ph type="body" sz="quarter" idx="11"/>
          </p:nvPr>
        </p:nvSpPr>
        <p:spPr>
          <a:xfrm>
            <a:off x="33491123" y="5534128"/>
            <a:ext cx="9946844" cy="26376429"/>
          </a:xfrm>
          <a:ln>
            <a:noFill/>
          </a:ln>
        </p:spPr>
        <p:style>
          <a:lnRef idx="2">
            <a:schemeClr val="dk1"/>
          </a:lnRef>
          <a:fillRef idx="1">
            <a:schemeClr val="lt1"/>
          </a:fillRef>
          <a:effectRef idx="0">
            <a:schemeClr val="dk1"/>
          </a:effectRef>
          <a:fontRef idx="minor">
            <a:schemeClr val="dk1"/>
          </a:fontRef>
        </p:style>
        <p:txBody>
          <a:bodyPr wrap="square" lIns="228589" tIns="228589" rIns="228589" bIns="228589" anchor="t">
            <a:spAutoFit/>
          </a:bodyPr>
          <a:lstStyle/>
          <a:p>
            <a:endParaRPr lang="en-US" sz="5400" b="0" u="none" dirty="0">
              <a:solidFill>
                <a:schemeClr val="tx1"/>
              </a:solidFill>
              <a:latin typeface="Calibri"/>
              <a:cs typeface="Times New Roman"/>
            </a:endParaRPr>
          </a:p>
          <a:p>
            <a:pPr marL="577850" indent="-577850" algn="l">
              <a:spcBef>
                <a:spcPts val="2000"/>
              </a:spcBef>
              <a:buClrTx/>
              <a:buFont typeface="Wingdings" panose="05000000000000000000" pitchFamily="2" charset="2"/>
              <a:buChar char="q"/>
            </a:pPr>
            <a:r>
              <a:rPr lang="en-US" sz="4000" b="0" u="none" dirty="0">
                <a:solidFill>
                  <a:schemeClr val="tx1"/>
                </a:solidFill>
                <a:latin typeface="Arial"/>
                <a:cs typeface="Arial"/>
              </a:rPr>
              <a:t>COVID-19-related anti-Asian discrimination and stigmatization increased dramatically during the pandemic</a:t>
            </a:r>
          </a:p>
          <a:p>
            <a:pPr marL="577850" indent="-577850" algn="l">
              <a:buClrTx/>
              <a:buFont typeface="Wingdings" panose="05000000000000000000" pitchFamily="2" charset="2"/>
              <a:buChar char="q"/>
            </a:pPr>
            <a:r>
              <a:rPr lang="en-US" sz="4000" b="0" u="none" dirty="0">
                <a:solidFill>
                  <a:schemeClr val="tx1"/>
                </a:solidFill>
                <a:latin typeface="Arial"/>
                <a:cs typeface="Arial"/>
              </a:rPr>
              <a:t>Study results suggest that for Asian Americans, exposure to COVID-related racial discrimination significantly increases symptoms of depression, anxiety, and PTSD</a:t>
            </a:r>
          </a:p>
          <a:p>
            <a:pPr marL="577850" indent="-577850" algn="l">
              <a:buClrTx/>
              <a:buFont typeface="Wingdings" panose="05000000000000000000" pitchFamily="2" charset="2"/>
              <a:buChar char="q"/>
            </a:pPr>
            <a:r>
              <a:rPr lang="en-US" sz="4000" b="0" u="none" dirty="0">
                <a:solidFill>
                  <a:schemeClr val="tx1"/>
                </a:solidFill>
                <a:latin typeface="Arial" panose="020B0604020202020204" pitchFamily="34" charset="0"/>
                <a:cs typeface="Arial" panose="020B0604020202020204" pitchFamily="34" charset="0"/>
              </a:rPr>
              <a:t>Future research is needed to study the long-term effects of anti-Asian discrimination and mental health outcomes in Asian communities</a:t>
            </a:r>
          </a:p>
          <a:p>
            <a:pPr marL="577850" indent="-577850" algn="l">
              <a:buClrTx/>
              <a:buFont typeface="Wingdings" panose="05000000000000000000" pitchFamily="2" charset="2"/>
              <a:buChar char="q"/>
            </a:pPr>
            <a:r>
              <a:rPr lang="en-US" sz="4000" b="0" u="none" dirty="0">
                <a:solidFill>
                  <a:schemeClr val="tx1"/>
                </a:solidFill>
                <a:latin typeface="Arial" panose="020B0604020202020204" pitchFamily="34" charset="0"/>
                <a:cs typeface="Arial" panose="020B0604020202020204" pitchFamily="34" charset="0"/>
              </a:rPr>
              <a:t>Creating tailored public health interventions and community-based programs to help raise awareness and empower Asian Americans is imperative </a:t>
            </a:r>
            <a:endParaRPr lang="en-US" sz="20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500" b="0" u="none" dirty="0">
              <a:solidFill>
                <a:schemeClr val="tx1"/>
              </a:solidFill>
              <a:latin typeface="Arial" panose="020B0604020202020204" pitchFamily="34" charset="0"/>
              <a:cs typeface="Arial" panose="020B0604020202020204" pitchFamily="34" charset="0"/>
            </a:endParaRPr>
          </a:p>
          <a:p>
            <a:pPr algn="l"/>
            <a:endParaRPr lang="en-US" sz="3500" b="0" u="none" dirty="0">
              <a:solidFill>
                <a:schemeClr val="tx1"/>
              </a:solidFill>
              <a:latin typeface="Arial" panose="020B0604020202020204" pitchFamily="34" charset="0"/>
              <a:cs typeface="Arial" panose="020B0604020202020204" pitchFamily="34" charset="0"/>
            </a:endParaRPr>
          </a:p>
        </p:txBody>
      </p:sp>
      <p:sp>
        <p:nvSpPr>
          <p:cNvPr id="7" name="Text Placeholder 6"/>
          <p:cNvSpPr>
            <a:spLocks noGrp="1"/>
          </p:cNvSpPr>
          <p:nvPr>
            <p:ph type="body" sz="quarter" idx="10"/>
          </p:nvPr>
        </p:nvSpPr>
        <p:spPr>
          <a:xfrm>
            <a:off x="22420902" y="7172743"/>
            <a:ext cx="10048874" cy="11926320"/>
          </a:xfrm>
        </p:spPr>
        <p:txBody>
          <a:bodyPr wrap="square" lIns="228589" tIns="228589" rIns="228589" bIns="228589" anchor="t">
            <a:spAutoFit/>
          </a:bodyPr>
          <a:lstStyle/>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pPr marL="342900" indent="-342900">
              <a:buChar char="•"/>
            </a:pPr>
            <a:endParaRPr lang="en-US" sz="3500" dirty="0">
              <a:solidFill>
                <a:schemeClr val="tx1"/>
              </a:solidFill>
              <a:latin typeface="Arial"/>
              <a:cs typeface="Times New Roman"/>
            </a:endParaRPr>
          </a:p>
          <a:p>
            <a:endParaRPr lang="en-US" sz="3500" dirty="0">
              <a:solidFill>
                <a:schemeClr val="tx1"/>
              </a:solidFill>
              <a:latin typeface="Arial"/>
              <a:cs typeface="Times New Roman"/>
            </a:endParaRPr>
          </a:p>
          <a:p>
            <a:endParaRPr lang="en-US" sz="3500" dirty="0">
              <a:solidFill>
                <a:schemeClr val="tx1"/>
              </a:solidFill>
              <a:latin typeface="Arial"/>
              <a:cs typeface="Times New Roman"/>
            </a:endParaRPr>
          </a:p>
          <a:p>
            <a:pPr marL="342900" indent="-342900">
              <a:spcBef>
                <a:spcPts val="0"/>
              </a:spcBef>
              <a:buChar char="•"/>
            </a:pPr>
            <a:endParaRPr lang="en-US" sz="3500" dirty="0">
              <a:solidFill>
                <a:schemeClr val="tx1"/>
              </a:solidFill>
              <a:latin typeface="Arial"/>
              <a:cs typeface="Times New Roman"/>
            </a:endParaRPr>
          </a:p>
        </p:txBody>
      </p:sp>
      <p:sp>
        <p:nvSpPr>
          <p:cNvPr id="12" name="Text Placeholder 11"/>
          <p:cNvSpPr>
            <a:spLocks noGrp="1"/>
          </p:cNvSpPr>
          <p:nvPr>
            <p:ph type="body" sz="quarter" idx="20"/>
          </p:nvPr>
        </p:nvSpPr>
        <p:spPr>
          <a:xfrm>
            <a:off x="33381105" y="25711748"/>
            <a:ext cx="10032800" cy="2031303"/>
          </a:xfrm>
        </p:spPr>
        <p:txBody>
          <a:bodyPr wrap="square" lIns="228589" tIns="228589" rIns="228589" bIns="228589" anchor="t">
            <a:spAutoFit/>
          </a:bodyPr>
          <a:lstStyle/>
          <a:p>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p:txBody>
      </p:sp>
      <p:sp>
        <p:nvSpPr>
          <p:cNvPr id="16" name="Text Placeholder 15"/>
          <p:cNvSpPr>
            <a:spLocks noGrp="1"/>
          </p:cNvSpPr>
          <p:nvPr>
            <p:ph type="body" sz="quarter" idx="21"/>
          </p:nvPr>
        </p:nvSpPr>
        <p:spPr>
          <a:xfrm>
            <a:off x="19516787" y="3808909"/>
            <a:ext cx="10048874" cy="846363"/>
          </a:xfrm>
        </p:spPr>
        <p:txBody>
          <a:bodyPr lIns="91440" tIns="45720" rIns="91440" bIns="45720" anchor="t">
            <a:noAutofit/>
          </a:bodyPr>
          <a:lstStyle/>
          <a:p>
            <a:r>
              <a:rPr lang="en-US" sz="5000" dirty="0">
                <a:latin typeface="Arial"/>
                <a:cs typeface="Arial"/>
              </a:rPr>
              <a:t>Mentor: Dr. Rui Liu</a:t>
            </a:r>
            <a:endParaRPr lang="en-US" sz="5000" dirty="0">
              <a:latin typeface="Arial" panose="020B0604020202020204" pitchFamily="34" charset="0"/>
              <a:cs typeface="Arial" panose="020B0604020202020204" pitchFamily="34" charset="0"/>
            </a:endParaRPr>
          </a:p>
        </p:txBody>
      </p:sp>
      <p:sp>
        <p:nvSpPr>
          <p:cNvPr id="17" name="Text Placeholder 16"/>
          <p:cNvSpPr>
            <a:spLocks noGrp="1"/>
          </p:cNvSpPr>
          <p:nvPr>
            <p:ph type="body" sz="quarter" idx="22"/>
          </p:nvPr>
        </p:nvSpPr>
        <p:spPr>
          <a:xfrm>
            <a:off x="17373583" y="1848705"/>
            <a:ext cx="10048875" cy="1200329"/>
          </a:xfrm>
        </p:spPr>
        <p:txBody>
          <a:bodyPr lIns="91440" tIns="45720" rIns="91440" bIns="45720" anchor="t" anchorCtr="1">
            <a:noAutofit/>
          </a:bodyPr>
          <a:lstStyle/>
          <a:p>
            <a:r>
              <a:rPr lang="en-US" sz="7500" b="0" u="none" dirty="0">
                <a:latin typeface="Arial"/>
                <a:cs typeface="Arial"/>
              </a:rPr>
              <a:t>Chenchen</a:t>
            </a:r>
            <a:r>
              <a:rPr lang="en-US" sz="8000" b="0" u="none" dirty="0">
                <a:latin typeface="Arial"/>
                <a:cs typeface="Arial"/>
              </a:rPr>
              <a:t> </a:t>
            </a:r>
            <a:r>
              <a:rPr lang="en-US" sz="7500" b="0" u="none" dirty="0">
                <a:latin typeface="Arial"/>
                <a:cs typeface="Arial"/>
              </a:rPr>
              <a:t>Cui</a:t>
            </a:r>
          </a:p>
        </p:txBody>
      </p:sp>
      <p:sp>
        <p:nvSpPr>
          <p:cNvPr id="18" name="Text Placeholder 17"/>
          <p:cNvSpPr>
            <a:spLocks noGrp="1"/>
          </p:cNvSpPr>
          <p:nvPr>
            <p:ph type="body" sz="quarter" idx="23"/>
          </p:nvPr>
        </p:nvSpPr>
        <p:spPr>
          <a:xfrm>
            <a:off x="5946116" y="347784"/>
            <a:ext cx="31998968" cy="1637973"/>
          </a:xfrm>
        </p:spPr>
        <p:txBody>
          <a:bodyPr lIns="91440" tIns="45720" rIns="91440" bIns="45720" anchor="t" anchorCtr="1">
            <a:normAutofit/>
          </a:bodyPr>
          <a:lstStyle/>
          <a:p>
            <a:r>
              <a:rPr lang="en-US" sz="9000" b="0" dirty="0">
                <a:ea typeface="+mj-lt"/>
                <a:cs typeface="+mj-lt"/>
              </a:rPr>
              <a:t>The Racial Impact of COVID-19 on Asian Americans’ Mental Health</a:t>
            </a:r>
          </a:p>
        </p:txBody>
      </p:sp>
      <p:sp>
        <p:nvSpPr>
          <p:cNvPr id="33" name="TextBox 32"/>
          <p:cNvSpPr txBox="1"/>
          <p:nvPr/>
        </p:nvSpPr>
        <p:spPr>
          <a:xfrm>
            <a:off x="29633333" y="8636000"/>
            <a:ext cx="184666" cy="477054"/>
          </a:xfrm>
          <a:prstGeom prst="rect">
            <a:avLst/>
          </a:prstGeom>
          <a:noFill/>
        </p:spPr>
        <p:txBody>
          <a:bodyPr wrap="none" rtlCol="0">
            <a:spAutoFit/>
          </a:bodyPr>
          <a:lstStyle/>
          <a:p>
            <a:endParaRPr lang="en-US" sz="2500">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DE4DDF20-3D8D-41F8-90CE-19417FA7DD8D}"/>
              </a:ext>
            </a:extLst>
          </p:cNvPr>
          <p:cNvSpPr txBox="1"/>
          <p:nvPr/>
        </p:nvSpPr>
        <p:spPr>
          <a:xfrm>
            <a:off x="472879" y="6663604"/>
            <a:ext cx="9946843" cy="15711994"/>
          </a:xfrm>
          <a:prstGeom prst="rect">
            <a:avLst/>
          </a:prstGeom>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7850" indent="-577850" fontAlgn="base">
              <a:buFont typeface="Wingdings" panose="05000000000000000000" pitchFamily="2" charset="2"/>
              <a:buChar char="q"/>
            </a:pPr>
            <a:r>
              <a:rPr lang="en-US" sz="3500" dirty="0">
                <a:latin typeface="Arial" panose="020B0604020202020204" pitchFamily="34" charset="0"/>
                <a:cs typeface="Arial" panose="020B0604020202020204" pitchFamily="34" charset="0"/>
              </a:rPr>
              <a:t>The emergence of coronavirus disease 2019 (COVID-19) took the world by surprise with its alarming rate of spread and devastating consequences.</a:t>
            </a:r>
            <a:endParaRPr lang="en-US" sz="3500" b="0" i="0" dirty="0">
              <a:solidFill>
                <a:srgbClr val="000000"/>
              </a:solidFill>
              <a:effectLst/>
              <a:latin typeface="Arial" panose="020B0604020202020204" pitchFamily="34" charset="0"/>
              <a:cs typeface="Arial" panose="020B0604020202020204" pitchFamily="34" charset="0"/>
            </a:endParaRPr>
          </a:p>
          <a:p>
            <a:pPr marL="577850" indent="-577850" algn="l" rtl="0" fontAlgn="base">
              <a:buFont typeface="Wingdings" panose="05000000000000000000" pitchFamily="2" charset="2"/>
              <a:buChar char="q"/>
            </a:pPr>
            <a:endParaRPr lang="en-US" sz="3500" dirty="0">
              <a:solidFill>
                <a:srgbClr val="000000"/>
              </a:solidFill>
              <a:latin typeface="Arial" panose="020B0604020202020204" pitchFamily="34" charset="0"/>
              <a:cs typeface="Arial" panose="020B0604020202020204" pitchFamily="34" charset="0"/>
            </a:endParaRPr>
          </a:p>
          <a:p>
            <a:pPr marL="577850" indent="-577850" algn="l" rtl="0" fontAlgn="base">
              <a:buFont typeface="Wingdings" panose="05000000000000000000" pitchFamily="2" charset="2"/>
              <a:buChar char="q"/>
            </a:pPr>
            <a:r>
              <a:rPr lang="en-US" sz="3500" b="0" i="0" dirty="0">
                <a:solidFill>
                  <a:srgbClr val="000000"/>
                </a:solidFill>
                <a:effectLst/>
                <a:latin typeface="Arial" panose="020B0604020202020204" pitchFamily="34" charset="0"/>
                <a:cs typeface="Arial" panose="020B0604020202020204" pitchFamily="34" charset="0"/>
              </a:rPr>
              <a:t>The spread of </a:t>
            </a:r>
            <a:r>
              <a:rPr lang="en-US" sz="3500" dirty="0">
                <a:solidFill>
                  <a:srgbClr val="000000"/>
                </a:solidFill>
                <a:latin typeface="Arial" panose="020B0604020202020204" pitchFamily="34" charset="0"/>
                <a:cs typeface="Arial" panose="020B0604020202020204" pitchFamily="34" charset="0"/>
              </a:rPr>
              <a:t>COVID-19 </a:t>
            </a:r>
            <a:r>
              <a:rPr lang="en-US" sz="3500" b="0" i="0" dirty="0">
                <a:solidFill>
                  <a:srgbClr val="000000"/>
                </a:solidFill>
                <a:effectLst/>
                <a:latin typeface="Arial" panose="020B0604020202020204" pitchFamily="34" charset="0"/>
                <a:cs typeface="Arial" panose="020B0604020202020204" pitchFamily="34" charset="0"/>
              </a:rPr>
              <a:t>has led to many fatalities, financial hardships, and physical restrictions, resulting in fear, distress, and anger in people.  </a:t>
            </a:r>
          </a:p>
          <a:p>
            <a:pPr marL="577850" indent="-577850" algn="l" rtl="0" fontAlgn="base">
              <a:buFont typeface="Wingdings" panose="05000000000000000000" pitchFamily="2" charset="2"/>
              <a:buChar char="q"/>
            </a:pPr>
            <a:endParaRPr lang="en-US" sz="3500" b="0" i="0" dirty="0">
              <a:solidFill>
                <a:srgbClr val="000000"/>
              </a:solidFill>
              <a:effectLst/>
              <a:latin typeface="Arial" panose="020B0604020202020204" pitchFamily="34" charset="0"/>
              <a:cs typeface="Arial" panose="020B0604020202020204" pitchFamily="34" charset="0"/>
            </a:endParaRPr>
          </a:p>
          <a:p>
            <a:pPr marL="577850" indent="-577850" fontAlgn="base">
              <a:buFont typeface="Wingdings" panose="05000000000000000000" pitchFamily="2" charset="2"/>
              <a:buChar char="q"/>
            </a:pPr>
            <a:r>
              <a:rPr lang="en-US" sz="3500" dirty="0">
                <a:latin typeface="Arial" panose="020B0604020202020204" pitchFamily="34" charset="0"/>
                <a:cs typeface="Arial" panose="020B0604020202020204" pitchFamily="34" charset="0"/>
              </a:rPr>
              <a:t>The origin of first reported cases of COVID-19 in Wuhan, China, coupled with racial references to the virus as the “Chinese virus” or “Kung Flu,” fueled the rise of anti-Asian sentiment and xenophobia in the United States </a:t>
            </a:r>
            <a:r>
              <a:rPr lang="en-US" sz="3500" b="0" i="0" dirty="0">
                <a:solidFill>
                  <a:srgbClr val="000000"/>
                </a:solidFill>
                <a:effectLst/>
                <a:latin typeface="Arial" panose="020B0604020202020204" pitchFamily="34" charset="0"/>
                <a:cs typeface="Arial" panose="020B0604020202020204" pitchFamily="34" charset="0"/>
              </a:rPr>
              <a:t>(Santos et al., 2021).  </a:t>
            </a:r>
          </a:p>
          <a:p>
            <a:pPr marL="577850" indent="-577850" algn="l" rtl="0" fontAlgn="base">
              <a:buFont typeface="Wingdings" panose="05000000000000000000" pitchFamily="2" charset="2"/>
              <a:buChar char="q"/>
            </a:pPr>
            <a:endParaRPr lang="en-US" sz="3500" b="0" i="0" dirty="0">
              <a:solidFill>
                <a:srgbClr val="000000"/>
              </a:solidFill>
              <a:effectLst/>
              <a:latin typeface="Arial" panose="020B0604020202020204" pitchFamily="34" charset="0"/>
              <a:cs typeface="Arial" panose="020B0604020202020204" pitchFamily="34" charset="0"/>
            </a:endParaRPr>
          </a:p>
          <a:p>
            <a:pPr marL="577850" indent="-577850" algn="l" rtl="0" fontAlgn="base">
              <a:buFont typeface="Wingdings" panose="05000000000000000000" pitchFamily="2" charset="2"/>
              <a:buChar char="q"/>
            </a:pPr>
            <a:r>
              <a:rPr lang="en-US" sz="3500" dirty="0">
                <a:solidFill>
                  <a:srgbClr val="000000"/>
                </a:solidFill>
                <a:latin typeface="Arial" panose="020B0604020202020204" pitchFamily="34" charset="0"/>
                <a:cs typeface="Arial" panose="020B0604020202020204" pitchFamily="34" charset="0"/>
              </a:rPr>
              <a:t>F</a:t>
            </a:r>
            <a:r>
              <a:rPr lang="en-US" sz="3500" b="0" i="0" dirty="0">
                <a:solidFill>
                  <a:srgbClr val="000000"/>
                </a:solidFill>
                <a:effectLst/>
                <a:latin typeface="Arial" panose="020B0604020202020204" pitchFamily="34" charset="0"/>
                <a:cs typeface="Arial" panose="020B0604020202020204" pitchFamily="34" charset="0"/>
              </a:rPr>
              <a:t>ear and anger further cultivated negative stereotyping and discrimination during the pandemic. Asian </a:t>
            </a:r>
            <a:r>
              <a:rPr lang="en-US" sz="3500" i="0" dirty="0">
                <a:solidFill>
                  <a:schemeClr val="tx1"/>
                </a:solidFill>
                <a:effectLst/>
                <a:latin typeface="Arial" panose="020B0604020202020204" pitchFamily="34" charset="0"/>
                <a:cs typeface="Arial" panose="020B0604020202020204" pitchFamily="34" charset="0"/>
              </a:rPr>
              <a:t>Americans have been burdened by heightened racial tension, microaggressions, and verbal and physical attacks </a:t>
            </a:r>
            <a:r>
              <a:rPr lang="en-US" sz="3500" b="0" i="0" dirty="0">
                <a:solidFill>
                  <a:srgbClr val="000000"/>
                </a:solidFill>
                <a:effectLst/>
                <a:latin typeface="Arial" panose="020B0604020202020204" pitchFamily="34" charset="0"/>
                <a:cs typeface="Arial" panose="020B0604020202020204" pitchFamily="34" charset="0"/>
              </a:rPr>
              <a:t>(</a:t>
            </a:r>
            <a:r>
              <a:rPr lang="en-US" sz="3500" b="0" i="0" dirty="0" err="1">
                <a:solidFill>
                  <a:srgbClr val="000000"/>
                </a:solidFill>
                <a:effectLst/>
                <a:latin typeface="Arial" panose="020B0604020202020204" pitchFamily="34" charset="0"/>
                <a:cs typeface="Arial" panose="020B0604020202020204" pitchFamily="34" charset="0"/>
              </a:rPr>
              <a:t>Gover</a:t>
            </a:r>
            <a:r>
              <a:rPr lang="en-US" sz="3500" b="0" i="0" dirty="0">
                <a:solidFill>
                  <a:srgbClr val="000000"/>
                </a:solidFill>
                <a:effectLst/>
                <a:latin typeface="Arial" panose="020B0604020202020204" pitchFamily="34" charset="0"/>
                <a:cs typeface="Arial" panose="020B0604020202020204" pitchFamily="34" charset="0"/>
              </a:rPr>
              <a:t> et al., 2020).  </a:t>
            </a:r>
          </a:p>
          <a:p>
            <a:pPr marL="577850" indent="-577850" algn="l" rtl="0" fontAlgn="base">
              <a:buFont typeface="Wingdings" panose="05000000000000000000" pitchFamily="2" charset="2"/>
              <a:buChar char="q"/>
            </a:pPr>
            <a:endParaRPr lang="en-US" sz="3500" b="0" i="0" dirty="0">
              <a:solidFill>
                <a:srgbClr val="000000"/>
              </a:solidFill>
              <a:effectLst/>
              <a:latin typeface="Arial" panose="020B0604020202020204" pitchFamily="34" charset="0"/>
              <a:cs typeface="Arial" panose="020B0604020202020204" pitchFamily="34" charset="0"/>
            </a:endParaRPr>
          </a:p>
          <a:p>
            <a:pPr marL="577850" indent="-577850" algn="l" rtl="0" fontAlgn="base">
              <a:buFont typeface="Wingdings" panose="05000000000000000000" pitchFamily="2" charset="2"/>
              <a:buChar char="q"/>
            </a:pPr>
            <a:r>
              <a:rPr lang="en-US" sz="3500" i="0" dirty="0">
                <a:solidFill>
                  <a:schemeClr val="tx1"/>
                </a:solidFill>
                <a:effectLst/>
                <a:latin typeface="Arial" panose="020B0604020202020204" pitchFamily="34" charset="0"/>
                <a:cs typeface="Arial" panose="020B0604020202020204" pitchFamily="34" charset="0"/>
              </a:rPr>
              <a:t>Many Asian Americans have been experiencing clinically significant mental health issues </a:t>
            </a:r>
            <a:r>
              <a:rPr lang="en-US" sz="3500" b="0" i="0" dirty="0">
                <a:solidFill>
                  <a:srgbClr val="000000"/>
                </a:solidFill>
                <a:effectLst/>
                <a:latin typeface="Arial" panose="020B0604020202020204" pitchFamily="34" charset="0"/>
                <a:cs typeface="Arial" panose="020B0604020202020204" pitchFamily="34" charset="0"/>
              </a:rPr>
              <a:t>due to racial/ethnic discrimination (Zhou et al., 2021; </a:t>
            </a:r>
            <a:r>
              <a:rPr lang="en-US" sz="3500" b="0" i="0" dirty="0" err="1">
                <a:solidFill>
                  <a:srgbClr val="000000"/>
                </a:solidFill>
                <a:effectLst/>
                <a:latin typeface="Arial" panose="020B0604020202020204" pitchFamily="34" charset="0"/>
                <a:cs typeface="Arial" panose="020B0604020202020204" pitchFamily="34" charset="0"/>
              </a:rPr>
              <a:t>Hahm</a:t>
            </a:r>
            <a:r>
              <a:rPr lang="en-US" sz="3500" b="0" i="0" dirty="0">
                <a:solidFill>
                  <a:srgbClr val="000000"/>
                </a:solidFill>
                <a:effectLst/>
                <a:latin typeface="Arial" panose="020B0604020202020204" pitchFamily="34" charset="0"/>
                <a:cs typeface="Arial" panose="020B0604020202020204" pitchFamily="34" charset="0"/>
              </a:rPr>
              <a:t> et al., 2021).  </a:t>
            </a:r>
            <a:endParaRPr lang="en-US" sz="2500" dirty="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DFCAF4D-FD09-4AC3-8543-CB52D54CDA36}"/>
              </a:ext>
            </a:extLst>
          </p:cNvPr>
          <p:cNvSpPr txBox="1"/>
          <p:nvPr/>
        </p:nvSpPr>
        <p:spPr>
          <a:xfrm>
            <a:off x="2981017" y="5415148"/>
            <a:ext cx="574628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7200" b="1" u="sng" dirty="0">
                <a:latin typeface="Calibri"/>
                <a:cs typeface="Times New Roman"/>
              </a:rPr>
              <a:t>Background</a:t>
            </a:r>
          </a:p>
        </p:txBody>
      </p:sp>
      <p:sp>
        <p:nvSpPr>
          <p:cNvPr id="24" name="TextBox 23">
            <a:extLst>
              <a:ext uri="{FF2B5EF4-FFF2-40B4-BE49-F238E27FC236}">
                <a16:creationId xmlns:a16="http://schemas.microsoft.com/office/drawing/2014/main" id="{4862D44C-AE75-49B6-A00E-AF74B73BB36D}"/>
              </a:ext>
            </a:extLst>
          </p:cNvPr>
          <p:cNvSpPr txBox="1"/>
          <p:nvPr/>
        </p:nvSpPr>
        <p:spPr>
          <a:xfrm>
            <a:off x="472879" y="22274022"/>
            <a:ext cx="10023672" cy="4093428"/>
          </a:xfrm>
          <a:prstGeom prst="rect">
            <a:avLst/>
          </a:prstGeom>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endParaRPr lang="en-US" sz="3500" dirty="0">
              <a:solidFill>
                <a:schemeClr val="tx1"/>
              </a:solidFill>
              <a:latin typeface="Arial"/>
              <a:cs typeface="Calibri"/>
            </a:endParaRPr>
          </a:p>
          <a:p>
            <a:pPr marL="285750" indent="-285750">
              <a:buFont typeface="Arial,Sans-Serif"/>
              <a:buChar char="•"/>
            </a:pPr>
            <a:endParaRPr lang="en-US" sz="3500" dirty="0">
              <a:solidFill>
                <a:schemeClr val="tx1"/>
              </a:solidFill>
              <a:latin typeface="Arial"/>
              <a:cs typeface="Calibri"/>
            </a:endParaRPr>
          </a:p>
          <a:p>
            <a:endParaRPr lang="en-US" sz="3500" dirty="0">
              <a:solidFill>
                <a:schemeClr val="tx1"/>
              </a:solidFill>
              <a:latin typeface="Arial"/>
              <a:cs typeface="Calibri"/>
            </a:endParaRPr>
          </a:p>
          <a:p>
            <a:pPr marL="285750" indent="-285750">
              <a:buFont typeface="Arial,Sans-Serif"/>
              <a:buChar char="•"/>
            </a:pPr>
            <a:r>
              <a:rPr lang="en-US" sz="4000" dirty="0">
                <a:solidFill>
                  <a:schemeClr val="tx1"/>
                </a:solidFill>
                <a:latin typeface="Arial"/>
                <a:cs typeface="Calibri"/>
              </a:rPr>
              <a:t>How do COVID-19-related </a:t>
            </a:r>
            <a:r>
              <a:rPr lang="en-US" sz="4000" b="1" dirty="0">
                <a:solidFill>
                  <a:schemeClr val="tx1"/>
                </a:solidFill>
                <a:latin typeface="Arial"/>
                <a:cs typeface="Calibri"/>
              </a:rPr>
              <a:t>racial</a:t>
            </a:r>
            <a:r>
              <a:rPr lang="en-US" sz="4000" dirty="0">
                <a:solidFill>
                  <a:schemeClr val="tx1"/>
                </a:solidFill>
                <a:latin typeface="Arial"/>
                <a:cs typeface="Calibri"/>
              </a:rPr>
              <a:t> </a:t>
            </a:r>
            <a:r>
              <a:rPr lang="en-US" sz="4000" b="1" dirty="0">
                <a:solidFill>
                  <a:schemeClr val="tx1"/>
                </a:solidFill>
                <a:latin typeface="Arial"/>
                <a:cs typeface="Calibri"/>
              </a:rPr>
              <a:t>prejudice</a:t>
            </a:r>
            <a:r>
              <a:rPr lang="en-US" sz="4000" dirty="0">
                <a:solidFill>
                  <a:schemeClr val="tx1"/>
                </a:solidFill>
                <a:latin typeface="Arial"/>
                <a:cs typeface="Calibri"/>
              </a:rPr>
              <a:t>, </a:t>
            </a:r>
            <a:r>
              <a:rPr lang="en-US" sz="4000" b="1" dirty="0">
                <a:solidFill>
                  <a:schemeClr val="tx1"/>
                </a:solidFill>
                <a:latin typeface="Arial"/>
                <a:cs typeface="Calibri"/>
              </a:rPr>
              <a:t>stigma</a:t>
            </a:r>
            <a:r>
              <a:rPr lang="en-US" sz="4000" dirty="0">
                <a:solidFill>
                  <a:schemeClr val="tx1"/>
                </a:solidFill>
                <a:latin typeface="Arial"/>
                <a:cs typeface="Calibri"/>
              </a:rPr>
              <a:t>, and </a:t>
            </a:r>
            <a:r>
              <a:rPr lang="en-US" sz="4000" b="1" dirty="0">
                <a:solidFill>
                  <a:schemeClr val="tx1"/>
                </a:solidFill>
                <a:latin typeface="Arial"/>
                <a:cs typeface="Calibri"/>
              </a:rPr>
              <a:t>discrimination</a:t>
            </a:r>
            <a:r>
              <a:rPr lang="en-US" sz="4000" dirty="0">
                <a:solidFill>
                  <a:schemeClr val="tx1"/>
                </a:solidFill>
                <a:latin typeface="Arial"/>
                <a:cs typeface="Calibri"/>
              </a:rPr>
              <a:t> impact Asian Americans’ mental health?</a:t>
            </a:r>
          </a:p>
          <a:p>
            <a:endParaRPr lang="en-US" sz="3500" dirty="0">
              <a:solidFill>
                <a:schemeClr val="tx1"/>
              </a:solidFill>
              <a:latin typeface="Arial"/>
              <a:cs typeface="Calibri"/>
            </a:endParaRPr>
          </a:p>
        </p:txBody>
      </p:sp>
      <p:sp>
        <p:nvSpPr>
          <p:cNvPr id="10" name="Rectangle 9">
            <a:extLst>
              <a:ext uri="{FF2B5EF4-FFF2-40B4-BE49-F238E27FC236}">
                <a16:creationId xmlns:a16="http://schemas.microsoft.com/office/drawing/2014/main" id="{3EB36F9C-E52D-424C-A2D8-199966988904}"/>
              </a:ext>
            </a:extLst>
          </p:cNvPr>
          <p:cNvSpPr/>
          <p:nvPr/>
        </p:nvSpPr>
        <p:spPr>
          <a:xfrm>
            <a:off x="1285637" y="22469707"/>
            <a:ext cx="7340343" cy="1200329"/>
          </a:xfrm>
          <a:prstGeom prst="rect">
            <a:avLst/>
          </a:prstGeom>
        </p:spPr>
        <p:txBody>
          <a:bodyPr wrap="none">
            <a:spAutoFit/>
          </a:bodyPr>
          <a:lstStyle/>
          <a:p>
            <a:r>
              <a:rPr lang="en-US" sz="7200" b="1" u="sng" dirty="0">
                <a:latin typeface="Calibri" panose="020F0502020204030204" pitchFamily="34" charset="0"/>
                <a:cs typeface="Calibri" panose="020F0502020204030204" pitchFamily="34" charset="0"/>
              </a:rPr>
              <a:t>Research Question</a:t>
            </a:r>
          </a:p>
        </p:txBody>
      </p:sp>
      <p:sp>
        <p:nvSpPr>
          <p:cNvPr id="31" name="TextBox 30">
            <a:extLst>
              <a:ext uri="{FF2B5EF4-FFF2-40B4-BE49-F238E27FC236}">
                <a16:creationId xmlns:a16="http://schemas.microsoft.com/office/drawing/2014/main" id="{1E41619F-E10D-41C0-AB5F-643A6B3B1BD6}"/>
              </a:ext>
            </a:extLst>
          </p:cNvPr>
          <p:cNvSpPr txBox="1"/>
          <p:nvPr/>
        </p:nvSpPr>
        <p:spPr>
          <a:xfrm>
            <a:off x="14562466" y="5415146"/>
            <a:ext cx="574628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7200" b="1" u="sng" dirty="0">
                <a:latin typeface="Calibri"/>
                <a:cs typeface="Times New Roman"/>
              </a:rPr>
              <a:t>Methods</a:t>
            </a:r>
          </a:p>
        </p:txBody>
      </p:sp>
      <p:sp>
        <p:nvSpPr>
          <p:cNvPr id="34" name="TextBox 33">
            <a:extLst>
              <a:ext uri="{FF2B5EF4-FFF2-40B4-BE49-F238E27FC236}">
                <a16:creationId xmlns:a16="http://schemas.microsoft.com/office/drawing/2014/main" id="{C110E1B9-F864-40EA-8C55-3D09814A0409}"/>
              </a:ext>
            </a:extLst>
          </p:cNvPr>
          <p:cNvSpPr txBox="1"/>
          <p:nvPr/>
        </p:nvSpPr>
        <p:spPr>
          <a:xfrm>
            <a:off x="25536217" y="5415147"/>
            <a:ext cx="574628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7200" b="1" u="sng" dirty="0">
                <a:latin typeface="Calibri"/>
                <a:cs typeface="Times New Roman"/>
              </a:rPr>
              <a:t>Results</a:t>
            </a:r>
          </a:p>
        </p:txBody>
      </p:sp>
      <p:sp>
        <p:nvSpPr>
          <p:cNvPr id="39" name="TextBox 38">
            <a:extLst>
              <a:ext uri="{FF2B5EF4-FFF2-40B4-BE49-F238E27FC236}">
                <a16:creationId xmlns:a16="http://schemas.microsoft.com/office/drawing/2014/main" id="{0178A1BE-B0A8-4709-A82C-CB4D70C8E6FA}"/>
              </a:ext>
            </a:extLst>
          </p:cNvPr>
          <p:cNvSpPr txBox="1"/>
          <p:nvPr/>
        </p:nvSpPr>
        <p:spPr>
          <a:xfrm>
            <a:off x="34065433" y="5510065"/>
            <a:ext cx="8664142"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7200" b="1" u="sng" dirty="0">
                <a:latin typeface="Calibri"/>
                <a:cs typeface="Times New Roman"/>
              </a:rPr>
              <a:t>Conclusions</a:t>
            </a:r>
          </a:p>
        </p:txBody>
      </p:sp>
      <p:sp>
        <p:nvSpPr>
          <p:cNvPr id="42" name="TextBox 41">
            <a:extLst>
              <a:ext uri="{FF2B5EF4-FFF2-40B4-BE49-F238E27FC236}">
                <a16:creationId xmlns:a16="http://schemas.microsoft.com/office/drawing/2014/main" id="{82EBCDD9-B024-4941-A797-1DCA7301F179}"/>
              </a:ext>
            </a:extLst>
          </p:cNvPr>
          <p:cNvSpPr txBox="1"/>
          <p:nvPr/>
        </p:nvSpPr>
        <p:spPr>
          <a:xfrm>
            <a:off x="33567952" y="21430540"/>
            <a:ext cx="9573877" cy="10781480"/>
          </a:xfrm>
          <a:prstGeom prst="rect">
            <a:avLst/>
          </a:prstGeom>
          <a:noFill/>
        </p:spPr>
        <p:txBody>
          <a:bodyPr wrap="square" rtlCol="0">
            <a:spAutoFit/>
          </a:bodyPr>
          <a:lstStyle/>
          <a:p>
            <a:r>
              <a:rPr lang="en-US" sz="2100" dirty="0" err="1">
                <a:latin typeface="Arial" panose="020B0604020202020204" pitchFamily="34" charset="0"/>
                <a:cs typeface="Arial" panose="020B0604020202020204" pitchFamily="34" charset="0"/>
              </a:rPr>
              <a:t>Chae</a:t>
            </a:r>
            <a:r>
              <a:rPr lang="en-US" sz="2100" dirty="0">
                <a:latin typeface="Arial" panose="020B0604020202020204" pitchFamily="34" charset="0"/>
                <a:cs typeface="Arial" panose="020B0604020202020204" pitchFamily="34" charset="0"/>
              </a:rPr>
              <a:t>, D. H., Yip, T., Martz, C. D., Chung, K., </a:t>
            </a:r>
            <a:r>
              <a:rPr lang="en-US" sz="2100" dirty="0" err="1">
                <a:latin typeface="Arial" panose="020B0604020202020204" pitchFamily="34" charset="0"/>
                <a:cs typeface="Arial" panose="020B0604020202020204" pitchFamily="34" charset="0"/>
              </a:rPr>
              <a:t>Richeson</a:t>
            </a:r>
            <a:r>
              <a:rPr lang="en-US" sz="2100" dirty="0">
                <a:latin typeface="Arial" panose="020B0604020202020204" pitchFamily="34" charset="0"/>
                <a:cs typeface="Arial" panose="020B0604020202020204" pitchFamily="34" charset="0"/>
              </a:rPr>
              <a:t>, J. A., </a:t>
            </a:r>
            <a:r>
              <a:rPr lang="en-US" sz="2100" dirty="0" err="1">
                <a:latin typeface="Arial" panose="020B0604020202020204" pitchFamily="34" charset="0"/>
                <a:cs typeface="Arial" panose="020B0604020202020204" pitchFamily="34" charset="0"/>
              </a:rPr>
              <a:t>Hajat</a:t>
            </a:r>
            <a:r>
              <a:rPr lang="en-US" sz="2100" dirty="0">
                <a:latin typeface="Arial" panose="020B0604020202020204" pitchFamily="34" charset="0"/>
                <a:cs typeface="Arial" panose="020B0604020202020204" pitchFamily="34" charset="0"/>
              </a:rPr>
              <a:t>, A., Curtis, D. S., Rogers, L. O., &amp; LaVeist, T. A. (2021). Vicarious racism and vigilance during the covid-19 pandemic: Mental health implications among </a:t>
            </a:r>
            <a:r>
              <a:rPr lang="en-US" sz="2100" dirty="0" err="1">
                <a:latin typeface="Arial" panose="020B0604020202020204" pitchFamily="34" charset="0"/>
                <a:cs typeface="Arial" panose="020B0604020202020204" pitchFamily="34" charset="0"/>
              </a:rPr>
              <a:t>asian</a:t>
            </a:r>
            <a:r>
              <a:rPr lang="en-US" sz="2100" dirty="0">
                <a:latin typeface="Arial" panose="020B0604020202020204" pitchFamily="34" charset="0"/>
                <a:cs typeface="Arial" panose="020B0604020202020204" pitchFamily="34" charset="0"/>
              </a:rPr>
              <a:t> and black </a:t>
            </a:r>
            <a:r>
              <a:rPr lang="en-US" sz="2100" dirty="0" err="1">
                <a:latin typeface="Arial" panose="020B0604020202020204" pitchFamily="34" charset="0"/>
                <a:cs typeface="Arial" panose="020B0604020202020204" pitchFamily="34" charset="0"/>
              </a:rPr>
              <a:t>americans</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Public Health Reports</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136</a:t>
            </a:r>
            <a:r>
              <a:rPr lang="en-US" sz="2100" dirty="0">
                <a:latin typeface="Arial" panose="020B0604020202020204" pitchFamily="34" charset="0"/>
                <a:cs typeface="Arial" panose="020B0604020202020204" pitchFamily="34" charset="0"/>
              </a:rPr>
              <a:t>(4), 508–517. </a:t>
            </a:r>
            <a:r>
              <a:rPr lang="en-US" sz="2100" dirty="0">
                <a:latin typeface="Arial" panose="020B0604020202020204" pitchFamily="34" charset="0"/>
                <a:cs typeface="Arial" panose="020B0604020202020204" pitchFamily="34" charset="0"/>
                <a:hlinkClick r:id="rId3"/>
              </a:rPr>
              <a:t>https://doi.org/10.1177/00333549211018675</a:t>
            </a:r>
            <a:endParaRPr lang="en-US" sz="2100" dirty="0">
              <a:latin typeface="Arial" panose="020B0604020202020204" pitchFamily="34" charset="0"/>
              <a:cs typeface="Arial" panose="020B0604020202020204" pitchFamily="34" charset="0"/>
            </a:endParaRPr>
          </a:p>
          <a:p>
            <a:endParaRPr lang="en-US" sz="2100" dirty="0">
              <a:solidFill>
                <a:srgbClr val="333333"/>
              </a:solidFill>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Cheah, C. S. L., Wang, C., Ren, H., </a:t>
            </a:r>
            <a:r>
              <a:rPr lang="en-US" sz="2100" dirty="0" err="1">
                <a:latin typeface="Arial" panose="020B0604020202020204" pitchFamily="34" charset="0"/>
                <a:cs typeface="Arial" panose="020B0604020202020204" pitchFamily="34" charset="0"/>
              </a:rPr>
              <a:t>Zong</a:t>
            </a:r>
            <a:r>
              <a:rPr lang="en-US" sz="2100" dirty="0">
                <a:latin typeface="Arial" panose="020B0604020202020204" pitchFamily="34" charset="0"/>
                <a:cs typeface="Arial" panose="020B0604020202020204" pitchFamily="34" charset="0"/>
              </a:rPr>
              <a:t>, X., Cho, H. S., &amp; </a:t>
            </a:r>
            <a:r>
              <a:rPr lang="en-US" sz="2100" dirty="0" err="1">
                <a:latin typeface="Arial" panose="020B0604020202020204" pitchFamily="34" charset="0"/>
                <a:cs typeface="Arial" panose="020B0604020202020204" pitchFamily="34" charset="0"/>
              </a:rPr>
              <a:t>Xue</a:t>
            </a:r>
            <a:r>
              <a:rPr lang="en-US" sz="2100" dirty="0">
                <a:latin typeface="Arial" panose="020B0604020202020204" pitchFamily="34" charset="0"/>
                <a:cs typeface="Arial" panose="020B0604020202020204" pitchFamily="34" charset="0"/>
              </a:rPr>
              <a:t>, X. (2020). Covid-19 racism and mental health in </a:t>
            </a:r>
            <a:r>
              <a:rPr lang="en-US" sz="2100" dirty="0" err="1">
                <a:latin typeface="Arial" panose="020B0604020202020204" pitchFamily="34" charset="0"/>
                <a:cs typeface="Arial" panose="020B0604020202020204" pitchFamily="34" charset="0"/>
              </a:rPr>
              <a:t>chinese</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american</a:t>
            </a:r>
            <a:r>
              <a:rPr lang="en-US" sz="2100" dirty="0">
                <a:latin typeface="Arial" panose="020B0604020202020204" pitchFamily="34" charset="0"/>
                <a:cs typeface="Arial" panose="020B0604020202020204" pitchFamily="34" charset="0"/>
              </a:rPr>
              <a:t> families. </a:t>
            </a:r>
            <a:r>
              <a:rPr lang="en-US" sz="2100" i="1" dirty="0">
                <a:latin typeface="Arial" panose="020B0604020202020204" pitchFamily="34" charset="0"/>
                <a:cs typeface="Arial" panose="020B0604020202020204" pitchFamily="34" charset="0"/>
              </a:rPr>
              <a:t>Pediatrics</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146</a:t>
            </a:r>
            <a:r>
              <a:rPr lang="en-US" sz="2100" dirty="0">
                <a:latin typeface="Arial" panose="020B0604020202020204" pitchFamily="34" charset="0"/>
                <a:cs typeface="Arial" panose="020B0604020202020204" pitchFamily="34" charset="0"/>
              </a:rPr>
              <a:t>(5), e2020021816. </a:t>
            </a:r>
            <a:r>
              <a:rPr lang="en-US" sz="2100" dirty="0">
                <a:latin typeface="Arial" panose="020B0604020202020204" pitchFamily="34" charset="0"/>
                <a:cs typeface="Arial" panose="020B0604020202020204" pitchFamily="34" charset="0"/>
                <a:hlinkClick r:id="rId4"/>
              </a:rPr>
              <a:t>https://doi.org/10.1542/peds.2020-021816</a:t>
            </a:r>
            <a:endParaRPr lang="en-US" sz="2100" dirty="0">
              <a:latin typeface="Arial" panose="020B0604020202020204" pitchFamily="34" charset="0"/>
              <a:cs typeface="Arial" panose="020B0604020202020204" pitchFamily="34" charset="0"/>
            </a:endParaRPr>
          </a:p>
          <a:p>
            <a:endParaRPr lang="en-US" sz="2100" b="0" dirty="0">
              <a:effectLst/>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Chen, PhD, RN, PMHNP-BC, A. C.-C., Han, PhD, S., Li, PhD, W., Leong, PhD, K. J., &amp; </a:t>
            </a:r>
            <a:r>
              <a:rPr lang="en-US" sz="2100" dirty="0" err="1">
                <a:latin typeface="Arial" panose="020B0604020202020204" pitchFamily="34" charset="0"/>
                <a:cs typeface="Arial" panose="020B0604020202020204" pitchFamily="34" charset="0"/>
              </a:rPr>
              <a:t>Ou</a:t>
            </a:r>
            <a:r>
              <a:rPr lang="en-US" sz="2100" dirty="0">
                <a:latin typeface="Arial" panose="020B0604020202020204" pitchFamily="34" charset="0"/>
                <a:cs typeface="Arial" panose="020B0604020202020204" pitchFamily="34" charset="0"/>
              </a:rPr>
              <a:t>, MSN, RN, L. (2021). COVID-19 and Asian American college students: Discrimination, fear, and mental health. </a:t>
            </a:r>
            <a:r>
              <a:rPr lang="en-US" sz="2100" i="1" dirty="0">
                <a:latin typeface="Arial" panose="020B0604020202020204" pitchFamily="34" charset="0"/>
                <a:cs typeface="Arial" panose="020B0604020202020204" pitchFamily="34" charset="0"/>
              </a:rPr>
              <a:t>Journal of Emergency Management</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19</a:t>
            </a:r>
            <a:r>
              <a:rPr lang="en-US" sz="2100" dirty="0">
                <a:latin typeface="Arial" panose="020B0604020202020204" pitchFamily="34" charset="0"/>
                <a:cs typeface="Arial" panose="020B0604020202020204" pitchFamily="34" charset="0"/>
              </a:rPr>
              <a:t>(9), 121–131. </a:t>
            </a:r>
            <a:r>
              <a:rPr lang="en-US" sz="2100" dirty="0">
                <a:latin typeface="Arial" panose="020B0604020202020204" pitchFamily="34" charset="0"/>
                <a:cs typeface="Arial" panose="020B0604020202020204" pitchFamily="34" charset="0"/>
                <a:hlinkClick r:id="rId5"/>
              </a:rPr>
              <a:t>https://doi.org/10.5055/jem.0598</a:t>
            </a:r>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r>
              <a:rPr lang="en-US" sz="2100" dirty="0" err="1">
                <a:latin typeface="Arial" panose="020B0604020202020204" pitchFamily="34" charset="0"/>
                <a:cs typeface="Arial" panose="020B0604020202020204" pitchFamily="34" charset="0"/>
              </a:rPr>
              <a:t>Gover</a:t>
            </a:r>
            <a:r>
              <a:rPr lang="en-US" sz="2100" dirty="0">
                <a:latin typeface="Arial" panose="020B0604020202020204" pitchFamily="34" charset="0"/>
                <a:cs typeface="Arial" panose="020B0604020202020204" pitchFamily="34" charset="0"/>
              </a:rPr>
              <a:t>, A. R., Harper, S. B., &amp; Langton, L. (2020). Anti-</a:t>
            </a:r>
            <a:r>
              <a:rPr lang="en-US" sz="2100" dirty="0" err="1">
                <a:latin typeface="Arial" panose="020B0604020202020204" pitchFamily="34" charset="0"/>
                <a:cs typeface="Arial" panose="020B0604020202020204" pitchFamily="34" charset="0"/>
              </a:rPr>
              <a:t>asian</a:t>
            </a:r>
            <a:r>
              <a:rPr lang="en-US" sz="2100" dirty="0">
                <a:latin typeface="Arial" panose="020B0604020202020204" pitchFamily="34" charset="0"/>
                <a:cs typeface="Arial" panose="020B0604020202020204" pitchFamily="34" charset="0"/>
              </a:rPr>
              <a:t> hate crime during the covid-19 pandemic: Exploring the reproduction of inequality. </a:t>
            </a:r>
            <a:r>
              <a:rPr lang="en-US" sz="2100" i="1" dirty="0">
                <a:latin typeface="Arial" panose="020B0604020202020204" pitchFamily="34" charset="0"/>
                <a:cs typeface="Arial" panose="020B0604020202020204" pitchFamily="34" charset="0"/>
              </a:rPr>
              <a:t>American Journal of Criminal Justice</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45</a:t>
            </a:r>
            <a:r>
              <a:rPr lang="en-US" sz="2100" dirty="0">
                <a:latin typeface="Arial" panose="020B0604020202020204" pitchFamily="34" charset="0"/>
                <a:cs typeface="Arial" panose="020B0604020202020204" pitchFamily="34" charset="0"/>
              </a:rPr>
              <a:t>(4), 647–667. </a:t>
            </a:r>
            <a:r>
              <a:rPr lang="en-US" sz="2100" dirty="0">
                <a:latin typeface="Arial" panose="020B0604020202020204" pitchFamily="34" charset="0"/>
                <a:cs typeface="Arial" panose="020B0604020202020204" pitchFamily="34" charset="0"/>
                <a:hlinkClick r:id="rId6"/>
              </a:rPr>
              <a:t>https://doi.org/10.1007/s12103-020-09545-1</a:t>
            </a:r>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r>
              <a:rPr lang="en-US" sz="2100" dirty="0" err="1">
                <a:latin typeface="Arial" panose="020B0604020202020204" pitchFamily="34" charset="0"/>
                <a:cs typeface="Arial" panose="020B0604020202020204" pitchFamily="34" charset="0"/>
              </a:rPr>
              <a:t>Hahm</a:t>
            </a:r>
            <a:r>
              <a:rPr lang="en-US" sz="2100" dirty="0">
                <a:latin typeface="Arial" panose="020B0604020202020204" pitchFamily="34" charset="0"/>
                <a:cs typeface="Arial" panose="020B0604020202020204" pitchFamily="34" charset="0"/>
              </a:rPr>
              <a:t>, H. C., Ha, Y., Scott, J. C., </a:t>
            </a:r>
            <a:r>
              <a:rPr lang="en-US" sz="2100" dirty="0" err="1">
                <a:latin typeface="Arial" panose="020B0604020202020204" pitchFamily="34" charset="0"/>
                <a:cs typeface="Arial" panose="020B0604020202020204" pitchFamily="34" charset="0"/>
              </a:rPr>
              <a:t>Wongchai</a:t>
            </a:r>
            <a:r>
              <a:rPr lang="en-US" sz="2100" dirty="0">
                <a:latin typeface="Arial" panose="020B0604020202020204" pitchFamily="34" charset="0"/>
                <a:cs typeface="Arial" panose="020B0604020202020204" pitchFamily="34" charset="0"/>
              </a:rPr>
              <a:t>, V., Chen, J. A., &amp; Liu, C. H. (2021). Perceived COVID-19-related anti-Asian discrimination predicts post traumatic stress disorder symptoms among Asian and Asian American young adults. </a:t>
            </a:r>
            <a:r>
              <a:rPr lang="en-US" sz="2100" i="1" dirty="0">
                <a:latin typeface="Arial" panose="020B0604020202020204" pitchFamily="34" charset="0"/>
                <a:cs typeface="Arial" panose="020B0604020202020204" pitchFamily="34" charset="0"/>
              </a:rPr>
              <a:t>Psychiatry Research</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303</a:t>
            </a:r>
            <a:r>
              <a:rPr lang="en-US" sz="2100" dirty="0">
                <a:latin typeface="Arial" panose="020B0604020202020204" pitchFamily="34" charset="0"/>
                <a:cs typeface="Arial" panose="020B0604020202020204" pitchFamily="34" charset="0"/>
              </a:rPr>
              <a:t>, 114084. </a:t>
            </a:r>
            <a:r>
              <a:rPr lang="en-US" sz="2100" dirty="0">
                <a:latin typeface="Arial" panose="020B0604020202020204" pitchFamily="34" charset="0"/>
                <a:cs typeface="Arial" panose="020B0604020202020204" pitchFamily="34" charset="0"/>
                <a:hlinkClick r:id="rId7"/>
              </a:rPr>
              <a:t>https://doi.org/10.1016/j.psychres.2021.114084</a:t>
            </a:r>
            <a:endParaRPr lang="en-US" sz="2100" dirty="0">
              <a:latin typeface="Arial" panose="020B0604020202020204" pitchFamily="34" charset="0"/>
              <a:cs typeface="Arial" panose="020B0604020202020204" pitchFamily="34" charset="0"/>
            </a:endParaRPr>
          </a:p>
          <a:p>
            <a:endParaRPr lang="en-US" sz="2100" b="0" dirty="0">
              <a:effectLst/>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Santos, P. M. G., Dee, E. C., &amp; Deville, C. (2021). Confronting anti-</a:t>
            </a:r>
            <a:r>
              <a:rPr lang="en-US" sz="2100" dirty="0" err="1">
                <a:latin typeface="Arial" panose="020B0604020202020204" pitchFamily="34" charset="0"/>
                <a:cs typeface="Arial" panose="020B0604020202020204" pitchFamily="34" charset="0"/>
              </a:rPr>
              <a:t>asian</a:t>
            </a:r>
            <a:r>
              <a:rPr lang="en-US" sz="2100" dirty="0">
                <a:latin typeface="Arial" panose="020B0604020202020204" pitchFamily="34" charset="0"/>
                <a:cs typeface="Arial" panose="020B0604020202020204" pitchFamily="34" charset="0"/>
              </a:rPr>
              <a:t> racism and health disparities in the era of covid-19. </a:t>
            </a:r>
            <a:r>
              <a:rPr lang="en-US" sz="2100" i="1" dirty="0">
                <a:latin typeface="Arial" panose="020B0604020202020204" pitchFamily="34" charset="0"/>
                <a:cs typeface="Arial" panose="020B0604020202020204" pitchFamily="34" charset="0"/>
              </a:rPr>
              <a:t>JAMA Health Forum</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2</a:t>
            </a:r>
            <a:r>
              <a:rPr lang="en-US" sz="2100" dirty="0">
                <a:latin typeface="Arial" panose="020B0604020202020204" pitchFamily="34" charset="0"/>
                <a:cs typeface="Arial" panose="020B0604020202020204" pitchFamily="34" charset="0"/>
              </a:rPr>
              <a:t>(9), e212579. </a:t>
            </a:r>
            <a:r>
              <a:rPr lang="en-US" sz="2100" dirty="0">
                <a:latin typeface="Arial" panose="020B0604020202020204" pitchFamily="34" charset="0"/>
                <a:cs typeface="Arial" panose="020B0604020202020204" pitchFamily="34" charset="0"/>
                <a:hlinkClick r:id="rId8"/>
              </a:rPr>
              <a:t>https://doi.org/10.1001/jamahealthforum.2021.2579</a:t>
            </a:r>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Zhou, S., </a:t>
            </a:r>
            <a:r>
              <a:rPr lang="en-US" sz="2100" dirty="0" err="1">
                <a:latin typeface="Arial" panose="020B0604020202020204" pitchFamily="34" charset="0"/>
                <a:cs typeface="Arial" panose="020B0604020202020204" pitchFamily="34" charset="0"/>
              </a:rPr>
              <a:t>Banawa</a:t>
            </a:r>
            <a:r>
              <a:rPr lang="en-US" sz="2100" dirty="0">
                <a:latin typeface="Arial" panose="020B0604020202020204" pitchFamily="34" charset="0"/>
                <a:cs typeface="Arial" panose="020B0604020202020204" pitchFamily="34" charset="0"/>
              </a:rPr>
              <a:t>, R., &amp; Oh, H. (2021). The mental health impact of covid-19 racial and ethnic discrimination against </a:t>
            </a:r>
            <a:r>
              <a:rPr lang="en-US" sz="2100" dirty="0" err="1">
                <a:latin typeface="Arial" panose="020B0604020202020204" pitchFamily="34" charset="0"/>
                <a:cs typeface="Arial" panose="020B0604020202020204" pitchFamily="34" charset="0"/>
              </a:rPr>
              <a:t>asian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american</a:t>
            </a:r>
            <a:r>
              <a:rPr lang="en-US" sz="2100" dirty="0">
                <a:latin typeface="Arial" panose="020B0604020202020204" pitchFamily="34" charset="0"/>
                <a:cs typeface="Arial" panose="020B0604020202020204" pitchFamily="34" charset="0"/>
              </a:rPr>
              <a:t> and pacific islanders. </a:t>
            </a:r>
            <a:r>
              <a:rPr lang="en-US" sz="2100" i="1" dirty="0">
                <a:latin typeface="Arial" panose="020B0604020202020204" pitchFamily="34" charset="0"/>
                <a:cs typeface="Arial" panose="020B0604020202020204" pitchFamily="34" charset="0"/>
              </a:rPr>
              <a:t>Frontiers in Psychiatry</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12</a:t>
            </a:r>
            <a:r>
              <a:rPr lang="en-US" sz="2100" dirty="0">
                <a:latin typeface="Arial" panose="020B0604020202020204" pitchFamily="34" charset="0"/>
                <a:cs typeface="Arial" panose="020B0604020202020204" pitchFamily="34" charset="0"/>
              </a:rPr>
              <a:t>, 708426. </a:t>
            </a:r>
            <a:r>
              <a:rPr lang="en-US" sz="2100" dirty="0">
                <a:latin typeface="Arial" panose="020B0604020202020204" pitchFamily="34" charset="0"/>
                <a:cs typeface="Arial" panose="020B0604020202020204" pitchFamily="34" charset="0"/>
                <a:hlinkClick r:id="rId9"/>
              </a:rPr>
              <a:t>https://doi.org/10.3389/fpsyt.2021.708426</a:t>
            </a:r>
            <a:endParaRPr lang="en-US" sz="2100"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09230D5D-A421-4B4A-999E-7258F4566FD7}"/>
              </a:ext>
            </a:extLst>
          </p:cNvPr>
          <p:cNvSpPr txBox="1"/>
          <p:nvPr/>
        </p:nvSpPr>
        <p:spPr>
          <a:xfrm>
            <a:off x="22489640" y="6663604"/>
            <a:ext cx="9911398" cy="25745509"/>
          </a:xfrm>
          <a:prstGeom prst="rect">
            <a:avLst/>
          </a:prstGeom>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7850" indent="-577850">
              <a:buFont typeface="Wingdings" panose="05000000000000000000" pitchFamily="2" charset="2"/>
              <a:buChar char="q"/>
            </a:pPr>
            <a:r>
              <a:rPr lang="en-US" sz="3500" dirty="0">
                <a:solidFill>
                  <a:schemeClr val="tx1"/>
                </a:solidFill>
                <a:latin typeface="Arial"/>
                <a:cs typeface="Times New Roman"/>
              </a:rPr>
              <a:t>51% of Asian Americans reported experiencing vicarious racism during the COVID-19 pandemic (</a:t>
            </a:r>
            <a:r>
              <a:rPr lang="en-US" sz="3500" dirty="0" err="1">
                <a:solidFill>
                  <a:schemeClr val="tx1"/>
                </a:solidFill>
                <a:latin typeface="Arial"/>
                <a:cs typeface="Times New Roman"/>
              </a:rPr>
              <a:t>Chae</a:t>
            </a:r>
            <a:r>
              <a:rPr lang="en-US" sz="3500" dirty="0">
                <a:solidFill>
                  <a:schemeClr val="tx1"/>
                </a:solidFill>
                <a:latin typeface="Arial"/>
                <a:cs typeface="Times New Roman"/>
              </a:rPr>
              <a:t> et al., 2021)</a:t>
            </a:r>
          </a:p>
          <a:p>
            <a:pPr marL="577850" indent="-577850">
              <a:buFont typeface="Wingdings" panose="05000000000000000000" pitchFamily="2" charset="2"/>
              <a:buChar char="q"/>
            </a:pPr>
            <a:endParaRPr lang="en-US" sz="3000" dirty="0">
              <a:solidFill>
                <a:schemeClr val="tx1"/>
              </a:solidFill>
              <a:latin typeface="Arial"/>
              <a:cs typeface="Times New Roman"/>
            </a:endParaRPr>
          </a:p>
          <a:p>
            <a:pPr marL="577850" indent="-577850">
              <a:buFont typeface="Wingdings" panose="05000000000000000000" pitchFamily="2" charset="2"/>
              <a:buChar char="q"/>
            </a:pPr>
            <a:r>
              <a:rPr lang="en-US" sz="3500" dirty="0">
                <a:solidFill>
                  <a:schemeClr val="tx1"/>
                </a:solidFill>
                <a:latin typeface="Arial"/>
                <a:cs typeface="Times New Roman"/>
              </a:rPr>
              <a:t>Hate crimes targeting Asians and Asian Americans increased by 150% in 2020 to 194% in 2021 (</a:t>
            </a:r>
            <a:r>
              <a:rPr lang="en-US" sz="3500" dirty="0" err="1">
                <a:solidFill>
                  <a:schemeClr val="tx1"/>
                </a:solidFill>
                <a:latin typeface="Arial"/>
                <a:cs typeface="Times New Roman"/>
              </a:rPr>
              <a:t>Hahm</a:t>
            </a:r>
            <a:r>
              <a:rPr lang="en-US" sz="3500" dirty="0">
                <a:solidFill>
                  <a:schemeClr val="tx1"/>
                </a:solidFill>
                <a:latin typeface="Arial"/>
                <a:cs typeface="Times New Roman"/>
              </a:rPr>
              <a:t>, 2021)</a:t>
            </a:r>
          </a:p>
          <a:p>
            <a:pPr marL="577850" indent="-577850">
              <a:buFont typeface="Wingdings" panose="05000000000000000000" pitchFamily="2" charset="2"/>
              <a:buChar char="q"/>
            </a:pPr>
            <a:endParaRPr lang="en-US" sz="3000" dirty="0">
              <a:solidFill>
                <a:schemeClr val="tx1"/>
              </a:solidFill>
              <a:latin typeface="Arial"/>
              <a:cs typeface="Times New Roman"/>
            </a:endParaRPr>
          </a:p>
          <a:p>
            <a:pPr marL="577850" indent="-577850">
              <a:buFont typeface="Wingdings" panose="05000000000000000000" pitchFamily="2" charset="2"/>
              <a:buChar char="q"/>
            </a:pPr>
            <a:r>
              <a:rPr lang="en-US" sz="3500" dirty="0">
                <a:solidFill>
                  <a:schemeClr val="tx1"/>
                </a:solidFill>
                <a:latin typeface="Arial"/>
                <a:cs typeface="Times New Roman"/>
              </a:rPr>
              <a:t>58% of Asian Americans perceived higher anti-Asian racial discrimination during the pandemic (</a:t>
            </a:r>
            <a:r>
              <a:rPr lang="en-US" sz="3500" dirty="0" err="1">
                <a:solidFill>
                  <a:schemeClr val="tx1"/>
                </a:solidFill>
                <a:latin typeface="Arial"/>
                <a:cs typeface="Times New Roman"/>
              </a:rPr>
              <a:t>Hahm</a:t>
            </a:r>
            <a:r>
              <a:rPr lang="en-US" sz="3500" dirty="0">
                <a:solidFill>
                  <a:schemeClr val="tx1"/>
                </a:solidFill>
                <a:latin typeface="Arial"/>
                <a:cs typeface="Times New Roman"/>
              </a:rPr>
              <a:t>, 2021)</a:t>
            </a:r>
          </a:p>
          <a:p>
            <a:endParaRPr lang="en-US" sz="3500" b="1" u="sng" dirty="0">
              <a:solidFill>
                <a:schemeClr val="tx1"/>
              </a:solidFill>
              <a:latin typeface="Arial"/>
              <a:cs typeface="Times New Roman"/>
            </a:endParaRPr>
          </a:p>
          <a:p>
            <a:r>
              <a:rPr lang="en-US" sz="3500" b="1" dirty="0">
                <a:solidFill>
                  <a:schemeClr val="tx1"/>
                </a:solidFill>
                <a:latin typeface="Arial"/>
                <a:cs typeface="Times New Roman"/>
              </a:rPr>
              <a:t>Vigilance</a:t>
            </a:r>
          </a:p>
          <a:p>
            <a:endParaRPr lang="en-US" sz="500" b="1" dirty="0">
              <a:solidFill>
                <a:schemeClr val="tx1"/>
              </a:solidFill>
              <a:latin typeface="Arial"/>
              <a:cs typeface="Times New Roman"/>
            </a:endParaRPr>
          </a:p>
          <a:p>
            <a:pPr marL="571500" indent="-571500">
              <a:buFont typeface="Wingdings" panose="05000000000000000000" pitchFamily="2" charset="2"/>
              <a:buChar char="q"/>
            </a:pPr>
            <a:r>
              <a:rPr lang="en-US" sz="3500" dirty="0">
                <a:solidFill>
                  <a:schemeClr val="tx1"/>
                </a:solidFill>
                <a:latin typeface="Arial"/>
                <a:cs typeface="Times New Roman"/>
              </a:rPr>
              <a:t>40% of Asian Americans reported experiencing racial-discrimination related vigilance at least once a week (Chae et al., 2021)</a:t>
            </a:r>
          </a:p>
          <a:p>
            <a:endParaRPr lang="en-US" sz="3300" b="1" dirty="0">
              <a:solidFill>
                <a:schemeClr val="tx1"/>
              </a:solidFill>
              <a:latin typeface="Arial"/>
              <a:cs typeface="Times New Roman"/>
            </a:endParaRPr>
          </a:p>
          <a:p>
            <a:r>
              <a:rPr lang="en-US" sz="3500" b="1" dirty="0">
                <a:solidFill>
                  <a:schemeClr val="tx1"/>
                </a:solidFill>
                <a:latin typeface="Arial"/>
                <a:cs typeface="Times New Roman"/>
              </a:rPr>
              <a:t>Depression &amp; Anxiety</a:t>
            </a:r>
          </a:p>
          <a:p>
            <a:endParaRPr lang="en-US" sz="500" b="1" dirty="0">
              <a:solidFill>
                <a:schemeClr val="tx1"/>
              </a:solidFill>
              <a:latin typeface="Arial"/>
              <a:cs typeface="Times New Roman"/>
            </a:endParaRPr>
          </a:p>
          <a:p>
            <a:pPr marL="571500" indent="-571500">
              <a:buFont typeface="Wingdings" panose="05000000000000000000" pitchFamily="2" charset="2"/>
              <a:buChar char="q"/>
            </a:pPr>
            <a:r>
              <a:rPr lang="en-US" sz="3500" dirty="0">
                <a:solidFill>
                  <a:schemeClr val="tx1"/>
                </a:solidFill>
                <a:latin typeface="Arial"/>
                <a:cs typeface="Times New Roman"/>
              </a:rPr>
              <a:t>Higher frequency of experiencing vicarious racism was associated </a:t>
            </a:r>
            <a:r>
              <a:rPr lang="en-US" sz="3500">
                <a:solidFill>
                  <a:schemeClr val="tx1"/>
                </a:solidFill>
                <a:latin typeface="Arial"/>
                <a:cs typeface="Times New Roman"/>
              </a:rPr>
              <a:t>with significantly higher </a:t>
            </a:r>
            <a:r>
              <a:rPr lang="en-US" sz="3500" dirty="0">
                <a:solidFill>
                  <a:schemeClr val="tx1"/>
                </a:solidFill>
                <a:latin typeface="Arial"/>
                <a:cs typeface="Times New Roman"/>
              </a:rPr>
              <a:t>symptoms of depression and anxiety in Asian Americans </a:t>
            </a:r>
            <a:r>
              <a:rPr lang="en-US" sz="3500" dirty="0">
                <a:solidFill>
                  <a:schemeClr val="tx1"/>
                </a:solidFill>
                <a:latin typeface="Arial" panose="020B0604020202020204" pitchFamily="34" charset="0"/>
                <a:cs typeface="Arial" panose="020B0604020202020204" pitchFamily="34" charset="0"/>
              </a:rPr>
              <a:t>(Chae et al., 2021)</a:t>
            </a:r>
          </a:p>
          <a:p>
            <a:pPr marL="571500" indent="-571500">
              <a:buFont typeface="Wingdings" panose="05000000000000000000" pitchFamily="2" charset="2"/>
              <a:buChar char="q"/>
            </a:pPr>
            <a:endParaRPr lang="en-US" sz="1800" dirty="0">
              <a:solidFill>
                <a:schemeClr val="tx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r>
              <a:rPr lang="en-US" sz="3500" dirty="0">
                <a:solidFill>
                  <a:schemeClr val="tx1"/>
                </a:solidFill>
                <a:latin typeface="Arial" panose="020B0604020202020204" pitchFamily="34" charset="0"/>
                <a:cs typeface="Arial" panose="020B0604020202020204" pitchFamily="34" charset="0"/>
              </a:rPr>
              <a:t>Asian American students with a higher perceived racial discrimination reported significantly higher levels of depression and anxiety symptoms (Chen et al., 2021)</a:t>
            </a:r>
          </a:p>
          <a:p>
            <a:pPr marL="571500" indent="-571500">
              <a:buFont typeface="Wingdings" panose="05000000000000000000" pitchFamily="2" charset="2"/>
              <a:buChar char="q"/>
            </a:pPr>
            <a:endParaRPr lang="en-US" sz="1800" dirty="0">
              <a:solidFill>
                <a:schemeClr val="tx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r>
              <a:rPr lang="en-US" sz="3500" dirty="0">
                <a:solidFill>
                  <a:schemeClr val="tx1"/>
                </a:solidFill>
                <a:latin typeface="Arial" panose="020B0604020202020204" pitchFamily="34" charset="0"/>
                <a:cs typeface="Arial" panose="020B0604020202020204" pitchFamily="34" charset="0"/>
              </a:rPr>
              <a:t>Asian American/Pacific Islander students who experienced COVID-related discrimination had 2 times higher odds of having moderately severe or severe depression (Zhou et al., 2021)</a:t>
            </a:r>
          </a:p>
          <a:p>
            <a:pPr marL="571500" indent="-571500">
              <a:buFont typeface="Wingdings" panose="05000000000000000000" pitchFamily="2" charset="2"/>
              <a:buChar char="q"/>
            </a:pPr>
            <a:endParaRPr lang="en-US" sz="1800" dirty="0">
              <a:solidFill>
                <a:schemeClr val="tx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q"/>
            </a:pPr>
            <a:r>
              <a:rPr lang="it-IT" sz="3500" dirty="0">
                <a:solidFill>
                  <a:schemeClr val="tx1"/>
                </a:solidFill>
                <a:latin typeface="Arial" panose="020B0604020202020204" pitchFamily="34" charset="0"/>
                <a:cs typeface="Arial" panose="020B0604020202020204" pitchFamily="34" charset="0"/>
              </a:rPr>
              <a:t>Anxiety and depression symptoms were positively associated with in-person and online direct and vicarious racial discrimination and Sinophobia (Cheah et al., 2020)</a:t>
            </a:r>
          </a:p>
          <a:p>
            <a:endParaRPr lang="en-US" sz="3300" b="1" u="sng" dirty="0">
              <a:solidFill>
                <a:schemeClr val="tx1"/>
              </a:solidFill>
              <a:latin typeface="Arial"/>
              <a:cs typeface="Times New Roman"/>
            </a:endParaRPr>
          </a:p>
          <a:p>
            <a:r>
              <a:rPr lang="en-US" sz="3500" b="1" dirty="0">
                <a:solidFill>
                  <a:schemeClr val="tx1"/>
                </a:solidFill>
                <a:latin typeface="Arial"/>
                <a:cs typeface="Times New Roman"/>
              </a:rPr>
              <a:t>PTSD</a:t>
            </a:r>
          </a:p>
          <a:p>
            <a:endParaRPr lang="en-US" sz="500" b="1" dirty="0">
              <a:solidFill>
                <a:schemeClr val="tx1"/>
              </a:solidFill>
              <a:latin typeface="Arial"/>
              <a:cs typeface="Times New Roman"/>
            </a:endParaRPr>
          </a:p>
          <a:p>
            <a:pPr marL="577850" indent="-577850">
              <a:buFont typeface="Wingdings" panose="05000000000000000000" pitchFamily="2" charset="2"/>
              <a:buChar char="q"/>
            </a:pPr>
            <a:r>
              <a:rPr lang="en-US" sz="3500" dirty="0">
                <a:solidFill>
                  <a:schemeClr val="tx1"/>
                </a:solidFill>
                <a:latin typeface="Arial"/>
                <a:cs typeface="Times New Roman"/>
              </a:rPr>
              <a:t>Increases in COVID-19-related discrimination experiences were significantly related to increased PTSD symptoms (</a:t>
            </a:r>
            <a:r>
              <a:rPr lang="en-US" sz="3500" dirty="0" err="1">
                <a:solidFill>
                  <a:schemeClr val="tx1"/>
                </a:solidFill>
                <a:latin typeface="Arial"/>
                <a:cs typeface="Times New Roman"/>
              </a:rPr>
              <a:t>Hahm</a:t>
            </a:r>
            <a:r>
              <a:rPr lang="en-US" sz="3500" dirty="0">
                <a:solidFill>
                  <a:schemeClr val="tx1"/>
                </a:solidFill>
                <a:latin typeface="Arial"/>
                <a:cs typeface="Times New Roman"/>
              </a:rPr>
              <a:t>, 2021)</a:t>
            </a:r>
          </a:p>
          <a:p>
            <a:pPr marL="577850" indent="-577850">
              <a:buFont typeface="Wingdings" panose="05000000000000000000" pitchFamily="2" charset="2"/>
              <a:buChar char="q"/>
            </a:pPr>
            <a:endParaRPr lang="en-US" sz="1800" dirty="0">
              <a:solidFill>
                <a:schemeClr val="tx1"/>
              </a:solidFill>
              <a:latin typeface="Arial"/>
              <a:cs typeface="Times New Roman"/>
            </a:endParaRPr>
          </a:p>
          <a:p>
            <a:pPr marL="577850" indent="-577850">
              <a:buFont typeface="Wingdings" panose="05000000000000000000" pitchFamily="2" charset="2"/>
              <a:buChar char="q"/>
            </a:pPr>
            <a:r>
              <a:rPr lang="en-US" sz="3500" dirty="0">
                <a:solidFill>
                  <a:schemeClr val="tx1"/>
                </a:solidFill>
                <a:latin typeface="Arial"/>
                <a:cs typeface="Times New Roman"/>
              </a:rPr>
              <a:t>Asian American students with higher perceived racial discrimination reported significantly higher PTSD symptoms (Chen et al., 2021)</a:t>
            </a:r>
          </a:p>
        </p:txBody>
      </p:sp>
      <p:sp>
        <p:nvSpPr>
          <p:cNvPr id="32" name="TextBox 31">
            <a:extLst>
              <a:ext uri="{FF2B5EF4-FFF2-40B4-BE49-F238E27FC236}">
                <a16:creationId xmlns:a16="http://schemas.microsoft.com/office/drawing/2014/main" id="{22F540AE-A4D8-4E66-A1A0-FBCC87A817B0}"/>
              </a:ext>
            </a:extLst>
          </p:cNvPr>
          <p:cNvSpPr txBox="1"/>
          <p:nvPr/>
        </p:nvSpPr>
        <p:spPr>
          <a:xfrm>
            <a:off x="36294089" y="19987525"/>
            <a:ext cx="5756040" cy="12041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7200" b="1" u="sng" dirty="0">
                <a:latin typeface="Calibri"/>
                <a:cs typeface="Times New Roman"/>
              </a:rPr>
              <a:t>References</a:t>
            </a:r>
          </a:p>
        </p:txBody>
      </p:sp>
      <p:pic>
        <p:nvPicPr>
          <p:cNvPr id="1030" name="Picture 6" descr="Opinion: Anti-Asian racism is a product of white supremacist norms that  must be eliminated - The Arizona State Press">
            <a:extLst>
              <a:ext uri="{FF2B5EF4-FFF2-40B4-BE49-F238E27FC236}">
                <a16:creationId xmlns:a16="http://schemas.microsoft.com/office/drawing/2014/main" id="{9FAEA94C-EEA3-462A-89A6-7B9A7593D56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3596" y="26164803"/>
            <a:ext cx="9525410" cy="525321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FF27AB5-0CAC-4A3C-B4BF-8E6905E0D165}"/>
              </a:ext>
            </a:extLst>
          </p:cNvPr>
          <p:cNvSpPr txBox="1"/>
          <p:nvPr/>
        </p:nvSpPr>
        <p:spPr>
          <a:xfrm>
            <a:off x="713401" y="31502509"/>
            <a:ext cx="9542102" cy="70788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1. Finger pointing and discrimination towards people of Asian descent (</a:t>
            </a:r>
            <a:r>
              <a:rPr lang="en-US" sz="2000" b="1" dirty="0" err="1">
                <a:latin typeface="Arial" panose="020B0604020202020204" pitchFamily="34" charset="0"/>
                <a:cs typeface="Arial" panose="020B0604020202020204" pitchFamily="34" charset="0"/>
              </a:rPr>
              <a:t>Saley</a:t>
            </a:r>
            <a:r>
              <a:rPr lang="en-US" sz="2000" b="1" dirty="0">
                <a:latin typeface="Arial" panose="020B0604020202020204" pitchFamily="34" charset="0"/>
                <a:cs typeface="Arial" panose="020B0604020202020204" pitchFamily="34" charset="0"/>
              </a:rPr>
              <a:t>, 2021).</a:t>
            </a:r>
          </a:p>
        </p:txBody>
      </p:sp>
      <p:sp>
        <p:nvSpPr>
          <p:cNvPr id="26" name="Text Placeholder 15">
            <a:extLst>
              <a:ext uri="{FF2B5EF4-FFF2-40B4-BE49-F238E27FC236}">
                <a16:creationId xmlns:a16="http://schemas.microsoft.com/office/drawing/2014/main" id="{BE06C4F2-CB09-4EB3-ACDA-3CC0359DE564}"/>
              </a:ext>
            </a:extLst>
          </p:cNvPr>
          <p:cNvSpPr txBox="1">
            <a:spLocks/>
          </p:cNvSpPr>
          <p:nvPr/>
        </p:nvSpPr>
        <p:spPr>
          <a:xfrm>
            <a:off x="14248786" y="3002303"/>
            <a:ext cx="20803214" cy="1197513"/>
          </a:xfrm>
          <a:prstGeom prst="rect">
            <a:avLst/>
          </a:prstGeom>
        </p:spPr>
        <p:txBody>
          <a:bodyPr vert="horz" wrap="square" lIns="91440" tIns="45720" rIns="91440" bIns="45720" rtlCol="0" anchor="t">
            <a:noAutofit/>
          </a:bodyPr>
          <a:lstStyle>
            <a:lvl1pPr marL="0" indent="0" algn="l" defTabSz="2194560" rtl="0" eaLnBrk="1" latinLnBrk="0" hangingPunct="1">
              <a:spcBef>
                <a:spcPts val="4800"/>
              </a:spcBef>
              <a:spcAft>
                <a:spcPts val="0"/>
              </a:spcAft>
              <a:buClr>
                <a:schemeClr val="accent1"/>
              </a:buClr>
              <a:buSzPct val="80000"/>
              <a:buFont typeface="Wingdings 3" charset="2"/>
              <a:buNone/>
              <a:defRPr sz="2500" kern="1200">
                <a:solidFill>
                  <a:schemeClr val="accent5">
                    <a:lumMod val="50000"/>
                  </a:schemeClr>
                </a:solidFill>
                <a:latin typeface="Times New Roman" pitchFamily="18" charset="0"/>
                <a:ea typeface="+mn-ea"/>
                <a:cs typeface="Times New Roman" pitchFamily="18" charset="0"/>
              </a:defRPr>
            </a:lvl1pPr>
            <a:lvl2pPr marL="1485825" indent="-571471" algn="l" defTabSz="2194560" rtl="0" eaLnBrk="1" latinLnBrk="0" hangingPunct="1">
              <a:spcBef>
                <a:spcPts val="4800"/>
              </a:spcBef>
              <a:spcAft>
                <a:spcPts val="0"/>
              </a:spcAft>
              <a:buClr>
                <a:schemeClr val="accent1"/>
              </a:buClr>
              <a:buSzPct val="80000"/>
              <a:buFont typeface="Wingdings 3" charset="2"/>
              <a:buChar char=""/>
              <a:defRPr sz="2500" kern="1200">
                <a:solidFill>
                  <a:schemeClr val="tx1">
                    <a:lumMod val="75000"/>
                    <a:lumOff val="25000"/>
                  </a:schemeClr>
                </a:solidFill>
                <a:latin typeface="Trebuchet MS" pitchFamily="34" charset="0"/>
                <a:ea typeface="+mn-ea"/>
                <a:cs typeface="+mn-cs"/>
              </a:defRPr>
            </a:lvl2pPr>
            <a:lvl3pPr marL="2057297" indent="-571471" algn="l" defTabSz="2194560" rtl="0" eaLnBrk="1" latinLnBrk="0" hangingPunct="1">
              <a:spcBef>
                <a:spcPts val="4800"/>
              </a:spcBef>
              <a:spcAft>
                <a:spcPts val="0"/>
              </a:spcAft>
              <a:buClr>
                <a:schemeClr val="accent1"/>
              </a:buClr>
              <a:buSzPct val="80000"/>
              <a:buFont typeface="Wingdings 3" charset="2"/>
              <a:buChar char=""/>
              <a:defRPr sz="2500" kern="1200">
                <a:solidFill>
                  <a:schemeClr val="tx1">
                    <a:lumMod val="75000"/>
                    <a:lumOff val="25000"/>
                  </a:schemeClr>
                </a:solidFill>
                <a:latin typeface="Trebuchet MS" pitchFamily="34" charset="0"/>
                <a:ea typeface="+mn-ea"/>
                <a:cs typeface="+mn-cs"/>
              </a:defRPr>
            </a:lvl3pPr>
            <a:lvl4pPr marL="2685916" indent="-628619" algn="l" defTabSz="2194560" rtl="0" eaLnBrk="1" latinLnBrk="0" hangingPunct="1">
              <a:spcBef>
                <a:spcPts val="4800"/>
              </a:spcBef>
              <a:spcAft>
                <a:spcPts val="0"/>
              </a:spcAft>
              <a:buClr>
                <a:schemeClr val="accent1"/>
              </a:buClr>
              <a:buSzPct val="80000"/>
              <a:buFont typeface="Wingdings 3" charset="2"/>
              <a:buChar char=""/>
              <a:defRPr sz="2500" kern="1200">
                <a:solidFill>
                  <a:schemeClr val="tx1">
                    <a:lumMod val="75000"/>
                    <a:lumOff val="25000"/>
                  </a:schemeClr>
                </a:solidFill>
                <a:latin typeface="Trebuchet MS" pitchFamily="34" charset="0"/>
                <a:ea typeface="+mn-ea"/>
                <a:cs typeface="+mn-cs"/>
              </a:defRPr>
            </a:lvl4pPr>
            <a:lvl5pPr marL="3143093" indent="-457177" algn="l" defTabSz="2194560" rtl="0" eaLnBrk="1" latinLnBrk="0" hangingPunct="1">
              <a:spcBef>
                <a:spcPts val="4800"/>
              </a:spcBef>
              <a:spcAft>
                <a:spcPts val="0"/>
              </a:spcAft>
              <a:buClr>
                <a:schemeClr val="accent1"/>
              </a:buClr>
              <a:buSzPct val="80000"/>
              <a:buFont typeface="Wingdings 3" charset="2"/>
              <a:buChar char=""/>
              <a:defRPr sz="2500" kern="1200">
                <a:solidFill>
                  <a:schemeClr val="tx1">
                    <a:lumMod val="75000"/>
                    <a:lumOff val="25000"/>
                  </a:schemeClr>
                </a:solidFill>
                <a:latin typeface="Trebuchet MS" pitchFamily="34" charset="0"/>
                <a:ea typeface="+mn-ea"/>
                <a:cs typeface="+mn-cs"/>
              </a:defRPr>
            </a:lvl5pPr>
            <a:lvl6pPr marL="1207008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6pPr>
            <a:lvl7pPr marL="1426464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7pPr>
            <a:lvl8pPr marL="1645920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8pPr>
            <a:lvl9pPr marL="186537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9pPr>
          </a:lstStyle>
          <a:p>
            <a:r>
              <a:rPr lang="en-US" sz="5500" dirty="0">
                <a:latin typeface="Arial"/>
                <a:cs typeface="Arial"/>
              </a:rPr>
              <a:t>Health Science Program, College of Health Professions</a:t>
            </a:r>
            <a:endParaRPr lang="en-US" sz="5500" dirty="0">
              <a:latin typeface="Arial" panose="020B0604020202020204" pitchFamily="34" charset="0"/>
              <a:cs typeface="Arial" panose="020B0604020202020204" pitchFamily="34" charset="0"/>
            </a:endParaRPr>
          </a:p>
        </p:txBody>
      </p:sp>
      <p:pic>
        <p:nvPicPr>
          <p:cNvPr id="27" name="Picture 26" descr="Text&#10;&#10;Description automatically generated">
            <a:extLst>
              <a:ext uri="{FF2B5EF4-FFF2-40B4-BE49-F238E27FC236}">
                <a16:creationId xmlns:a16="http://schemas.microsoft.com/office/drawing/2014/main" id="{EB6E42B6-9FEC-F941-B91B-03E9DB5DA6A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4909" y="476404"/>
            <a:ext cx="4660900" cy="3924300"/>
          </a:xfrm>
          <a:prstGeom prst="rect">
            <a:avLst/>
          </a:prstGeom>
        </p:spPr>
      </p:pic>
    </p:spTree>
    <p:extLst>
      <p:ext uri="{BB962C8B-B14F-4D97-AF65-F5344CB8AC3E}">
        <p14:creationId xmlns:p14="http://schemas.microsoft.com/office/powerpoint/2010/main" val="783191702"/>
      </p:ext>
    </p:extLst>
  </p:cSld>
  <p:clrMapOvr>
    <a:masterClrMapping/>
  </p:clrMapOvr>
</p:sld>
</file>

<file path=ppt/theme/theme1.xml><?xml version="1.0" encoding="utf-8"?>
<a:theme xmlns:a="http://schemas.openxmlformats.org/drawingml/2006/main" name="36x48-Template-V2b">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1305E83FF3E3D4298118D03F5CF6325" ma:contentTypeVersion="14" ma:contentTypeDescription="Create a new document." ma:contentTypeScope="" ma:versionID="ed6db544f9db512920578941babae752">
  <xsd:schema xmlns:xsd="http://www.w3.org/2001/XMLSchema" xmlns:xs="http://www.w3.org/2001/XMLSchema" xmlns:p="http://schemas.microsoft.com/office/2006/metadata/properties" xmlns:ns3="d69b29c8-74d3-4802-81f1-8dbd76bdd036" xmlns:ns4="912550fd-06fd-48be-8769-595a8d5303b5" targetNamespace="http://schemas.microsoft.com/office/2006/metadata/properties" ma:root="true" ma:fieldsID="90e5e07ff8eca6ca0f6b6699ec8eaf90" ns3:_="" ns4:_="">
    <xsd:import namespace="d69b29c8-74d3-4802-81f1-8dbd76bdd036"/>
    <xsd:import namespace="912550fd-06fd-48be-8769-595a8d5303b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9b29c8-74d3-4802-81f1-8dbd76bdd0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2550fd-06fd-48be-8769-595a8d5303b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208D7C-8DBA-49D5-93EE-4BA9FDC841CE}">
  <ds:schemaRefs>
    <ds:schemaRef ds:uri="http://schemas.microsoft.com/sharepoint/v3/contenttype/forms"/>
  </ds:schemaRefs>
</ds:datastoreItem>
</file>

<file path=customXml/itemProps2.xml><?xml version="1.0" encoding="utf-8"?>
<ds:datastoreItem xmlns:ds="http://schemas.openxmlformats.org/officeDocument/2006/customXml" ds:itemID="{B8697CDB-2F7E-4272-AF0E-B85DD2117D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9b29c8-74d3-4802-81f1-8dbd76bdd036"/>
    <ds:schemaRef ds:uri="912550fd-06fd-48be-8769-595a8d5303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EF932F-8434-4BD3-820D-8661CC085E7F}">
  <ds:schemaRefs>
    <ds:schemaRef ds:uri="912550fd-06fd-48be-8769-595a8d5303b5"/>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d69b29c8-74d3-4802-81f1-8dbd76bdd03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36x48-Template-V2b</Template>
  <TotalTime>5540</TotalTime>
  <Words>1332</Words>
  <Application>Microsoft Office PowerPoint</Application>
  <PresentationFormat>Custom</PresentationFormat>
  <Paragraphs>114</Paragraphs>
  <Slides>1</Slides>
  <Notes>1</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1</vt:i4>
      </vt:variant>
    </vt:vector>
  </HeadingPairs>
  <TitlesOfParts>
    <vt:vector size="14" baseType="lpstr">
      <vt:lpstr>Arial,Sans-Serif</vt:lpstr>
      <vt:lpstr>Arial</vt:lpstr>
      <vt:lpstr>Calibri</vt:lpstr>
      <vt:lpstr>Courier New</vt:lpstr>
      <vt:lpstr>Times New Roman</vt:lpstr>
      <vt:lpstr>Trebuchet MS</vt:lpstr>
      <vt:lpstr>Wingdings</vt:lpstr>
      <vt:lpstr>Wingdings 3</vt:lpstr>
      <vt:lpstr>36x48-Template-V2b</vt:lpstr>
      <vt:lpstr>1_Classic 3 Columns</vt:lpstr>
      <vt:lpstr>Classic - Wide Center</vt:lpstr>
      <vt:lpstr>Facet</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Chenchen Cui</cp:lastModifiedBy>
  <cp:revision>1101</cp:revision>
  <dcterms:created xsi:type="dcterms:W3CDTF">2018-12-04T21:35:12Z</dcterms:created>
  <dcterms:modified xsi:type="dcterms:W3CDTF">2022-04-20T18:14:18Z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0x01010071305E83FF3E3D4298118D03F5CF6325</vt:lpwstr>
  </property>
</Properties>
</file>