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7" r:id="rId5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6CC"/>
    <a:srgbClr val="FF3399"/>
    <a:srgbClr val="FFCCFF"/>
    <a:srgbClr val="F57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3A236B-2009-44DD-8039-2DCDC4D82CE2}" v="4782" dt="2022-04-19T19:05:12.196"/>
    <p1510:client id="{BA6B5140-ECA3-D847-86C9-E322CB9F11C9}" v="838" dt="2022-04-15T02:14:33.3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>
      <p:cViewPr varScale="1">
        <p:scale>
          <a:sx n="21" d="100"/>
          <a:sy n="21" d="100"/>
        </p:scale>
        <p:origin x="186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D7B8E-08FE-4C93-8965-05BB26A13621}" type="datetimeFigureOut">
              <a:rPr lang="en-US" smtClean="0"/>
              <a:t>4/19/22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D6C9C-F268-4A12-A044-48FEE0AFF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7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916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115" y="10226675"/>
            <a:ext cx="37308971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044" y="18653125"/>
            <a:ext cx="30723114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74FD0-A701-4F7B-94A9-7388676FA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94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45D2C-A6D0-427F-A6DE-4779037531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96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0758" y="1317625"/>
            <a:ext cx="9875157" cy="28087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286" y="1317625"/>
            <a:ext cx="29451301" cy="28087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086F5-E663-469D-B0A7-3F9E0ACAF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12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A634D-4577-4F43-A938-FF11093D9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99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9"/>
            <a:ext cx="37307157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157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2C31A-0321-4B79-90D4-601A177FDE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892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286" y="7681913"/>
            <a:ext cx="19663229" cy="2172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2686" y="7681913"/>
            <a:ext cx="19663229" cy="2172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AAC43-140C-413C-A6B8-A517C8603D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2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5285" y="7369176"/>
            <a:ext cx="19392901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5285" y="10439401"/>
            <a:ext cx="19392901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758" y="7369176"/>
            <a:ext cx="1940015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758" y="10439401"/>
            <a:ext cx="1940015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B8184-EE3D-4650-8A88-5013C02D5F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04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CB9EE-411E-4917-86C6-25EAD2272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63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D1B47-E2A1-45E8-AF09-8B3A5D32F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93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286" y="1311275"/>
            <a:ext cx="14439901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514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5286" y="6888163"/>
            <a:ext cx="14439901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21725-AA32-4949-8D82-E44399D989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44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343" y="23042564"/>
            <a:ext cx="26334358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343" y="2941639"/>
            <a:ext cx="26334358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343" y="25763539"/>
            <a:ext cx="26334358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6E3AA-B00D-4D4C-BB2A-EE870ED248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05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317625"/>
            <a:ext cx="395001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7681913"/>
            <a:ext cx="39500175" cy="2172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7106" tIns="198553" rIns="397106" bIns="198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29976763"/>
            <a:ext cx="10239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7106" tIns="198553" rIns="397106" bIns="198553" numCol="1" anchor="t" anchorCtr="0" compatLnSpc="1">
            <a:prstTxWarp prst="textNoShape">
              <a:avLst/>
            </a:prstTxWarp>
          </a:bodyPr>
          <a:lstStyle>
            <a:lvl1pPr>
              <a:defRPr sz="61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76763"/>
            <a:ext cx="138969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7106" tIns="198553" rIns="397106" bIns="198553" numCol="1" anchor="t" anchorCtr="0" compatLnSpc="1">
            <a:prstTxWarp prst="textNoShape">
              <a:avLst/>
            </a:prstTxWarp>
          </a:bodyPr>
          <a:lstStyle>
            <a:lvl1pPr algn="ctr">
              <a:defRPr sz="61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76763"/>
            <a:ext cx="10239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7106" tIns="198553" rIns="397106" bIns="198553" numCol="1" anchor="t" anchorCtr="0" compatLnSpc="1">
            <a:prstTxWarp prst="textNoShape">
              <a:avLst/>
            </a:prstTxWarp>
          </a:bodyPr>
          <a:lstStyle>
            <a:lvl1pPr algn="r">
              <a:defRPr sz="6100">
                <a:latin typeface="Arial" charset="0"/>
              </a:defRPr>
            </a:lvl1pPr>
          </a:lstStyle>
          <a:p>
            <a:pPr>
              <a:defRPr/>
            </a:pPr>
            <a:fld id="{FA19BB5E-C99B-4DA0-8210-27C91C2B8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03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5pPr>
      <a:lvl6pPr marL="4572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6pPr>
      <a:lvl7pPr marL="9144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7pPr>
      <a:lvl8pPr marL="13716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8pPr>
      <a:lvl9pPr marL="18288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</a:defRPr>
      </a:lvl2pPr>
      <a:lvl3pPr marL="4964113" indent="-9937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50075" indent="-993775" algn="l" defTabSz="3970338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91650" indent="-992188" algn="l" defTabSz="3970338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48850" indent="-992188" algn="l" defTabSz="3970338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06050" indent="-992188" algn="l" defTabSz="3970338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63250" indent="-992188" algn="l" defTabSz="3970338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96"/>
          <p:cNvSpPr txBox="1">
            <a:spLocks noChangeArrowheads="1"/>
          </p:cNvSpPr>
          <p:nvPr/>
        </p:nvSpPr>
        <p:spPr bwMode="auto">
          <a:xfrm>
            <a:off x="6007175" y="47239"/>
            <a:ext cx="30898109" cy="670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970338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970338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970338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970338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970338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970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970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970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970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0" i="0" u="none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Optima" panose="02000503060000020004"/>
                <a:cs typeface="Times New Roman" panose="02020603050405020304" pitchFamily="18" charset="0"/>
              </a:rPr>
              <a:t>The Relation Between Self-Efficacy and the Minority Stress Process</a:t>
            </a:r>
          </a:p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8800" b="1">
                <a:solidFill>
                  <a:srgbClr val="000000"/>
                </a:solidFill>
                <a:latin typeface="Optima" panose="02000503060000020004"/>
                <a:cs typeface="Times New Roman" panose="02020603050405020304" pitchFamily="18" charset="0"/>
              </a:rPr>
              <a:t>Nicole Badia, Psychology</a:t>
            </a:r>
            <a:r>
              <a:rPr kumimoji="0" lang="en-US" altLang="en-US" sz="8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tima" panose="02000503060000020004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600" b="1">
                <a:solidFill>
                  <a:srgbClr val="000000"/>
                </a:solidFill>
                <a:latin typeface="Optima" panose="02000503060000020004"/>
                <a:cs typeface="Times New Roman" panose="02020603050405020304" pitchFamily="18" charset="0"/>
              </a:rPr>
              <a:t>Mentor: Michael T. Vale, Ph.D. </a:t>
            </a:r>
          </a:p>
        </p:txBody>
      </p:sp>
      <p:sp>
        <p:nvSpPr>
          <p:cNvPr id="2055" name="Text Box 59"/>
          <p:cNvSpPr txBox="1">
            <a:spLocks noChangeArrowheads="1"/>
          </p:cNvSpPr>
          <p:nvPr/>
        </p:nvSpPr>
        <p:spPr bwMode="auto">
          <a:xfrm>
            <a:off x="1566863" y="92202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42C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48963" y="12042113"/>
            <a:ext cx="9976152" cy="187435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b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Minority stress 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is additional stress amongst groups of minorities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(Meyer &amp; Frost, 2013)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800" b="0" i="0" u="none" strike="noStrike" kern="1200" cap="none" spc="0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tima"/>
                <a:cs typeface="Times New Roman" panose="02020603050405020304" pitchFamily="18" charset="0"/>
              </a:rPr>
              <a:t>Examples 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minority stress include:</a:t>
            </a:r>
          </a:p>
          <a:p>
            <a:pPr marL="914400" lvl="1" indent="-571500" defTabSz="914400" fontAlgn="base">
              <a:spcBef>
                <a:spcPct val="0"/>
              </a:spcBef>
              <a:spcAft>
                <a:spcPct val="0"/>
              </a:spcAft>
              <a:buClr>
                <a:schemeClr val="tx2">
                  <a:lumMod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4800" b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Outness: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 letting others know their sexuality through concealing </a:t>
            </a:r>
            <a:r>
              <a:rPr lang="en-US" sz="40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(hiding)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 and disclosure</a:t>
            </a:r>
          </a:p>
          <a:p>
            <a:pPr marL="914400" lvl="1" indent="-571500" defTabSz="914400" fontAlgn="base">
              <a:spcBef>
                <a:spcPct val="0"/>
              </a:spcBef>
              <a:spcAft>
                <a:spcPct val="0"/>
              </a:spcAft>
              <a:buClr>
                <a:schemeClr val="tx2">
                  <a:lumMod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4800" b="1" i="0" u="none" strike="noStrike" kern="1200" cap="none" spc="0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tima"/>
                <a:cs typeface="Times New Roman" panose="02020603050405020304" pitchFamily="18" charset="0"/>
              </a:rPr>
              <a:t>Internalized H</a:t>
            </a:r>
            <a:r>
              <a:rPr lang="en-US" sz="4800" b="1" err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omonegativity</a:t>
            </a:r>
            <a:r>
              <a:rPr lang="en-US" sz="4800" b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: 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includes negative attitudes held about sexual minorities </a:t>
            </a:r>
            <a:r>
              <a:rPr lang="en-US" sz="40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(e.g., embarrassment inferiority)  </a:t>
            </a:r>
            <a:endParaRPr lang="en-US" sz="4800">
              <a:solidFill>
                <a:srgbClr val="000000"/>
              </a:solidFill>
              <a:latin typeface="Optima"/>
              <a:cs typeface="Times New Roman" panose="02020603050405020304" pitchFamily="18" charset="0"/>
            </a:endParaRPr>
          </a:p>
          <a:p>
            <a:pPr marL="914400" lvl="1" indent="-571500" defTabSz="914400" fontAlgn="base">
              <a:spcBef>
                <a:spcPct val="0"/>
              </a:spcBef>
              <a:spcAft>
                <a:spcPct val="0"/>
              </a:spcAft>
              <a:buClr>
                <a:schemeClr val="tx2">
                  <a:lumMod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4800" b="1" i="0" u="none" strike="noStrike" kern="1200" cap="none" spc="0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tima"/>
                <a:cs typeface="Times New Roman" panose="02020603050405020304" pitchFamily="18" charset="0"/>
              </a:rPr>
              <a:t>Microaggressions:</a:t>
            </a:r>
            <a:r>
              <a:rPr kumimoji="0" lang="en-US" sz="4800" b="0" i="0" u="none" strike="noStrike" kern="1200" cap="none" spc="0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tima"/>
                <a:cs typeface="Times New Roman" panose="02020603050405020304" pitchFamily="18" charset="0"/>
              </a:rPr>
              <a:t> are negative social interactions directed at minorities</a:t>
            </a:r>
            <a:r>
              <a:rPr lang="en-US" sz="40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tima"/>
                <a:cs typeface="Times New Roman" panose="02020603050405020304" pitchFamily="18" charset="0"/>
              </a:rPr>
              <a:t>(e.g., feelings of negative judgement)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b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Self-efficacy: 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is one’s feeling on their ability to accomplish a situation or goal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Little is known about self-efficacy in sexual minorities; however, much is known about self-esteem, which is thought to combat minority stress </a:t>
            </a:r>
            <a:r>
              <a:rPr lang="en-US" sz="40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(Bridge et al., 2019)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The current goal was to address the lack of research connecting self-efficacy and minority stress</a:t>
            </a:r>
            <a:endParaRPr lang="en-US" sz="400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1076"/>
          <p:cNvSpPr>
            <a:spLocks noChangeArrowheads="1"/>
          </p:cNvSpPr>
          <p:nvPr/>
        </p:nvSpPr>
        <p:spPr bwMode="auto">
          <a:xfrm>
            <a:off x="-38100" y="11086434"/>
            <a:ext cx="9559636" cy="979799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600" b="1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latin typeface="Optima"/>
                <a:cs typeface="Times New Roman" panose="02020603050405020304" pitchFamily="18" charset="0"/>
              </a:rPr>
              <a:t>BACKGROUND</a:t>
            </a:r>
            <a:r>
              <a:rPr kumimoji="0" lang="en-US" altLang="en-US" sz="66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/>
                <a:cs typeface="Times New Roman" panose="02020603050405020304" pitchFamily="18" charset="0"/>
              </a:rPr>
              <a:t> </a:t>
            </a:r>
            <a:r>
              <a:rPr kumimoji="0" lang="en-US" altLang="en-US" sz="54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6" name="Rectangle 85"/>
          <p:cNvSpPr/>
          <p:nvPr/>
        </p:nvSpPr>
        <p:spPr>
          <a:xfrm>
            <a:off x="31974166" y="17227367"/>
            <a:ext cx="47147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tima" panose="02000503060000020004"/>
                <a:cs typeface="Times New Roman" panose="02020603050405020304" pitchFamily="18" charset="0"/>
              </a:rPr>
              <a:t>*p &lt; .05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4DBE52-68AE-4E1D-B0CB-450417B32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800" y="221173"/>
            <a:ext cx="2260827" cy="2468123"/>
          </a:xfrm>
          <a:prstGeom prst="rect">
            <a:avLst/>
          </a:prstGeom>
        </p:spPr>
      </p:pic>
      <p:sp>
        <p:nvSpPr>
          <p:cNvPr id="32" name="Rectangle 1076">
            <a:extLst>
              <a:ext uri="{FF2B5EF4-FFF2-40B4-BE49-F238E27FC236}">
                <a16:creationId xmlns:a16="http://schemas.microsoft.com/office/drawing/2014/main" id="{208719CA-E792-496E-B3F6-3F782556B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2803" y="30602718"/>
            <a:ext cx="9559636" cy="979799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6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 panose="02000503060000020004"/>
                <a:ea typeface="+mn-ea"/>
                <a:cs typeface="Times New Roman" panose="02020603050405020304" pitchFamily="18" charset="0"/>
              </a:rPr>
              <a:t>RESEARCH QUESTION</a:t>
            </a:r>
            <a:r>
              <a:rPr kumimoji="0" lang="en-US" altLang="en-US" sz="54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4" name="Rectangle 1076">
            <a:extLst>
              <a:ext uri="{FF2B5EF4-FFF2-40B4-BE49-F238E27FC236}">
                <a16:creationId xmlns:a16="http://schemas.microsoft.com/office/drawing/2014/main" id="{83B0E786-AECA-4F8F-BC5C-A2E23AA2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1722" y="6708263"/>
            <a:ext cx="9559636" cy="979799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6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 panose="02000503060000020004"/>
                <a:cs typeface="Times New Roman" panose="02020603050405020304" pitchFamily="18" charset="0"/>
              </a:rPr>
              <a:t>MEASURES </a:t>
            </a:r>
          </a:p>
        </p:txBody>
      </p:sp>
      <p:sp>
        <p:nvSpPr>
          <p:cNvPr id="35" name="Rectangle 1076">
            <a:extLst>
              <a:ext uri="{FF2B5EF4-FFF2-40B4-BE49-F238E27FC236}">
                <a16:creationId xmlns:a16="http://schemas.microsoft.com/office/drawing/2014/main" id="{BC41C6D8-8B8E-4E16-86E7-F5377C25A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0014" y="11330318"/>
            <a:ext cx="9559636" cy="979799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6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 panose="02000503060000020004"/>
                <a:cs typeface="Times New Roman" panose="02020603050405020304" pitchFamily="18" charset="0"/>
              </a:rPr>
              <a:t>SAMPLE</a:t>
            </a:r>
            <a:r>
              <a:rPr kumimoji="0" lang="en-US" altLang="en-US" sz="66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8" name="Rectangle 1076">
            <a:extLst>
              <a:ext uri="{FF2B5EF4-FFF2-40B4-BE49-F238E27FC236}">
                <a16:creationId xmlns:a16="http://schemas.microsoft.com/office/drawing/2014/main" id="{1A77A878-D82E-4B5A-9674-B718BD846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7334" y="18518452"/>
            <a:ext cx="9564624" cy="978408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b="1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latin typeface="Optima" panose="02000503060000020004"/>
                <a:cs typeface="Times New Roman" panose="02020603050405020304" pitchFamily="18" charset="0"/>
              </a:rPr>
              <a:t>RESULTS &amp; DISCUSSION</a:t>
            </a:r>
            <a:r>
              <a:rPr kumimoji="0" lang="en-US" altLang="en-US" sz="60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 panose="02000503060000020004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7625D4-3F94-4D28-A242-A36077FDBE8D}"/>
              </a:ext>
            </a:extLst>
          </p:cNvPr>
          <p:cNvSpPr txBox="1"/>
          <p:nvPr/>
        </p:nvSpPr>
        <p:spPr>
          <a:xfrm>
            <a:off x="9059354" y="6964560"/>
            <a:ext cx="2479375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i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Self-efficacy </a:t>
            </a:r>
            <a:r>
              <a:rPr lang="en-US" sz="13800" i="1" u="sng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 </a:t>
            </a:r>
            <a:r>
              <a:rPr lang="en-US" sz="13800" i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 less minority stress </a:t>
            </a:r>
          </a:p>
          <a:p>
            <a:pPr algn="ctr"/>
            <a:r>
              <a:rPr lang="en-US" sz="13800" i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depressive mood</a:t>
            </a:r>
          </a:p>
        </p:txBody>
      </p:sp>
      <p:sp>
        <p:nvSpPr>
          <p:cNvPr id="43" name="Rectangle 1076">
            <a:extLst>
              <a:ext uri="{FF2B5EF4-FFF2-40B4-BE49-F238E27FC236}">
                <a16:creationId xmlns:a16="http://schemas.microsoft.com/office/drawing/2014/main" id="{39C10068-52BC-4062-AECF-721FB0FE9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5" y="3067497"/>
            <a:ext cx="9559636" cy="979799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6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/>
                <a:cs typeface="Times New Roman" panose="02020603050405020304" pitchFamily="18" charset="0"/>
              </a:rPr>
              <a:t>WHY DO WE CARE? </a:t>
            </a:r>
            <a:r>
              <a:rPr kumimoji="0" lang="en-US" altLang="en-US" sz="54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41610A2-46E0-4AD5-9B8D-D7B4D3382420}"/>
              </a:ext>
            </a:extLst>
          </p:cNvPr>
          <p:cNvSpPr txBox="1"/>
          <p:nvPr/>
        </p:nvSpPr>
        <p:spPr>
          <a:xfrm>
            <a:off x="-41381" y="4057259"/>
            <a:ext cx="9880544" cy="857927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857250" marR="0" lvl="0" indent="-857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Sexual minorities, or those attracted to people of the same-sex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(e.g., Lesbian, Gay Men, Bisexual, Pansexual)</a:t>
            </a:r>
            <a:r>
              <a:rPr lang="en-US" sz="40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,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 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are exposed to minority stress, which predicts depression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(Meyer &amp; Frost, 2013)</a:t>
            </a:r>
          </a:p>
          <a:p>
            <a:pPr marL="857250" marR="0" lvl="0" indent="-857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Self-efficacy is a potential source of resilience and may protect against minority stress </a:t>
            </a:r>
            <a:r>
              <a:rPr lang="en-US" sz="40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(Montpetit &amp; Tiberio, 2016)</a:t>
            </a:r>
            <a:endParaRPr lang="en-US" sz="3600">
              <a:solidFill>
                <a:srgbClr val="000000"/>
              </a:solidFill>
              <a:latin typeface="Optima"/>
              <a:cs typeface="Times New Roman" panose="02020603050405020304" pitchFamily="18" charset="0"/>
            </a:endParaRPr>
          </a:p>
          <a:p>
            <a:pPr marL="857250" marR="0" lvl="0" indent="-857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4800">
              <a:solidFill>
                <a:srgbClr val="000000"/>
              </a:solidFill>
              <a:latin typeface="Optima"/>
              <a:cs typeface="Times New Roman" panose="02020603050405020304" pitchFamily="18" charset="0"/>
            </a:endParaRP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515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F95A53B-6451-4408-8BBE-30C287110086}"/>
              </a:ext>
            </a:extLst>
          </p:cNvPr>
          <p:cNvSpPr txBox="1"/>
          <p:nvPr/>
        </p:nvSpPr>
        <p:spPr>
          <a:xfrm>
            <a:off x="0" y="31425908"/>
            <a:ext cx="929930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Does self-efficacy negatively predict minority stress? </a:t>
            </a:r>
            <a:r>
              <a:rPr kumimoji="0" lang="en-US" sz="4800" b="0" i="0" u="none" strike="noStrike" kern="1200" cap="none" spc="0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tima"/>
                <a:cs typeface="Times New Roman" panose="02020603050405020304" pitchFamily="18" charset="0"/>
              </a:rPr>
              <a:t> </a:t>
            </a:r>
            <a:endParaRPr lang="en-US" sz="480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5EA0E1E-1301-4FC4-9FDB-D924B472625F}"/>
              </a:ext>
            </a:extLst>
          </p:cNvPr>
          <p:cNvSpPr txBox="1"/>
          <p:nvPr/>
        </p:nvSpPr>
        <p:spPr>
          <a:xfrm>
            <a:off x="34277736" y="7794596"/>
            <a:ext cx="9639317" cy="40934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71500" lvl="0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Participants were given series of questionnaires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(Please see handout for more information)</a:t>
            </a:r>
          </a:p>
          <a:p>
            <a:pPr marL="571500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Self-efficacy scale held acceptable reliability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</a:t>
            </a:r>
            <a:r>
              <a:rPr lang="el-GR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α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 =.74)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tabLst/>
              <a:defRPr/>
            </a:pPr>
            <a:endParaRPr lang="en-US" sz="320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1076">
            <a:extLst>
              <a:ext uri="{FF2B5EF4-FFF2-40B4-BE49-F238E27FC236}">
                <a16:creationId xmlns:a16="http://schemas.microsoft.com/office/drawing/2014/main" id="{6B5D4B99-CAB5-42BE-A468-9751FBF02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17577" y="2737950"/>
            <a:ext cx="9559636" cy="979799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600" b="1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latin typeface="Optima" panose="02000503060000020004"/>
                <a:cs typeface="Times New Roman" panose="02020603050405020304" pitchFamily="18" charset="0"/>
              </a:rPr>
              <a:t>PROJECT DESCRIPTION </a:t>
            </a:r>
            <a:r>
              <a:rPr kumimoji="0" lang="en-US" altLang="en-US" sz="66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 panose="02000503060000020004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91F0587-B31E-447A-8CE9-29B920561218}"/>
              </a:ext>
            </a:extLst>
          </p:cNvPr>
          <p:cNvSpPr txBox="1"/>
          <p:nvPr/>
        </p:nvSpPr>
        <p:spPr>
          <a:xfrm>
            <a:off x="34365071" y="12346081"/>
            <a:ext cx="9559636" cy="60016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There were 355 sexual minorities </a:t>
            </a:r>
          </a:p>
          <a:p>
            <a:pPr marL="1371600" lvl="1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FFCCFF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Age range: 18-90</a:t>
            </a:r>
          </a:p>
          <a:p>
            <a:pPr marL="1371600" lvl="1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FFCCFF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Race: 90% White</a:t>
            </a:r>
          </a:p>
          <a:p>
            <a:pPr marL="1371600" lvl="1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FFCCFF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Gender: 5% Non-cisgender</a:t>
            </a:r>
          </a:p>
          <a:p>
            <a:pPr marL="1371600" lvl="1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FFCCFF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Sexual Orientation: 42% Lesbian, 26% Gay Man, 16% Bisexual, 16% Another Orientation</a:t>
            </a:r>
          </a:p>
        </p:txBody>
      </p:sp>
      <p:sp>
        <p:nvSpPr>
          <p:cNvPr id="53" name="Rectangle 1076">
            <a:extLst>
              <a:ext uri="{FF2B5EF4-FFF2-40B4-BE49-F238E27FC236}">
                <a16:creationId xmlns:a16="http://schemas.microsoft.com/office/drawing/2014/main" id="{5232BF2F-D450-4C24-BFBF-595244946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8434" y="26879149"/>
            <a:ext cx="9559636" cy="979799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ctr" defTabSz="39703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600" b="1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latin typeface="Optima" panose="02000503060000020004"/>
                <a:cs typeface="Times New Roman" panose="02020603050405020304" pitchFamily="18" charset="0"/>
              </a:rPr>
              <a:t>NEXT STEPS</a:t>
            </a:r>
            <a:r>
              <a:rPr kumimoji="0" lang="en-US" altLang="en-US" sz="6600" b="1" i="0" u="none" strike="noStrike" kern="1200" cap="none" spc="0" normalizeH="0" baseline="0" noProof="0">
                <a:ln w="9525">
                  <a:noFill/>
                </a:ln>
                <a:solidFill>
                  <a:srgbClr val="FFFFFF"/>
                </a:solidFill>
                <a:effectLst>
                  <a:innerShdw blurRad="114300">
                    <a:srgbClr val="FFFFFF">
                      <a:lumMod val="50000"/>
                    </a:srgbClr>
                  </a:innerShdw>
                </a:effectLst>
                <a:uLnTx/>
                <a:uFillTx/>
                <a:latin typeface="Optima" panose="02000503060000020004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00FD6BA-FF10-4F7E-8464-342C02C8A516}"/>
              </a:ext>
            </a:extLst>
          </p:cNvPr>
          <p:cNvSpPr txBox="1"/>
          <p:nvPr/>
        </p:nvSpPr>
        <p:spPr>
          <a:xfrm>
            <a:off x="34172945" y="3852847"/>
            <a:ext cx="9768413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3 Part Study: Presurvey, </a:t>
            </a:r>
            <a:r>
              <a:rPr lang="en-US" sz="4800" b="1" u="sng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Baseline </a:t>
            </a:r>
            <a:r>
              <a:rPr lang="en-US" sz="4000" b="1" u="sng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</a:t>
            </a:r>
            <a:r>
              <a:rPr lang="en-US" sz="3600" b="1" i="1" u="sng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N </a:t>
            </a:r>
            <a:r>
              <a:rPr lang="en-US" sz="3600" b="1" u="sng">
                <a:solidFill>
                  <a:schemeClr val="accent4"/>
                </a:solidFill>
                <a:latin typeface="Optima"/>
                <a:cs typeface="Times New Roman" panose="02020603050405020304" pitchFamily="18" charset="0"/>
              </a:rPr>
              <a:t>= 355)</a:t>
            </a:r>
            <a:r>
              <a:rPr lang="en-US" sz="4000" b="1" u="sng">
                <a:solidFill>
                  <a:schemeClr val="accent4"/>
                </a:solidFill>
                <a:latin typeface="Optima"/>
                <a:cs typeface="Times New Roman" panose="02020603050405020304" pitchFamily="18" charset="0"/>
              </a:rPr>
              <a:t>, 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and Daily Diary Surveys </a:t>
            </a:r>
          </a:p>
          <a:p>
            <a:pPr marL="571500" marR="0" lvl="0" indent="-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Currently analyzing baseline data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5802D7C-A230-4EC3-BAB4-3BF7FADA9264}"/>
              </a:ext>
            </a:extLst>
          </p:cNvPr>
          <p:cNvSpPr txBox="1"/>
          <p:nvPr/>
        </p:nvSpPr>
        <p:spPr>
          <a:xfrm>
            <a:off x="34270522" y="19527101"/>
            <a:ext cx="9479957" cy="821763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685800" marR="0" lvl="0" indent="-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High self-efficacy was significantly related to less outness concealment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</a:t>
            </a:r>
            <a:r>
              <a:rPr lang="en-US" sz="3600" i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r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=-.20), 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internalized homonegtaivity </a:t>
            </a:r>
            <a:r>
              <a:rPr lang="en-US" sz="3600" i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(r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= -.27)</a:t>
            </a:r>
            <a:r>
              <a:rPr lang="en-US" sz="4000" i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,</a:t>
            </a:r>
            <a:r>
              <a:rPr lang="en-US" sz="40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 </a:t>
            </a: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and microaggressions </a:t>
            </a:r>
            <a:r>
              <a:rPr lang="en-US" sz="3600" i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(r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= -.27)</a:t>
            </a:r>
          </a:p>
          <a:p>
            <a:pPr marL="685800" marR="0" lvl="0" indent="-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High self-efficacy was also related to less depressive mood </a:t>
            </a:r>
            <a:r>
              <a:rPr lang="en-US" sz="3600" i="1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(r </a:t>
            </a:r>
            <a:r>
              <a:rPr lang="en-US" sz="36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= -.69)</a:t>
            </a:r>
          </a:p>
          <a:p>
            <a:pPr marL="685800" marR="0" lvl="0" indent="-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Self-efficacy significantly predicted less minority stress and depressive mood</a:t>
            </a:r>
          </a:p>
          <a:p>
            <a:pPr marL="685800" marR="0" lvl="0" indent="-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4800">
              <a:solidFill>
                <a:srgbClr val="000000"/>
              </a:solidFill>
              <a:latin typeface="Optima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383E08-2D21-49C0-B66A-1BD959A665DE}"/>
              </a:ext>
            </a:extLst>
          </p:cNvPr>
          <p:cNvSpPr txBox="1"/>
          <p:nvPr/>
        </p:nvSpPr>
        <p:spPr>
          <a:xfrm>
            <a:off x="34114749" y="27851269"/>
            <a:ext cx="9884804" cy="526297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571500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Future research should improve diversity of subjects </a:t>
            </a:r>
            <a:r>
              <a:rPr lang="en-US" sz="40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(e.g., age, orientations, gender, and race)</a:t>
            </a:r>
          </a:p>
          <a:p>
            <a:pPr marL="571500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Look at how self-efficacy influences stress and well-being relationship</a:t>
            </a:r>
          </a:p>
          <a:p>
            <a:pPr marL="571500" indent="-571500" defTabSz="914400" fontAlgn="base">
              <a:spcBef>
                <a:spcPct val="0"/>
              </a:spcBef>
              <a:spcAft>
                <a:spcPct val="0"/>
              </a:spcAft>
              <a:buClr>
                <a:srgbClr val="CC3399"/>
              </a:buClr>
              <a:buFont typeface="Arial" panose="020B0604020202020204" pitchFamily="34" charset="0"/>
              <a:buChar char="•"/>
              <a:defRPr/>
            </a:pPr>
            <a:r>
              <a:rPr lang="en-US" sz="4800">
                <a:solidFill>
                  <a:srgbClr val="000000"/>
                </a:solidFill>
                <a:latin typeface="Optima"/>
                <a:cs typeface="Times New Roman" panose="02020603050405020304" pitchFamily="18" charset="0"/>
              </a:rPr>
              <a:t>Examine how self-efficacy relates to daily experiences of minority stress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6CB8BD3-E01C-4853-BD11-C86C40ABE0D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565" r="14062"/>
          <a:stretch/>
        </p:blipFill>
        <p:spPr>
          <a:xfrm>
            <a:off x="37528834" y="-337613"/>
            <a:ext cx="6359236" cy="2740883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CF96DBD-1EEB-0B41-B2E2-9CD8F88AB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694406"/>
              </p:ext>
            </p:extLst>
          </p:nvPr>
        </p:nvGraphicFramePr>
        <p:xfrm>
          <a:off x="10057968" y="14338411"/>
          <a:ext cx="24081775" cy="8521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432">
                  <a:extLst>
                    <a:ext uri="{9D8B030D-6E8A-4147-A177-3AD203B41FA5}">
                      <a16:colId xmlns:a16="http://schemas.microsoft.com/office/drawing/2014/main" val="2544759248"/>
                    </a:ext>
                  </a:extLst>
                </a:gridCol>
                <a:gridCol w="4005155">
                  <a:extLst>
                    <a:ext uri="{9D8B030D-6E8A-4147-A177-3AD203B41FA5}">
                      <a16:colId xmlns:a16="http://schemas.microsoft.com/office/drawing/2014/main" val="1445805104"/>
                    </a:ext>
                  </a:extLst>
                </a:gridCol>
                <a:gridCol w="4066547">
                  <a:extLst>
                    <a:ext uri="{9D8B030D-6E8A-4147-A177-3AD203B41FA5}">
                      <a16:colId xmlns:a16="http://schemas.microsoft.com/office/drawing/2014/main" val="4112605626"/>
                    </a:ext>
                  </a:extLst>
                </a:gridCol>
                <a:gridCol w="4066547">
                  <a:extLst>
                    <a:ext uri="{9D8B030D-6E8A-4147-A177-3AD203B41FA5}">
                      <a16:colId xmlns:a16="http://schemas.microsoft.com/office/drawing/2014/main" val="146954216"/>
                    </a:ext>
                  </a:extLst>
                </a:gridCol>
                <a:gridCol w="4066547">
                  <a:extLst>
                    <a:ext uri="{9D8B030D-6E8A-4147-A177-3AD203B41FA5}">
                      <a16:colId xmlns:a16="http://schemas.microsoft.com/office/drawing/2014/main" val="4125504216"/>
                    </a:ext>
                  </a:extLst>
                </a:gridCol>
                <a:gridCol w="4066547">
                  <a:extLst>
                    <a:ext uri="{9D8B030D-6E8A-4147-A177-3AD203B41FA5}">
                      <a16:colId xmlns:a16="http://schemas.microsoft.com/office/drawing/2014/main" val="3212488616"/>
                    </a:ext>
                  </a:extLst>
                </a:gridCol>
              </a:tblGrid>
              <a:tr h="1932302">
                <a:tc>
                  <a:txBody>
                    <a:bodyPr/>
                    <a:lstStyle/>
                    <a:p>
                      <a:r>
                        <a:rPr lang="en-US" sz="6000" b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Variable</a:t>
                      </a:r>
                    </a:p>
                    <a:p>
                      <a:endParaRPr lang="en-US" sz="6000" b="1">
                        <a:solidFill>
                          <a:schemeClr val="accent4"/>
                        </a:solidFill>
                        <a:latin typeface="Optima" panose="02000503060000020004"/>
                      </a:endParaRP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b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Outness Conceal-</a:t>
                      </a:r>
                    </a:p>
                    <a:p>
                      <a:r>
                        <a:rPr lang="en-US" sz="6000" b="1" err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ment</a:t>
                      </a:r>
                      <a:r>
                        <a:rPr lang="en-US" sz="6000" b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 </a:t>
                      </a: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b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Outness Disclosure </a:t>
                      </a: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b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Internalized Homo-negativity </a:t>
                      </a: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b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Micro-aggressions</a:t>
                      </a:r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b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Depressive Mood</a:t>
                      </a:r>
                    </a:p>
                  </a:txBody>
                  <a:tcPr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029598"/>
                  </a:ext>
                </a:extLst>
              </a:tr>
              <a:tr h="1937794">
                <a:tc>
                  <a:txBody>
                    <a:bodyPr/>
                    <a:lstStyle/>
                    <a:p>
                      <a:r>
                        <a:rPr lang="en-US" sz="6000" b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Correlation with Self-Efficacy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-.20</a:t>
                      </a:r>
                      <a:r>
                        <a:rPr lang="en-US" sz="5800" baseline="300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5800">
                        <a:solidFill>
                          <a:schemeClr val="accent4"/>
                        </a:solidFill>
                        <a:latin typeface="Optima" panose="02000503060000020004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.06</a:t>
                      </a:r>
                      <a:endParaRPr lang="en-US" sz="5800"/>
                    </a:p>
                    <a:p>
                      <a:endParaRPr lang="en-US" sz="5800">
                        <a:solidFill>
                          <a:schemeClr val="accent4"/>
                        </a:solidFill>
                        <a:latin typeface="Optima" panose="02000503060000020004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-.27</a:t>
                      </a:r>
                      <a:r>
                        <a:rPr lang="en-US" sz="5800" baseline="300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5800">
                        <a:solidFill>
                          <a:schemeClr val="accent4"/>
                        </a:solidFill>
                        <a:latin typeface="Optima" panose="02000503060000020004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-.27</a:t>
                      </a:r>
                      <a:r>
                        <a:rPr lang="en-US" sz="5800" baseline="300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5800">
                        <a:solidFill>
                          <a:schemeClr val="accent4"/>
                        </a:solidFill>
                        <a:latin typeface="Optima" panose="02000503060000020004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-.69</a:t>
                      </a:r>
                      <a:r>
                        <a:rPr lang="en-US" sz="5800" baseline="3000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5800">
                        <a:solidFill>
                          <a:schemeClr val="accent4"/>
                        </a:solidFill>
                        <a:latin typeface="Optima" panose="02000503060000020004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540027"/>
                  </a:ext>
                </a:extLst>
              </a:tr>
              <a:tr h="1937794">
                <a:tc>
                  <a:txBody>
                    <a:bodyPr/>
                    <a:lstStyle/>
                    <a:p>
                      <a:r>
                        <a:rPr lang="en-US" sz="6000" b="1" i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M </a:t>
                      </a:r>
                      <a:r>
                        <a:rPr lang="en-US" sz="6000" b="1" i="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(</a:t>
                      </a:r>
                      <a:r>
                        <a:rPr lang="en-US" sz="6000" b="1" i="1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SD</a:t>
                      </a:r>
                      <a:r>
                        <a:rPr lang="en-US" sz="6000" b="1" i="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)</a:t>
                      </a:r>
                      <a:endParaRPr lang="en-US" sz="6000" b="1" i="1">
                        <a:solidFill>
                          <a:schemeClr val="accent4"/>
                        </a:solidFill>
                        <a:latin typeface="Optima" panose="02000503060000020004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2.58</a:t>
                      </a:r>
                    </a:p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(.97)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3.79</a:t>
                      </a:r>
                    </a:p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(.82)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1.77</a:t>
                      </a:r>
                    </a:p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(.76)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2.64</a:t>
                      </a:r>
                    </a:p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(.80)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2.06 </a:t>
                      </a:r>
                    </a:p>
                    <a:p>
                      <a:r>
                        <a:rPr lang="en-US" sz="5800">
                          <a:solidFill>
                            <a:schemeClr val="accent4"/>
                          </a:solidFill>
                          <a:latin typeface="Optima" panose="02000503060000020004"/>
                        </a:rPr>
                        <a:t>(.64)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71225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EF1A89AB-6D93-4003-A59E-7BA521419574}"/>
              </a:ext>
            </a:extLst>
          </p:cNvPr>
          <p:cNvSpPr txBox="1"/>
          <p:nvPr/>
        </p:nvSpPr>
        <p:spPr>
          <a:xfrm>
            <a:off x="12369612" y="23520684"/>
            <a:ext cx="2047744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i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Self-efficacy was supported to be a source of resilience against minority stress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4ABD8BB-7584-4D43-85AE-88BE1BB86ABA}"/>
              </a:ext>
            </a:extLst>
          </p:cNvPr>
          <p:cNvSpPr/>
          <p:nvPr/>
        </p:nvSpPr>
        <p:spPr>
          <a:xfrm>
            <a:off x="20228623" y="15797481"/>
            <a:ext cx="184731" cy="12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85A8A2-A7BA-A245-A793-0DEC9409631E}"/>
              </a:ext>
            </a:extLst>
          </p:cNvPr>
          <p:cNvSpPr/>
          <p:nvPr/>
        </p:nvSpPr>
        <p:spPr>
          <a:xfrm>
            <a:off x="31841015" y="21945485"/>
            <a:ext cx="20120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>
                <a:solidFill>
                  <a:srgbClr val="000000"/>
                </a:solidFill>
                <a:latin typeface="Optima" panose="02000503060000020004"/>
                <a:cs typeface="Times New Roman" panose="02020603050405020304" pitchFamily="18" charset="0"/>
              </a:rPr>
              <a:t>*p &lt; .05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Poster">
      <a:dk1>
        <a:srgbClr val="0042C7"/>
      </a:dk1>
      <a:lt1>
        <a:srgbClr val="FFFFFF"/>
      </a:lt1>
      <a:dk2>
        <a:srgbClr val="F6A1FD"/>
      </a:dk2>
      <a:lt2>
        <a:srgbClr val="FFFFFF"/>
      </a:lt2>
      <a:accent1>
        <a:srgbClr val="3399FF"/>
      </a:accent1>
      <a:accent2>
        <a:srgbClr val="00B0F0"/>
      </a:accent2>
      <a:accent3>
        <a:srgbClr val="FFFFFF"/>
      </a:accent3>
      <a:accent4>
        <a:srgbClr val="000000"/>
      </a:accent4>
      <a:accent5>
        <a:srgbClr val="FFFFFF"/>
      </a:accent5>
      <a:accent6>
        <a:srgbClr val="2103FD"/>
      </a:accent6>
      <a:hlink>
        <a:srgbClr val="858585"/>
      </a:hlink>
      <a:folHlink>
        <a:srgbClr val="00319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FFFFFF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FFFFFF"/>
        </a:accent5>
        <a:accent6>
          <a:srgbClr val="6264B4"/>
        </a:accent6>
        <a:hlink>
          <a:srgbClr val="FFFF99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FFFFFF"/>
        </a:accent1>
        <a:accent2>
          <a:srgbClr val="005A58"/>
        </a:accent2>
        <a:accent3>
          <a:srgbClr val="AAC0C0"/>
        </a:accent3>
        <a:accent4>
          <a:srgbClr val="DADADA"/>
        </a:accent4>
        <a:accent5>
          <a:srgbClr val="FFFFFF"/>
        </a:accent5>
        <a:accent6>
          <a:srgbClr val="00514F"/>
        </a:accent6>
        <a:hlink>
          <a:srgbClr val="FFFF99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8E2CED27A244FB724F86544CC0CF8" ma:contentTypeVersion="6" ma:contentTypeDescription="Create a new document." ma:contentTypeScope="" ma:versionID="8e1f96111519930f8576d4c5e7c47ab8">
  <xsd:schema xmlns:xsd="http://www.w3.org/2001/XMLSchema" xmlns:xs="http://www.w3.org/2001/XMLSchema" xmlns:p="http://schemas.microsoft.com/office/2006/metadata/properties" xmlns:ns2="4db0f8bb-fe80-42a0-89e5-e6fbea4f3bb9" targetNamespace="http://schemas.microsoft.com/office/2006/metadata/properties" ma:root="true" ma:fieldsID="a79434739711792df22a46e42de753fe" ns2:_="">
    <xsd:import namespace="4db0f8bb-fe80-42a0-89e5-e6fbea4f3b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0f8bb-fe80-42a0-89e5-e6fbea4f3b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E57344-8B55-403D-ABDC-5BC685E9B8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D4D0EC-6185-425F-92AA-EFE5C05FBB1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db0f8bb-fe80-42a0-89e5-e6fbea4f3bb9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D6B055F-6DB5-4B04-881F-4EEC2A4D2815}">
  <ds:schemaRefs>
    <ds:schemaRef ds:uri="4db0f8bb-fe80-42a0-89e5-e6fbea4f3b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501</Words>
  <Application>Microsoft Macintosh PowerPoint</Application>
  <PresentationFormat>Custom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Optima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posters convey your findings in a clear</dc:title>
  <dc:creator>Michels, Steven J.</dc:creator>
  <cp:lastModifiedBy>Badia, Nicole C.</cp:lastModifiedBy>
  <cp:revision>1</cp:revision>
  <dcterms:created xsi:type="dcterms:W3CDTF">2020-01-31T20:05:15Z</dcterms:created>
  <dcterms:modified xsi:type="dcterms:W3CDTF">2022-04-19T19:06:15Z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0x0101001398E2CED27A244FB724F86544CC0CF8</vt:lpwstr>
  </property>
</Properties>
</file>