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6858000" cy="9144000"/>
  <p:defaultTextStyle>
    <a:defPPr>
      <a:defRPr lang="en-US"/>
    </a:defPPr>
    <a:lvl1pPr marL="0" algn="l" defTabSz="1881012" rtl="0" eaLnBrk="1" latinLnBrk="0" hangingPunct="1">
      <a:defRPr sz="7400" kern="1200">
        <a:solidFill>
          <a:schemeClr val="tx1"/>
        </a:solidFill>
        <a:latin typeface="+mn-lt"/>
        <a:ea typeface="+mn-ea"/>
        <a:cs typeface="+mn-cs"/>
      </a:defRPr>
    </a:lvl1pPr>
    <a:lvl2pPr marL="1881012" algn="l" defTabSz="1881012" rtl="0" eaLnBrk="1" latinLnBrk="0" hangingPunct="1">
      <a:defRPr sz="7400" kern="1200">
        <a:solidFill>
          <a:schemeClr val="tx1"/>
        </a:solidFill>
        <a:latin typeface="+mn-lt"/>
        <a:ea typeface="+mn-ea"/>
        <a:cs typeface="+mn-cs"/>
      </a:defRPr>
    </a:lvl2pPr>
    <a:lvl3pPr marL="3762024" algn="l" defTabSz="1881012" rtl="0" eaLnBrk="1" latinLnBrk="0" hangingPunct="1">
      <a:defRPr sz="7400" kern="1200">
        <a:solidFill>
          <a:schemeClr val="tx1"/>
        </a:solidFill>
        <a:latin typeface="+mn-lt"/>
        <a:ea typeface="+mn-ea"/>
        <a:cs typeface="+mn-cs"/>
      </a:defRPr>
    </a:lvl3pPr>
    <a:lvl4pPr marL="5643037" algn="l" defTabSz="1881012" rtl="0" eaLnBrk="1" latinLnBrk="0" hangingPunct="1">
      <a:defRPr sz="7400" kern="1200">
        <a:solidFill>
          <a:schemeClr val="tx1"/>
        </a:solidFill>
        <a:latin typeface="+mn-lt"/>
        <a:ea typeface="+mn-ea"/>
        <a:cs typeface="+mn-cs"/>
      </a:defRPr>
    </a:lvl4pPr>
    <a:lvl5pPr marL="7524049" algn="l" defTabSz="1881012" rtl="0" eaLnBrk="1" latinLnBrk="0" hangingPunct="1">
      <a:defRPr sz="7400" kern="1200">
        <a:solidFill>
          <a:schemeClr val="tx1"/>
        </a:solidFill>
        <a:latin typeface="+mn-lt"/>
        <a:ea typeface="+mn-ea"/>
        <a:cs typeface="+mn-cs"/>
      </a:defRPr>
    </a:lvl5pPr>
    <a:lvl6pPr marL="9405061" algn="l" defTabSz="1881012" rtl="0" eaLnBrk="1" latinLnBrk="0" hangingPunct="1">
      <a:defRPr sz="7400" kern="1200">
        <a:solidFill>
          <a:schemeClr val="tx1"/>
        </a:solidFill>
        <a:latin typeface="+mn-lt"/>
        <a:ea typeface="+mn-ea"/>
        <a:cs typeface="+mn-cs"/>
      </a:defRPr>
    </a:lvl6pPr>
    <a:lvl7pPr marL="11286073" algn="l" defTabSz="1881012" rtl="0" eaLnBrk="1" latinLnBrk="0" hangingPunct="1">
      <a:defRPr sz="7400" kern="1200">
        <a:solidFill>
          <a:schemeClr val="tx1"/>
        </a:solidFill>
        <a:latin typeface="+mn-lt"/>
        <a:ea typeface="+mn-ea"/>
        <a:cs typeface="+mn-cs"/>
      </a:defRPr>
    </a:lvl7pPr>
    <a:lvl8pPr marL="13167086" algn="l" defTabSz="1881012" rtl="0" eaLnBrk="1" latinLnBrk="0" hangingPunct="1">
      <a:defRPr sz="7400" kern="1200">
        <a:solidFill>
          <a:schemeClr val="tx1"/>
        </a:solidFill>
        <a:latin typeface="+mn-lt"/>
        <a:ea typeface="+mn-ea"/>
        <a:cs typeface="+mn-cs"/>
      </a:defRPr>
    </a:lvl8pPr>
    <a:lvl9pPr marL="15048098" algn="l" defTabSz="1881012" rtl="0" eaLnBrk="1" latinLnBrk="0" hangingPunct="1">
      <a:defRPr sz="7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Magnuson" initials="" lastIdx="19" clrIdx="0"/>
  <p:cmAuthor id="7" name="Elizabeth Schoen Simmons" initials="ESS [7]" lastIdx="1" clrIdx="7"/>
  <p:cmAuthor id="1" name="Elizabeth Schoen Simmons" initials="ESS" lastIdx="4" clrIdx="1"/>
  <p:cmAuthor id="8" name="Elizabeth Schoen Simmons" initials="ESS [8]" lastIdx="1" clrIdx="8"/>
  <p:cmAuthor id="2" name="Elizabeth Schoen Simmons" initials="ESS [2]" lastIdx="1" clrIdx="2"/>
  <p:cmAuthor id="9" name="Elizabeth Schoen Simmons" initials="ESS [9]" lastIdx="1" clrIdx="9"/>
  <p:cmAuthor id="3" name="Elizabeth Schoen Simmons" initials="ESS [3]" lastIdx="1" clrIdx="3"/>
  <p:cmAuthor id="4" name="Elizabeth Schoen Simmons" initials="ESS [4]" lastIdx="1" clrIdx="4"/>
  <p:cmAuthor id="5" name="Elizabeth Schoen Simmons" initials="ESS [5]" lastIdx="1" clrIdx="5"/>
  <p:cmAuthor id="6" name="Elizabeth Schoen Simmons" initials="ESS [6]" lastIdx="1" clrIdx="6"/>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B01B33"/>
    <a:srgbClr val="000033"/>
    <a:srgbClr val="151B52"/>
    <a:srgbClr val="18346F"/>
    <a:srgbClr val="7C878E"/>
    <a:srgbClr val="182A60"/>
    <a:srgbClr val="9999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4A675D-EE3C-4C09-9824-9B6DD975F7FE}" v="26" dt="2023-03-29T16:11:09.6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854"/>
    <p:restoredTop sz="93914"/>
  </p:normalViewPr>
  <p:slideViewPr>
    <p:cSldViewPr snapToGrid="0">
      <p:cViewPr>
        <p:scale>
          <a:sx n="15" d="100"/>
          <a:sy n="15" d="100"/>
        </p:scale>
        <p:origin x="1420" y="36"/>
      </p:cViewPr>
      <p:guideLst>
        <p:guide orient="horz" pos="10368"/>
        <p:guide pos="13824"/>
      </p:guideLst>
    </p:cSldViewPr>
  </p:slideViewPr>
  <p:notesTextViewPr>
    <p:cViewPr>
      <p:scale>
        <a:sx n="20" d="100"/>
        <a:sy n="2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ACAA2B-B80F-434A-B7E2-742BBDE573D6}" type="datetimeFigureOut">
              <a:rPr lang="en-US" smtClean="0"/>
              <a:t>3/29/2023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050409-53C5-0648-B23E-3226EF6B63D6}" type="slidenum">
              <a:rPr lang="en-US" smtClean="0"/>
              <a:t>‹#›</a:t>
            </a:fld>
            <a:endParaRPr lang="en-US"/>
          </a:p>
        </p:txBody>
      </p:sp>
    </p:spTree>
    <p:extLst>
      <p:ext uri="{BB962C8B-B14F-4D97-AF65-F5344CB8AC3E}">
        <p14:creationId xmlns:p14="http://schemas.microsoft.com/office/powerpoint/2010/main" val="1503485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indent="-4572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1F050409-53C5-0648-B23E-3226EF6B63D6}" type="slidenum">
              <a:rPr lang="en-US" smtClean="0"/>
              <a:t>1</a:t>
            </a:fld>
            <a:endParaRPr lang="en-US"/>
          </a:p>
        </p:txBody>
      </p:sp>
    </p:spTree>
    <p:extLst>
      <p:ext uri="{BB962C8B-B14F-4D97-AF65-F5344CB8AC3E}">
        <p14:creationId xmlns:p14="http://schemas.microsoft.com/office/powerpoint/2010/main" val="1787871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3"/>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1881012" indent="0" algn="ctr">
              <a:buNone/>
              <a:defRPr>
                <a:solidFill>
                  <a:schemeClr val="tx1">
                    <a:tint val="75000"/>
                  </a:schemeClr>
                </a:solidFill>
              </a:defRPr>
            </a:lvl2pPr>
            <a:lvl3pPr marL="3762024" indent="0" algn="ctr">
              <a:buNone/>
              <a:defRPr>
                <a:solidFill>
                  <a:schemeClr val="tx1">
                    <a:tint val="75000"/>
                  </a:schemeClr>
                </a:solidFill>
              </a:defRPr>
            </a:lvl3pPr>
            <a:lvl4pPr marL="5643037" indent="0" algn="ctr">
              <a:buNone/>
              <a:defRPr>
                <a:solidFill>
                  <a:schemeClr val="tx1">
                    <a:tint val="75000"/>
                  </a:schemeClr>
                </a:solidFill>
              </a:defRPr>
            </a:lvl4pPr>
            <a:lvl5pPr marL="7524049" indent="0" algn="ctr">
              <a:buNone/>
              <a:defRPr>
                <a:solidFill>
                  <a:schemeClr val="tx1">
                    <a:tint val="75000"/>
                  </a:schemeClr>
                </a:solidFill>
              </a:defRPr>
            </a:lvl5pPr>
            <a:lvl6pPr marL="9405061" indent="0" algn="ctr">
              <a:buNone/>
              <a:defRPr>
                <a:solidFill>
                  <a:schemeClr val="tx1">
                    <a:tint val="75000"/>
                  </a:schemeClr>
                </a:solidFill>
              </a:defRPr>
            </a:lvl6pPr>
            <a:lvl7pPr marL="11286073" indent="0" algn="ctr">
              <a:buNone/>
              <a:defRPr>
                <a:solidFill>
                  <a:schemeClr val="tx1">
                    <a:tint val="75000"/>
                  </a:schemeClr>
                </a:solidFill>
              </a:defRPr>
            </a:lvl7pPr>
            <a:lvl8pPr marL="13167086" indent="0" algn="ctr">
              <a:buNone/>
              <a:defRPr>
                <a:solidFill>
                  <a:schemeClr val="tx1">
                    <a:tint val="75000"/>
                  </a:schemeClr>
                </a:solidFill>
              </a:defRPr>
            </a:lvl8pPr>
            <a:lvl9pPr marL="150480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F6F2276-57CD-3B4D-842F-B1164ADC1BFD}"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7D87C-C968-BC46-ADC4-88ECF8E8026C}" type="slidenum">
              <a:rPr lang="en-US" smtClean="0"/>
              <a:t>‹#›</a:t>
            </a:fld>
            <a:endParaRPr lang="en-US"/>
          </a:p>
        </p:txBody>
      </p:sp>
    </p:spTree>
    <p:extLst>
      <p:ext uri="{BB962C8B-B14F-4D97-AF65-F5344CB8AC3E}">
        <p14:creationId xmlns:p14="http://schemas.microsoft.com/office/powerpoint/2010/main" val="2295594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6F2276-57CD-3B4D-842F-B1164ADC1BFD}"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7D87C-C968-BC46-ADC4-88ECF8E8026C}" type="slidenum">
              <a:rPr lang="en-US" smtClean="0"/>
              <a:t>‹#›</a:t>
            </a:fld>
            <a:endParaRPr lang="en-US"/>
          </a:p>
        </p:txBody>
      </p:sp>
    </p:spTree>
    <p:extLst>
      <p:ext uri="{BB962C8B-B14F-4D97-AF65-F5344CB8AC3E}">
        <p14:creationId xmlns:p14="http://schemas.microsoft.com/office/powerpoint/2010/main" val="1611516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4221482"/>
            <a:ext cx="47404018" cy="8987790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3" y="4221482"/>
            <a:ext cx="141480542" cy="898779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6F2276-57CD-3B4D-842F-B1164ADC1BFD}"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7D87C-C968-BC46-ADC4-88ECF8E8026C}" type="slidenum">
              <a:rPr lang="en-US" smtClean="0"/>
              <a:t>‹#›</a:t>
            </a:fld>
            <a:endParaRPr lang="en-US"/>
          </a:p>
        </p:txBody>
      </p:sp>
    </p:spTree>
    <p:extLst>
      <p:ext uri="{BB962C8B-B14F-4D97-AF65-F5344CB8AC3E}">
        <p14:creationId xmlns:p14="http://schemas.microsoft.com/office/powerpoint/2010/main" val="2102979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6F2276-57CD-3B4D-842F-B1164ADC1BFD}"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7D87C-C968-BC46-ADC4-88ECF8E8026C}" type="slidenum">
              <a:rPr lang="en-US" smtClean="0"/>
              <a:t>‹#›</a:t>
            </a:fld>
            <a:endParaRPr lang="en-US"/>
          </a:p>
        </p:txBody>
      </p:sp>
    </p:spTree>
    <p:extLst>
      <p:ext uri="{BB962C8B-B14F-4D97-AF65-F5344CB8AC3E}">
        <p14:creationId xmlns:p14="http://schemas.microsoft.com/office/powerpoint/2010/main" val="2244335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3"/>
            <a:ext cx="37307520" cy="6537960"/>
          </a:xfrm>
        </p:spPr>
        <p:txBody>
          <a:bodyPr anchor="t"/>
          <a:lstStyle>
            <a:lvl1pPr algn="l">
              <a:defRPr sz="165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7"/>
          </a:xfrm>
        </p:spPr>
        <p:txBody>
          <a:bodyPr anchor="b"/>
          <a:lstStyle>
            <a:lvl1pPr marL="0" indent="0">
              <a:buNone/>
              <a:defRPr sz="8200">
                <a:solidFill>
                  <a:schemeClr val="tx1">
                    <a:tint val="75000"/>
                  </a:schemeClr>
                </a:solidFill>
              </a:defRPr>
            </a:lvl1pPr>
            <a:lvl2pPr marL="1881012" indent="0">
              <a:buNone/>
              <a:defRPr sz="7400">
                <a:solidFill>
                  <a:schemeClr val="tx1">
                    <a:tint val="75000"/>
                  </a:schemeClr>
                </a:solidFill>
              </a:defRPr>
            </a:lvl2pPr>
            <a:lvl3pPr marL="3762024" indent="0">
              <a:buNone/>
              <a:defRPr sz="6600">
                <a:solidFill>
                  <a:schemeClr val="tx1">
                    <a:tint val="75000"/>
                  </a:schemeClr>
                </a:solidFill>
              </a:defRPr>
            </a:lvl3pPr>
            <a:lvl4pPr marL="5643037" indent="0">
              <a:buNone/>
              <a:defRPr sz="5800">
                <a:solidFill>
                  <a:schemeClr val="tx1">
                    <a:tint val="75000"/>
                  </a:schemeClr>
                </a:solidFill>
              </a:defRPr>
            </a:lvl4pPr>
            <a:lvl5pPr marL="7524049" indent="0">
              <a:buNone/>
              <a:defRPr sz="5800">
                <a:solidFill>
                  <a:schemeClr val="tx1">
                    <a:tint val="75000"/>
                  </a:schemeClr>
                </a:solidFill>
              </a:defRPr>
            </a:lvl5pPr>
            <a:lvl6pPr marL="9405061" indent="0">
              <a:buNone/>
              <a:defRPr sz="5800">
                <a:solidFill>
                  <a:schemeClr val="tx1">
                    <a:tint val="75000"/>
                  </a:schemeClr>
                </a:solidFill>
              </a:defRPr>
            </a:lvl6pPr>
            <a:lvl7pPr marL="11286073" indent="0">
              <a:buNone/>
              <a:defRPr sz="5800">
                <a:solidFill>
                  <a:schemeClr val="tx1">
                    <a:tint val="75000"/>
                  </a:schemeClr>
                </a:solidFill>
              </a:defRPr>
            </a:lvl7pPr>
            <a:lvl8pPr marL="13167086" indent="0">
              <a:buNone/>
              <a:defRPr sz="5800">
                <a:solidFill>
                  <a:schemeClr val="tx1">
                    <a:tint val="75000"/>
                  </a:schemeClr>
                </a:solidFill>
              </a:defRPr>
            </a:lvl8pPr>
            <a:lvl9pPr marL="15048098" indent="0">
              <a:buNone/>
              <a:defRPr sz="5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6F2276-57CD-3B4D-842F-B1164ADC1BFD}"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7D87C-C968-BC46-ADC4-88ECF8E8026C}" type="slidenum">
              <a:rPr lang="en-US" smtClean="0"/>
              <a:t>‹#›</a:t>
            </a:fld>
            <a:endParaRPr lang="en-US"/>
          </a:p>
        </p:txBody>
      </p:sp>
    </p:spTree>
    <p:extLst>
      <p:ext uri="{BB962C8B-B14F-4D97-AF65-F5344CB8AC3E}">
        <p14:creationId xmlns:p14="http://schemas.microsoft.com/office/powerpoint/2010/main" val="2017660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30842" y="24582122"/>
            <a:ext cx="94442280" cy="69517263"/>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24582122"/>
            <a:ext cx="94442280" cy="69517263"/>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6F2276-57CD-3B4D-842F-B1164ADC1BFD}"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7D87C-C968-BC46-ADC4-88ECF8E8026C}" type="slidenum">
              <a:rPr lang="en-US" smtClean="0"/>
              <a:t>‹#›</a:t>
            </a:fld>
            <a:endParaRPr lang="en-US"/>
          </a:p>
        </p:txBody>
      </p:sp>
    </p:spTree>
    <p:extLst>
      <p:ext uri="{BB962C8B-B14F-4D97-AF65-F5344CB8AC3E}">
        <p14:creationId xmlns:p14="http://schemas.microsoft.com/office/powerpoint/2010/main" val="797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3"/>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3"/>
            <a:ext cx="19392902" cy="3070857"/>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3"/>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3"/>
            <a:ext cx="19400520" cy="3070857"/>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3"/>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F6F2276-57CD-3B4D-842F-B1164ADC1BFD}"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17D87C-C968-BC46-ADC4-88ECF8E8026C}" type="slidenum">
              <a:rPr lang="en-US" smtClean="0"/>
              <a:t>‹#›</a:t>
            </a:fld>
            <a:endParaRPr lang="en-US"/>
          </a:p>
        </p:txBody>
      </p:sp>
    </p:spTree>
    <p:extLst>
      <p:ext uri="{BB962C8B-B14F-4D97-AF65-F5344CB8AC3E}">
        <p14:creationId xmlns:p14="http://schemas.microsoft.com/office/powerpoint/2010/main" val="548797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F6F2276-57CD-3B4D-842F-B1164ADC1BFD}" type="datetimeFigureOut">
              <a:rPr lang="en-US" smtClean="0"/>
              <a:t>3/29/2023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17D87C-C968-BC46-ADC4-88ECF8E8026C}" type="slidenum">
              <a:rPr lang="en-US" smtClean="0"/>
              <a:t>‹#›</a:t>
            </a:fld>
            <a:endParaRPr lang="en-US"/>
          </a:p>
        </p:txBody>
      </p:sp>
    </p:spTree>
    <p:extLst>
      <p:ext uri="{BB962C8B-B14F-4D97-AF65-F5344CB8AC3E}">
        <p14:creationId xmlns:p14="http://schemas.microsoft.com/office/powerpoint/2010/main" val="2778476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6F2276-57CD-3B4D-842F-B1164ADC1BFD}" type="datetimeFigureOut">
              <a:rPr lang="en-US" smtClean="0"/>
              <a:t>3/29/2023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17D87C-C968-BC46-ADC4-88ECF8E8026C}" type="slidenum">
              <a:rPr lang="en-US" smtClean="0"/>
              <a:t>‹#›</a:t>
            </a:fld>
            <a:endParaRPr lang="en-US"/>
          </a:p>
        </p:txBody>
      </p:sp>
    </p:spTree>
    <p:extLst>
      <p:ext uri="{BB962C8B-B14F-4D97-AF65-F5344CB8AC3E}">
        <p14:creationId xmlns:p14="http://schemas.microsoft.com/office/powerpoint/2010/main" val="343466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8200" b="1"/>
            </a:lvl1pPr>
          </a:lstStyle>
          <a:p>
            <a:r>
              <a:rPr lang="en-US"/>
              <a:t>Click to edit Master title style</a:t>
            </a:r>
          </a:p>
        </p:txBody>
      </p:sp>
      <p:sp>
        <p:nvSpPr>
          <p:cNvPr id="3" name="Content Placeholder 2"/>
          <p:cNvSpPr>
            <a:spLocks noGrp="1"/>
          </p:cNvSpPr>
          <p:nvPr>
            <p:ph idx="1"/>
          </p:nvPr>
        </p:nvSpPr>
        <p:spPr>
          <a:xfrm>
            <a:off x="17160240" y="1310642"/>
            <a:ext cx="24536400" cy="28094943"/>
          </a:xfrm>
        </p:spPr>
        <p:txBody>
          <a:bodyPr/>
          <a:lstStyle>
            <a:lvl1pPr>
              <a:defRPr sz="13200"/>
            </a:lvl1pPr>
            <a:lvl2pPr>
              <a:defRPr sz="11500"/>
            </a:lvl2pPr>
            <a:lvl3pPr>
              <a:defRPr sz="99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2"/>
            <a:ext cx="14439902" cy="22517103"/>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a:t>Click to edit Master text styles</a:t>
            </a:r>
          </a:p>
        </p:txBody>
      </p:sp>
      <p:sp>
        <p:nvSpPr>
          <p:cNvPr id="5" name="Date Placeholder 4"/>
          <p:cNvSpPr>
            <a:spLocks noGrp="1"/>
          </p:cNvSpPr>
          <p:nvPr>
            <p:ph type="dt" sz="half" idx="10"/>
          </p:nvPr>
        </p:nvSpPr>
        <p:spPr/>
        <p:txBody>
          <a:bodyPr/>
          <a:lstStyle/>
          <a:p>
            <a:fld id="{0F6F2276-57CD-3B4D-842F-B1164ADC1BFD}"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7D87C-C968-BC46-ADC4-88ECF8E8026C}" type="slidenum">
              <a:rPr lang="en-US" smtClean="0"/>
              <a:t>‹#›</a:t>
            </a:fld>
            <a:endParaRPr lang="en-US"/>
          </a:p>
        </p:txBody>
      </p:sp>
    </p:spTree>
    <p:extLst>
      <p:ext uri="{BB962C8B-B14F-4D97-AF65-F5344CB8AC3E}">
        <p14:creationId xmlns:p14="http://schemas.microsoft.com/office/powerpoint/2010/main" val="1973620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3"/>
          </a:xfrm>
        </p:spPr>
        <p:txBody>
          <a:bodyPr anchor="b"/>
          <a:lstStyle>
            <a:lvl1pPr algn="l">
              <a:defRPr sz="82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3200"/>
            </a:lvl1pPr>
            <a:lvl2pPr marL="1881012" indent="0">
              <a:buNone/>
              <a:defRPr sz="11500"/>
            </a:lvl2pPr>
            <a:lvl3pPr marL="3762024" indent="0">
              <a:buNone/>
              <a:defRPr sz="9900"/>
            </a:lvl3pPr>
            <a:lvl4pPr marL="5643037" indent="0">
              <a:buNone/>
              <a:defRPr sz="8200"/>
            </a:lvl4pPr>
            <a:lvl5pPr marL="7524049" indent="0">
              <a:buNone/>
              <a:defRPr sz="8200"/>
            </a:lvl5pPr>
            <a:lvl6pPr marL="9405061" indent="0">
              <a:buNone/>
              <a:defRPr sz="8200"/>
            </a:lvl6pPr>
            <a:lvl7pPr marL="11286073" indent="0">
              <a:buNone/>
              <a:defRPr sz="8200"/>
            </a:lvl7pPr>
            <a:lvl8pPr marL="13167086" indent="0">
              <a:buNone/>
              <a:defRPr sz="8200"/>
            </a:lvl8pPr>
            <a:lvl9pPr marL="15048098" indent="0">
              <a:buNone/>
              <a:defRPr sz="8200"/>
            </a:lvl9pPr>
          </a:lstStyle>
          <a:p>
            <a:endParaRPr lang="en-US"/>
          </a:p>
        </p:txBody>
      </p:sp>
      <p:sp>
        <p:nvSpPr>
          <p:cNvPr id="4" name="Text Placeholder 3"/>
          <p:cNvSpPr>
            <a:spLocks noGrp="1"/>
          </p:cNvSpPr>
          <p:nvPr>
            <p:ph type="body" sz="half" idx="2"/>
          </p:nvPr>
        </p:nvSpPr>
        <p:spPr>
          <a:xfrm>
            <a:off x="8602982" y="25763223"/>
            <a:ext cx="26334720" cy="3863337"/>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a:t>Click to edit Master text styles</a:t>
            </a:r>
          </a:p>
        </p:txBody>
      </p:sp>
      <p:sp>
        <p:nvSpPr>
          <p:cNvPr id="5" name="Date Placeholder 4"/>
          <p:cNvSpPr>
            <a:spLocks noGrp="1"/>
          </p:cNvSpPr>
          <p:nvPr>
            <p:ph type="dt" sz="half" idx="10"/>
          </p:nvPr>
        </p:nvSpPr>
        <p:spPr/>
        <p:txBody>
          <a:bodyPr/>
          <a:lstStyle/>
          <a:p>
            <a:fld id="{0F6F2276-57CD-3B4D-842F-B1164ADC1BFD}"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7D87C-C968-BC46-ADC4-88ECF8E8026C}" type="slidenum">
              <a:rPr lang="en-US" smtClean="0"/>
              <a:t>‹#›</a:t>
            </a:fld>
            <a:endParaRPr lang="en-US"/>
          </a:p>
        </p:txBody>
      </p:sp>
    </p:spTree>
    <p:extLst>
      <p:ext uri="{BB962C8B-B14F-4D97-AF65-F5344CB8AC3E}">
        <p14:creationId xmlns:p14="http://schemas.microsoft.com/office/powerpoint/2010/main" val="1742716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3"/>
            <a:ext cx="39502080" cy="5486400"/>
          </a:xfrm>
          <a:prstGeom prst="rect">
            <a:avLst/>
          </a:prstGeom>
        </p:spPr>
        <p:txBody>
          <a:bodyPr vert="horz" lIns="376202" tIns="188101" rIns="376202" bIns="188101" rtlCol="0" anchor="ctr">
            <a:normAutofit/>
          </a:bodyPr>
          <a:lstStyle/>
          <a:p>
            <a:r>
              <a:rPr lang="en-US"/>
              <a:t>Click to edit Master title style</a:t>
            </a:r>
          </a:p>
        </p:txBody>
      </p:sp>
      <p:sp>
        <p:nvSpPr>
          <p:cNvPr id="3" name="Text Placeholder 2"/>
          <p:cNvSpPr>
            <a:spLocks noGrp="1"/>
          </p:cNvSpPr>
          <p:nvPr>
            <p:ph type="body" idx="1"/>
          </p:nvPr>
        </p:nvSpPr>
        <p:spPr>
          <a:xfrm>
            <a:off x="2194560" y="7680962"/>
            <a:ext cx="39502080" cy="21724623"/>
          </a:xfrm>
          <a:prstGeom prst="rect">
            <a:avLst/>
          </a:prstGeom>
        </p:spPr>
        <p:txBody>
          <a:bodyPr vert="horz" lIns="376202" tIns="188101" rIns="376202" bIns="18810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3"/>
            <a:ext cx="10241280" cy="1752600"/>
          </a:xfrm>
          <a:prstGeom prst="rect">
            <a:avLst/>
          </a:prstGeom>
        </p:spPr>
        <p:txBody>
          <a:bodyPr vert="horz" lIns="376202" tIns="188101" rIns="376202" bIns="188101" rtlCol="0" anchor="ctr"/>
          <a:lstStyle>
            <a:lvl1pPr algn="l">
              <a:defRPr sz="4900">
                <a:solidFill>
                  <a:schemeClr val="tx1">
                    <a:tint val="75000"/>
                  </a:schemeClr>
                </a:solidFill>
              </a:defRPr>
            </a:lvl1pPr>
          </a:lstStyle>
          <a:p>
            <a:fld id="{0F6F2276-57CD-3B4D-842F-B1164ADC1BFD}" type="datetimeFigureOut">
              <a:rPr lang="en-US" smtClean="0"/>
              <a:t>3/29/2023</a:t>
            </a:fld>
            <a:endParaRPr lang="en-US"/>
          </a:p>
        </p:txBody>
      </p:sp>
      <p:sp>
        <p:nvSpPr>
          <p:cNvPr id="5" name="Footer Placeholder 4"/>
          <p:cNvSpPr>
            <a:spLocks noGrp="1"/>
          </p:cNvSpPr>
          <p:nvPr>
            <p:ph type="ftr" sz="quarter" idx="3"/>
          </p:nvPr>
        </p:nvSpPr>
        <p:spPr>
          <a:xfrm>
            <a:off x="14996160" y="30510483"/>
            <a:ext cx="13898880" cy="1752600"/>
          </a:xfrm>
          <a:prstGeom prst="rect">
            <a:avLst/>
          </a:prstGeom>
        </p:spPr>
        <p:txBody>
          <a:bodyPr vert="horz" lIns="376202" tIns="188101" rIns="376202" bIns="188101" rtlCol="0" anchor="ctr"/>
          <a:lstStyle>
            <a:lvl1pPr algn="ctr">
              <a:defRPr sz="4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3"/>
            <a:ext cx="10241280" cy="1752600"/>
          </a:xfrm>
          <a:prstGeom prst="rect">
            <a:avLst/>
          </a:prstGeom>
        </p:spPr>
        <p:txBody>
          <a:bodyPr vert="horz" lIns="376202" tIns="188101" rIns="376202" bIns="188101" rtlCol="0" anchor="ctr"/>
          <a:lstStyle>
            <a:lvl1pPr algn="r">
              <a:defRPr sz="4900">
                <a:solidFill>
                  <a:schemeClr val="tx1">
                    <a:tint val="75000"/>
                  </a:schemeClr>
                </a:solidFill>
              </a:defRPr>
            </a:lvl1pPr>
          </a:lstStyle>
          <a:p>
            <a:fld id="{1817D87C-C968-BC46-ADC4-88ECF8E8026C}" type="slidenum">
              <a:rPr lang="en-US" smtClean="0"/>
              <a:t>‹#›</a:t>
            </a:fld>
            <a:endParaRPr lang="en-US"/>
          </a:p>
        </p:txBody>
      </p:sp>
    </p:spTree>
    <p:extLst>
      <p:ext uri="{BB962C8B-B14F-4D97-AF65-F5344CB8AC3E}">
        <p14:creationId xmlns:p14="http://schemas.microsoft.com/office/powerpoint/2010/main" val="1204804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1012" rtl="0" eaLnBrk="1" latinLnBrk="0" hangingPunct="1">
        <a:spcBef>
          <a:spcPct val="0"/>
        </a:spcBef>
        <a:buNone/>
        <a:defRPr sz="18100" kern="1200">
          <a:solidFill>
            <a:schemeClr val="tx1"/>
          </a:solidFill>
          <a:latin typeface="+mj-lt"/>
          <a:ea typeface="+mj-ea"/>
          <a:cs typeface="+mj-cs"/>
        </a:defRPr>
      </a:lvl1pPr>
    </p:titleStyle>
    <p:bodyStyle>
      <a:lvl1pPr marL="1410759" indent="-1410759" algn="l" defTabSz="1881012" rtl="0" eaLnBrk="1" latinLnBrk="0" hangingPunct="1">
        <a:spcBef>
          <a:spcPct val="20000"/>
        </a:spcBef>
        <a:buFont typeface="Arial"/>
        <a:buChar char="•"/>
        <a:defRPr sz="13200" kern="1200">
          <a:solidFill>
            <a:schemeClr val="tx1"/>
          </a:solidFill>
          <a:latin typeface="+mn-lt"/>
          <a:ea typeface="+mn-ea"/>
          <a:cs typeface="+mn-cs"/>
        </a:defRPr>
      </a:lvl1pPr>
      <a:lvl2pPr marL="3056645" indent="-1175633" algn="l" defTabSz="1881012" rtl="0" eaLnBrk="1" latinLnBrk="0" hangingPunct="1">
        <a:spcBef>
          <a:spcPct val="20000"/>
        </a:spcBef>
        <a:buFont typeface="Arial"/>
        <a:buChar char="–"/>
        <a:defRPr sz="11500" kern="1200">
          <a:solidFill>
            <a:schemeClr val="tx1"/>
          </a:solidFill>
          <a:latin typeface="+mn-lt"/>
          <a:ea typeface="+mn-ea"/>
          <a:cs typeface="+mn-cs"/>
        </a:defRPr>
      </a:lvl2pPr>
      <a:lvl3pPr marL="4702531" indent="-940506" algn="l" defTabSz="1881012" rtl="0" eaLnBrk="1" latinLnBrk="0" hangingPunct="1">
        <a:spcBef>
          <a:spcPct val="20000"/>
        </a:spcBef>
        <a:buFont typeface="Arial"/>
        <a:buChar char="•"/>
        <a:defRPr sz="9900" kern="1200">
          <a:solidFill>
            <a:schemeClr val="tx1"/>
          </a:solidFill>
          <a:latin typeface="+mn-lt"/>
          <a:ea typeface="+mn-ea"/>
          <a:cs typeface="+mn-cs"/>
        </a:defRPr>
      </a:lvl3pPr>
      <a:lvl4pPr marL="6583543" indent="-940506" algn="l" defTabSz="1881012" rtl="0" eaLnBrk="1" latinLnBrk="0" hangingPunct="1">
        <a:spcBef>
          <a:spcPct val="20000"/>
        </a:spcBef>
        <a:buFont typeface="Arial"/>
        <a:buChar char="–"/>
        <a:defRPr sz="8200" kern="1200">
          <a:solidFill>
            <a:schemeClr val="tx1"/>
          </a:solidFill>
          <a:latin typeface="+mn-lt"/>
          <a:ea typeface="+mn-ea"/>
          <a:cs typeface="+mn-cs"/>
        </a:defRPr>
      </a:lvl4pPr>
      <a:lvl5pPr marL="8464555" indent="-940506" algn="l" defTabSz="1881012" rtl="0" eaLnBrk="1" latinLnBrk="0" hangingPunct="1">
        <a:spcBef>
          <a:spcPct val="20000"/>
        </a:spcBef>
        <a:buFont typeface="Arial"/>
        <a:buChar char="»"/>
        <a:defRPr sz="8200" kern="1200">
          <a:solidFill>
            <a:schemeClr val="tx1"/>
          </a:solidFill>
          <a:latin typeface="+mn-lt"/>
          <a:ea typeface="+mn-ea"/>
          <a:cs typeface="+mn-cs"/>
        </a:defRPr>
      </a:lvl5pPr>
      <a:lvl6pPr marL="10345567" indent="-940506" algn="l" defTabSz="1881012" rtl="0" eaLnBrk="1" latinLnBrk="0" hangingPunct="1">
        <a:spcBef>
          <a:spcPct val="20000"/>
        </a:spcBef>
        <a:buFont typeface="Arial"/>
        <a:buChar char="•"/>
        <a:defRPr sz="8200" kern="1200">
          <a:solidFill>
            <a:schemeClr val="tx1"/>
          </a:solidFill>
          <a:latin typeface="+mn-lt"/>
          <a:ea typeface="+mn-ea"/>
          <a:cs typeface="+mn-cs"/>
        </a:defRPr>
      </a:lvl6pPr>
      <a:lvl7pPr marL="12226580" indent="-940506" algn="l" defTabSz="1881012" rtl="0" eaLnBrk="1" latinLnBrk="0" hangingPunct="1">
        <a:spcBef>
          <a:spcPct val="20000"/>
        </a:spcBef>
        <a:buFont typeface="Arial"/>
        <a:buChar char="•"/>
        <a:defRPr sz="8200" kern="1200">
          <a:solidFill>
            <a:schemeClr val="tx1"/>
          </a:solidFill>
          <a:latin typeface="+mn-lt"/>
          <a:ea typeface="+mn-ea"/>
          <a:cs typeface="+mn-cs"/>
        </a:defRPr>
      </a:lvl7pPr>
      <a:lvl8pPr marL="14107592" indent="-940506" algn="l" defTabSz="1881012" rtl="0" eaLnBrk="1" latinLnBrk="0" hangingPunct="1">
        <a:spcBef>
          <a:spcPct val="20000"/>
        </a:spcBef>
        <a:buFont typeface="Arial"/>
        <a:buChar char="•"/>
        <a:defRPr sz="8200" kern="1200">
          <a:solidFill>
            <a:schemeClr val="tx1"/>
          </a:solidFill>
          <a:latin typeface="+mn-lt"/>
          <a:ea typeface="+mn-ea"/>
          <a:cs typeface="+mn-cs"/>
        </a:defRPr>
      </a:lvl8pPr>
      <a:lvl9pPr marL="15988604" indent="-940506" algn="l" defTabSz="1881012" rtl="0" eaLnBrk="1" latinLnBrk="0" hangingPunct="1">
        <a:spcBef>
          <a:spcPct val="20000"/>
        </a:spcBef>
        <a:buFont typeface="Arial"/>
        <a:buChar char="•"/>
        <a:defRPr sz="8200" kern="1200">
          <a:solidFill>
            <a:schemeClr val="tx1"/>
          </a:solidFill>
          <a:latin typeface="+mn-lt"/>
          <a:ea typeface="+mn-ea"/>
          <a:cs typeface="+mn-cs"/>
        </a:defRPr>
      </a:lvl9pPr>
    </p:bodyStyle>
    <p:otherStyle>
      <a:defPPr>
        <a:defRPr lang="en-US"/>
      </a:defPPr>
      <a:lvl1pPr marL="0" algn="l" defTabSz="1881012" rtl="0" eaLnBrk="1" latinLnBrk="0" hangingPunct="1">
        <a:defRPr sz="7400" kern="1200">
          <a:solidFill>
            <a:schemeClr val="tx1"/>
          </a:solidFill>
          <a:latin typeface="+mn-lt"/>
          <a:ea typeface="+mn-ea"/>
          <a:cs typeface="+mn-cs"/>
        </a:defRPr>
      </a:lvl1pPr>
      <a:lvl2pPr marL="1881012" algn="l" defTabSz="1881012" rtl="0" eaLnBrk="1" latinLnBrk="0" hangingPunct="1">
        <a:defRPr sz="7400" kern="1200">
          <a:solidFill>
            <a:schemeClr val="tx1"/>
          </a:solidFill>
          <a:latin typeface="+mn-lt"/>
          <a:ea typeface="+mn-ea"/>
          <a:cs typeface="+mn-cs"/>
        </a:defRPr>
      </a:lvl2pPr>
      <a:lvl3pPr marL="3762024" algn="l" defTabSz="1881012" rtl="0" eaLnBrk="1" latinLnBrk="0" hangingPunct="1">
        <a:defRPr sz="7400" kern="1200">
          <a:solidFill>
            <a:schemeClr val="tx1"/>
          </a:solidFill>
          <a:latin typeface="+mn-lt"/>
          <a:ea typeface="+mn-ea"/>
          <a:cs typeface="+mn-cs"/>
        </a:defRPr>
      </a:lvl3pPr>
      <a:lvl4pPr marL="5643037" algn="l" defTabSz="1881012" rtl="0" eaLnBrk="1" latinLnBrk="0" hangingPunct="1">
        <a:defRPr sz="7400" kern="1200">
          <a:solidFill>
            <a:schemeClr val="tx1"/>
          </a:solidFill>
          <a:latin typeface="+mn-lt"/>
          <a:ea typeface="+mn-ea"/>
          <a:cs typeface="+mn-cs"/>
        </a:defRPr>
      </a:lvl4pPr>
      <a:lvl5pPr marL="7524049" algn="l" defTabSz="1881012" rtl="0" eaLnBrk="1" latinLnBrk="0" hangingPunct="1">
        <a:defRPr sz="7400" kern="1200">
          <a:solidFill>
            <a:schemeClr val="tx1"/>
          </a:solidFill>
          <a:latin typeface="+mn-lt"/>
          <a:ea typeface="+mn-ea"/>
          <a:cs typeface="+mn-cs"/>
        </a:defRPr>
      </a:lvl5pPr>
      <a:lvl6pPr marL="9405061" algn="l" defTabSz="1881012" rtl="0" eaLnBrk="1" latinLnBrk="0" hangingPunct="1">
        <a:defRPr sz="7400" kern="1200">
          <a:solidFill>
            <a:schemeClr val="tx1"/>
          </a:solidFill>
          <a:latin typeface="+mn-lt"/>
          <a:ea typeface="+mn-ea"/>
          <a:cs typeface="+mn-cs"/>
        </a:defRPr>
      </a:lvl6pPr>
      <a:lvl7pPr marL="11286073" algn="l" defTabSz="1881012" rtl="0" eaLnBrk="1" latinLnBrk="0" hangingPunct="1">
        <a:defRPr sz="7400" kern="1200">
          <a:solidFill>
            <a:schemeClr val="tx1"/>
          </a:solidFill>
          <a:latin typeface="+mn-lt"/>
          <a:ea typeface="+mn-ea"/>
          <a:cs typeface="+mn-cs"/>
        </a:defRPr>
      </a:lvl7pPr>
      <a:lvl8pPr marL="13167086" algn="l" defTabSz="1881012" rtl="0" eaLnBrk="1" latinLnBrk="0" hangingPunct="1">
        <a:defRPr sz="7400" kern="1200">
          <a:solidFill>
            <a:schemeClr val="tx1"/>
          </a:solidFill>
          <a:latin typeface="+mn-lt"/>
          <a:ea typeface="+mn-ea"/>
          <a:cs typeface="+mn-cs"/>
        </a:defRPr>
      </a:lvl8pPr>
      <a:lvl9pPr marL="15048098" algn="l" defTabSz="1881012"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doi.org/10.1111/j.1741-3737.2000.01208.x"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tiff"/><Relationship Id="rId4" Type="http://schemas.openxmlformats.org/officeDocument/2006/relationships/hyperlink" Target="https://www.pewresearch.org/fact-tank/2015/10/01/women-more-than-men-adjust-their-careers-for-family-life/"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01B33"/>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A59763F-BC81-17B1-415D-01C731E750FE}"/>
              </a:ext>
            </a:extLst>
          </p:cNvPr>
          <p:cNvSpPr/>
          <p:nvPr/>
        </p:nvSpPr>
        <p:spPr>
          <a:xfrm>
            <a:off x="0" y="0"/>
            <a:ext cx="44936229" cy="34224686"/>
          </a:xfrm>
          <a:prstGeom prst="rect">
            <a:avLst/>
          </a:prstGeom>
          <a:solidFill>
            <a:srgbClr val="FFCC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Text Box 21"/>
          <p:cNvSpPr txBox="1">
            <a:spLocks noChangeArrowheads="1"/>
          </p:cNvSpPr>
          <p:nvPr/>
        </p:nvSpPr>
        <p:spPr bwMode="auto">
          <a:xfrm>
            <a:off x="303161" y="27703738"/>
            <a:ext cx="25822531" cy="4863857"/>
          </a:xfrm>
          <a:prstGeom prst="rect">
            <a:avLst/>
          </a:prstGeom>
          <a:solidFill>
            <a:schemeClr val="bg1"/>
          </a:solidFill>
          <a:ln w="38100">
            <a:solidFill>
              <a:srgbClr val="FF0000"/>
            </a:solidFill>
            <a:miter lim="800000"/>
            <a:headEnd/>
            <a:tailEnd/>
          </a:ln>
        </p:spPr>
        <p:txBody>
          <a:bodyPr lIns="93365" tIns="46685" rIns="93365" bIns="46685"/>
          <a:lstStyle>
            <a:lvl1pPr defTabSz="931863" eaLnBrk="0" hangingPunct="0">
              <a:defRPr sz="2600" b="1">
                <a:solidFill>
                  <a:schemeClr val="tx1"/>
                </a:solidFill>
                <a:latin typeface="Arial" charset="0"/>
                <a:ea typeface="ＭＳ Ｐゴシック" charset="0"/>
                <a:cs typeface="ＭＳ Ｐゴシック" charset="0"/>
              </a:defRPr>
            </a:lvl1pPr>
            <a:lvl2pPr marL="37931725" indent="-37474525" defTabSz="931863" eaLnBrk="0" hangingPunct="0">
              <a:defRPr sz="2600" b="1">
                <a:solidFill>
                  <a:schemeClr val="tx1"/>
                </a:solidFill>
                <a:latin typeface="Arial" charset="0"/>
                <a:ea typeface="ＭＳ Ｐゴシック" charset="0"/>
              </a:defRPr>
            </a:lvl2pPr>
            <a:lvl3pPr eaLnBrk="0" hangingPunct="0">
              <a:defRPr sz="2600" b="1">
                <a:solidFill>
                  <a:schemeClr val="tx1"/>
                </a:solidFill>
                <a:latin typeface="Arial" charset="0"/>
                <a:ea typeface="ＭＳ Ｐゴシック" charset="0"/>
              </a:defRPr>
            </a:lvl3pPr>
            <a:lvl4pPr eaLnBrk="0" hangingPunct="0">
              <a:defRPr sz="2600" b="1">
                <a:solidFill>
                  <a:schemeClr val="tx1"/>
                </a:solidFill>
                <a:latin typeface="Arial" charset="0"/>
                <a:ea typeface="ＭＳ Ｐゴシック" charset="0"/>
              </a:defRPr>
            </a:lvl4pPr>
            <a:lvl5pPr eaLnBrk="0" hangingPunct="0">
              <a:defRPr sz="2600" b="1">
                <a:solidFill>
                  <a:schemeClr val="tx1"/>
                </a:solidFill>
                <a:latin typeface="Arial" charset="0"/>
                <a:ea typeface="ＭＳ Ｐゴシック" charset="0"/>
              </a:defRPr>
            </a:lvl5pPr>
            <a:lvl6pPr marL="457200" eaLnBrk="0" fontAlgn="base" hangingPunct="0">
              <a:spcBef>
                <a:spcPct val="0"/>
              </a:spcBef>
              <a:spcAft>
                <a:spcPct val="0"/>
              </a:spcAft>
              <a:defRPr sz="2600" b="1">
                <a:solidFill>
                  <a:schemeClr val="tx1"/>
                </a:solidFill>
                <a:latin typeface="Arial" charset="0"/>
                <a:ea typeface="ＭＳ Ｐゴシック" charset="0"/>
              </a:defRPr>
            </a:lvl6pPr>
            <a:lvl7pPr marL="914400" eaLnBrk="0" fontAlgn="base" hangingPunct="0">
              <a:spcBef>
                <a:spcPct val="0"/>
              </a:spcBef>
              <a:spcAft>
                <a:spcPct val="0"/>
              </a:spcAft>
              <a:defRPr sz="2600" b="1">
                <a:solidFill>
                  <a:schemeClr val="tx1"/>
                </a:solidFill>
                <a:latin typeface="Arial" charset="0"/>
                <a:ea typeface="ＭＳ Ｐゴシック" charset="0"/>
              </a:defRPr>
            </a:lvl7pPr>
            <a:lvl8pPr marL="1371600" eaLnBrk="0" fontAlgn="base" hangingPunct="0">
              <a:spcBef>
                <a:spcPct val="0"/>
              </a:spcBef>
              <a:spcAft>
                <a:spcPct val="0"/>
              </a:spcAft>
              <a:defRPr sz="2600" b="1">
                <a:solidFill>
                  <a:schemeClr val="tx1"/>
                </a:solidFill>
                <a:latin typeface="Arial" charset="0"/>
                <a:ea typeface="ＭＳ Ｐゴシック" charset="0"/>
              </a:defRPr>
            </a:lvl8pPr>
            <a:lvl9pPr marL="1828800" eaLnBrk="0" fontAlgn="base" hangingPunct="0">
              <a:spcBef>
                <a:spcPct val="0"/>
              </a:spcBef>
              <a:spcAft>
                <a:spcPct val="0"/>
              </a:spcAft>
              <a:defRPr sz="2600" b="1">
                <a:solidFill>
                  <a:schemeClr val="tx1"/>
                </a:solidFill>
                <a:latin typeface="Arial" charset="0"/>
                <a:ea typeface="ＭＳ Ｐゴシック" charset="0"/>
              </a:defRPr>
            </a:lvl9pPr>
          </a:lstStyle>
          <a:p>
            <a:pPr algn="ctr">
              <a:lnSpc>
                <a:spcPct val="90000"/>
              </a:lnSpc>
            </a:pPr>
            <a:r>
              <a:rPr lang="en-US" sz="2800" dirty="0">
                <a:latin typeface="Garamond"/>
                <a:cs typeface="Garamond"/>
              </a:rPr>
              <a:t>References</a:t>
            </a:r>
          </a:p>
          <a:p>
            <a:pPr algn="ctr">
              <a:lnSpc>
                <a:spcPct val="90000"/>
              </a:lnSpc>
            </a:pPr>
            <a:endParaRPr lang="en-US" sz="2800" b="0" dirty="0">
              <a:latin typeface="Garamond" charset="0"/>
              <a:ea typeface="Garamond" charset="0"/>
              <a:cs typeface="Garamond" charset="0"/>
            </a:endParaRPr>
          </a:p>
        </p:txBody>
      </p:sp>
      <p:sp>
        <p:nvSpPr>
          <p:cNvPr id="4" name="Rectangle 18"/>
          <p:cNvSpPr>
            <a:spLocks noChangeArrowheads="1"/>
          </p:cNvSpPr>
          <p:nvPr/>
        </p:nvSpPr>
        <p:spPr bwMode="auto">
          <a:xfrm>
            <a:off x="307227" y="241946"/>
            <a:ext cx="43197341" cy="3677680"/>
          </a:xfrm>
          <a:prstGeom prst="rect">
            <a:avLst/>
          </a:prstGeom>
          <a:solidFill>
            <a:schemeClr val="bg1"/>
          </a:solidFill>
          <a:ln w="38100">
            <a:solidFill>
              <a:srgbClr val="C00000"/>
            </a:solidFill>
            <a:miter lim="800000"/>
            <a:headEnd/>
            <a:tailEnd/>
          </a:ln>
        </p:spPr>
        <p:txBody>
          <a:bodyPr wrap="none" lIns="93365" tIns="46685" rIns="93365" bIns="46685" anchor="ctr"/>
          <a:lstStyle/>
          <a:p>
            <a:pPr defTabSz="931863" eaLnBrk="0" hangingPunct="0"/>
            <a:endParaRPr lang="en-US" sz="1100" b="0" dirty="0">
              <a:latin typeface="Garamond"/>
              <a:cs typeface="Garamond"/>
            </a:endParaRPr>
          </a:p>
        </p:txBody>
      </p:sp>
      <p:sp>
        <p:nvSpPr>
          <p:cNvPr id="5" name="Text Box 21"/>
          <p:cNvSpPr txBox="1">
            <a:spLocks noChangeArrowheads="1"/>
          </p:cNvSpPr>
          <p:nvPr/>
        </p:nvSpPr>
        <p:spPr bwMode="auto">
          <a:xfrm>
            <a:off x="379777" y="4269950"/>
            <a:ext cx="8038082" cy="3850497"/>
          </a:xfrm>
          <a:prstGeom prst="rect">
            <a:avLst/>
          </a:prstGeom>
          <a:solidFill>
            <a:schemeClr val="bg1"/>
          </a:solidFill>
          <a:ln w="38100">
            <a:solidFill>
              <a:srgbClr val="FF0000"/>
            </a:solidFill>
            <a:miter lim="800000"/>
            <a:headEnd/>
            <a:tailEnd/>
          </a:ln>
        </p:spPr>
        <p:txBody>
          <a:bodyPr lIns="274320" tIns="46685" rIns="93365" bIns="46685"/>
          <a:lstStyle>
            <a:lvl1pPr defTabSz="931863" eaLnBrk="0" hangingPunct="0">
              <a:defRPr sz="2600" b="1">
                <a:solidFill>
                  <a:schemeClr val="tx1"/>
                </a:solidFill>
                <a:latin typeface="Arial" charset="0"/>
                <a:ea typeface="ＭＳ Ｐゴシック" charset="0"/>
                <a:cs typeface="ＭＳ Ｐゴシック" charset="0"/>
              </a:defRPr>
            </a:lvl1pPr>
            <a:lvl2pPr marL="37931725" indent="-37474525" defTabSz="931863" eaLnBrk="0" hangingPunct="0">
              <a:defRPr sz="2600" b="1">
                <a:solidFill>
                  <a:schemeClr val="tx1"/>
                </a:solidFill>
                <a:latin typeface="Arial" charset="0"/>
                <a:ea typeface="ＭＳ Ｐゴシック" charset="0"/>
              </a:defRPr>
            </a:lvl2pPr>
            <a:lvl3pPr eaLnBrk="0" hangingPunct="0">
              <a:defRPr sz="2600" b="1">
                <a:solidFill>
                  <a:schemeClr val="tx1"/>
                </a:solidFill>
                <a:latin typeface="Arial" charset="0"/>
                <a:ea typeface="ＭＳ Ｐゴシック" charset="0"/>
              </a:defRPr>
            </a:lvl3pPr>
            <a:lvl4pPr eaLnBrk="0" hangingPunct="0">
              <a:defRPr sz="2600" b="1">
                <a:solidFill>
                  <a:schemeClr val="tx1"/>
                </a:solidFill>
                <a:latin typeface="Arial" charset="0"/>
                <a:ea typeface="ＭＳ Ｐゴシック" charset="0"/>
              </a:defRPr>
            </a:lvl4pPr>
            <a:lvl5pPr eaLnBrk="0" hangingPunct="0">
              <a:defRPr sz="2600" b="1">
                <a:solidFill>
                  <a:schemeClr val="tx1"/>
                </a:solidFill>
                <a:latin typeface="Arial" charset="0"/>
                <a:ea typeface="ＭＳ Ｐゴシック" charset="0"/>
              </a:defRPr>
            </a:lvl5pPr>
            <a:lvl6pPr marL="457200" eaLnBrk="0" fontAlgn="base" hangingPunct="0">
              <a:spcBef>
                <a:spcPct val="0"/>
              </a:spcBef>
              <a:spcAft>
                <a:spcPct val="0"/>
              </a:spcAft>
              <a:defRPr sz="2600" b="1">
                <a:solidFill>
                  <a:schemeClr val="tx1"/>
                </a:solidFill>
                <a:latin typeface="Arial" charset="0"/>
                <a:ea typeface="ＭＳ Ｐゴシック" charset="0"/>
              </a:defRPr>
            </a:lvl6pPr>
            <a:lvl7pPr marL="914400" eaLnBrk="0" fontAlgn="base" hangingPunct="0">
              <a:spcBef>
                <a:spcPct val="0"/>
              </a:spcBef>
              <a:spcAft>
                <a:spcPct val="0"/>
              </a:spcAft>
              <a:defRPr sz="2600" b="1">
                <a:solidFill>
                  <a:schemeClr val="tx1"/>
                </a:solidFill>
                <a:latin typeface="Arial" charset="0"/>
                <a:ea typeface="ＭＳ Ｐゴシック" charset="0"/>
              </a:defRPr>
            </a:lvl7pPr>
            <a:lvl8pPr marL="1371600" eaLnBrk="0" fontAlgn="base" hangingPunct="0">
              <a:spcBef>
                <a:spcPct val="0"/>
              </a:spcBef>
              <a:spcAft>
                <a:spcPct val="0"/>
              </a:spcAft>
              <a:defRPr sz="2600" b="1">
                <a:solidFill>
                  <a:schemeClr val="tx1"/>
                </a:solidFill>
                <a:latin typeface="Arial" charset="0"/>
                <a:ea typeface="ＭＳ Ｐゴシック" charset="0"/>
              </a:defRPr>
            </a:lvl8pPr>
            <a:lvl9pPr marL="1828800" eaLnBrk="0" fontAlgn="base" hangingPunct="0">
              <a:spcBef>
                <a:spcPct val="0"/>
              </a:spcBef>
              <a:spcAft>
                <a:spcPct val="0"/>
              </a:spcAft>
              <a:defRPr sz="2600" b="1">
                <a:solidFill>
                  <a:schemeClr val="tx1"/>
                </a:solidFill>
                <a:latin typeface="Arial" charset="0"/>
                <a:ea typeface="ＭＳ Ｐゴシック" charset="0"/>
              </a:defRPr>
            </a:lvl9pPr>
          </a:lstStyle>
          <a:p>
            <a:pPr algn="ctr">
              <a:lnSpc>
                <a:spcPct val="90000"/>
              </a:lnSpc>
            </a:pPr>
            <a:r>
              <a:rPr lang="en-US" sz="4400" dirty="0">
                <a:latin typeface="Garamond"/>
                <a:cs typeface="Garamond"/>
              </a:rPr>
              <a:t>Introduction</a:t>
            </a:r>
          </a:p>
        </p:txBody>
      </p:sp>
      <p:sp>
        <p:nvSpPr>
          <p:cNvPr id="7" name="Rectangle 17"/>
          <p:cNvSpPr>
            <a:spLocks noChangeArrowheads="1"/>
          </p:cNvSpPr>
          <p:nvPr/>
        </p:nvSpPr>
        <p:spPr bwMode="auto">
          <a:xfrm>
            <a:off x="2504660" y="343051"/>
            <a:ext cx="39756523" cy="1405363"/>
          </a:xfrm>
          <a:prstGeom prst="rect">
            <a:avLst/>
          </a:prstGeom>
          <a:noFill/>
          <a:ln>
            <a:noFill/>
          </a:ln>
          <a:extLst>
            <a:ext uri="{91240B29-F687-4f45-9708-019B960494DF}">
              <a14:hiddenLine xmlns:a14="http://schemas.microsoft.com/office/drawing/2010/main" xmlns="" w="12700">
                <a:solidFill>
                  <a:srgbClr val="000000"/>
                </a:solidFill>
                <a:miter lim="800000"/>
                <a:headEnd/>
                <a:tailEnd/>
              </a14:hiddenLine>
            </a:ext>
          </a:extLst>
        </p:spPr>
        <p:txBody>
          <a:bodyPr lIns="92397" tIns="45388" rIns="92397" bIns="45388" anchor="ctr" anchorCtr="0"/>
          <a:lstStyle/>
          <a:p>
            <a:pPr algn="ctr" eaLnBrk="0" hangingPunct="0"/>
            <a:r>
              <a:rPr lang="en-US" sz="6600" b="1" dirty="0">
                <a:latin typeface="Garamond" panose="02020404030301010803" pitchFamily="18" charset="0"/>
                <a:ea typeface="Garamond" charset="0"/>
                <a:cs typeface="Garamond" charset="0"/>
              </a:rPr>
              <a:t>Impact of Sociological Views on Working Women and the Economy</a:t>
            </a:r>
          </a:p>
        </p:txBody>
      </p:sp>
      <p:sp>
        <p:nvSpPr>
          <p:cNvPr id="8" name="Rectangle 16"/>
          <p:cNvSpPr>
            <a:spLocks noChangeArrowheads="1"/>
          </p:cNvSpPr>
          <p:nvPr/>
        </p:nvSpPr>
        <p:spPr bwMode="auto">
          <a:xfrm>
            <a:off x="2624451" y="1430240"/>
            <a:ext cx="38834571" cy="2353820"/>
          </a:xfrm>
          <a:prstGeom prst="rect">
            <a:avLst/>
          </a:prstGeom>
          <a:noFill/>
          <a:ln w="12700">
            <a:noFill/>
            <a:miter lim="800000"/>
            <a:headEnd/>
            <a:tailEnd/>
          </a:ln>
        </p:spPr>
        <p:txBody>
          <a:bodyPr wrap="square" lIns="92397" tIns="45388" rIns="92397" bIns="45388" anchor="ctr" anchorCtr="0">
            <a:spAutoFit/>
          </a:bodyPr>
          <a:lstStyle/>
          <a:p>
            <a:pPr algn="ctr"/>
            <a:r>
              <a:rPr lang="en-US" sz="6600" baseline="30000" dirty="0">
                <a:latin typeface="Garamond"/>
                <a:ea typeface="ＭＳ Ｐゴシック" charset="-128"/>
                <a:cs typeface="Garamond"/>
              </a:rPr>
              <a:t>Erin Washbourn, Accounting</a:t>
            </a:r>
            <a:endParaRPr lang="en-US" sz="2700" dirty="0">
              <a:latin typeface="Garamond" panose="02020404030301010803" pitchFamily="18" charset="0"/>
              <a:cs typeface="Garamond"/>
            </a:endParaRPr>
          </a:p>
          <a:p>
            <a:pPr algn="ctr"/>
            <a:r>
              <a:rPr lang="en-US" sz="2700" dirty="0">
                <a:latin typeface="Garamond" panose="02020404030301010803" pitchFamily="18" charset="0"/>
                <a:cs typeface="Garamond"/>
              </a:rPr>
              <a:t>Sacred Heart University</a:t>
            </a:r>
          </a:p>
          <a:p>
            <a:pPr algn="ctr"/>
            <a:r>
              <a:rPr lang="en-US" sz="2700" dirty="0">
                <a:latin typeface="Garamond" panose="02020404030301010803" pitchFamily="18" charset="0"/>
                <a:cs typeface="Garamond"/>
              </a:rPr>
              <a:t>Fairfield, CT, USA</a:t>
            </a:r>
          </a:p>
          <a:p>
            <a:pPr algn="ctr"/>
            <a:r>
              <a:rPr lang="en-US" sz="2700" dirty="0">
                <a:latin typeface="Garamond" panose="02020404030301010803" pitchFamily="18" charset="0"/>
                <a:cs typeface="Garamond"/>
              </a:rPr>
              <a:t>washbourne@mail.sacredheart.edu</a:t>
            </a:r>
            <a:endParaRPr lang="en-US" sz="2700" dirty="0">
              <a:latin typeface="Garamond"/>
              <a:cs typeface="Garamond"/>
            </a:endParaRPr>
          </a:p>
        </p:txBody>
      </p:sp>
      <p:sp>
        <p:nvSpPr>
          <p:cNvPr id="15" name="Text Box 21"/>
          <p:cNvSpPr txBox="1">
            <a:spLocks noChangeArrowheads="1"/>
          </p:cNvSpPr>
          <p:nvPr/>
        </p:nvSpPr>
        <p:spPr bwMode="auto">
          <a:xfrm>
            <a:off x="8604188" y="4298694"/>
            <a:ext cx="17521504" cy="17646906"/>
          </a:xfrm>
          <a:prstGeom prst="rect">
            <a:avLst/>
          </a:prstGeom>
          <a:solidFill>
            <a:schemeClr val="bg1"/>
          </a:solidFill>
          <a:ln w="38100">
            <a:solidFill>
              <a:srgbClr val="FF0000"/>
            </a:solidFill>
            <a:miter lim="800000"/>
            <a:headEnd/>
            <a:tailEnd/>
          </a:ln>
        </p:spPr>
        <p:txBody>
          <a:bodyPr lIns="274320" tIns="46685" rIns="93365" bIns="46685"/>
          <a:lstStyle>
            <a:lvl1pPr defTabSz="931863" eaLnBrk="0" hangingPunct="0">
              <a:defRPr sz="2600" b="1">
                <a:solidFill>
                  <a:schemeClr val="tx1"/>
                </a:solidFill>
                <a:latin typeface="Arial" charset="0"/>
                <a:ea typeface="ＭＳ Ｐゴシック" charset="0"/>
                <a:cs typeface="ＭＳ Ｐゴシック" charset="0"/>
              </a:defRPr>
            </a:lvl1pPr>
            <a:lvl2pPr marL="37931725" indent="-37474525" defTabSz="931863" eaLnBrk="0" hangingPunct="0">
              <a:defRPr sz="2600" b="1">
                <a:solidFill>
                  <a:schemeClr val="tx1"/>
                </a:solidFill>
                <a:latin typeface="Arial" charset="0"/>
                <a:ea typeface="ＭＳ Ｐゴシック" charset="0"/>
              </a:defRPr>
            </a:lvl2pPr>
            <a:lvl3pPr eaLnBrk="0" hangingPunct="0">
              <a:defRPr sz="2600" b="1">
                <a:solidFill>
                  <a:schemeClr val="tx1"/>
                </a:solidFill>
                <a:latin typeface="Arial" charset="0"/>
                <a:ea typeface="ＭＳ Ｐゴシック" charset="0"/>
              </a:defRPr>
            </a:lvl3pPr>
            <a:lvl4pPr eaLnBrk="0" hangingPunct="0">
              <a:defRPr sz="2600" b="1">
                <a:solidFill>
                  <a:schemeClr val="tx1"/>
                </a:solidFill>
                <a:latin typeface="Arial" charset="0"/>
                <a:ea typeface="ＭＳ Ｐゴシック" charset="0"/>
              </a:defRPr>
            </a:lvl4pPr>
            <a:lvl5pPr eaLnBrk="0" hangingPunct="0">
              <a:defRPr sz="2600" b="1">
                <a:solidFill>
                  <a:schemeClr val="tx1"/>
                </a:solidFill>
                <a:latin typeface="Arial" charset="0"/>
                <a:ea typeface="ＭＳ Ｐゴシック" charset="0"/>
              </a:defRPr>
            </a:lvl5pPr>
            <a:lvl6pPr marL="457200" eaLnBrk="0" fontAlgn="base" hangingPunct="0">
              <a:spcBef>
                <a:spcPct val="0"/>
              </a:spcBef>
              <a:spcAft>
                <a:spcPct val="0"/>
              </a:spcAft>
              <a:defRPr sz="2600" b="1">
                <a:solidFill>
                  <a:schemeClr val="tx1"/>
                </a:solidFill>
                <a:latin typeface="Arial" charset="0"/>
                <a:ea typeface="ＭＳ Ｐゴシック" charset="0"/>
              </a:defRPr>
            </a:lvl6pPr>
            <a:lvl7pPr marL="914400" eaLnBrk="0" fontAlgn="base" hangingPunct="0">
              <a:spcBef>
                <a:spcPct val="0"/>
              </a:spcBef>
              <a:spcAft>
                <a:spcPct val="0"/>
              </a:spcAft>
              <a:defRPr sz="2600" b="1">
                <a:solidFill>
                  <a:schemeClr val="tx1"/>
                </a:solidFill>
                <a:latin typeface="Arial" charset="0"/>
                <a:ea typeface="ＭＳ Ｐゴシック" charset="0"/>
              </a:defRPr>
            </a:lvl7pPr>
            <a:lvl8pPr marL="1371600" eaLnBrk="0" fontAlgn="base" hangingPunct="0">
              <a:spcBef>
                <a:spcPct val="0"/>
              </a:spcBef>
              <a:spcAft>
                <a:spcPct val="0"/>
              </a:spcAft>
              <a:defRPr sz="2600" b="1">
                <a:solidFill>
                  <a:schemeClr val="tx1"/>
                </a:solidFill>
                <a:latin typeface="Arial" charset="0"/>
                <a:ea typeface="ＭＳ Ｐゴシック" charset="0"/>
              </a:defRPr>
            </a:lvl8pPr>
            <a:lvl9pPr marL="1828800" eaLnBrk="0" fontAlgn="base" hangingPunct="0">
              <a:spcBef>
                <a:spcPct val="0"/>
              </a:spcBef>
              <a:spcAft>
                <a:spcPct val="0"/>
              </a:spcAft>
              <a:defRPr sz="2600" b="1">
                <a:solidFill>
                  <a:schemeClr val="tx1"/>
                </a:solidFill>
                <a:latin typeface="Arial" charset="0"/>
                <a:ea typeface="ＭＳ Ｐゴシック" charset="0"/>
              </a:defRPr>
            </a:lvl9pPr>
          </a:lstStyle>
          <a:p>
            <a:pPr algn="ctr">
              <a:lnSpc>
                <a:spcPct val="90000"/>
              </a:lnSpc>
            </a:pPr>
            <a:r>
              <a:rPr lang="en-US" sz="4400" dirty="0">
                <a:latin typeface="Garamond"/>
                <a:cs typeface="Garamond"/>
              </a:rPr>
              <a:t>Sociological Perspective</a:t>
            </a:r>
          </a:p>
        </p:txBody>
      </p:sp>
      <p:sp>
        <p:nvSpPr>
          <p:cNvPr id="18" name="Text Box 21"/>
          <p:cNvSpPr txBox="1">
            <a:spLocks noChangeArrowheads="1"/>
          </p:cNvSpPr>
          <p:nvPr/>
        </p:nvSpPr>
        <p:spPr bwMode="auto">
          <a:xfrm>
            <a:off x="338461" y="8560458"/>
            <a:ext cx="8038082" cy="6810171"/>
          </a:xfrm>
          <a:prstGeom prst="rect">
            <a:avLst/>
          </a:prstGeom>
          <a:solidFill>
            <a:schemeClr val="bg1"/>
          </a:solidFill>
          <a:ln w="38100">
            <a:solidFill>
              <a:srgbClr val="FF0000"/>
            </a:solidFill>
            <a:miter lim="800000"/>
            <a:headEnd/>
            <a:tailEnd/>
          </a:ln>
        </p:spPr>
        <p:txBody>
          <a:bodyPr lIns="93365" tIns="46685" rIns="93365" bIns="46685"/>
          <a:lstStyle>
            <a:lvl1pPr defTabSz="931863" eaLnBrk="0" hangingPunct="0">
              <a:defRPr sz="2600" b="1">
                <a:solidFill>
                  <a:schemeClr val="tx1"/>
                </a:solidFill>
                <a:latin typeface="Arial" charset="0"/>
                <a:ea typeface="ＭＳ Ｐゴシック" charset="0"/>
                <a:cs typeface="ＭＳ Ｐゴシック" charset="0"/>
              </a:defRPr>
            </a:lvl1pPr>
            <a:lvl2pPr marL="37931725" indent="-37474525" defTabSz="931863" eaLnBrk="0" hangingPunct="0">
              <a:defRPr sz="2600" b="1">
                <a:solidFill>
                  <a:schemeClr val="tx1"/>
                </a:solidFill>
                <a:latin typeface="Arial" charset="0"/>
                <a:ea typeface="ＭＳ Ｐゴシック" charset="0"/>
              </a:defRPr>
            </a:lvl2pPr>
            <a:lvl3pPr eaLnBrk="0" hangingPunct="0">
              <a:defRPr sz="2600" b="1">
                <a:solidFill>
                  <a:schemeClr val="tx1"/>
                </a:solidFill>
                <a:latin typeface="Arial" charset="0"/>
                <a:ea typeface="ＭＳ Ｐゴシック" charset="0"/>
              </a:defRPr>
            </a:lvl3pPr>
            <a:lvl4pPr eaLnBrk="0" hangingPunct="0">
              <a:defRPr sz="2600" b="1">
                <a:solidFill>
                  <a:schemeClr val="tx1"/>
                </a:solidFill>
                <a:latin typeface="Arial" charset="0"/>
                <a:ea typeface="ＭＳ Ｐゴシック" charset="0"/>
              </a:defRPr>
            </a:lvl4pPr>
            <a:lvl5pPr eaLnBrk="0" hangingPunct="0">
              <a:defRPr sz="2600" b="1">
                <a:solidFill>
                  <a:schemeClr val="tx1"/>
                </a:solidFill>
                <a:latin typeface="Arial" charset="0"/>
                <a:ea typeface="ＭＳ Ｐゴシック" charset="0"/>
              </a:defRPr>
            </a:lvl5pPr>
            <a:lvl6pPr marL="457200" eaLnBrk="0" fontAlgn="base" hangingPunct="0">
              <a:spcBef>
                <a:spcPct val="0"/>
              </a:spcBef>
              <a:spcAft>
                <a:spcPct val="0"/>
              </a:spcAft>
              <a:defRPr sz="2600" b="1">
                <a:solidFill>
                  <a:schemeClr val="tx1"/>
                </a:solidFill>
                <a:latin typeface="Arial" charset="0"/>
                <a:ea typeface="ＭＳ Ｐゴシック" charset="0"/>
              </a:defRPr>
            </a:lvl6pPr>
            <a:lvl7pPr marL="914400" eaLnBrk="0" fontAlgn="base" hangingPunct="0">
              <a:spcBef>
                <a:spcPct val="0"/>
              </a:spcBef>
              <a:spcAft>
                <a:spcPct val="0"/>
              </a:spcAft>
              <a:defRPr sz="2600" b="1">
                <a:solidFill>
                  <a:schemeClr val="tx1"/>
                </a:solidFill>
                <a:latin typeface="Arial" charset="0"/>
                <a:ea typeface="ＭＳ Ｐゴシック" charset="0"/>
              </a:defRPr>
            </a:lvl7pPr>
            <a:lvl8pPr marL="1371600" eaLnBrk="0" fontAlgn="base" hangingPunct="0">
              <a:spcBef>
                <a:spcPct val="0"/>
              </a:spcBef>
              <a:spcAft>
                <a:spcPct val="0"/>
              </a:spcAft>
              <a:defRPr sz="2600" b="1">
                <a:solidFill>
                  <a:schemeClr val="tx1"/>
                </a:solidFill>
                <a:latin typeface="Arial" charset="0"/>
                <a:ea typeface="ＭＳ Ｐゴシック" charset="0"/>
              </a:defRPr>
            </a:lvl8pPr>
            <a:lvl9pPr marL="1828800" eaLnBrk="0" fontAlgn="base" hangingPunct="0">
              <a:spcBef>
                <a:spcPct val="0"/>
              </a:spcBef>
              <a:spcAft>
                <a:spcPct val="0"/>
              </a:spcAft>
              <a:defRPr sz="2600" b="1">
                <a:solidFill>
                  <a:schemeClr val="tx1"/>
                </a:solidFill>
                <a:latin typeface="Arial" charset="0"/>
                <a:ea typeface="ＭＳ Ｐゴシック" charset="0"/>
              </a:defRPr>
            </a:lvl9pPr>
          </a:lstStyle>
          <a:p>
            <a:pPr algn="ctr">
              <a:lnSpc>
                <a:spcPct val="90000"/>
              </a:lnSpc>
            </a:pPr>
            <a:r>
              <a:rPr lang="en-US" sz="4400" dirty="0">
                <a:latin typeface="Garamond"/>
                <a:cs typeface="Garamond"/>
              </a:rPr>
              <a:t>Thesis</a:t>
            </a:r>
          </a:p>
          <a:p>
            <a:pPr algn="ctr">
              <a:lnSpc>
                <a:spcPct val="90000"/>
              </a:lnSpc>
            </a:pPr>
            <a:r>
              <a:rPr lang="en-US" sz="3000" b="0" dirty="0">
                <a:latin typeface="Garamond"/>
                <a:cs typeface="Garamond"/>
              </a:rPr>
              <a:t>There are many reasons women are derailed from the pipeline to executive positions before making sacrifices for more work-life balance. Keeping women on the pipeline benefits women and increases a business’s bottom line with female representation at the top. When companies implement changes to make work a more inclusive environment, society will create a work-life balance. For women in business to continue the pipeline path to executive positions in corporate America, society must make significant changes to workplace culture’s idea of work-life balance and the expectations of women both at work and in society.</a:t>
            </a:r>
          </a:p>
          <a:p>
            <a:pPr algn="ctr">
              <a:lnSpc>
                <a:spcPct val="90000"/>
              </a:lnSpc>
            </a:pPr>
            <a:endParaRPr lang="en-US" sz="4400" dirty="0">
              <a:latin typeface="Garamond"/>
              <a:cs typeface="Garamond"/>
            </a:endParaRPr>
          </a:p>
          <a:p>
            <a:pPr algn="ctr">
              <a:lnSpc>
                <a:spcPct val="90000"/>
              </a:lnSpc>
            </a:pPr>
            <a:endParaRPr lang="en-US" sz="1000" dirty="0">
              <a:latin typeface="Garamond"/>
              <a:cs typeface="Garamond"/>
            </a:endParaRPr>
          </a:p>
          <a:p>
            <a:pPr marL="38617525" lvl="1" indent="-514350">
              <a:lnSpc>
                <a:spcPct val="90000"/>
              </a:lnSpc>
              <a:buFont typeface="Arial" panose="020B0604020202020204" pitchFamily="34" charset="0"/>
              <a:buChar char="•"/>
            </a:pPr>
            <a:endParaRPr lang="en-US" sz="3200" dirty="0">
              <a:latin typeface="Garamond" panose="02020404030301010803" pitchFamily="18" charset="0"/>
              <a:cs typeface="Garamond"/>
            </a:endParaRPr>
          </a:p>
        </p:txBody>
      </p:sp>
      <p:sp>
        <p:nvSpPr>
          <p:cNvPr id="20" name="Text Box 21"/>
          <p:cNvSpPr txBox="1">
            <a:spLocks noChangeArrowheads="1"/>
          </p:cNvSpPr>
          <p:nvPr/>
        </p:nvSpPr>
        <p:spPr bwMode="auto">
          <a:xfrm>
            <a:off x="372785" y="28316105"/>
            <a:ext cx="25562417" cy="3452306"/>
          </a:xfrm>
          <a:prstGeom prst="rect">
            <a:avLst/>
          </a:prstGeom>
          <a:solidFill>
            <a:schemeClr val="bg1"/>
          </a:solidFill>
          <a:ln w="38100">
            <a:noFill/>
            <a:miter lim="800000"/>
            <a:headEnd/>
            <a:tailEnd/>
          </a:ln>
        </p:spPr>
        <p:txBody>
          <a:bodyPr lIns="93365" tIns="46685" rIns="93365" bIns="46685" numCol="2" spcCol="365760"/>
          <a:lstStyle>
            <a:lvl1pPr defTabSz="931863" eaLnBrk="0" hangingPunct="0">
              <a:defRPr sz="2600" b="1">
                <a:solidFill>
                  <a:schemeClr val="tx1"/>
                </a:solidFill>
                <a:latin typeface="Arial" charset="0"/>
                <a:ea typeface="ＭＳ Ｐゴシック" charset="0"/>
                <a:cs typeface="ＭＳ Ｐゴシック" charset="0"/>
              </a:defRPr>
            </a:lvl1pPr>
            <a:lvl2pPr marL="37931725" indent="-37474525" defTabSz="931863" eaLnBrk="0" hangingPunct="0">
              <a:defRPr sz="2600" b="1">
                <a:solidFill>
                  <a:schemeClr val="tx1"/>
                </a:solidFill>
                <a:latin typeface="Arial" charset="0"/>
                <a:ea typeface="ＭＳ Ｐゴシック" charset="0"/>
              </a:defRPr>
            </a:lvl2pPr>
            <a:lvl3pPr eaLnBrk="0" hangingPunct="0">
              <a:defRPr sz="2600" b="1">
                <a:solidFill>
                  <a:schemeClr val="tx1"/>
                </a:solidFill>
                <a:latin typeface="Arial" charset="0"/>
                <a:ea typeface="ＭＳ Ｐゴシック" charset="0"/>
              </a:defRPr>
            </a:lvl3pPr>
            <a:lvl4pPr eaLnBrk="0" hangingPunct="0">
              <a:defRPr sz="2600" b="1">
                <a:solidFill>
                  <a:schemeClr val="tx1"/>
                </a:solidFill>
                <a:latin typeface="Arial" charset="0"/>
                <a:ea typeface="ＭＳ Ｐゴシック" charset="0"/>
              </a:defRPr>
            </a:lvl4pPr>
            <a:lvl5pPr eaLnBrk="0" hangingPunct="0">
              <a:defRPr sz="2600" b="1">
                <a:solidFill>
                  <a:schemeClr val="tx1"/>
                </a:solidFill>
                <a:latin typeface="Arial" charset="0"/>
                <a:ea typeface="ＭＳ Ｐゴシック" charset="0"/>
              </a:defRPr>
            </a:lvl5pPr>
            <a:lvl6pPr marL="457200" eaLnBrk="0" fontAlgn="base" hangingPunct="0">
              <a:spcBef>
                <a:spcPct val="0"/>
              </a:spcBef>
              <a:spcAft>
                <a:spcPct val="0"/>
              </a:spcAft>
              <a:defRPr sz="2600" b="1">
                <a:solidFill>
                  <a:schemeClr val="tx1"/>
                </a:solidFill>
                <a:latin typeface="Arial" charset="0"/>
                <a:ea typeface="ＭＳ Ｐゴシック" charset="0"/>
              </a:defRPr>
            </a:lvl6pPr>
            <a:lvl7pPr marL="914400" eaLnBrk="0" fontAlgn="base" hangingPunct="0">
              <a:spcBef>
                <a:spcPct val="0"/>
              </a:spcBef>
              <a:spcAft>
                <a:spcPct val="0"/>
              </a:spcAft>
              <a:defRPr sz="2600" b="1">
                <a:solidFill>
                  <a:schemeClr val="tx1"/>
                </a:solidFill>
                <a:latin typeface="Arial" charset="0"/>
                <a:ea typeface="ＭＳ Ｐゴシック" charset="0"/>
              </a:defRPr>
            </a:lvl7pPr>
            <a:lvl8pPr marL="1371600" eaLnBrk="0" fontAlgn="base" hangingPunct="0">
              <a:spcBef>
                <a:spcPct val="0"/>
              </a:spcBef>
              <a:spcAft>
                <a:spcPct val="0"/>
              </a:spcAft>
              <a:defRPr sz="2600" b="1">
                <a:solidFill>
                  <a:schemeClr val="tx1"/>
                </a:solidFill>
                <a:latin typeface="Arial" charset="0"/>
                <a:ea typeface="ＭＳ Ｐゴシック" charset="0"/>
              </a:defRPr>
            </a:lvl8pPr>
            <a:lvl9pPr marL="1828800" eaLnBrk="0" fontAlgn="base" hangingPunct="0">
              <a:spcBef>
                <a:spcPct val="0"/>
              </a:spcBef>
              <a:spcAft>
                <a:spcPct val="0"/>
              </a:spcAft>
              <a:defRPr sz="2600" b="1">
                <a:solidFill>
                  <a:schemeClr val="tx1"/>
                </a:solidFill>
                <a:latin typeface="Arial" charset="0"/>
                <a:ea typeface="ＭＳ Ｐゴシック" charset="0"/>
              </a:defRPr>
            </a:lvl9pPr>
          </a:lstStyle>
          <a:p>
            <a:pPr marL="360045" marR="0" indent="-360045"/>
            <a:r>
              <a:rPr lang="en-US" sz="900" dirty="0">
                <a:effectLst/>
                <a:latin typeface="+mn-lt"/>
                <a:ea typeface="Times New Roman" panose="02020603050405020304" pitchFamily="18" charset="0"/>
              </a:rPr>
              <a:t>Bateman, K., </a:t>
            </a:r>
            <a:r>
              <a:rPr lang="en-US" sz="900" dirty="0" err="1">
                <a:effectLst/>
                <a:latin typeface="+mn-lt"/>
                <a:ea typeface="Times New Roman" panose="02020603050405020304" pitchFamily="18" charset="0"/>
              </a:rPr>
              <a:t>Chugh</a:t>
            </a:r>
            <a:r>
              <a:rPr lang="en-US" sz="900" dirty="0">
                <a:effectLst/>
                <a:latin typeface="+mn-lt"/>
                <a:ea typeface="Times New Roman" panose="02020603050405020304" pitchFamily="18" charset="0"/>
              </a:rPr>
              <a:t>, A., The Adecco Group · Adecco Group, Guntur, V. A., Peter Levell · The Conversation, &amp; Broom, D. (2015). </a:t>
            </a:r>
            <a:r>
              <a:rPr lang="en-US" sz="900" i="1" dirty="0">
                <a:effectLst/>
                <a:latin typeface="+mn-lt"/>
                <a:ea typeface="Times New Roman" panose="02020603050405020304" pitchFamily="18" charset="0"/>
              </a:rPr>
              <a:t>6 things holding US women back at work</a:t>
            </a:r>
            <a:r>
              <a:rPr lang="en-US" sz="900" dirty="0">
                <a:effectLst/>
                <a:latin typeface="+mn-lt"/>
                <a:ea typeface="Times New Roman" panose="02020603050405020304" pitchFamily="18" charset="0"/>
              </a:rPr>
              <a:t>. World Economic Forum. Retrieved November 30, 2021, from https://www.weforum.org/agenda/2015/10/6-things-holding-us-women-back-at-work/. </a:t>
            </a:r>
          </a:p>
          <a:p>
            <a:pPr marL="360045" marR="0" indent="-360045"/>
            <a:r>
              <a:rPr lang="en-US" sz="900" dirty="0">
                <a:effectLst/>
                <a:latin typeface="+mn-lt"/>
                <a:ea typeface="Times New Roman" panose="02020603050405020304" pitchFamily="18" charset="0"/>
              </a:rPr>
              <a:t>Berman, J. (2018, April 15). </a:t>
            </a:r>
            <a:r>
              <a:rPr lang="en-US" sz="900" i="1" dirty="0">
                <a:effectLst/>
                <a:latin typeface="+mn-lt"/>
                <a:ea typeface="Times New Roman" panose="02020603050405020304" pitchFamily="18" charset="0"/>
              </a:rPr>
              <a:t>Women's unpaid work is the backbone of the American economy</a:t>
            </a:r>
            <a:r>
              <a:rPr lang="en-US" sz="900" dirty="0">
                <a:effectLst/>
                <a:latin typeface="+mn-lt"/>
                <a:ea typeface="Times New Roman" panose="02020603050405020304" pitchFamily="18" charset="0"/>
              </a:rPr>
              <a:t>. MarketWatch. Retrieved November 30, 2021, from https://www.marketwatch.com/story/this-is-how-much-more-unpaid-work-women-do-than-men-2017-03-07. </a:t>
            </a:r>
          </a:p>
          <a:p>
            <a:pPr marL="360045" marR="0" indent="-360045"/>
            <a:r>
              <a:rPr lang="en-US" sz="900" dirty="0" err="1">
                <a:effectLst/>
                <a:latin typeface="+mn-lt"/>
                <a:ea typeface="Times New Roman" panose="02020603050405020304" pitchFamily="18" charset="0"/>
              </a:rPr>
              <a:t>Bloomenthal</a:t>
            </a:r>
            <a:r>
              <a:rPr lang="en-US" sz="900" dirty="0">
                <a:effectLst/>
                <a:latin typeface="+mn-lt"/>
                <a:ea typeface="Times New Roman" panose="02020603050405020304" pitchFamily="18" charset="0"/>
              </a:rPr>
              <a:t>, A. (2021, November 20). </a:t>
            </a:r>
            <a:r>
              <a:rPr lang="en-US" sz="900" i="1" dirty="0">
                <a:effectLst/>
                <a:latin typeface="+mn-lt"/>
                <a:ea typeface="Times New Roman" panose="02020603050405020304" pitchFamily="18" charset="0"/>
              </a:rPr>
              <a:t>Who's in the C-suite?</a:t>
            </a:r>
            <a:r>
              <a:rPr lang="en-US" sz="900" dirty="0">
                <a:effectLst/>
                <a:latin typeface="+mn-lt"/>
                <a:ea typeface="Times New Roman" panose="02020603050405020304" pitchFamily="18" charset="0"/>
              </a:rPr>
              <a:t> Investopedia. Retrieved November 30, 2021, from https://www.investopedia.com/terms/c/c-suite.asp#:~:text=%22C-suite%22%20refers%20to%20the%20executive-level%20managers%20within%20a,stays%20true%20to%20its%20established%20plans%20and%20policies. </a:t>
            </a:r>
          </a:p>
          <a:p>
            <a:pPr marL="360045" marR="0" indent="-360045"/>
            <a:r>
              <a:rPr lang="en-US" sz="900" dirty="0">
                <a:effectLst/>
                <a:latin typeface="+mn-lt"/>
                <a:ea typeface="Times New Roman" panose="02020603050405020304" pitchFamily="18" charset="0"/>
              </a:rPr>
              <a:t>Burns, T., </a:t>
            </a:r>
            <a:r>
              <a:rPr lang="en-US" sz="900" dirty="0" err="1">
                <a:effectLst/>
                <a:latin typeface="+mn-lt"/>
                <a:ea typeface="Times New Roman" panose="02020603050405020304" pitchFamily="18" charset="0"/>
              </a:rPr>
              <a:t>Haung</a:t>
            </a:r>
            <a:r>
              <a:rPr lang="en-US" sz="900" dirty="0">
                <a:effectLst/>
                <a:latin typeface="+mn-lt"/>
                <a:ea typeface="Times New Roman" panose="02020603050405020304" pitchFamily="18" charset="0"/>
              </a:rPr>
              <a:t>, J., &amp; Lee, L. (2021, November 2). </a:t>
            </a:r>
            <a:r>
              <a:rPr lang="en-US" sz="900" i="1" dirty="0">
                <a:effectLst/>
                <a:latin typeface="+mn-lt"/>
                <a:ea typeface="Times New Roman" panose="02020603050405020304" pitchFamily="18" charset="0"/>
              </a:rPr>
              <a:t>Women in the workplace 2021</a:t>
            </a:r>
            <a:r>
              <a:rPr lang="en-US" sz="900" dirty="0">
                <a:effectLst/>
                <a:latin typeface="+mn-lt"/>
                <a:ea typeface="Times New Roman" panose="02020603050405020304" pitchFamily="18" charset="0"/>
              </a:rPr>
              <a:t>. McKinsey &amp; Company. Retrieved November 30, 2021, from https://www.mckinsey.com/featured-insights/diversity-and-inclusion/women-in-the-workplace. </a:t>
            </a:r>
          </a:p>
          <a:p>
            <a:pPr marL="360045" marR="0" indent="-360045"/>
            <a:r>
              <a:rPr lang="en-US" sz="900" dirty="0">
                <a:effectLst/>
                <a:latin typeface="+mn-lt"/>
                <a:ea typeface="Times New Roman" panose="02020603050405020304" pitchFamily="18" charset="0"/>
              </a:rPr>
              <a:t>Carter, T. (2019, August 21). </a:t>
            </a:r>
            <a:r>
              <a:rPr lang="en-US" sz="900" i="1" dirty="0">
                <a:effectLst/>
                <a:latin typeface="+mn-lt"/>
                <a:ea typeface="Times New Roman" panose="02020603050405020304" pitchFamily="18" charset="0"/>
              </a:rPr>
              <a:t>Workplace culture: What it is and how to make yours better (with examples): Process street: Checklist, Workflow and SOP software</a:t>
            </a:r>
            <a:r>
              <a:rPr lang="en-US" sz="900" dirty="0">
                <a:effectLst/>
                <a:latin typeface="+mn-lt"/>
                <a:ea typeface="Times New Roman" panose="02020603050405020304" pitchFamily="18" charset="0"/>
              </a:rPr>
              <a:t>. Process Street. Retrieved November 29, 2021, from https://www.process.st/workplace-culture/#:~:text=To%20break%20it%20down%2C%20a%20company%E2%80%99s%20culture%20informs,workplace%20culture%2C%20let%E2%80%99s%20examine%20them%20in%20closer%20detail. </a:t>
            </a:r>
          </a:p>
          <a:p>
            <a:pPr marL="360045" marR="0" indent="-360045">
              <a:lnSpc>
                <a:spcPct val="107000"/>
              </a:lnSpc>
              <a:spcBef>
                <a:spcPts val="0"/>
              </a:spcBef>
              <a:spcAft>
                <a:spcPts val="800"/>
              </a:spcAft>
            </a:pPr>
            <a:r>
              <a:rPr lang="en-US" sz="900" dirty="0" err="1">
                <a:effectLst/>
                <a:latin typeface="+mn-lt"/>
                <a:ea typeface="Times New Roman" panose="02020603050405020304" pitchFamily="18" charset="0"/>
                <a:cs typeface="Calibri" panose="020F0502020204030204" pitchFamily="34" charset="0"/>
              </a:rPr>
              <a:t>Caven</a:t>
            </a:r>
            <a:r>
              <a:rPr lang="en-US" sz="900" dirty="0">
                <a:effectLst/>
                <a:latin typeface="+mn-lt"/>
                <a:ea typeface="Times New Roman" panose="02020603050405020304" pitchFamily="18" charset="0"/>
                <a:cs typeface="Calibri" panose="020F0502020204030204" pitchFamily="34" charset="0"/>
              </a:rPr>
              <a:t>, V. (2010, September 1). </a:t>
            </a:r>
            <a:r>
              <a:rPr lang="en-US" sz="900" i="1" dirty="0">
                <a:effectLst/>
                <a:latin typeface="+mn-lt"/>
                <a:ea typeface="Times New Roman" panose="02020603050405020304" pitchFamily="18" charset="0"/>
                <a:cs typeface="Calibri" panose="020F0502020204030204" pitchFamily="34" charset="0"/>
              </a:rPr>
              <a:t>Work-life balance among architects</a:t>
            </a:r>
            <a:r>
              <a:rPr lang="en-US" sz="900" dirty="0">
                <a:effectLst/>
                <a:latin typeface="+mn-lt"/>
                <a:ea typeface="Times New Roman" panose="02020603050405020304" pitchFamily="18" charset="0"/>
                <a:cs typeface="Calibri" panose="020F0502020204030204" pitchFamily="34" charset="0"/>
              </a:rPr>
              <a:t>. Procs 26th Annual ARCOM Conference. Retrieved November 30, 2021, from https://www.academia.edu/61713675/Work_life_balance_among_architects#:~:text=Our%20findings%20support%20Fleetwood%E2%80%99s%20%282007%29%20suggestion%20that%20many,and%20travel%20considerable%20distances%20to%20meet%20workload%20demands. </a:t>
            </a:r>
            <a:endParaRPr lang="en-US" sz="900" dirty="0">
              <a:effectLst/>
              <a:latin typeface="+mn-lt"/>
              <a:ea typeface="Calibri" panose="020F0502020204030204" pitchFamily="34" charset="0"/>
              <a:cs typeface="Times New Roman" panose="02020603050405020304" pitchFamily="18" charset="0"/>
            </a:endParaRPr>
          </a:p>
          <a:p>
            <a:pPr marL="360045" marR="0" indent="-360045"/>
            <a:r>
              <a:rPr lang="en-US" sz="900" dirty="0">
                <a:effectLst/>
                <a:latin typeface="+mn-lt"/>
                <a:ea typeface="Times New Roman" panose="02020603050405020304" pitchFamily="18" charset="0"/>
              </a:rPr>
              <a:t>Cerrato, J., &amp; </a:t>
            </a:r>
            <a:r>
              <a:rPr lang="en-US" sz="900" dirty="0" err="1">
                <a:effectLst/>
                <a:latin typeface="+mn-lt"/>
                <a:ea typeface="Times New Roman" panose="02020603050405020304" pitchFamily="18" charset="0"/>
              </a:rPr>
              <a:t>Cifre</a:t>
            </a:r>
            <a:r>
              <a:rPr lang="en-US" sz="900" dirty="0">
                <a:effectLst/>
                <a:latin typeface="+mn-lt"/>
                <a:ea typeface="Times New Roman" panose="02020603050405020304" pitchFamily="18" charset="0"/>
              </a:rPr>
              <a:t>, E. (2018, August 3). </a:t>
            </a:r>
            <a:r>
              <a:rPr lang="en-US" sz="900" i="1" dirty="0">
                <a:effectLst/>
                <a:latin typeface="+mn-lt"/>
                <a:ea typeface="Times New Roman" panose="02020603050405020304" pitchFamily="18" charset="0"/>
              </a:rPr>
              <a:t>Gender inequality in household chores and work-family conflict</a:t>
            </a:r>
            <a:r>
              <a:rPr lang="en-US" sz="900" dirty="0">
                <a:effectLst/>
                <a:latin typeface="+mn-lt"/>
                <a:ea typeface="Times New Roman" panose="02020603050405020304" pitchFamily="18" charset="0"/>
              </a:rPr>
              <a:t>. Frontiers in psychology. Retrieved November 30, 2021, from https://www.ncbi.nlm.nih.gov/pmc/articles/PMC6086200/. </a:t>
            </a:r>
          </a:p>
          <a:p>
            <a:pPr marL="360045" marR="0" indent="-360045"/>
            <a:r>
              <a:rPr lang="en-US" sz="900" dirty="0">
                <a:effectLst/>
                <a:latin typeface="+mn-lt"/>
                <a:ea typeface="Times New Roman" panose="02020603050405020304" pitchFamily="18" charset="0"/>
              </a:rPr>
              <a:t>Coltrane, S. (2000). Research on household labor: Modeling and measuring the social embeddedness of routine family work. </a:t>
            </a:r>
            <a:r>
              <a:rPr lang="en-US" sz="900" i="1" dirty="0">
                <a:effectLst/>
                <a:latin typeface="+mn-lt"/>
                <a:ea typeface="Times New Roman" panose="02020603050405020304" pitchFamily="18" charset="0"/>
              </a:rPr>
              <a:t>Journal of Marriage and Family</a:t>
            </a:r>
            <a:r>
              <a:rPr lang="en-US" sz="900" dirty="0">
                <a:effectLst/>
                <a:latin typeface="+mn-lt"/>
                <a:ea typeface="Times New Roman" panose="02020603050405020304" pitchFamily="18" charset="0"/>
              </a:rPr>
              <a:t>, </a:t>
            </a:r>
            <a:r>
              <a:rPr lang="en-US" sz="900" i="1" dirty="0">
                <a:effectLst/>
                <a:latin typeface="+mn-lt"/>
                <a:ea typeface="Times New Roman" panose="02020603050405020304" pitchFamily="18" charset="0"/>
              </a:rPr>
              <a:t>62</a:t>
            </a:r>
            <a:r>
              <a:rPr lang="en-US" sz="900" dirty="0">
                <a:effectLst/>
                <a:latin typeface="+mn-lt"/>
                <a:ea typeface="Times New Roman" panose="02020603050405020304" pitchFamily="18" charset="0"/>
              </a:rPr>
              <a:t>(4), 1208–1233. </a:t>
            </a:r>
            <a:r>
              <a:rPr lang="en-US" sz="900" u="sng" dirty="0">
                <a:solidFill>
                  <a:srgbClr val="0000FF"/>
                </a:solidFill>
                <a:effectLst/>
                <a:latin typeface="+mn-lt"/>
                <a:ea typeface="Times New Roman" panose="02020603050405020304" pitchFamily="18" charset="0"/>
                <a:hlinkClick r:id="rId3"/>
              </a:rPr>
              <a:t>https://doi.org/10.1111/j.1741-3737.2000.01208.x</a:t>
            </a:r>
            <a:r>
              <a:rPr lang="en-US" sz="900" dirty="0">
                <a:effectLst/>
                <a:latin typeface="+mn-lt"/>
                <a:ea typeface="Times New Roman" panose="02020603050405020304" pitchFamily="18" charset="0"/>
              </a:rPr>
              <a:t>   </a:t>
            </a:r>
          </a:p>
          <a:p>
            <a:pPr marL="360045" marR="0" indent="-360045"/>
            <a:r>
              <a:rPr lang="en-US" sz="900" dirty="0">
                <a:effectLst/>
                <a:latin typeface="+mn-lt"/>
                <a:ea typeface="Times New Roman" panose="02020603050405020304" pitchFamily="18" charset="0"/>
              </a:rPr>
              <a:t>Crookston, D. (2005). </a:t>
            </a:r>
            <a:r>
              <a:rPr lang="en-US" sz="900" i="1" dirty="0">
                <a:effectLst/>
                <a:latin typeface="+mn-lt"/>
                <a:ea typeface="Times New Roman" panose="02020603050405020304" pitchFamily="18" charset="0"/>
              </a:rPr>
              <a:t>Should unpaid labor be included in GDP? - CMU</a:t>
            </a:r>
            <a:r>
              <a:rPr lang="en-US" sz="900" dirty="0">
                <a:effectLst/>
                <a:latin typeface="+mn-lt"/>
                <a:ea typeface="Times New Roman" panose="02020603050405020304" pitchFamily="18" charset="0"/>
              </a:rPr>
              <a:t>. CMU. Retrieved November 30, 2021, from https://www.cmu.edu/ips/research/ips-journal/ips-journal-online/jps-issue-1_4_crookstond.pdf. </a:t>
            </a:r>
          </a:p>
          <a:p>
            <a:pPr marL="0" marR="0">
              <a:lnSpc>
                <a:spcPct val="107000"/>
              </a:lnSpc>
              <a:spcBef>
                <a:spcPts val="0"/>
              </a:spcBef>
              <a:spcAft>
                <a:spcPts val="0"/>
              </a:spcAft>
            </a:pPr>
            <a:r>
              <a:rPr lang="en-US" sz="900" dirty="0">
                <a:effectLst/>
                <a:latin typeface="+mn-lt"/>
                <a:ea typeface="Times New Roman" panose="02020603050405020304" pitchFamily="18" charset="0"/>
                <a:cs typeface="Calibri" panose="020F0502020204030204" pitchFamily="34" charset="0"/>
              </a:rPr>
              <a:t>Daniels, A. K. (1987). Invisible Work. </a:t>
            </a:r>
            <a:r>
              <a:rPr lang="en-US" sz="900" i="1" dirty="0">
                <a:effectLst/>
                <a:latin typeface="+mn-lt"/>
                <a:ea typeface="Times New Roman" panose="02020603050405020304" pitchFamily="18" charset="0"/>
                <a:cs typeface="Calibri" panose="020F0502020204030204" pitchFamily="34" charset="0"/>
              </a:rPr>
              <a:t>Social Problems</a:t>
            </a:r>
            <a:r>
              <a:rPr lang="en-US" sz="900" dirty="0">
                <a:effectLst/>
                <a:latin typeface="+mn-lt"/>
                <a:ea typeface="Times New Roman" panose="02020603050405020304" pitchFamily="18" charset="0"/>
                <a:cs typeface="Calibri" panose="020F0502020204030204" pitchFamily="34" charset="0"/>
              </a:rPr>
              <a:t>, </a:t>
            </a:r>
            <a:r>
              <a:rPr lang="en-US" sz="900" i="1" dirty="0">
                <a:effectLst/>
                <a:latin typeface="+mn-lt"/>
                <a:ea typeface="Times New Roman" panose="02020603050405020304" pitchFamily="18" charset="0"/>
                <a:cs typeface="Calibri" panose="020F0502020204030204" pitchFamily="34" charset="0"/>
              </a:rPr>
              <a:t>34</a:t>
            </a:r>
            <a:r>
              <a:rPr lang="en-US" sz="900" dirty="0">
                <a:effectLst/>
                <a:latin typeface="+mn-lt"/>
                <a:ea typeface="Times New Roman" panose="02020603050405020304" pitchFamily="18" charset="0"/>
                <a:cs typeface="Calibri" panose="020F0502020204030204" pitchFamily="34" charset="0"/>
              </a:rPr>
              <a:t>(5), 403–415. </a:t>
            </a:r>
            <a:endParaRPr lang="en-US" sz="900" dirty="0">
              <a:effectLst/>
              <a:latin typeface="+mn-lt"/>
              <a:ea typeface="Calibri" panose="020F0502020204030204" pitchFamily="34" charset="0"/>
              <a:cs typeface="Times New Roman" panose="02020603050405020304" pitchFamily="18" charset="0"/>
            </a:endParaRPr>
          </a:p>
          <a:p>
            <a:pPr marL="0" marR="0" indent="360045">
              <a:lnSpc>
                <a:spcPct val="107000"/>
              </a:lnSpc>
              <a:spcBef>
                <a:spcPts val="0"/>
              </a:spcBef>
              <a:spcAft>
                <a:spcPts val="0"/>
              </a:spcAft>
            </a:pPr>
            <a:r>
              <a:rPr lang="en-US" sz="900" dirty="0">
                <a:effectLst/>
                <a:latin typeface="+mn-lt"/>
                <a:ea typeface="Times New Roman" panose="02020603050405020304" pitchFamily="18" charset="0"/>
                <a:cs typeface="Calibri" panose="020F0502020204030204" pitchFamily="34" charset="0"/>
              </a:rPr>
              <a:t>https://doi.org/10.2307/800538</a:t>
            </a:r>
            <a:endParaRPr lang="en-US" sz="900" dirty="0">
              <a:effectLst/>
              <a:latin typeface="+mn-lt"/>
              <a:ea typeface="Calibri" panose="020F0502020204030204" pitchFamily="34" charset="0"/>
              <a:cs typeface="Times New Roman" panose="02020603050405020304" pitchFamily="18" charset="0"/>
            </a:endParaRPr>
          </a:p>
          <a:p>
            <a:pPr marL="360045" marR="0" indent="-360045"/>
            <a:r>
              <a:rPr lang="en-US" sz="900" dirty="0">
                <a:effectLst/>
                <a:latin typeface="+mn-lt"/>
                <a:ea typeface="Times New Roman" panose="02020603050405020304" pitchFamily="18" charset="0"/>
              </a:rPr>
              <a:t>Ely, R., &amp; </a:t>
            </a:r>
            <a:r>
              <a:rPr lang="en-US" sz="900" dirty="0" err="1">
                <a:effectLst/>
                <a:latin typeface="+mn-lt"/>
                <a:ea typeface="Times New Roman" panose="02020603050405020304" pitchFamily="18" charset="0"/>
              </a:rPr>
              <a:t>Padavic</a:t>
            </a:r>
            <a:r>
              <a:rPr lang="en-US" sz="900" dirty="0">
                <a:effectLst/>
                <a:latin typeface="+mn-lt"/>
                <a:ea typeface="Times New Roman" panose="02020603050405020304" pitchFamily="18" charset="0"/>
              </a:rPr>
              <a:t>, I. (2020, February 19). </a:t>
            </a:r>
            <a:r>
              <a:rPr lang="en-US" sz="900" i="1" dirty="0">
                <a:effectLst/>
                <a:latin typeface="+mn-lt"/>
                <a:ea typeface="Times New Roman" panose="02020603050405020304" pitchFamily="18" charset="0"/>
              </a:rPr>
              <a:t>What's really holding women back?</a:t>
            </a:r>
            <a:r>
              <a:rPr lang="en-US" sz="900" dirty="0">
                <a:effectLst/>
                <a:latin typeface="+mn-lt"/>
                <a:ea typeface="Times New Roman" panose="02020603050405020304" pitchFamily="18" charset="0"/>
              </a:rPr>
              <a:t> Harvard Business Review. Retrieved November 30, 2021, from https://hbr.org/2020/03/whats-really-holding-women-back. </a:t>
            </a:r>
          </a:p>
          <a:p>
            <a:pPr marL="360045" marR="0" indent="-360045"/>
            <a:r>
              <a:rPr lang="en-US" sz="900" dirty="0">
                <a:effectLst/>
                <a:latin typeface="+mn-lt"/>
                <a:ea typeface="Times New Roman" panose="02020603050405020304" pitchFamily="18" charset="0"/>
              </a:rPr>
              <a:t>Fernando, J. (2021, November 20). </a:t>
            </a:r>
            <a:r>
              <a:rPr lang="en-US" sz="900" i="1" dirty="0">
                <a:effectLst/>
                <a:latin typeface="+mn-lt"/>
                <a:ea typeface="Times New Roman" panose="02020603050405020304" pitchFamily="18" charset="0"/>
              </a:rPr>
              <a:t>Gross domestic product (GDP)</a:t>
            </a:r>
            <a:r>
              <a:rPr lang="en-US" sz="900" dirty="0">
                <a:effectLst/>
                <a:latin typeface="+mn-lt"/>
                <a:ea typeface="Times New Roman" panose="02020603050405020304" pitchFamily="18" charset="0"/>
              </a:rPr>
              <a:t>. Investopedia. Retrieved November 30, 2021, from https://www.investopedia.com/terms/g/gdp.asp. </a:t>
            </a:r>
          </a:p>
          <a:p>
            <a:pPr marL="360045" marR="0" indent="-360045"/>
            <a:r>
              <a:rPr lang="en-US" sz="900" dirty="0">
                <a:effectLst/>
                <a:latin typeface="+mn-lt"/>
                <a:ea typeface="Times New Roman" panose="02020603050405020304" pitchFamily="18" charset="0"/>
              </a:rPr>
              <a:t>Franklin, N. (2019, July 30). </a:t>
            </a:r>
            <a:r>
              <a:rPr lang="en-US" sz="900" i="1" dirty="0">
                <a:effectLst/>
                <a:latin typeface="+mn-lt"/>
                <a:ea typeface="Times New Roman" panose="02020603050405020304" pitchFamily="18" charset="0"/>
              </a:rPr>
              <a:t>Toxic workplace environments plague accountancy profession</a:t>
            </a:r>
            <a:r>
              <a:rPr lang="en-US" sz="900" dirty="0">
                <a:effectLst/>
                <a:latin typeface="+mn-lt"/>
                <a:ea typeface="Times New Roman" panose="02020603050405020304" pitchFamily="18" charset="0"/>
              </a:rPr>
              <a:t>. Workplace Insight. Retrieved November 30, 2021, from https://workplaceinsight.net/toxic-workplace-environments-plague-accountancy-profession/. </a:t>
            </a:r>
          </a:p>
          <a:p>
            <a:pPr marL="360045" marR="0" indent="-360045"/>
            <a:r>
              <a:rPr lang="en-US" sz="900" dirty="0">
                <a:effectLst/>
                <a:latin typeface="+mn-lt"/>
                <a:ea typeface="Times New Roman" panose="02020603050405020304" pitchFamily="18" charset="0"/>
              </a:rPr>
              <a:t>Gaetano, C. (2018). </a:t>
            </a:r>
            <a:r>
              <a:rPr lang="en-US" sz="900" i="1" dirty="0">
                <a:effectLst/>
                <a:latin typeface="+mn-lt"/>
                <a:ea typeface="Times New Roman" panose="02020603050405020304" pitchFamily="18" charset="0"/>
              </a:rPr>
              <a:t>Study: While women enter big four in large numbers, few ever lead audits of large firms</a:t>
            </a:r>
            <a:r>
              <a:rPr lang="en-US" sz="900" dirty="0">
                <a:effectLst/>
                <a:latin typeface="+mn-lt"/>
                <a:ea typeface="Times New Roman" panose="02020603050405020304" pitchFamily="18" charset="0"/>
              </a:rPr>
              <a:t>. NYSSCPA. Retrieved November 30, 2021, from https://www.nysscpa.org/news/publications/the-trusted-professional/article/study-while-women-entering-big-four-in-large-numbers-few-ever-lead-audits-of-large-firms-091718. </a:t>
            </a:r>
          </a:p>
          <a:p>
            <a:pPr marL="360045" marR="0" indent="-360045"/>
            <a:r>
              <a:rPr lang="en-US" sz="900" dirty="0">
                <a:effectLst/>
                <a:latin typeface="+mn-lt"/>
                <a:ea typeface="Times New Roman" panose="02020603050405020304" pitchFamily="18" charset="0"/>
              </a:rPr>
              <a:t>Hargrave, M. (2021, September 13). </a:t>
            </a:r>
            <a:r>
              <a:rPr lang="en-US" sz="900" i="1" dirty="0">
                <a:effectLst/>
                <a:latin typeface="+mn-lt"/>
                <a:ea typeface="Times New Roman" panose="02020603050405020304" pitchFamily="18" charset="0"/>
              </a:rPr>
              <a:t>Corporate ladder: Behind the climb</a:t>
            </a:r>
            <a:r>
              <a:rPr lang="en-US" sz="900" dirty="0">
                <a:effectLst/>
                <a:latin typeface="+mn-lt"/>
                <a:ea typeface="Times New Roman" panose="02020603050405020304" pitchFamily="18" charset="0"/>
              </a:rPr>
              <a:t>. Investopedia. Retrieved November 30, 2021, from https://www.investopedia.com/terms/c/corporate-ladder.asp#:~:text=%22Climbing%20the%20corporate%20ladder%22%20is%20an%20expression%20used,positions%20than%20it%20does%20management%20or%20executive%20positions. </a:t>
            </a:r>
          </a:p>
          <a:p>
            <a:pPr marL="360045" marR="0" indent="-360045"/>
            <a:r>
              <a:rPr lang="en-US" sz="900" dirty="0" err="1">
                <a:effectLst/>
                <a:latin typeface="+mn-lt"/>
                <a:ea typeface="Times New Roman" panose="02020603050405020304" pitchFamily="18" charset="0"/>
              </a:rPr>
              <a:t>Howington</a:t>
            </a:r>
            <a:r>
              <a:rPr lang="en-US" sz="900" dirty="0">
                <a:effectLst/>
                <a:latin typeface="+mn-lt"/>
                <a:ea typeface="Times New Roman" panose="02020603050405020304" pitchFamily="18" charset="0"/>
              </a:rPr>
              <a:t>, J. (2021, May 18). </a:t>
            </a:r>
            <a:r>
              <a:rPr lang="en-US" sz="900" i="1" dirty="0">
                <a:effectLst/>
                <a:latin typeface="+mn-lt"/>
                <a:ea typeface="Times New Roman" panose="02020603050405020304" pitchFamily="18" charset="0"/>
              </a:rPr>
              <a:t>80% of companies offer flexible work options</a:t>
            </a:r>
            <a:r>
              <a:rPr lang="en-US" sz="900" dirty="0">
                <a:effectLst/>
                <a:latin typeface="+mn-lt"/>
                <a:ea typeface="Times New Roman" panose="02020603050405020304" pitchFamily="18" charset="0"/>
              </a:rPr>
              <a:t>. </a:t>
            </a:r>
            <a:r>
              <a:rPr lang="en-US" sz="900" dirty="0" err="1">
                <a:effectLst/>
                <a:latin typeface="+mn-lt"/>
                <a:ea typeface="Times New Roman" panose="02020603050405020304" pitchFamily="18" charset="0"/>
              </a:rPr>
              <a:t>FlexJobs</a:t>
            </a:r>
            <a:r>
              <a:rPr lang="en-US" sz="900" dirty="0">
                <a:effectLst/>
                <a:latin typeface="+mn-lt"/>
                <a:ea typeface="Times New Roman" panose="02020603050405020304" pitchFamily="18" charset="0"/>
              </a:rPr>
              <a:t> Job Search Tips and Blog. Retrieved November 30, 2021, from https://www.flexjobs.com/blog/post/80-companies-offer-flexible-work-options/. </a:t>
            </a:r>
          </a:p>
          <a:p>
            <a:pPr marL="360045" marR="0" indent="-360045"/>
            <a:r>
              <a:rPr lang="en-US" sz="900" dirty="0">
                <a:effectLst/>
                <a:latin typeface="+mn-lt"/>
                <a:ea typeface="Times New Roman" panose="02020603050405020304" pitchFamily="18" charset="0"/>
              </a:rPr>
              <a:t>Huang, j, </a:t>
            </a:r>
            <a:r>
              <a:rPr lang="en-US" sz="900" dirty="0" err="1">
                <a:effectLst/>
                <a:latin typeface="+mn-lt"/>
                <a:ea typeface="Times New Roman" panose="02020603050405020304" pitchFamily="18" charset="0"/>
              </a:rPr>
              <a:t>Krivkovich</a:t>
            </a:r>
            <a:r>
              <a:rPr lang="en-US" sz="900" dirty="0">
                <a:effectLst/>
                <a:latin typeface="+mn-lt"/>
                <a:ea typeface="Times New Roman" panose="02020603050405020304" pitchFamily="18" charset="0"/>
              </a:rPr>
              <a:t>, A., Yee, l, &amp; </a:t>
            </a:r>
            <a:r>
              <a:rPr lang="en-US" sz="900" dirty="0" err="1">
                <a:effectLst/>
                <a:latin typeface="+mn-lt"/>
                <a:ea typeface="Times New Roman" panose="02020603050405020304" pitchFamily="18" charset="0"/>
              </a:rPr>
              <a:t>Zanoschi</a:t>
            </a:r>
            <a:r>
              <a:rPr lang="en-US" sz="900" dirty="0">
                <a:effectLst/>
                <a:latin typeface="+mn-lt"/>
                <a:ea typeface="Times New Roman" panose="02020603050405020304" pitchFamily="18" charset="0"/>
              </a:rPr>
              <a:t>, D. (2019). </a:t>
            </a:r>
            <a:r>
              <a:rPr lang="en-US" sz="900" i="1" dirty="0">
                <a:effectLst/>
                <a:latin typeface="+mn-lt"/>
                <a:ea typeface="Times New Roman" panose="02020603050405020304" pitchFamily="18" charset="0"/>
              </a:rPr>
              <a:t>McKinsey women in the workplace 2019 - agec.org.au</a:t>
            </a:r>
            <a:r>
              <a:rPr lang="en-US" sz="900" dirty="0">
                <a:effectLst/>
                <a:latin typeface="+mn-lt"/>
                <a:ea typeface="Times New Roman" panose="02020603050405020304" pitchFamily="18" charset="0"/>
              </a:rPr>
              <a:t>. McKinsey &amp; Company. Retrieved November 30, 2021, from https://www.agec.org.au/wp-content/uploads/2019/10/McKinsey-Women-in-the-workplace-2019.pdf. </a:t>
            </a:r>
          </a:p>
          <a:p>
            <a:pPr marL="360045" marR="0" indent="-360045"/>
            <a:r>
              <a:rPr lang="en-US" sz="900" dirty="0">
                <a:effectLst/>
                <a:latin typeface="+mn-lt"/>
                <a:ea typeface="Times New Roman" panose="02020603050405020304" pitchFamily="18" charset="0"/>
              </a:rPr>
              <a:t>Johns, M. L. (2013). </a:t>
            </a:r>
            <a:r>
              <a:rPr lang="en-US" sz="900" i="1" dirty="0">
                <a:effectLst/>
                <a:latin typeface="+mn-lt"/>
                <a:ea typeface="Times New Roman" panose="02020603050405020304" pitchFamily="18" charset="0"/>
              </a:rPr>
              <a:t>Breaking the glass ceiling: Structural, cultural, and organizational barriers preventing women from achieving senior and executive positions</a:t>
            </a:r>
            <a:r>
              <a:rPr lang="en-US" sz="900" dirty="0">
                <a:effectLst/>
                <a:latin typeface="+mn-lt"/>
                <a:ea typeface="Times New Roman" panose="02020603050405020304" pitchFamily="18" charset="0"/>
              </a:rPr>
              <a:t>. Perspectives in health information management. Retrieved November 30, 2021, from https://www.ncbi.nlm.nih.gov/pmc/articles/PMC3544145/. </a:t>
            </a:r>
          </a:p>
          <a:p>
            <a:pPr marL="360045" marR="0" indent="-360045"/>
            <a:r>
              <a:rPr lang="en-US" sz="900" dirty="0" err="1">
                <a:effectLst/>
                <a:latin typeface="+mn-lt"/>
                <a:ea typeface="Times New Roman" panose="02020603050405020304" pitchFamily="18" charset="0"/>
              </a:rPr>
              <a:t>Kashen</a:t>
            </a:r>
            <a:r>
              <a:rPr lang="en-US" sz="900" dirty="0">
                <a:effectLst/>
                <a:latin typeface="+mn-lt"/>
                <a:ea typeface="Times New Roman" panose="02020603050405020304" pitchFamily="18" charset="0"/>
              </a:rPr>
              <a:t>, J., Glynn, S. J., </a:t>
            </a:r>
            <a:r>
              <a:rPr lang="en-US" sz="900" dirty="0" err="1">
                <a:effectLst/>
                <a:latin typeface="+mn-lt"/>
                <a:ea typeface="Times New Roman" panose="02020603050405020304" pitchFamily="18" charset="0"/>
              </a:rPr>
              <a:t>Novello</a:t>
            </a:r>
            <a:r>
              <a:rPr lang="en-US" sz="900" dirty="0">
                <a:effectLst/>
                <a:latin typeface="+mn-lt"/>
                <a:ea typeface="Times New Roman" panose="02020603050405020304" pitchFamily="18" charset="0"/>
              </a:rPr>
              <a:t>, A., Greenhouse, S., &amp; </a:t>
            </a:r>
            <a:r>
              <a:rPr lang="en-US" sz="900" dirty="0" err="1">
                <a:effectLst/>
                <a:latin typeface="+mn-lt"/>
                <a:ea typeface="Times New Roman" panose="02020603050405020304" pitchFamily="18" charset="0"/>
              </a:rPr>
              <a:t>Vallas</a:t>
            </a:r>
            <a:r>
              <a:rPr lang="en-US" sz="900" dirty="0">
                <a:effectLst/>
                <a:latin typeface="+mn-lt"/>
                <a:ea typeface="Times New Roman" panose="02020603050405020304" pitchFamily="18" charset="0"/>
              </a:rPr>
              <a:t>, R. (2021, March 4). </a:t>
            </a:r>
            <a:r>
              <a:rPr lang="en-US" sz="900" i="1" dirty="0">
                <a:effectLst/>
                <a:latin typeface="+mn-lt"/>
                <a:ea typeface="Times New Roman" panose="02020603050405020304" pitchFamily="18" charset="0"/>
              </a:rPr>
              <a:t>How covid-19 sent Women's Workforce Progress Backward: Congress' $64.5 billion mistake</a:t>
            </a:r>
            <a:r>
              <a:rPr lang="en-US" sz="900" dirty="0">
                <a:effectLst/>
                <a:latin typeface="+mn-lt"/>
                <a:ea typeface="Times New Roman" panose="02020603050405020304" pitchFamily="18" charset="0"/>
              </a:rPr>
              <a:t>. The Century Foundation. Retrieved November 30, 2021, from https://tcf.org/content/report/how-covid-19-sent-womens-workforce-progress-backward-congress-64-5-billion-mistake/?session=1. </a:t>
            </a:r>
          </a:p>
          <a:p>
            <a:pPr marL="360045" marR="0" indent="-360045"/>
            <a:r>
              <a:rPr lang="en-US" sz="900" dirty="0">
                <a:effectLst/>
                <a:latin typeface="+mn-lt"/>
                <a:ea typeface="Times New Roman" panose="02020603050405020304" pitchFamily="18" charset="0"/>
              </a:rPr>
              <a:t>Kohen, J. A. (1981, January 1). </a:t>
            </a:r>
            <a:r>
              <a:rPr lang="en-US" sz="900" i="1" dirty="0">
                <a:effectLst/>
                <a:latin typeface="+mn-lt"/>
                <a:ea typeface="Times New Roman" panose="02020603050405020304" pitchFamily="18" charset="0"/>
              </a:rPr>
              <a:t>Housewives, breadwinners, mothers, and Family Heads: The changing family roles of women: </a:t>
            </a:r>
            <a:r>
              <a:rPr lang="en-US" sz="900" i="1" dirty="0">
                <a:solidFill>
                  <a:srgbClr val="000000"/>
                </a:solidFill>
                <a:effectLst/>
                <a:latin typeface="+mn-lt"/>
                <a:ea typeface="Times New Roman" panose="02020603050405020304" pitchFamily="18" charset="0"/>
              </a:rPr>
              <a:t>in NA - Advances in Consumer Research Volume 08, eds. Kent B. Monroe, Ann Abor, MI : Association for Consumer Research, Pages: 576-579</a:t>
            </a:r>
            <a:r>
              <a:rPr lang="en-US" sz="900" dirty="0">
                <a:effectLst/>
                <a:latin typeface="+mn-lt"/>
                <a:ea typeface="Times New Roman" panose="02020603050405020304" pitchFamily="18" charset="0"/>
              </a:rPr>
              <a:t>, from https://www.acrwebsite.org/volumes/5862/volumes/v08/NA-08. </a:t>
            </a:r>
          </a:p>
          <a:p>
            <a:pPr marL="360045" marR="0" indent="-360045"/>
            <a:r>
              <a:rPr lang="en-US" sz="900" dirty="0" err="1">
                <a:effectLst/>
                <a:latin typeface="+mn-lt"/>
                <a:ea typeface="Times New Roman" panose="02020603050405020304" pitchFamily="18" charset="0"/>
              </a:rPr>
              <a:t>Madowitz</a:t>
            </a:r>
            <a:r>
              <a:rPr lang="en-US" sz="900" dirty="0">
                <a:effectLst/>
                <a:latin typeface="+mn-lt"/>
                <a:ea typeface="Times New Roman" panose="02020603050405020304" pitchFamily="18" charset="0"/>
              </a:rPr>
              <a:t>, M., Rowell, A., &amp; Hamm, K. (2016). </a:t>
            </a:r>
            <a:r>
              <a:rPr lang="en-US" sz="900" i="1" dirty="0">
                <a:effectLst/>
                <a:latin typeface="+mn-lt"/>
                <a:ea typeface="Times New Roman" panose="02020603050405020304" pitchFamily="18" charset="0"/>
              </a:rPr>
              <a:t>Calculating the hidden cost of interrupting a career for child care</a:t>
            </a:r>
            <a:r>
              <a:rPr lang="en-US" sz="900" dirty="0">
                <a:effectLst/>
                <a:latin typeface="+mn-lt"/>
                <a:ea typeface="Times New Roman" panose="02020603050405020304" pitchFamily="18" charset="0"/>
              </a:rPr>
              <a:t>. Scribd. Retrieved November 30, 2021, from https://www.scribd.com/doc/316023499/Calculating-the-Hidden-Cost-of-Interrupting-a-Career-for-Child-Care. </a:t>
            </a:r>
          </a:p>
          <a:p>
            <a:pPr marL="360045" marR="0" indent="-360045"/>
            <a:r>
              <a:rPr lang="en-US" sz="900" dirty="0">
                <a:effectLst/>
                <a:latin typeface="+mn-lt"/>
                <a:ea typeface="Times New Roman" panose="02020603050405020304" pitchFamily="18" charset="0"/>
              </a:rPr>
              <a:t>Moody, B. (2017, May 15). </a:t>
            </a:r>
            <a:r>
              <a:rPr lang="en-US" sz="900" i="1" dirty="0">
                <a:effectLst/>
                <a:latin typeface="+mn-lt"/>
                <a:ea typeface="Times New Roman" panose="02020603050405020304" pitchFamily="18" charset="0"/>
              </a:rPr>
              <a:t>Study finds employee engagement critical to fixing the financial industry</a:t>
            </a:r>
            <a:r>
              <a:rPr lang="en-US" sz="900" dirty="0">
                <a:effectLst/>
                <a:latin typeface="+mn-lt"/>
                <a:ea typeface="Times New Roman" panose="02020603050405020304" pitchFamily="18" charset="0"/>
              </a:rPr>
              <a:t>. Study Finds Employee Engagement Critical to Fixing the Financial Industry | Business Wire. Retrieved November 30, 2021, from https://www.businesswire.com/news/home/20170515005127/en/Study-Finds-Employee-Engagement-Critical-Fixing-Financial. </a:t>
            </a:r>
          </a:p>
          <a:p>
            <a:pPr marL="360045" marR="0" indent="-360045"/>
            <a:r>
              <a:rPr lang="en-US" sz="900" dirty="0">
                <a:effectLst/>
                <a:latin typeface="+mn-lt"/>
                <a:ea typeface="Times New Roman" panose="02020603050405020304" pitchFamily="18" charset="0"/>
              </a:rPr>
              <a:t>Parker, K. (2015, August 14). </a:t>
            </a:r>
            <a:r>
              <a:rPr lang="en-US" sz="900" i="1" dirty="0">
                <a:effectLst/>
                <a:latin typeface="+mn-lt"/>
                <a:ea typeface="Times New Roman" panose="02020603050405020304" pitchFamily="18" charset="0"/>
              </a:rPr>
              <a:t>Women more than men adjust their careers for family life</a:t>
            </a:r>
            <a:r>
              <a:rPr lang="en-US" sz="900" dirty="0">
                <a:effectLst/>
                <a:latin typeface="+mn-lt"/>
                <a:ea typeface="Times New Roman" panose="02020603050405020304" pitchFamily="18" charset="0"/>
              </a:rPr>
              <a:t>. Pew Research Center. Retrieved November 30, 2021, from </a:t>
            </a:r>
            <a:r>
              <a:rPr lang="en-US" sz="900" u="sng" dirty="0">
                <a:solidFill>
                  <a:srgbClr val="0000FF"/>
                </a:solidFill>
                <a:effectLst/>
                <a:latin typeface="+mn-lt"/>
                <a:ea typeface="Times New Roman" panose="02020603050405020304" pitchFamily="18" charset="0"/>
                <a:hlinkClick r:id="rId4"/>
              </a:rPr>
              <a:t>https://www.pewresearch.org/fact-tank/2015/10/01/women-more-than-men-adjust-their-careers-for-family-life/</a:t>
            </a:r>
            <a:r>
              <a:rPr lang="en-US" sz="900" dirty="0">
                <a:effectLst/>
                <a:latin typeface="+mn-lt"/>
                <a:ea typeface="Times New Roman" panose="02020603050405020304" pitchFamily="18" charset="0"/>
              </a:rPr>
              <a:t> . </a:t>
            </a:r>
          </a:p>
          <a:p>
            <a:pPr marL="360045" marR="0" indent="-360045"/>
            <a:r>
              <a:rPr lang="en-US" sz="900" i="1" dirty="0">
                <a:effectLst/>
                <a:latin typeface="+mn-lt"/>
                <a:ea typeface="Times New Roman" panose="02020603050405020304" pitchFamily="18" charset="0"/>
              </a:rPr>
              <a:t>Part-time employed women - number in the U.S. 1990-2020</a:t>
            </a:r>
            <a:r>
              <a:rPr lang="en-US" sz="900" dirty="0">
                <a:effectLst/>
                <a:latin typeface="+mn-lt"/>
                <a:ea typeface="Times New Roman" panose="02020603050405020304" pitchFamily="18" charset="0"/>
              </a:rPr>
              <a:t>. Statista. (2021, January 25). Retrieved November 30, 2021, from https://www.statista.com/statistics/192337/number-of-part-time-employed-women-in-the-us-since-1990/. </a:t>
            </a:r>
          </a:p>
          <a:p>
            <a:pPr marL="360045" marR="0" indent="-360045"/>
            <a:r>
              <a:rPr lang="en-US" sz="900" dirty="0">
                <a:effectLst/>
                <a:latin typeface="+mn-lt"/>
                <a:ea typeface="Times New Roman" panose="02020603050405020304" pitchFamily="18" charset="0"/>
              </a:rPr>
              <a:t>Piñon, N. (2021, October 29). </a:t>
            </a:r>
            <a:r>
              <a:rPr lang="en-US" sz="900" i="1" dirty="0">
                <a:effectLst/>
                <a:latin typeface="+mn-lt"/>
                <a:ea typeface="Times New Roman" panose="02020603050405020304" pitchFamily="18" charset="0"/>
              </a:rPr>
              <a:t>Invisible labor is real, and it hurts: What you need to know</a:t>
            </a:r>
            <a:r>
              <a:rPr lang="en-US" sz="900" dirty="0">
                <a:effectLst/>
                <a:latin typeface="+mn-lt"/>
                <a:ea typeface="Times New Roman" panose="02020603050405020304" pitchFamily="18" charset="0"/>
              </a:rPr>
              <a:t>. Mashable. Retrieved November 30, 2021, from https://mashable.com/article/what-is-invisible-labor#:~:text=Around%20the%20world%2C%20women%20do%20three%20out%20of,agency%20of%20women%20in%20communities%20around%20the%20world. </a:t>
            </a:r>
          </a:p>
          <a:p>
            <a:pPr marL="360045" marR="0" indent="-360045"/>
            <a:r>
              <a:rPr lang="en-US" sz="900" dirty="0">
                <a:effectLst/>
                <a:latin typeface="+mn-lt"/>
                <a:ea typeface="Times New Roman" panose="02020603050405020304" pitchFamily="18" charset="0"/>
              </a:rPr>
              <a:t>Ross, C. (2006, October). </a:t>
            </a:r>
            <a:r>
              <a:rPr lang="en-US" sz="900" i="1" dirty="0">
                <a:effectLst/>
                <a:latin typeface="+mn-lt"/>
                <a:ea typeface="Times New Roman" panose="02020603050405020304" pitchFamily="18" charset="0"/>
              </a:rPr>
              <a:t>Separate spheres or shared dominions? - JSTOR</a:t>
            </a:r>
            <a:r>
              <a:rPr lang="en-US" sz="900" dirty="0">
                <a:effectLst/>
                <a:latin typeface="+mn-lt"/>
                <a:ea typeface="Times New Roman" panose="02020603050405020304" pitchFamily="18" charset="0"/>
              </a:rPr>
              <a:t>. </a:t>
            </a:r>
            <a:r>
              <a:rPr lang="en-US" sz="900" dirty="0" err="1">
                <a:effectLst/>
                <a:latin typeface="+mn-lt"/>
                <a:ea typeface="Times New Roman" panose="02020603050405020304" pitchFamily="18" charset="0"/>
              </a:rPr>
              <a:t>Jstor</a:t>
            </a:r>
            <a:r>
              <a:rPr lang="en-US" sz="900" dirty="0">
                <a:effectLst/>
                <a:latin typeface="+mn-lt"/>
                <a:ea typeface="Times New Roman" panose="02020603050405020304" pitchFamily="18" charset="0"/>
              </a:rPr>
              <a:t>. Retrieved November 30, 2021, from https://www.jstor.org/stable/43052674. </a:t>
            </a:r>
          </a:p>
          <a:p>
            <a:pPr marL="360045" marR="0" indent="-360045"/>
            <a:r>
              <a:rPr lang="en-US" sz="900" dirty="0" err="1">
                <a:effectLst/>
                <a:latin typeface="+mn-lt"/>
                <a:ea typeface="Times New Roman" panose="02020603050405020304" pitchFamily="18" charset="0"/>
              </a:rPr>
              <a:t>Schnieders</a:t>
            </a:r>
            <a:r>
              <a:rPr lang="en-US" sz="900" dirty="0">
                <a:effectLst/>
                <a:latin typeface="+mn-lt"/>
                <a:ea typeface="Times New Roman" panose="02020603050405020304" pitchFamily="18" charset="0"/>
              </a:rPr>
              <a:t>, A. (2017, October 11). </a:t>
            </a:r>
            <a:r>
              <a:rPr lang="en-US" sz="900" i="1" dirty="0">
                <a:effectLst/>
                <a:latin typeface="+mn-lt"/>
                <a:ea typeface="Times New Roman" panose="02020603050405020304" pitchFamily="18" charset="0"/>
              </a:rPr>
              <a:t>Why companies lose 17 percent of women employees at mid-career</a:t>
            </a:r>
            <a:r>
              <a:rPr lang="en-US" sz="900" dirty="0">
                <a:effectLst/>
                <a:latin typeface="+mn-lt"/>
                <a:ea typeface="Times New Roman" panose="02020603050405020304" pitchFamily="18" charset="0"/>
              </a:rPr>
              <a:t>. Entrepreneur. Retrieved November 30, 2021, from https://www.entrepreneur.com/article/300533. </a:t>
            </a:r>
          </a:p>
          <a:p>
            <a:pPr marL="360045" marR="0" indent="-360045"/>
            <a:r>
              <a:rPr lang="en-US" sz="900" dirty="0">
                <a:effectLst/>
                <a:latin typeface="+mn-lt"/>
                <a:ea typeface="Times New Roman" panose="02020603050405020304" pitchFamily="18" charset="0"/>
              </a:rPr>
              <a:t>U.S. Bureau of Labor Statistics. (2019). </a:t>
            </a:r>
            <a:r>
              <a:rPr lang="en-US" sz="900" i="1" dirty="0">
                <a:effectLst/>
                <a:latin typeface="+mn-lt"/>
                <a:ea typeface="Times New Roman" panose="02020603050405020304" pitchFamily="18" charset="0"/>
              </a:rPr>
              <a:t>Charts related to the latest "American time use survey" news release   |   more chart packages</a:t>
            </a:r>
            <a:r>
              <a:rPr lang="en-US" sz="900" dirty="0">
                <a:effectLst/>
                <a:latin typeface="+mn-lt"/>
                <a:ea typeface="Times New Roman" panose="02020603050405020304" pitchFamily="18" charset="0"/>
              </a:rPr>
              <a:t>. U.S. Bureau of Labor Statistics. Retrieved November 30, 2021, from https://www.bls.gov/charts/american-time-use/activity-by-work.htm. </a:t>
            </a:r>
          </a:p>
          <a:p>
            <a:pPr marL="360045" marR="0" indent="-360045"/>
            <a:r>
              <a:rPr lang="en-US" sz="900" dirty="0" err="1">
                <a:effectLst/>
                <a:latin typeface="+mn-lt"/>
                <a:ea typeface="Times New Roman" panose="02020603050405020304" pitchFamily="18" charset="0"/>
              </a:rPr>
              <a:t>Veerle</a:t>
            </a:r>
            <a:r>
              <a:rPr lang="en-US" sz="900" dirty="0">
                <a:effectLst/>
                <a:latin typeface="+mn-lt"/>
                <a:ea typeface="Times New Roman" panose="02020603050405020304" pitchFamily="18" charset="0"/>
              </a:rPr>
              <a:t>, M. (2011). </a:t>
            </a:r>
            <a:r>
              <a:rPr lang="en-US" sz="900" i="1" dirty="0">
                <a:effectLst/>
                <a:latin typeface="+mn-lt"/>
                <a:ea typeface="Times New Roman" panose="02020603050405020304" pitchFamily="18" charset="0"/>
              </a:rPr>
              <a:t>Around the world volunteering: Unpaid work cooking ... - OECD</a:t>
            </a:r>
            <a:r>
              <a:rPr lang="en-US" sz="900" dirty="0">
                <a:effectLst/>
                <a:latin typeface="+mn-lt"/>
                <a:ea typeface="Times New Roman" panose="02020603050405020304" pitchFamily="18" charset="0"/>
              </a:rPr>
              <a:t>. OECD Social. Retrieved November 30, 2021, from https://www.oecd.org/berlin/47258230.pdf. </a:t>
            </a:r>
          </a:p>
          <a:p>
            <a:pPr marL="360045" marR="0" indent="-360045"/>
            <a:r>
              <a:rPr lang="en-US" sz="900" dirty="0">
                <a:effectLst/>
                <a:latin typeface="+mn-lt"/>
                <a:ea typeface="Times New Roman" panose="02020603050405020304" pitchFamily="18" charset="0"/>
              </a:rPr>
              <a:t>Ven, P., </a:t>
            </a:r>
            <a:r>
              <a:rPr lang="en-US" sz="900" dirty="0" err="1">
                <a:effectLst/>
                <a:latin typeface="+mn-lt"/>
                <a:ea typeface="Times New Roman" panose="02020603050405020304" pitchFamily="18" charset="0"/>
              </a:rPr>
              <a:t>Zwijnenburg</a:t>
            </a:r>
            <a:r>
              <a:rPr lang="en-US" sz="900" dirty="0">
                <a:effectLst/>
                <a:latin typeface="+mn-lt"/>
                <a:ea typeface="Times New Roman" panose="02020603050405020304" pitchFamily="18" charset="0"/>
              </a:rPr>
              <a:t>, J., &amp; </a:t>
            </a:r>
            <a:r>
              <a:rPr lang="en-US" sz="900" dirty="0" err="1">
                <a:effectLst/>
                <a:latin typeface="+mn-lt"/>
                <a:ea typeface="Times New Roman" panose="02020603050405020304" pitchFamily="18" charset="0"/>
              </a:rPr>
              <a:t>Quelioe</a:t>
            </a:r>
            <a:r>
              <a:rPr lang="en-US" sz="900" dirty="0">
                <a:effectLst/>
                <a:latin typeface="+mn-lt"/>
                <a:ea typeface="Times New Roman" panose="02020603050405020304" pitchFamily="18" charset="0"/>
              </a:rPr>
              <a:t>, M. D. (n.d.). </a:t>
            </a:r>
            <a:r>
              <a:rPr lang="en-US" sz="900" i="1" dirty="0">
                <a:effectLst/>
                <a:latin typeface="+mn-lt"/>
                <a:ea typeface="Times New Roman" panose="02020603050405020304" pitchFamily="18" charset="0"/>
              </a:rPr>
              <a:t>OECD </a:t>
            </a:r>
            <a:r>
              <a:rPr lang="en-US" sz="900" i="1" dirty="0" err="1">
                <a:effectLst/>
                <a:latin typeface="+mn-lt"/>
                <a:ea typeface="Times New Roman" panose="02020603050405020304" pitchFamily="18" charset="0"/>
              </a:rPr>
              <a:t>ilibrary</a:t>
            </a:r>
            <a:r>
              <a:rPr lang="en-US" sz="900" i="1" dirty="0">
                <a:effectLst/>
                <a:latin typeface="+mn-lt"/>
                <a:ea typeface="Times New Roman" panose="02020603050405020304" pitchFamily="18" charset="0"/>
              </a:rPr>
              <a:t> | including unpaid household activities: An ...</a:t>
            </a:r>
            <a:r>
              <a:rPr lang="en-US" sz="900" dirty="0">
                <a:effectLst/>
                <a:latin typeface="+mn-lt"/>
                <a:ea typeface="Times New Roman" panose="02020603050405020304" pitchFamily="18" charset="0"/>
              </a:rPr>
              <a:t> OECD </a:t>
            </a:r>
            <a:r>
              <a:rPr lang="en-US" sz="900" dirty="0" err="1">
                <a:effectLst/>
                <a:latin typeface="+mn-lt"/>
                <a:ea typeface="Times New Roman" panose="02020603050405020304" pitchFamily="18" charset="0"/>
              </a:rPr>
              <a:t>iLibrary</a:t>
            </a:r>
            <a:r>
              <a:rPr lang="en-US" sz="900" dirty="0">
                <a:effectLst/>
                <a:latin typeface="+mn-lt"/>
                <a:ea typeface="Times New Roman" panose="02020603050405020304" pitchFamily="18" charset="0"/>
              </a:rPr>
              <a:t>. Retrieved November 30, 2021, from https://www.oecd-ilibrary.org/docserver/bc9d30dc-en.pdf?expires=1535552610&amp;id=id&amp;accname=guest&amp;checksum=E127C765EFB6A48032560D75751219C0. </a:t>
            </a:r>
          </a:p>
          <a:p>
            <a:pPr marL="360045" marR="0" indent="-360045"/>
            <a:r>
              <a:rPr lang="en-US" sz="900" dirty="0">
                <a:effectLst/>
                <a:latin typeface="+mn-lt"/>
                <a:ea typeface="Times New Roman" panose="02020603050405020304" pitchFamily="18" charset="0"/>
              </a:rPr>
              <a:t>Volini, E., Schwartz, J., Eaton, K., Mallon, D., </a:t>
            </a:r>
            <a:r>
              <a:rPr lang="en-US" sz="900" dirty="0" err="1">
                <a:effectLst/>
                <a:latin typeface="+mn-lt"/>
                <a:ea typeface="Times New Roman" panose="02020603050405020304" pitchFamily="18" charset="0"/>
              </a:rPr>
              <a:t>Durme</a:t>
            </a:r>
            <a:r>
              <a:rPr lang="en-US" sz="900" dirty="0">
                <a:effectLst/>
                <a:latin typeface="+mn-lt"/>
                <a:ea typeface="Times New Roman" panose="02020603050405020304" pitchFamily="18" charset="0"/>
              </a:rPr>
              <a:t>, Y. V., Hauptmann, M., Poynton, S., &amp; </a:t>
            </a:r>
            <a:r>
              <a:rPr lang="en-US" sz="900" dirty="0" err="1">
                <a:effectLst/>
                <a:latin typeface="+mn-lt"/>
                <a:ea typeface="Times New Roman" panose="02020603050405020304" pitchFamily="18" charset="0"/>
              </a:rPr>
              <a:t>Scoble</a:t>
            </a:r>
            <a:r>
              <a:rPr lang="en-US" sz="900" dirty="0">
                <a:effectLst/>
                <a:latin typeface="+mn-lt"/>
                <a:ea typeface="Times New Roman" panose="02020603050405020304" pitchFamily="18" charset="0"/>
              </a:rPr>
              <a:t>-Williams, N. (2021, August 25). </a:t>
            </a:r>
            <a:r>
              <a:rPr lang="en-US" sz="900" i="1" dirty="0">
                <a:effectLst/>
                <a:latin typeface="+mn-lt"/>
                <a:ea typeface="Times New Roman" panose="02020603050405020304" pitchFamily="18" charset="0"/>
              </a:rPr>
              <a:t>The worker-employer relationship disrupted</a:t>
            </a:r>
            <a:r>
              <a:rPr lang="en-US" sz="900" dirty="0">
                <a:effectLst/>
                <a:latin typeface="+mn-lt"/>
                <a:ea typeface="Times New Roman" panose="02020603050405020304" pitchFamily="18" charset="0"/>
              </a:rPr>
              <a:t>. Deloitte Insights. Retrieved November 30, 2021, from https://www2.deloitte.com/us/en/insights/focus/human-capital-trends/2021/the-evolving-employer-employee-relationship.html. </a:t>
            </a:r>
          </a:p>
          <a:p>
            <a:pPr marL="360045" marR="0" indent="-360045"/>
            <a:r>
              <a:rPr lang="en-US" sz="900" dirty="0">
                <a:effectLst/>
                <a:latin typeface="+mn-lt"/>
                <a:ea typeface="Times New Roman" panose="02020603050405020304" pitchFamily="18" charset="0"/>
              </a:rPr>
              <a:t>Wheelwright, T. (2021, November 16). </a:t>
            </a:r>
            <a:r>
              <a:rPr lang="en-US" sz="900" i="1" dirty="0">
                <a:effectLst/>
                <a:latin typeface="+mn-lt"/>
                <a:ea typeface="Times New Roman" panose="02020603050405020304" pitchFamily="18" charset="0"/>
              </a:rPr>
              <a:t>Average cost of child care by State</a:t>
            </a:r>
            <a:r>
              <a:rPr lang="en-US" sz="900" dirty="0">
                <a:effectLst/>
                <a:latin typeface="+mn-lt"/>
                <a:ea typeface="Times New Roman" panose="02020603050405020304" pitchFamily="18" charset="0"/>
              </a:rPr>
              <a:t>. Move.org. Retrieved November 30, 2021, from https://www.move.org/child-care-cost/. </a:t>
            </a:r>
          </a:p>
          <a:p>
            <a:pPr marL="360045" marR="0" indent="-360045"/>
            <a:r>
              <a:rPr lang="en-US" sz="900" dirty="0">
                <a:effectLst/>
                <a:latin typeface="+mn-lt"/>
                <a:ea typeface="Times New Roman" panose="02020603050405020304" pitchFamily="18" charset="0"/>
              </a:rPr>
              <a:t>Zip Recruiter. (2021). </a:t>
            </a:r>
            <a:r>
              <a:rPr lang="en-US" sz="900" i="1" dirty="0">
                <a:effectLst/>
                <a:latin typeface="+mn-lt"/>
                <a:ea typeface="Times New Roman" panose="02020603050405020304" pitchFamily="18" charset="0"/>
              </a:rPr>
              <a:t>Cleaning Lady Salary</a:t>
            </a:r>
            <a:r>
              <a:rPr lang="en-US" sz="900" dirty="0">
                <a:effectLst/>
                <a:latin typeface="+mn-lt"/>
                <a:ea typeface="Times New Roman" panose="02020603050405020304" pitchFamily="18" charset="0"/>
              </a:rPr>
              <a:t>. ADP. Retrieved from https://www.ziprecruiter.com/Salaries/Cleaning-Lady-Salary#:~:text=How%20much%20does%20a%20Cleaning%20Lady%20make%3F%20As,This%20is%20the%20equivalent%20of%20%24467%2Fweek%20or%20%242%2C025%2Fmonth. </a:t>
            </a:r>
            <a:endParaRPr lang="en-US" sz="900" dirty="0">
              <a:effectLst/>
              <a:latin typeface="+mn-lt"/>
              <a:ea typeface="Calibri" panose="020F0502020204030204" pitchFamily="34" charset="0"/>
              <a:cs typeface="Times New Roman" panose="02020603050405020304" pitchFamily="18" charset="0"/>
            </a:endParaRPr>
          </a:p>
          <a:p>
            <a:r>
              <a:rPr lang="en-US" sz="900" b="0" dirty="0">
                <a:latin typeface="+mn-lt"/>
              </a:rPr>
              <a:t>	https://</a:t>
            </a:r>
            <a:r>
              <a:rPr lang="en-US" sz="900" b="0" dirty="0" err="1">
                <a:latin typeface="+mn-lt"/>
              </a:rPr>
              <a:t>open.maricopa.edu</a:t>
            </a:r>
            <a:r>
              <a:rPr lang="en-US" sz="900" b="0" dirty="0">
                <a:latin typeface="+mn-lt"/>
              </a:rPr>
              <a:t>/</a:t>
            </a:r>
            <a:r>
              <a:rPr lang="en-US" sz="900" b="0" dirty="0" err="1">
                <a:latin typeface="+mn-lt"/>
              </a:rPr>
              <a:t>culturepsychology</a:t>
            </a:r>
            <a:r>
              <a:rPr lang="en-US" sz="900" b="0" dirty="0">
                <a:latin typeface="+mn-lt"/>
              </a:rPr>
              <a:t>/chapter/socioeconomic-status-</a:t>
            </a:r>
            <a:r>
              <a:rPr lang="en-US" sz="900" b="0" dirty="0" err="1">
                <a:latin typeface="+mn-lt"/>
              </a:rPr>
              <a:t>ses</a:t>
            </a:r>
            <a:r>
              <a:rPr lang="en-US" sz="900" b="0" dirty="0">
                <a:latin typeface="+mn-lt"/>
              </a:rPr>
              <a:t>/. </a:t>
            </a:r>
          </a:p>
          <a:p>
            <a:pPr indent="-457200" fontAlgn="base"/>
            <a:r>
              <a:rPr lang="en-US" sz="900" b="0" dirty="0">
                <a:latin typeface="+mn-lt"/>
              </a:rPr>
              <a:t> </a:t>
            </a:r>
          </a:p>
          <a:p>
            <a:pPr indent="-457200" fontAlgn="base"/>
            <a:endParaRPr lang="en-US" sz="900" b="0" dirty="0">
              <a:latin typeface="+mn-lt"/>
            </a:endParaRPr>
          </a:p>
          <a:p>
            <a:pPr fontAlgn="base"/>
            <a:endParaRPr lang="en-US" sz="900" b="0" dirty="0">
              <a:latin typeface="+mn-lt"/>
            </a:endParaRPr>
          </a:p>
          <a:p>
            <a:pPr marL="174625" indent="-174625" fontAlgn="base">
              <a:buFont typeface="Arial" panose="020B0604020202020204" pitchFamily="34" charset="0"/>
              <a:buChar char="•"/>
            </a:pPr>
            <a:endParaRPr lang="en-US" sz="900" b="0" dirty="0">
              <a:latin typeface="+mn-lt"/>
            </a:endParaRPr>
          </a:p>
          <a:p>
            <a:pPr fontAlgn="base"/>
            <a:endParaRPr lang="en-US" sz="900" b="0" dirty="0">
              <a:latin typeface="+mn-lt"/>
            </a:endParaRPr>
          </a:p>
        </p:txBody>
      </p:sp>
      <p:sp>
        <p:nvSpPr>
          <p:cNvPr id="44" name="Text Box 21"/>
          <p:cNvSpPr txBox="1">
            <a:spLocks noChangeArrowheads="1"/>
          </p:cNvSpPr>
          <p:nvPr/>
        </p:nvSpPr>
        <p:spPr bwMode="auto">
          <a:xfrm>
            <a:off x="26338614" y="20159245"/>
            <a:ext cx="17045591" cy="11021119"/>
          </a:xfrm>
          <a:prstGeom prst="rect">
            <a:avLst/>
          </a:prstGeom>
          <a:solidFill>
            <a:schemeClr val="bg1"/>
          </a:solidFill>
          <a:ln w="38100">
            <a:solidFill>
              <a:srgbClr val="FF0000"/>
            </a:solidFill>
            <a:miter lim="800000"/>
            <a:headEnd/>
            <a:tailEnd/>
          </a:ln>
        </p:spPr>
        <p:txBody>
          <a:bodyPr lIns="274320" tIns="46685" rIns="93365" bIns="46685"/>
          <a:lstStyle>
            <a:lvl1pPr defTabSz="931863" eaLnBrk="0" hangingPunct="0">
              <a:defRPr sz="2600" b="1">
                <a:solidFill>
                  <a:schemeClr val="tx1"/>
                </a:solidFill>
                <a:latin typeface="Arial" charset="0"/>
                <a:ea typeface="ＭＳ Ｐゴシック" charset="0"/>
                <a:cs typeface="ＭＳ Ｐゴシック" charset="0"/>
              </a:defRPr>
            </a:lvl1pPr>
            <a:lvl2pPr marL="37931725" indent="-37474525" defTabSz="931863" eaLnBrk="0" hangingPunct="0">
              <a:defRPr sz="2600" b="1">
                <a:solidFill>
                  <a:schemeClr val="tx1"/>
                </a:solidFill>
                <a:latin typeface="Arial" charset="0"/>
                <a:ea typeface="ＭＳ Ｐゴシック" charset="0"/>
              </a:defRPr>
            </a:lvl2pPr>
            <a:lvl3pPr eaLnBrk="0" hangingPunct="0">
              <a:defRPr sz="2600" b="1">
                <a:solidFill>
                  <a:schemeClr val="tx1"/>
                </a:solidFill>
                <a:latin typeface="Arial" charset="0"/>
                <a:ea typeface="ＭＳ Ｐゴシック" charset="0"/>
              </a:defRPr>
            </a:lvl3pPr>
            <a:lvl4pPr eaLnBrk="0" hangingPunct="0">
              <a:defRPr sz="2600" b="1">
                <a:solidFill>
                  <a:schemeClr val="tx1"/>
                </a:solidFill>
                <a:latin typeface="Arial" charset="0"/>
                <a:ea typeface="ＭＳ Ｐゴシック" charset="0"/>
              </a:defRPr>
            </a:lvl4pPr>
            <a:lvl5pPr eaLnBrk="0" hangingPunct="0">
              <a:defRPr sz="2600" b="1">
                <a:solidFill>
                  <a:schemeClr val="tx1"/>
                </a:solidFill>
                <a:latin typeface="Arial" charset="0"/>
                <a:ea typeface="ＭＳ Ｐゴシック" charset="0"/>
              </a:defRPr>
            </a:lvl5pPr>
            <a:lvl6pPr marL="457200" eaLnBrk="0" fontAlgn="base" hangingPunct="0">
              <a:spcBef>
                <a:spcPct val="0"/>
              </a:spcBef>
              <a:spcAft>
                <a:spcPct val="0"/>
              </a:spcAft>
              <a:defRPr sz="2600" b="1">
                <a:solidFill>
                  <a:schemeClr val="tx1"/>
                </a:solidFill>
                <a:latin typeface="Arial" charset="0"/>
                <a:ea typeface="ＭＳ Ｐゴシック" charset="0"/>
              </a:defRPr>
            </a:lvl6pPr>
            <a:lvl7pPr marL="914400" eaLnBrk="0" fontAlgn="base" hangingPunct="0">
              <a:spcBef>
                <a:spcPct val="0"/>
              </a:spcBef>
              <a:spcAft>
                <a:spcPct val="0"/>
              </a:spcAft>
              <a:defRPr sz="2600" b="1">
                <a:solidFill>
                  <a:schemeClr val="tx1"/>
                </a:solidFill>
                <a:latin typeface="Arial" charset="0"/>
                <a:ea typeface="ＭＳ Ｐゴシック" charset="0"/>
              </a:defRPr>
            </a:lvl7pPr>
            <a:lvl8pPr marL="1371600" eaLnBrk="0" fontAlgn="base" hangingPunct="0">
              <a:spcBef>
                <a:spcPct val="0"/>
              </a:spcBef>
              <a:spcAft>
                <a:spcPct val="0"/>
              </a:spcAft>
              <a:defRPr sz="2600" b="1">
                <a:solidFill>
                  <a:schemeClr val="tx1"/>
                </a:solidFill>
                <a:latin typeface="Arial" charset="0"/>
                <a:ea typeface="ＭＳ Ｐゴシック" charset="0"/>
              </a:defRPr>
            </a:lvl8pPr>
            <a:lvl9pPr marL="1828800" eaLnBrk="0" fontAlgn="base" hangingPunct="0">
              <a:spcBef>
                <a:spcPct val="0"/>
              </a:spcBef>
              <a:spcAft>
                <a:spcPct val="0"/>
              </a:spcAft>
              <a:defRPr sz="2600" b="1">
                <a:solidFill>
                  <a:schemeClr val="tx1"/>
                </a:solidFill>
                <a:latin typeface="Arial" charset="0"/>
                <a:ea typeface="ＭＳ Ｐゴシック" charset="0"/>
              </a:defRPr>
            </a:lvl9pPr>
          </a:lstStyle>
          <a:p>
            <a:pPr algn="ctr">
              <a:lnSpc>
                <a:spcPct val="90000"/>
              </a:lnSpc>
            </a:pPr>
            <a:r>
              <a:rPr lang="en-US" sz="4400" dirty="0">
                <a:latin typeface="Garamond"/>
                <a:ea typeface="Garamond" charset="0"/>
                <a:cs typeface="Garamond" charset="0"/>
              </a:rPr>
              <a:t>Interaction &amp; Conclusion</a:t>
            </a:r>
          </a:p>
          <a:p>
            <a:pPr>
              <a:tabLst>
                <a:tab pos="4405313" algn="l"/>
              </a:tabLst>
            </a:pPr>
            <a:r>
              <a:rPr lang="en-US" sz="3000" u="sng" dirty="0">
                <a:latin typeface="Garamond" charset="0"/>
                <a:ea typeface="Garamond" charset="0"/>
                <a:cs typeface="Garamond" charset="0"/>
              </a:rPr>
              <a:t>Cost-benefit Analysis</a:t>
            </a:r>
          </a:p>
          <a:p>
            <a:pPr marL="412750" indent="-412750">
              <a:buFont typeface="Arial" charset="0"/>
              <a:buChar char="•"/>
              <a:tabLst>
                <a:tab pos="4405313" algn="l"/>
              </a:tabLst>
            </a:pPr>
            <a:r>
              <a:rPr lang="en-US" sz="3000" b="0" dirty="0">
                <a:latin typeface="Garamond"/>
                <a:cs typeface="Garamond"/>
              </a:rPr>
              <a:t>the cost verse benefit analysis is not as simple as comparing salary loss to the cost of home and childcare responsibilities. Looking at more than just a yearly salary, it is important to consider long-term monetary factors, including lost retirement funds, smaller Social Security payouts after retirement, lost benefits, lost wages, and lost years of wage growth</a:t>
            </a:r>
          </a:p>
          <a:p>
            <a:pPr marL="412750" indent="-412750">
              <a:buFont typeface="Arial" charset="0"/>
              <a:buChar char="•"/>
              <a:tabLst>
                <a:tab pos="4405313" algn="l"/>
              </a:tabLst>
            </a:pPr>
            <a:r>
              <a:rPr lang="en-US" sz="3000" b="0" dirty="0">
                <a:latin typeface="Garamond"/>
                <a:cs typeface="Garamond"/>
              </a:rPr>
              <a:t>COST: mother leave the traditional workforce for five years so that the couple does not have to pay for household work or childcare during those years there are two factors they may take into consideration. One being her salary, a median salary for “28-year-old, college-educated woman [is] $48,500” (</a:t>
            </a:r>
            <a:r>
              <a:rPr lang="en-US" sz="3000" b="0" dirty="0" err="1">
                <a:latin typeface="Garamond"/>
                <a:cs typeface="Garamond"/>
              </a:rPr>
              <a:t>Madowitz</a:t>
            </a:r>
            <a:r>
              <a:rPr lang="en-US" sz="3000" b="0" dirty="0">
                <a:latin typeface="Garamond"/>
                <a:cs typeface="Garamond"/>
              </a:rPr>
              <a:t> et al., 2016). Multiplying that by 5 years creates a loss of revenue of $242,500</a:t>
            </a:r>
          </a:p>
          <a:p>
            <a:pPr marL="412750" indent="-412750">
              <a:buFont typeface="Arial" charset="0"/>
              <a:buChar char="•"/>
              <a:tabLst>
                <a:tab pos="4405313" algn="l"/>
              </a:tabLst>
            </a:pPr>
            <a:r>
              <a:rPr lang="en-US" sz="3000" b="0" dirty="0">
                <a:latin typeface="Garamond"/>
                <a:cs typeface="Garamond"/>
              </a:rPr>
              <a:t>BENEFIT: Childcare in the United States can cost upward of $21,678 (Wheelwright, 2021). The average annual pay for a cleaner in the United States is $24,302 a year (2021). Adding the cost of a cleaning service with the cost of childcare turns the loss of income to only be $12,600.</a:t>
            </a:r>
          </a:p>
          <a:p>
            <a:pPr marL="412750" indent="-412750">
              <a:buFont typeface="Arial" charset="0"/>
              <a:buChar char="•"/>
              <a:tabLst>
                <a:tab pos="4405313" algn="l"/>
              </a:tabLst>
            </a:pPr>
            <a:r>
              <a:rPr lang="en-US" sz="3000" b="0" dirty="0">
                <a:latin typeface="Garamond"/>
                <a:cs typeface="Garamond"/>
              </a:rPr>
              <a:t>REALITY: The mother will also give up $213,018 in lost retirement assets and benefits and $244,811 in lost wage growth” (</a:t>
            </a:r>
            <a:r>
              <a:rPr lang="en-US" sz="3000" b="0" dirty="0" err="1">
                <a:latin typeface="Garamond"/>
                <a:cs typeface="Garamond"/>
              </a:rPr>
              <a:t>Madowitz</a:t>
            </a:r>
            <a:r>
              <a:rPr lang="en-US" sz="3000" b="0" dirty="0">
                <a:latin typeface="Garamond"/>
                <a:cs typeface="Garamond"/>
              </a:rPr>
              <a:t> et al., 2016). If you add that to her $242,500 in lost wages, that’s a total income loss of more than $700,000. </a:t>
            </a:r>
          </a:p>
          <a:p>
            <a:pPr>
              <a:spcAft>
                <a:spcPts val="1200"/>
              </a:spcAft>
            </a:pPr>
            <a:r>
              <a:rPr lang="en-US" sz="3000" u="sng" dirty="0">
                <a:latin typeface="Garamond" panose="02020404030301010803" pitchFamily="18" charset="0"/>
              </a:rPr>
              <a:t>Conclusion</a:t>
            </a:r>
          </a:p>
          <a:p>
            <a:pPr marL="415925" indent="-415925">
              <a:spcAft>
                <a:spcPts val="1200"/>
              </a:spcAft>
              <a:buFont typeface="Arial" charset="0"/>
              <a:buChar char="•"/>
            </a:pPr>
            <a:r>
              <a:rPr lang="en-US" sz="3000" b="0" dirty="0">
                <a:latin typeface="Garamond" panose="02020404030301010803" pitchFamily="18" charset="0"/>
              </a:rPr>
              <a:t>Women are derailed from the pipeline to executive positions many times before getting promoted to manager</a:t>
            </a:r>
          </a:p>
          <a:p>
            <a:pPr marL="415925" indent="-415925">
              <a:spcAft>
                <a:spcPts val="1200"/>
              </a:spcAft>
              <a:buFont typeface="Arial" charset="0"/>
              <a:buChar char="•"/>
            </a:pPr>
            <a:r>
              <a:rPr lang="en-US" sz="3000" b="0" dirty="0">
                <a:latin typeface="Garamond" panose="02020404030301010803" pitchFamily="18" charset="0"/>
              </a:rPr>
              <a:t>When companies promote work-life balance and allow for more flexibility, they record two times more productivity than companies that do not. However, only 23% of companies promote work-life balance (Volini et al., 2021) </a:t>
            </a:r>
          </a:p>
          <a:p>
            <a:pPr marL="415925" indent="-415925">
              <a:spcAft>
                <a:spcPts val="1200"/>
              </a:spcAft>
              <a:buFont typeface="Arial" charset="0"/>
              <a:buChar char="•"/>
            </a:pPr>
            <a:r>
              <a:rPr lang="en-US" sz="3000" b="0" dirty="0">
                <a:latin typeface="Garamond" panose="02020404030301010803" pitchFamily="18" charset="0"/>
              </a:rPr>
              <a:t>There is a much higher cost to temporally leaving the workforce than just lost salaries</a:t>
            </a:r>
          </a:p>
          <a:p>
            <a:pPr marL="412750" indent="-412750">
              <a:buFont typeface="Arial" charset="0"/>
              <a:buChar char="•"/>
              <a:tabLst>
                <a:tab pos="4405313" algn="l"/>
              </a:tabLst>
            </a:pPr>
            <a:endParaRPr lang="en-US" sz="3200" b="0" dirty="0">
              <a:latin typeface="Garamond"/>
              <a:cs typeface="Garamond"/>
            </a:endParaRPr>
          </a:p>
        </p:txBody>
      </p:sp>
      <p:pic>
        <p:nvPicPr>
          <p:cNvPr id="16" name="Picture 15">
            <a:extLst>
              <a:ext uri="{FF2B5EF4-FFF2-40B4-BE49-F238E27FC236}">
                <a16:creationId xmlns:a16="http://schemas.microsoft.com/office/drawing/2014/main" id="{10F95B7C-0F5A-0243-AAB9-29F47ADB6BF0}"/>
              </a:ext>
            </a:extLst>
          </p:cNvPr>
          <p:cNvPicPr>
            <a:picLocks noChangeAspect="1"/>
          </p:cNvPicPr>
          <p:nvPr/>
        </p:nvPicPr>
        <p:blipFill rotWithShape="1">
          <a:blip r:embed="rId5"/>
          <a:srcRect r="73553" b="19192"/>
          <a:stretch/>
        </p:blipFill>
        <p:spPr>
          <a:xfrm>
            <a:off x="797672" y="2047975"/>
            <a:ext cx="1826779" cy="1802584"/>
          </a:xfrm>
          <a:prstGeom prst="rect">
            <a:avLst/>
          </a:prstGeom>
        </p:spPr>
      </p:pic>
      <p:pic>
        <p:nvPicPr>
          <p:cNvPr id="54" name="Picture 53">
            <a:extLst>
              <a:ext uri="{FF2B5EF4-FFF2-40B4-BE49-F238E27FC236}">
                <a16:creationId xmlns:a16="http://schemas.microsoft.com/office/drawing/2014/main" id="{D1F5564E-3CC5-2248-BF3A-F9DCF51E0FCC}"/>
              </a:ext>
            </a:extLst>
          </p:cNvPr>
          <p:cNvPicPr>
            <a:picLocks noChangeAspect="1"/>
          </p:cNvPicPr>
          <p:nvPr/>
        </p:nvPicPr>
        <p:blipFill rotWithShape="1">
          <a:blip r:embed="rId5"/>
          <a:srcRect l="26013"/>
          <a:stretch/>
        </p:blipFill>
        <p:spPr>
          <a:xfrm>
            <a:off x="39451480" y="2101157"/>
            <a:ext cx="3569389" cy="1557958"/>
          </a:xfrm>
          <a:prstGeom prst="rect">
            <a:avLst/>
          </a:prstGeom>
        </p:spPr>
      </p:pic>
      <p:sp>
        <p:nvSpPr>
          <p:cNvPr id="2" name="TextBox 1">
            <a:extLst>
              <a:ext uri="{FF2B5EF4-FFF2-40B4-BE49-F238E27FC236}">
                <a16:creationId xmlns:a16="http://schemas.microsoft.com/office/drawing/2014/main" id="{16AD7393-9AFD-D943-8F6E-397817C1BBDF}"/>
              </a:ext>
            </a:extLst>
          </p:cNvPr>
          <p:cNvSpPr txBox="1"/>
          <p:nvPr/>
        </p:nvSpPr>
        <p:spPr>
          <a:xfrm>
            <a:off x="295638" y="4924987"/>
            <a:ext cx="7718809" cy="2862322"/>
          </a:xfrm>
          <a:prstGeom prst="rect">
            <a:avLst/>
          </a:prstGeom>
          <a:noFill/>
        </p:spPr>
        <p:txBody>
          <a:bodyPr wrap="square" rtlCol="0">
            <a:spAutoFit/>
          </a:bodyPr>
          <a:lstStyle/>
          <a:p>
            <a:pPr marL="538163" lvl="1" indent="-342900" fontAlgn="base">
              <a:buFont typeface="Arial" panose="020B0604020202020204" pitchFamily="34" charset="0"/>
              <a:buChar char="•"/>
            </a:pPr>
            <a:r>
              <a:rPr lang="en-US" sz="3000" dirty="0">
                <a:latin typeface="Garamond" panose="02020404030301010803" pitchFamily="18" charset="0"/>
              </a:rPr>
              <a:t>In 2018, 53.3% of families are dual careers (Cerrato et al., 2018)</a:t>
            </a:r>
          </a:p>
          <a:p>
            <a:pPr marL="538163" lvl="1" indent="-342900" fontAlgn="base">
              <a:buFont typeface="Arial" panose="020B0604020202020204" pitchFamily="34" charset="0"/>
              <a:buChar char="•"/>
            </a:pPr>
            <a:r>
              <a:rPr lang="en-US" sz="3000" dirty="0">
                <a:latin typeface="Garamond" panose="02020404030301010803" pitchFamily="18" charset="0"/>
              </a:rPr>
              <a:t>In households where both partners work full-time, “41% of women report doing more childcare and 30% report doing more chores” (Bateman, 2015)</a:t>
            </a:r>
          </a:p>
        </p:txBody>
      </p:sp>
      <p:sp>
        <p:nvSpPr>
          <p:cNvPr id="80" name="Text Box 21">
            <a:extLst>
              <a:ext uri="{FF2B5EF4-FFF2-40B4-BE49-F238E27FC236}">
                <a16:creationId xmlns:a16="http://schemas.microsoft.com/office/drawing/2014/main" id="{A17F508C-55C0-CC47-89C1-53D49C97B850}"/>
              </a:ext>
            </a:extLst>
          </p:cNvPr>
          <p:cNvSpPr txBox="1">
            <a:spLocks noChangeArrowheads="1"/>
          </p:cNvSpPr>
          <p:nvPr/>
        </p:nvSpPr>
        <p:spPr bwMode="auto">
          <a:xfrm>
            <a:off x="26383756" y="31440875"/>
            <a:ext cx="17085666" cy="1072291"/>
          </a:xfrm>
          <a:prstGeom prst="rect">
            <a:avLst/>
          </a:prstGeom>
          <a:solidFill>
            <a:schemeClr val="bg1"/>
          </a:solidFill>
          <a:ln w="38100">
            <a:solidFill>
              <a:srgbClr val="FF0000"/>
            </a:solidFill>
            <a:miter lim="800000"/>
            <a:headEnd/>
            <a:tailEnd/>
          </a:ln>
        </p:spPr>
        <p:txBody>
          <a:bodyPr lIns="93365" tIns="46685" rIns="93365" bIns="46685" anchor="ctr"/>
          <a:lstStyle>
            <a:lvl1pPr defTabSz="931863" eaLnBrk="0" hangingPunct="0">
              <a:defRPr sz="2600" b="1">
                <a:solidFill>
                  <a:schemeClr val="tx1"/>
                </a:solidFill>
                <a:latin typeface="Arial" charset="0"/>
                <a:ea typeface="ＭＳ Ｐゴシック" charset="0"/>
                <a:cs typeface="ＭＳ Ｐゴシック" charset="0"/>
              </a:defRPr>
            </a:lvl1pPr>
            <a:lvl2pPr marL="37931725" indent="-37474525" defTabSz="931863" eaLnBrk="0" hangingPunct="0">
              <a:defRPr sz="2600" b="1">
                <a:solidFill>
                  <a:schemeClr val="tx1"/>
                </a:solidFill>
                <a:latin typeface="Arial" charset="0"/>
                <a:ea typeface="ＭＳ Ｐゴシック" charset="0"/>
              </a:defRPr>
            </a:lvl2pPr>
            <a:lvl3pPr eaLnBrk="0" hangingPunct="0">
              <a:defRPr sz="2600" b="1">
                <a:solidFill>
                  <a:schemeClr val="tx1"/>
                </a:solidFill>
                <a:latin typeface="Arial" charset="0"/>
                <a:ea typeface="ＭＳ Ｐゴシック" charset="0"/>
              </a:defRPr>
            </a:lvl3pPr>
            <a:lvl4pPr eaLnBrk="0" hangingPunct="0">
              <a:defRPr sz="2600" b="1">
                <a:solidFill>
                  <a:schemeClr val="tx1"/>
                </a:solidFill>
                <a:latin typeface="Arial" charset="0"/>
                <a:ea typeface="ＭＳ Ｐゴシック" charset="0"/>
              </a:defRPr>
            </a:lvl4pPr>
            <a:lvl5pPr eaLnBrk="0" hangingPunct="0">
              <a:defRPr sz="2600" b="1">
                <a:solidFill>
                  <a:schemeClr val="tx1"/>
                </a:solidFill>
                <a:latin typeface="Arial" charset="0"/>
                <a:ea typeface="ＭＳ Ｐゴシック" charset="0"/>
              </a:defRPr>
            </a:lvl5pPr>
            <a:lvl6pPr marL="457200" eaLnBrk="0" fontAlgn="base" hangingPunct="0">
              <a:spcBef>
                <a:spcPct val="0"/>
              </a:spcBef>
              <a:spcAft>
                <a:spcPct val="0"/>
              </a:spcAft>
              <a:defRPr sz="2600" b="1">
                <a:solidFill>
                  <a:schemeClr val="tx1"/>
                </a:solidFill>
                <a:latin typeface="Arial" charset="0"/>
                <a:ea typeface="ＭＳ Ｐゴシック" charset="0"/>
              </a:defRPr>
            </a:lvl6pPr>
            <a:lvl7pPr marL="914400" eaLnBrk="0" fontAlgn="base" hangingPunct="0">
              <a:spcBef>
                <a:spcPct val="0"/>
              </a:spcBef>
              <a:spcAft>
                <a:spcPct val="0"/>
              </a:spcAft>
              <a:defRPr sz="2600" b="1">
                <a:solidFill>
                  <a:schemeClr val="tx1"/>
                </a:solidFill>
                <a:latin typeface="Arial" charset="0"/>
                <a:ea typeface="ＭＳ Ｐゴシック" charset="0"/>
              </a:defRPr>
            </a:lvl7pPr>
            <a:lvl8pPr marL="1371600" eaLnBrk="0" fontAlgn="base" hangingPunct="0">
              <a:spcBef>
                <a:spcPct val="0"/>
              </a:spcBef>
              <a:spcAft>
                <a:spcPct val="0"/>
              </a:spcAft>
              <a:defRPr sz="2600" b="1">
                <a:solidFill>
                  <a:schemeClr val="tx1"/>
                </a:solidFill>
                <a:latin typeface="Arial" charset="0"/>
                <a:ea typeface="ＭＳ Ｐゴシック" charset="0"/>
              </a:defRPr>
            </a:lvl8pPr>
            <a:lvl9pPr marL="1828800" eaLnBrk="0" fontAlgn="base" hangingPunct="0">
              <a:spcBef>
                <a:spcPct val="0"/>
              </a:spcBef>
              <a:spcAft>
                <a:spcPct val="0"/>
              </a:spcAft>
              <a:defRPr sz="2600" b="1">
                <a:solidFill>
                  <a:schemeClr val="tx1"/>
                </a:solidFill>
                <a:latin typeface="Arial" charset="0"/>
                <a:ea typeface="ＭＳ Ｐゴシック" charset="0"/>
              </a:defRPr>
            </a:lvl9pPr>
          </a:lstStyle>
          <a:p>
            <a:pPr algn="ctr">
              <a:lnSpc>
                <a:spcPct val="90000"/>
              </a:lnSpc>
            </a:pPr>
            <a:r>
              <a:rPr lang="en-US" sz="2200" dirty="0">
                <a:latin typeface="Garamond"/>
                <a:cs typeface="Garamond"/>
              </a:rPr>
              <a:t>Acknowledgements</a:t>
            </a:r>
            <a:endParaRPr lang="en-US" sz="1200" dirty="0">
              <a:latin typeface="Garamond"/>
              <a:cs typeface="Garamond"/>
            </a:endParaRPr>
          </a:p>
          <a:p>
            <a:pPr algn="ctr">
              <a:lnSpc>
                <a:spcPct val="90000"/>
              </a:lnSpc>
            </a:pPr>
            <a:r>
              <a:rPr lang="en-US" sz="2400" b="0" dirty="0">
                <a:latin typeface="Garamond"/>
                <a:ea typeface="ＭＳ Ｐゴシック" charset="-128"/>
                <a:cs typeface="Garamond"/>
              </a:rPr>
              <a:t> </a:t>
            </a:r>
            <a:r>
              <a:rPr lang="en-US" sz="2000" b="0" dirty="0">
                <a:latin typeface="Garamond" panose="02020404030301010803" pitchFamily="18" charset="0"/>
                <a:ea typeface="ＭＳ Ｐゴシック" charset="-128"/>
                <a:cs typeface="Garamond"/>
              </a:rPr>
              <a:t>I express my sincere thanks to Dr. Mary </a:t>
            </a:r>
            <a:r>
              <a:rPr lang="en-US" sz="2000" b="0" dirty="0" err="1">
                <a:latin typeface="Garamond" panose="02020404030301010803" pitchFamily="18" charset="0"/>
                <a:ea typeface="ＭＳ Ｐゴシック" charset="-128"/>
                <a:cs typeface="Garamond"/>
              </a:rPr>
              <a:t>Ignagni</a:t>
            </a:r>
            <a:r>
              <a:rPr lang="en-US" sz="2000" b="0" dirty="0">
                <a:latin typeface="Garamond" panose="02020404030301010803" pitchFamily="18" charset="0"/>
                <a:ea typeface="ＭＳ Ｐゴシック" charset="-128"/>
                <a:cs typeface="Garamond"/>
              </a:rPr>
              <a:t> and Dr. Jennifer McLaughlin my Honors Capstone professors, for assisting me in this project. Both professors helped me solidify my topic, kept track of my progress, and provided support and beneficial feedback throughout the entire process. </a:t>
            </a:r>
            <a:endParaRPr lang="en-US" sz="2200" dirty="0">
              <a:latin typeface="Garamond"/>
              <a:cs typeface="Garamond"/>
            </a:endParaRPr>
          </a:p>
        </p:txBody>
      </p:sp>
      <p:sp>
        <p:nvSpPr>
          <p:cNvPr id="88" name="TextBox 87">
            <a:extLst>
              <a:ext uri="{FF2B5EF4-FFF2-40B4-BE49-F238E27FC236}">
                <a16:creationId xmlns:a16="http://schemas.microsoft.com/office/drawing/2014/main" id="{0DC8E15C-A203-0E49-9C8D-0F5FF1AEA189}"/>
              </a:ext>
            </a:extLst>
          </p:cNvPr>
          <p:cNvSpPr txBox="1"/>
          <p:nvPr/>
        </p:nvSpPr>
        <p:spPr>
          <a:xfrm>
            <a:off x="8817110" y="4665791"/>
            <a:ext cx="17118092" cy="17986462"/>
          </a:xfrm>
          <a:prstGeom prst="rect">
            <a:avLst/>
          </a:prstGeom>
          <a:noFill/>
        </p:spPr>
        <p:txBody>
          <a:bodyPr wrap="square" rtlCol="0">
            <a:spAutoFit/>
          </a:bodyPr>
          <a:lstStyle/>
          <a:p>
            <a:pPr marL="2052462" lvl="1">
              <a:lnSpc>
                <a:spcPct val="90000"/>
              </a:lnSpc>
            </a:pPr>
            <a:endParaRPr lang="en-US" sz="3200" dirty="0">
              <a:latin typeface="Garamond" panose="02020404030301010803" pitchFamily="18" charset="0"/>
              <a:cs typeface="Garamond"/>
            </a:endParaRPr>
          </a:p>
          <a:p>
            <a:pPr marL="171450">
              <a:lnSpc>
                <a:spcPct val="90000"/>
              </a:lnSpc>
            </a:pPr>
            <a:r>
              <a:rPr lang="en-US" sz="3000" b="1" u="sng" dirty="0">
                <a:latin typeface="Garamond" panose="02020404030301010803" pitchFamily="18" charset="0"/>
                <a:cs typeface="Garamond"/>
              </a:rPr>
              <a:t>Women’s gendered role in family life</a:t>
            </a:r>
          </a:p>
          <a:p>
            <a:pPr marL="628650" indent="-457200">
              <a:buFont typeface="Arial" panose="020B0604020202020204" pitchFamily="34" charset="0"/>
              <a:buChar char="•"/>
            </a:pPr>
            <a:r>
              <a:rPr lang="en-US" sz="3000" dirty="0">
                <a:latin typeface="Garamond" panose="02020404030301010803" pitchFamily="18" charset="0"/>
                <a:cs typeface="Garamond"/>
              </a:rPr>
              <a:t>women’s role in a family has been linked to homemaker and caretaker</a:t>
            </a:r>
          </a:p>
          <a:p>
            <a:pPr marL="628650" indent="-457200">
              <a:buFont typeface="Arial" panose="020B0604020202020204" pitchFamily="34" charset="0"/>
              <a:buChar char="•"/>
            </a:pPr>
            <a:r>
              <a:rPr lang="en-US" sz="3000" dirty="0">
                <a:latin typeface="Garamond" panose="02020404030301010803" pitchFamily="18" charset="0"/>
                <a:cs typeface="Garamond"/>
              </a:rPr>
              <a:t>The gendered role of women in a family consists of ideologies about their wifehood and motherhood. Beliefs that “women want and emotionally prefer self-sacrificing behavior, particularly for their husbands and children” (Kohen, 1981)</a:t>
            </a:r>
          </a:p>
          <a:p>
            <a:pPr marL="171450">
              <a:lnSpc>
                <a:spcPct val="90000"/>
              </a:lnSpc>
            </a:pPr>
            <a:r>
              <a:rPr lang="en-US" sz="3000" b="1" u="sng" dirty="0">
                <a:latin typeface="Garamond" panose="02020404030301010803" pitchFamily="18" charset="0"/>
                <a:cs typeface="Garamond"/>
              </a:rPr>
              <a:t>Workplace Culture</a:t>
            </a:r>
          </a:p>
          <a:p>
            <a:pPr marL="628650" indent="-457200">
              <a:buFont typeface="Arial" panose="020B0604020202020204" pitchFamily="34" charset="0"/>
              <a:buChar char="•"/>
            </a:pPr>
            <a:r>
              <a:rPr lang="en-US" sz="3000" dirty="0">
                <a:latin typeface="Garamond" panose="02020404030301010803" pitchFamily="18" charset="0"/>
                <a:cs typeface="Garamond"/>
              </a:rPr>
              <a:t>Workplace culture can be defined as what is expected of an employee in the workplace; it is a set of values, norms, and goals, which can be intentionally or unintentionally instilled (Carter, 2019)</a:t>
            </a:r>
          </a:p>
          <a:p>
            <a:pPr marL="628650" indent="-457200">
              <a:buFont typeface="Arial" panose="020B0604020202020204" pitchFamily="34" charset="0"/>
              <a:buChar char="•"/>
            </a:pPr>
            <a:r>
              <a:rPr lang="en-US" sz="3000" dirty="0">
                <a:latin typeface="Garamond" panose="02020404030301010803" pitchFamily="18" charset="0"/>
                <a:cs typeface="Garamond"/>
              </a:rPr>
              <a:t>Companies use not having equal representation at the high executive levels due to the fact </a:t>
            </a:r>
            <a:r>
              <a:rPr lang="en-US" sz="3000" dirty="0" err="1">
                <a:latin typeface="Garamond" panose="02020404030301010803" pitchFamily="18" charset="0"/>
                <a:cs typeface="Garamond"/>
              </a:rPr>
              <a:t>that,“high</a:t>
            </a:r>
            <a:r>
              <a:rPr lang="en-US" sz="3000" dirty="0">
                <a:latin typeface="Garamond" panose="02020404030301010803" pitchFamily="18" charset="0"/>
                <a:cs typeface="Garamond"/>
              </a:rPr>
              <a:t>-level jobs require extremely long hours, [and] women’s devotion to family makes it impossible for them to put in those hours, and their careers suffer as a result” (Ely et al., 2020)</a:t>
            </a:r>
          </a:p>
          <a:p>
            <a:pPr marL="628650" indent="-457200">
              <a:buFont typeface="Arial" panose="020B0604020202020204" pitchFamily="34" charset="0"/>
              <a:buChar char="•"/>
            </a:pPr>
            <a:r>
              <a:rPr lang="en-US" sz="3000" dirty="0">
                <a:latin typeface="Garamond" panose="02020404030301010803" pitchFamily="18" charset="0"/>
                <a:cs typeface="Garamond"/>
              </a:rPr>
              <a:t>Childless women’s promotion record was no better than women with children (Ely et al., 2020). Women are lumped together by gender stereotypes. Causing “all women are mothers” in the eyes of the company and society’s reasoning (Ely et al., 2020)</a:t>
            </a:r>
          </a:p>
          <a:p>
            <a:pPr marL="171450"/>
            <a:r>
              <a:rPr lang="en-US" sz="3000" b="1" u="sng" dirty="0">
                <a:latin typeface="Garamond" panose="02020404030301010803" pitchFamily="18" charset="0"/>
                <a:cs typeface="Garamond"/>
              </a:rPr>
              <a:t>Work Life Balance</a:t>
            </a:r>
          </a:p>
          <a:p>
            <a:pPr marL="628650" indent="-457200">
              <a:buFont typeface="Arial" panose="020B0604020202020204" pitchFamily="34" charset="0"/>
              <a:buChar char="•"/>
            </a:pPr>
            <a:r>
              <a:rPr lang="en-US" sz="3000" dirty="0">
                <a:latin typeface="Garamond" panose="02020404030301010803" pitchFamily="18" charset="0"/>
                <a:cs typeface="Garamond"/>
              </a:rPr>
              <a:t>A survey taken in 2021 states, 83% of 22–40-year-old’s feel they do not have a work-life balance (Moody, 2017). </a:t>
            </a:r>
          </a:p>
          <a:p>
            <a:pPr marL="628650" indent="-457200">
              <a:buFont typeface="Arial" panose="020B0604020202020204" pitchFamily="34" charset="0"/>
              <a:buChar char="•"/>
            </a:pPr>
            <a:r>
              <a:rPr lang="en-US" sz="3000" dirty="0">
                <a:latin typeface="Garamond" panose="02020404030301010803" pitchFamily="18" charset="0"/>
                <a:cs typeface="Garamond"/>
              </a:rPr>
              <a:t>Work-life balance is not a single-gender issue but something that is affecting everyone. However, women suffer professionally because they cannot put in the long hours their male counterparts can because of needs at home that are still seen as solely the women’s responsibility. </a:t>
            </a:r>
          </a:p>
          <a:p>
            <a:pPr marL="171450"/>
            <a:r>
              <a:rPr lang="en-US" sz="3000" b="1" u="sng" dirty="0">
                <a:latin typeface="Garamond" panose="02020404030301010803" pitchFamily="18" charset="0"/>
                <a:cs typeface="Garamond"/>
              </a:rPr>
              <a:t>Pipeline</a:t>
            </a:r>
          </a:p>
          <a:p>
            <a:pPr marL="628650" indent="-457200">
              <a:buFont typeface="Arial" panose="020B0604020202020204" pitchFamily="34" charset="0"/>
              <a:buChar char="•"/>
            </a:pPr>
            <a:r>
              <a:rPr lang="en-US" sz="3000" dirty="0">
                <a:latin typeface="Garamond" panose="02020404030301010803" pitchFamily="18" charset="0"/>
                <a:cs typeface="Garamond"/>
              </a:rPr>
              <a:t>A corporate pipeline, also known as “climbing the ladder,” can be used to describe an employee’s track of jobs needed to achieve upper-level positions within their company and advance one’s career (Hargrave, 2021)</a:t>
            </a:r>
          </a:p>
          <a:p>
            <a:pPr marL="628650" indent="-457200">
              <a:buFont typeface="Arial" panose="020B0604020202020204" pitchFamily="34" charset="0"/>
              <a:buChar char="•"/>
            </a:pPr>
            <a:r>
              <a:rPr lang="en-US" sz="3000" dirty="0">
                <a:latin typeface="Garamond" panose="02020404030301010803" pitchFamily="18" charset="0"/>
                <a:cs typeface="Garamond"/>
              </a:rPr>
              <a:t>Women make up 51% of all accounting staff throughout the industry. However, only make up 24% of partners and principals at accounting firms across the U.S. (Gaetano, 2018)</a:t>
            </a:r>
          </a:p>
          <a:p>
            <a:pPr marL="628650" indent="-457200">
              <a:buFont typeface="Arial" panose="020B0604020202020204" pitchFamily="34" charset="0"/>
              <a:buChar char="•"/>
            </a:pPr>
            <a:r>
              <a:rPr lang="en-US" sz="3000" dirty="0">
                <a:latin typeface="Garamond" panose="02020404030301010803" pitchFamily="18" charset="0"/>
                <a:cs typeface="Garamond"/>
              </a:rPr>
              <a:t>Senior managers with male and female subordinates who are similar in job performance, ambition and other variables, were more inclined to assign challenging tasks to the male—resulting in women having fewer promotional opportunities than men, as women are denied important developmental opportunities by their superiors” (Gaetano, 2018). </a:t>
            </a:r>
          </a:p>
          <a:p>
            <a:pPr marL="171450"/>
            <a:r>
              <a:rPr lang="en-US" sz="3000" b="1" u="sng" dirty="0">
                <a:latin typeface="Garamond" panose="02020404030301010803" pitchFamily="18" charset="0"/>
                <a:cs typeface="Garamond"/>
              </a:rPr>
              <a:t>Accommodations</a:t>
            </a:r>
          </a:p>
          <a:p>
            <a:pPr marL="628650" indent="-457200">
              <a:buFont typeface="Arial" panose="020B0604020202020204" pitchFamily="34" charset="0"/>
              <a:buChar char="•"/>
            </a:pPr>
            <a:r>
              <a:rPr lang="en-US" sz="3000" dirty="0">
                <a:latin typeface="Garamond" panose="02020404030301010803" pitchFamily="18" charset="0"/>
                <a:cs typeface="Garamond"/>
              </a:rPr>
              <a:t>Eighty percent of companies provide flexible options, including going part-time, taking a leave of absence, or going remote to allow individuals to choose what work-life balance means to them (</a:t>
            </a:r>
            <a:r>
              <a:rPr lang="en-US" sz="3000" dirty="0" err="1">
                <a:latin typeface="Garamond" panose="02020404030301010803" pitchFamily="18" charset="0"/>
                <a:cs typeface="Garamond"/>
              </a:rPr>
              <a:t>Howington</a:t>
            </a:r>
            <a:r>
              <a:rPr lang="en-US" sz="3000" dirty="0">
                <a:latin typeface="Garamond" panose="02020404030301010803" pitchFamily="18" charset="0"/>
                <a:cs typeface="Garamond"/>
              </a:rPr>
              <a:t>, 2021).</a:t>
            </a:r>
          </a:p>
          <a:p>
            <a:pPr marL="628650" indent="-457200">
              <a:buFont typeface="Arial" panose="020B0604020202020204" pitchFamily="34" charset="0"/>
              <a:buChar char="•"/>
            </a:pPr>
            <a:r>
              <a:rPr lang="en-US" sz="3000" dirty="0">
                <a:latin typeface="Garamond" panose="02020404030301010803" pitchFamily="18" charset="0"/>
                <a:cs typeface="Garamond"/>
              </a:rPr>
              <a:t>“Employees who took advantage of [accommodations]—virtually all of whom were women—were stigmatized and saw their careers derailed.” (Ely et al., 2020)</a:t>
            </a:r>
          </a:p>
          <a:p>
            <a:pPr marL="628650" indent="-457200">
              <a:buFont typeface="Arial" panose="020B0604020202020204" pitchFamily="34" charset="0"/>
              <a:buChar char="•"/>
            </a:pPr>
            <a:r>
              <a:rPr lang="en-US" sz="3000" dirty="0">
                <a:latin typeface="Garamond" panose="02020404030301010803" pitchFamily="18" charset="0"/>
                <a:cs typeface="Garamond"/>
              </a:rPr>
              <a:t>“women who took time off at some point in their work life to care for a child or other family member were twice as likely as men who did the same to say that this hurt their career overall (35% vs. 17%)” (Parker, 2015)</a:t>
            </a:r>
          </a:p>
          <a:p>
            <a:pPr marL="628650" indent="-457200">
              <a:buFont typeface="Arial" panose="020B0604020202020204" pitchFamily="34" charset="0"/>
              <a:buChar char="•"/>
            </a:pPr>
            <a:endParaRPr lang="en-US" sz="3000" dirty="0">
              <a:latin typeface="Garamond" panose="02020404030301010803" pitchFamily="18" charset="0"/>
              <a:cs typeface="Garamond"/>
            </a:endParaRPr>
          </a:p>
          <a:p>
            <a:pPr marL="171450"/>
            <a:endParaRPr lang="en-US" sz="3000" dirty="0">
              <a:latin typeface="Garamond" panose="02020404030301010803" pitchFamily="18" charset="0"/>
              <a:cs typeface="Garamond"/>
            </a:endParaRPr>
          </a:p>
        </p:txBody>
      </p:sp>
      <p:sp>
        <p:nvSpPr>
          <p:cNvPr id="14" name="TextBox 13">
            <a:extLst>
              <a:ext uri="{FF2B5EF4-FFF2-40B4-BE49-F238E27FC236}">
                <a16:creationId xmlns:a16="http://schemas.microsoft.com/office/drawing/2014/main" id="{151F9115-6DAE-4C4B-8CFA-2B373B8B9CAB}"/>
              </a:ext>
            </a:extLst>
          </p:cNvPr>
          <p:cNvSpPr txBox="1"/>
          <p:nvPr/>
        </p:nvSpPr>
        <p:spPr>
          <a:xfrm>
            <a:off x="44936229" y="25420320"/>
            <a:ext cx="184731" cy="1231106"/>
          </a:xfrm>
          <a:prstGeom prst="rect">
            <a:avLst/>
          </a:prstGeom>
          <a:noFill/>
        </p:spPr>
        <p:txBody>
          <a:bodyPr wrap="none" rtlCol="0">
            <a:spAutoFit/>
          </a:bodyPr>
          <a:lstStyle/>
          <a:p>
            <a:endParaRPr lang="en-US"/>
          </a:p>
        </p:txBody>
      </p:sp>
      <p:sp>
        <p:nvSpPr>
          <p:cNvPr id="31" name="Text Box 21">
            <a:extLst>
              <a:ext uri="{FF2B5EF4-FFF2-40B4-BE49-F238E27FC236}">
                <a16:creationId xmlns:a16="http://schemas.microsoft.com/office/drawing/2014/main" id="{B75943FC-5785-1D40-98EA-19207F3FAB37}"/>
              </a:ext>
            </a:extLst>
          </p:cNvPr>
          <p:cNvSpPr txBox="1">
            <a:spLocks noChangeArrowheads="1"/>
          </p:cNvSpPr>
          <p:nvPr/>
        </p:nvSpPr>
        <p:spPr bwMode="auto">
          <a:xfrm>
            <a:off x="26463103" y="4309801"/>
            <a:ext cx="17006319" cy="9681185"/>
          </a:xfrm>
          <a:prstGeom prst="rect">
            <a:avLst/>
          </a:prstGeom>
          <a:solidFill>
            <a:schemeClr val="bg1"/>
          </a:solidFill>
          <a:ln w="38100">
            <a:solidFill>
              <a:srgbClr val="FF0000"/>
            </a:solidFill>
            <a:miter lim="800000"/>
            <a:headEnd/>
            <a:tailEnd/>
          </a:ln>
        </p:spPr>
        <p:txBody>
          <a:bodyPr lIns="274320" tIns="46685" rIns="93365" bIns="46685"/>
          <a:lstStyle>
            <a:lvl1pPr defTabSz="931863" eaLnBrk="0" hangingPunct="0">
              <a:defRPr sz="2600" b="1">
                <a:solidFill>
                  <a:schemeClr val="tx1"/>
                </a:solidFill>
                <a:latin typeface="Arial" charset="0"/>
                <a:ea typeface="ＭＳ Ｐゴシック" charset="0"/>
                <a:cs typeface="ＭＳ Ｐゴシック" charset="0"/>
              </a:defRPr>
            </a:lvl1pPr>
            <a:lvl2pPr marL="37931725" indent="-37474525" defTabSz="931863" eaLnBrk="0" hangingPunct="0">
              <a:defRPr sz="2600" b="1">
                <a:solidFill>
                  <a:schemeClr val="tx1"/>
                </a:solidFill>
                <a:latin typeface="Arial" charset="0"/>
                <a:ea typeface="ＭＳ Ｐゴシック" charset="0"/>
              </a:defRPr>
            </a:lvl2pPr>
            <a:lvl3pPr eaLnBrk="0" hangingPunct="0">
              <a:defRPr sz="2600" b="1">
                <a:solidFill>
                  <a:schemeClr val="tx1"/>
                </a:solidFill>
                <a:latin typeface="Arial" charset="0"/>
                <a:ea typeface="ＭＳ Ｐゴシック" charset="0"/>
              </a:defRPr>
            </a:lvl3pPr>
            <a:lvl4pPr eaLnBrk="0" hangingPunct="0">
              <a:defRPr sz="2600" b="1">
                <a:solidFill>
                  <a:schemeClr val="tx1"/>
                </a:solidFill>
                <a:latin typeface="Arial" charset="0"/>
                <a:ea typeface="ＭＳ Ｐゴシック" charset="0"/>
              </a:defRPr>
            </a:lvl4pPr>
            <a:lvl5pPr eaLnBrk="0" hangingPunct="0">
              <a:defRPr sz="2600" b="1">
                <a:solidFill>
                  <a:schemeClr val="tx1"/>
                </a:solidFill>
                <a:latin typeface="Arial" charset="0"/>
                <a:ea typeface="ＭＳ Ｐゴシック" charset="0"/>
              </a:defRPr>
            </a:lvl5pPr>
            <a:lvl6pPr marL="457200" eaLnBrk="0" fontAlgn="base" hangingPunct="0">
              <a:spcBef>
                <a:spcPct val="0"/>
              </a:spcBef>
              <a:spcAft>
                <a:spcPct val="0"/>
              </a:spcAft>
              <a:defRPr sz="2600" b="1">
                <a:solidFill>
                  <a:schemeClr val="tx1"/>
                </a:solidFill>
                <a:latin typeface="Arial" charset="0"/>
                <a:ea typeface="ＭＳ Ｐゴシック" charset="0"/>
              </a:defRPr>
            </a:lvl6pPr>
            <a:lvl7pPr marL="914400" eaLnBrk="0" fontAlgn="base" hangingPunct="0">
              <a:spcBef>
                <a:spcPct val="0"/>
              </a:spcBef>
              <a:spcAft>
                <a:spcPct val="0"/>
              </a:spcAft>
              <a:defRPr sz="2600" b="1">
                <a:solidFill>
                  <a:schemeClr val="tx1"/>
                </a:solidFill>
                <a:latin typeface="Arial" charset="0"/>
                <a:ea typeface="ＭＳ Ｐゴシック" charset="0"/>
              </a:defRPr>
            </a:lvl7pPr>
            <a:lvl8pPr marL="1371600" eaLnBrk="0" fontAlgn="base" hangingPunct="0">
              <a:spcBef>
                <a:spcPct val="0"/>
              </a:spcBef>
              <a:spcAft>
                <a:spcPct val="0"/>
              </a:spcAft>
              <a:defRPr sz="2600" b="1">
                <a:solidFill>
                  <a:schemeClr val="tx1"/>
                </a:solidFill>
                <a:latin typeface="Arial" charset="0"/>
                <a:ea typeface="ＭＳ Ｐゴシック" charset="0"/>
              </a:defRPr>
            </a:lvl8pPr>
            <a:lvl9pPr marL="1828800" eaLnBrk="0" fontAlgn="base" hangingPunct="0">
              <a:spcBef>
                <a:spcPct val="0"/>
              </a:spcBef>
              <a:spcAft>
                <a:spcPct val="0"/>
              </a:spcAft>
              <a:defRPr sz="2600" b="1">
                <a:solidFill>
                  <a:schemeClr val="tx1"/>
                </a:solidFill>
                <a:latin typeface="Arial" charset="0"/>
                <a:ea typeface="ＭＳ Ｐゴシック" charset="0"/>
              </a:defRPr>
            </a:lvl9pPr>
          </a:lstStyle>
          <a:p>
            <a:pPr algn="ctr"/>
            <a:r>
              <a:rPr lang="en-US" sz="4400" dirty="0">
                <a:latin typeface="Garamond"/>
                <a:cs typeface="Garamond"/>
              </a:rPr>
              <a:t>Economic Perspective</a:t>
            </a:r>
          </a:p>
          <a:p>
            <a:r>
              <a:rPr lang="en-US" sz="3000" u="sng" dirty="0">
                <a:latin typeface="Garamond"/>
                <a:cs typeface="Garamond"/>
              </a:rPr>
              <a:t>Invisible Labor and the GDP</a:t>
            </a:r>
            <a:endParaRPr lang="en-US" sz="3000" b="0" dirty="0">
              <a:latin typeface="Garamond" panose="02020404030301010803" pitchFamily="18" charset="0"/>
            </a:endParaRPr>
          </a:p>
          <a:p>
            <a:pPr marL="457200" indent="-457200">
              <a:buFont typeface="Arial" panose="020B0604020202020204" pitchFamily="34" charset="0"/>
              <a:buChar char="•"/>
            </a:pPr>
            <a:r>
              <a:rPr lang="en-US" sz="3000" b="0" dirty="0">
                <a:latin typeface="Garamond" panose="02020404030301010803" pitchFamily="18" charset="0"/>
              </a:rPr>
              <a:t>Invisible labor refers to unpaid work that goes unnoticed, unacknowledged, and thus, unregulated (Daniels, 1987)</a:t>
            </a:r>
          </a:p>
          <a:p>
            <a:pPr marL="457200" indent="-457200">
              <a:buFont typeface="Arial" panose="020B0604020202020204" pitchFamily="34" charset="0"/>
              <a:buChar char="•"/>
            </a:pPr>
            <a:r>
              <a:rPr lang="en-US" sz="3000" b="0" dirty="0">
                <a:latin typeface="Garamond" panose="02020404030301010803" pitchFamily="18" charset="0"/>
              </a:rPr>
              <a:t>The most significant occurrence of invisible labor is work done inside the home for one’s family, including cooking, cleaning, and childcare (Daniels,1987)</a:t>
            </a:r>
          </a:p>
          <a:p>
            <a:pPr marL="457200" indent="-457200">
              <a:buFont typeface="Arial" panose="020B0604020202020204" pitchFamily="34" charset="0"/>
              <a:buChar char="•"/>
            </a:pPr>
            <a:r>
              <a:rPr lang="en-US" sz="3000" b="0" dirty="0">
                <a:latin typeface="Garamond" panose="02020404030301010803" pitchFamily="18" charset="0"/>
              </a:rPr>
              <a:t>For unpaid labor, women do three out of every four hours of unpaid labor.  (Piñon, 2021)</a:t>
            </a:r>
          </a:p>
          <a:p>
            <a:pPr marL="457200" indent="-457200">
              <a:buFont typeface="Arial" panose="020B0604020202020204" pitchFamily="34" charset="0"/>
              <a:buChar char="•"/>
            </a:pPr>
            <a:r>
              <a:rPr lang="en-US" sz="3000" b="0" dirty="0">
                <a:latin typeface="Garamond" panose="02020404030301010803" pitchFamily="18" charset="0"/>
              </a:rPr>
              <a:t> According to the report, unequal division of unpaid work can reduce earnings and the economic independence of an individual (Piñon, 2021)</a:t>
            </a:r>
          </a:p>
          <a:p>
            <a:pPr marL="457200" indent="-457200">
              <a:buFont typeface="Arial" panose="020B0604020202020204" pitchFamily="34" charset="0"/>
              <a:buChar char="•"/>
            </a:pPr>
            <a:r>
              <a:rPr lang="en-US" sz="3000" b="0" dirty="0">
                <a:latin typeface="Garamond" panose="02020404030301010803" pitchFamily="18" charset="0"/>
              </a:rPr>
              <a:t>Activities that produce significant amounts of goods and services are unrecognized by the GDP</a:t>
            </a:r>
          </a:p>
          <a:p>
            <a:pPr marL="457200" indent="-457200">
              <a:buFont typeface="Arial" panose="020B0604020202020204" pitchFamily="34" charset="0"/>
              <a:buChar char="•"/>
            </a:pPr>
            <a:r>
              <a:rPr lang="en-US" sz="3000" b="0" dirty="0">
                <a:latin typeface="Garamond" panose="02020404030301010803" pitchFamily="18" charset="0"/>
              </a:rPr>
              <a:t>Women’s participation in the U.S. workforce decreases by 17% during the mid-career stage, from 46 percent at entry-level to 29 percent by the time they reach V.P. status. This mid-career stage is when women start to have diversions in their career path, including marriage, having children, caring for aging parents. </a:t>
            </a:r>
          </a:p>
          <a:p>
            <a:pPr marL="457200" indent="-457200">
              <a:buFont typeface="Arial" panose="020B0604020202020204" pitchFamily="34" charset="0"/>
              <a:buChar char="•"/>
            </a:pPr>
            <a:r>
              <a:rPr lang="en-US" sz="3000" b="0" dirty="0">
                <a:latin typeface="Garamond" panose="02020404030301010803" pitchFamily="18" charset="0"/>
              </a:rPr>
              <a:t>When 1 percent of mothers leave the workforce, it results in an estimated $8.7 billion loss in wages, and if 1 percent of full-time working mothers shift from full-time to part-time work, that would mean an estimated $5 billion less in wages per year (</a:t>
            </a:r>
            <a:r>
              <a:rPr lang="en-US" sz="3000" b="0" dirty="0" err="1">
                <a:latin typeface="Garamond" panose="02020404030301010803" pitchFamily="18" charset="0"/>
              </a:rPr>
              <a:t>Kashen</a:t>
            </a:r>
            <a:r>
              <a:rPr lang="en-US" sz="3000" b="0" dirty="0">
                <a:latin typeface="Garamond" panose="02020404030301010803" pitchFamily="18" charset="0"/>
              </a:rPr>
              <a:t> et al., 2021)</a:t>
            </a:r>
          </a:p>
          <a:p>
            <a:pPr marL="457200" indent="-457200">
              <a:buFont typeface="Arial" panose="020B0604020202020204" pitchFamily="34" charset="0"/>
              <a:buChar char="•"/>
            </a:pPr>
            <a:r>
              <a:rPr lang="en-US" sz="3000" b="0" dirty="0">
                <a:latin typeface="Garamond" panose="02020404030301010803" pitchFamily="18" charset="0"/>
              </a:rPr>
              <a:t>Multiplying the percent of women who leave the workforce by 17 to show the percent of women who leave the labor force would total an economic impact of 147.9 billion dollars of lost revenue per year. Following similar math, according to Statista, an average of 15.52 percent of women work part-time in the U.S., this reduction in work estimates $77.6 billion less in wages per year</a:t>
            </a:r>
          </a:p>
          <a:p>
            <a:pPr marL="457200" indent="-457200">
              <a:buFont typeface="Arial" panose="020B0604020202020204" pitchFamily="34" charset="0"/>
              <a:buChar char="•"/>
            </a:pPr>
            <a:endParaRPr lang="en-US" sz="3200" b="0" dirty="0">
              <a:latin typeface="Garamond" panose="02020404030301010803" pitchFamily="18" charset="0"/>
            </a:endParaRPr>
          </a:p>
          <a:p>
            <a:pPr>
              <a:lnSpc>
                <a:spcPct val="90000"/>
              </a:lnSpc>
            </a:pPr>
            <a:endParaRPr lang="en-US" sz="3200" b="0" dirty="0">
              <a:latin typeface="Garamond" panose="02020404030301010803" pitchFamily="18" charset="0"/>
            </a:endParaRPr>
          </a:p>
        </p:txBody>
      </p:sp>
      <p:pic>
        <p:nvPicPr>
          <p:cNvPr id="12" name="Picture 11">
            <a:extLst>
              <a:ext uri="{FF2B5EF4-FFF2-40B4-BE49-F238E27FC236}">
                <a16:creationId xmlns:a16="http://schemas.microsoft.com/office/drawing/2014/main" id="{0283136A-8B69-9837-6808-8574F1E81277}"/>
              </a:ext>
            </a:extLst>
          </p:cNvPr>
          <p:cNvPicPr>
            <a:picLocks noChangeAspect="1"/>
          </p:cNvPicPr>
          <p:nvPr/>
        </p:nvPicPr>
        <p:blipFill rotWithShape="1">
          <a:blip r:embed="rId6"/>
          <a:srcRect l="2595" t="14694" r="3721" b="12237"/>
          <a:stretch/>
        </p:blipFill>
        <p:spPr>
          <a:xfrm>
            <a:off x="747092" y="22142364"/>
            <a:ext cx="6815899" cy="5167048"/>
          </a:xfrm>
          <a:prstGeom prst="rect">
            <a:avLst/>
          </a:prstGeom>
        </p:spPr>
      </p:pic>
      <p:pic>
        <p:nvPicPr>
          <p:cNvPr id="1026" name="Picture 2" descr="Women lead a low percentage of Big Four audits of S&amp;P 500 companies ...">
            <a:extLst>
              <a:ext uri="{FF2B5EF4-FFF2-40B4-BE49-F238E27FC236}">
                <a16:creationId xmlns:a16="http://schemas.microsoft.com/office/drawing/2014/main" id="{380D6FD8-39A1-40A0-651C-CBC066EC071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2041" y="16046755"/>
            <a:ext cx="7972410" cy="519550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BE9F4AB3-534B-81F6-11EA-BDB9A09EA533}"/>
              </a:ext>
            </a:extLst>
          </p:cNvPr>
          <p:cNvPicPr>
            <a:picLocks noChangeAspect="1"/>
          </p:cNvPicPr>
          <p:nvPr/>
        </p:nvPicPr>
        <p:blipFill>
          <a:blip r:embed="rId8"/>
          <a:stretch>
            <a:fillRect/>
          </a:stretch>
        </p:blipFill>
        <p:spPr>
          <a:xfrm>
            <a:off x="11884497" y="22361695"/>
            <a:ext cx="10983318" cy="4903606"/>
          </a:xfrm>
          <a:prstGeom prst="rect">
            <a:avLst/>
          </a:prstGeom>
        </p:spPr>
      </p:pic>
      <p:pic>
        <p:nvPicPr>
          <p:cNvPr id="17" name="Picture 16">
            <a:extLst>
              <a:ext uri="{FF2B5EF4-FFF2-40B4-BE49-F238E27FC236}">
                <a16:creationId xmlns:a16="http://schemas.microsoft.com/office/drawing/2014/main" id="{9B939056-063B-D747-22C1-E77994FE8EF0}"/>
              </a:ext>
            </a:extLst>
          </p:cNvPr>
          <p:cNvPicPr>
            <a:picLocks noChangeAspect="1"/>
          </p:cNvPicPr>
          <p:nvPr/>
        </p:nvPicPr>
        <p:blipFill>
          <a:blip r:embed="rId9"/>
          <a:stretch>
            <a:fillRect/>
          </a:stretch>
        </p:blipFill>
        <p:spPr>
          <a:xfrm>
            <a:off x="27614215" y="14378372"/>
            <a:ext cx="14624746" cy="5001602"/>
          </a:xfrm>
          <a:prstGeom prst="rect">
            <a:avLst/>
          </a:prstGeom>
        </p:spPr>
      </p:pic>
    </p:spTree>
    <p:extLst>
      <p:ext uri="{BB962C8B-B14F-4D97-AF65-F5344CB8AC3E}">
        <p14:creationId xmlns:p14="http://schemas.microsoft.com/office/powerpoint/2010/main" val="1668613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3118</TotalTime>
  <Words>3301</Words>
  <Application>Microsoft Office PowerPoint</Application>
  <PresentationFormat>Custom</PresentationFormat>
  <Paragraphs>93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Garamond</vt:lpstr>
      <vt:lpstr>Office Theme</vt:lpstr>
      <vt:lpstr>PowerPoint Presentation</vt:lpstr>
    </vt:vector>
  </TitlesOfParts>
  <Company>University of Connecticut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Inge-Marie Eigsti</dc:creator>
  <cp:lastModifiedBy>Erin Washbourn</cp:lastModifiedBy>
  <cp:revision>113</cp:revision>
  <cp:lastPrinted>2021-05-19T12:45:26Z</cp:lastPrinted>
  <dcterms:created xsi:type="dcterms:W3CDTF">2014-04-01T14:15:07Z</dcterms:created>
  <dcterms:modified xsi:type="dcterms:W3CDTF">2023-03-29T16:19:31Z</dcterms:modified>
</cp:coreProperties>
</file>