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21945600"/>
  <p:notesSz cx="7004050" cy="92837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79" autoAdjust="0"/>
  </p:normalViewPr>
  <p:slideViewPr>
    <p:cSldViewPr>
      <p:cViewPr>
        <p:scale>
          <a:sx n="35" d="100"/>
          <a:sy n="35" d="100"/>
        </p:scale>
        <p:origin x="-384" y="488"/>
      </p:cViewPr>
      <p:guideLst>
        <p:guide orient="horz" pos="6912"/>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3590925"/>
            <a:ext cx="32918400" cy="7640638"/>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5486400" y="11526838"/>
            <a:ext cx="32918400" cy="5297487"/>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49053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3017838" y="5842000"/>
            <a:ext cx="37855525" cy="13923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912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10275" y="1168400"/>
            <a:ext cx="9463088" cy="185975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838" y="1168400"/>
            <a:ext cx="28240037" cy="185975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78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017838" y="5842000"/>
            <a:ext cx="37855525" cy="13923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985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5470525"/>
            <a:ext cx="37857113" cy="9129713"/>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994025" y="14685963"/>
            <a:ext cx="37857113" cy="480060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60327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017838" y="5842000"/>
            <a:ext cx="18851562" cy="13923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5842000"/>
            <a:ext cx="18851563" cy="13923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4031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168400"/>
            <a:ext cx="37857113" cy="424180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3022600" y="5380038"/>
            <a:ext cx="18568988" cy="26368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022600" y="8016875"/>
            <a:ext cx="18568988" cy="11790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20238" y="5380038"/>
            <a:ext cx="18659475" cy="26368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20238" y="8016875"/>
            <a:ext cx="18659475" cy="11790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015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103932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783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463675"/>
            <a:ext cx="14157325" cy="5119688"/>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8659475" y="3159125"/>
            <a:ext cx="22220238" cy="155956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2600" y="6583363"/>
            <a:ext cx="14157325" cy="1219676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65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463675"/>
            <a:ext cx="14157325" cy="5119688"/>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8659475" y="3159125"/>
            <a:ext cx="22220238" cy="15595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022600" y="6583363"/>
            <a:ext cx="14157325" cy="1219676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2610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4002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27CB2C09-B5AE-DA47-8577-B70707E849AC}"/>
              </a:ext>
            </a:extLst>
          </p:cNvPr>
          <p:cNvSpPr>
            <a:spLocks noChangeArrowheads="1"/>
          </p:cNvSpPr>
          <p:nvPr userDrawn="1"/>
        </p:nvSpPr>
        <p:spPr bwMode="auto">
          <a:xfrm>
            <a:off x="0" y="3656013"/>
            <a:ext cx="7313613" cy="18281650"/>
          </a:xfrm>
          <a:prstGeom prst="rect">
            <a:avLst/>
          </a:prstGeom>
          <a:solidFill>
            <a:srgbClr val="990033"/>
          </a:solidFill>
          <a:ln>
            <a:noFill/>
          </a:ln>
          <a:effectLst/>
        </p:spPr>
        <p:txBody>
          <a:bodyPr wrap="none" lIns="457200" tIns="228600" rIns="457200" bIns="457200"/>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4800">
              <a:latin typeface="Impact" panose="020B0806030902050204" pitchFamily="34" charset="0"/>
            </a:endParaRPr>
          </a:p>
        </p:txBody>
      </p:sp>
      <p:sp>
        <p:nvSpPr>
          <p:cNvPr id="1027" name="Rectangle 8">
            <a:extLst>
              <a:ext uri="{FF2B5EF4-FFF2-40B4-BE49-F238E27FC236}">
                <a16:creationId xmlns:a16="http://schemas.microsoft.com/office/drawing/2014/main" id="{16D3D626-543F-3B41-A2A8-8FAD3848C4A3}"/>
              </a:ext>
            </a:extLst>
          </p:cNvPr>
          <p:cNvSpPr>
            <a:spLocks noChangeArrowheads="1"/>
          </p:cNvSpPr>
          <p:nvPr userDrawn="1"/>
        </p:nvSpPr>
        <p:spPr bwMode="auto">
          <a:xfrm>
            <a:off x="7312025" y="0"/>
            <a:ext cx="36564888" cy="3656013"/>
          </a:xfrm>
          <a:prstGeom prst="rect">
            <a:avLst/>
          </a:prstGeom>
          <a:solidFill>
            <a:srgbClr val="990033"/>
          </a:solidFill>
          <a:ln>
            <a:noFill/>
          </a:ln>
          <a:effectLst/>
        </p:spPr>
        <p:txBody>
          <a:bodyPr wrap="none" lIns="457200" tIns="457200" rIns="457200" bIns="4572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28" name="Rectangle 9">
            <a:extLst>
              <a:ext uri="{FF2B5EF4-FFF2-40B4-BE49-F238E27FC236}">
                <a16:creationId xmlns:a16="http://schemas.microsoft.com/office/drawing/2014/main" id="{94ACB450-1BE9-0B45-8456-FD5AC5A75D95}"/>
              </a:ext>
            </a:extLst>
          </p:cNvPr>
          <p:cNvSpPr>
            <a:spLocks noChangeArrowheads="1"/>
          </p:cNvSpPr>
          <p:nvPr userDrawn="1"/>
        </p:nvSpPr>
        <p:spPr bwMode="auto">
          <a:xfrm>
            <a:off x="7312025" y="3656013"/>
            <a:ext cx="36564888" cy="18281650"/>
          </a:xfrm>
          <a:prstGeom prst="rect">
            <a:avLst/>
          </a:prstGeom>
          <a:solidFill>
            <a:srgbClr val="EAEAEA"/>
          </a:solidFill>
          <a:ln>
            <a:noFill/>
          </a:ln>
          <a:effectLst/>
        </p:spPr>
        <p:txBody>
          <a:bodyPr wrap="none" lIns="457200" tIns="457200" rIns="457200" bIns="4572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29" name="Line 11">
            <a:extLst>
              <a:ext uri="{FF2B5EF4-FFF2-40B4-BE49-F238E27FC236}">
                <a16:creationId xmlns:a16="http://schemas.microsoft.com/office/drawing/2014/main" id="{F6BF6F7E-AC89-7743-9E08-7C68153B6095}"/>
              </a:ext>
            </a:extLst>
          </p:cNvPr>
          <p:cNvSpPr>
            <a:spLocks noChangeShapeType="1"/>
          </p:cNvSpPr>
          <p:nvPr userDrawn="1"/>
        </p:nvSpPr>
        <p:spPr bwMode="auto">
          <a:xfrm>
            <a:off x="7312025" y="0"/>
            <a:ext cx="0" cy="219392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0" name="Line 12">
            <a:extLst>
              <a:ext uri="{FF2B5EF4-FFF2-40B4-BE49-F238E27FC236}">
                <a16:creationId xmlns:a16="http://schemas.microsoft.com/office/drawing/2014/main" id="{1DDB0BE5-9F8A-C74A-9AB4-247224C7B5C5}"/>
              </a:ext>
            </a:extLst>
          </p:cNvPr>
          <p:cNvSpPr>
            <a:spLocks noChangeShapeType="1"/>
          </p:cNvSpPr>
          <p:nvPr userDrawn="1"/>
        </p:nvSpPr>
        <p:spPr bwMode="auto">
          <a:xfrm>
            <a:off x="0" y="3657600"/>
            <a:ext cx="4387691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 name="Picture 15">
            <a:extLst>
              <a:ext uri="{FF2B5EF4-FFF2-40B4-BE49-F238E27FC236}">
                <a16:creationId xmlns:a16="http://schemas.microsoft.com/office/drawing/2014/main" id="{569B50A8-48DC-A14C-907E-3F97F9309AF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05000" y="21488400"/>
            <a:ext cx="350202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kern="12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panose="020B0604020202020204" pitchFamily="34" charset="0"/>
        </a:defRPr>
      </a:lvl2pPr>
      <a:lvl3pPr algn="ctr" defTabSz="4389438" rtl="0" eaLnBrk="0" fontAlgn="base" hangingPunct="0">
        <a:spcBef>
          <a:spcPct val="0"/>
        </a:spcBef>
        <a:spcAft>
          <a:spcPct val="0"/>
        </a:spcAft>
        <a:defRPr sz="21100">
          <a:solidFill>
            <a:schemeClr val="tx2"/>
          </a:solidFill>
          <a:latin typeface="Arial" panose="020B0604020202020204" pitchFamily="34" charset="0"/>
        </a:defRPr>
      </a:lvl3pPr>
      <a:lvl4pPr algn="ctr" defTabSz="4389438" rtl="0" eaLnBrk="0" fontAlgn="base" hangingPunct="0">
        <a:spcBef>
          <a:spcPct val="0"/>
        </a:spcBef>
        <a:spcAft>
          <a:spcPct val="0"/>
        </a:spcAft>
        <a:defRPr sz="21100">
          <a:solidFill>
            <a:schemeClr val="tx2"/>
          </a:solidFill>
          <a:latin typeface="Arial" panose="020B0604020202020204" pitchFamily="34" charset="0"/>
        </a:defRPr>
      </a:lvl4pPr>
      <a:lvl5pPr algn="ctr" defTabSz="4389438" rtl="0" eaLnBrk="0" fontAlgn="base" hangingPunct="0">
        <a:spcBef>
          <a:spcPct val="0"/>
        </a:spcBef>
        <a:spcAft>
          <a:spcPct val="0"/>
        </a:spcAft>
        <a:defRPr sz="21100">
          <a:solidFill>
            <a:schemeClr val="tx2"/>
          </a:solidFill>
          <a:latin typeface="Arial" panose="020B0604020202020204" pitchFamily="34" charset="0"/>
        </a:defRPr>
      </a:lvl5pPr>
      <a:lvl6pPr marL="457200" algn="ctr" defTabSz="4389438" rtl="0" fontAlgn="base">
        <a:spcBef>
          <a:spcPct val="0"/>
        </a:spcBef>
        <a:spcAft>
          <a:spcPct val="0"/>
        </a:spcAft>
        <a:defRPr sz="21100">
          <a:solidFill>
            <a:schemeClr val="tx2"/>
          </a:solidFill>
          <a:latin typeface="Arial" panose="020B0604020202020204" pitchFamily="34" charset="0"/>
        </a:defRPr>
      </a:lvl6pPr>
      <a:lvl7pPr marL="914400" algn="ctr" defTabSz="4389438" rtl="0" fontAlgn="base">
        <a:spcBef>
          <a:spcPct val="0"/>
        </a:spcBef>
        <a:spcAft>
          <a:spcPct val="0"/>
        </a:spcAft>
        <a:defRPr sz="21100">
          <a:solidFill>
            <a:schemeClr val="tx2"/>
          </a:solidFill>
          <a:latin typeface="Arial" panose="020B0604020202020204" pitchFamily="34" charset="0"/>
        </a:defRPr>
      </a:lvl7pPr>
      <a:lvl8pPr marL="1371600" algn="ctr" defTabSz="4389438" rtl="0" fontAlgn="base">
        <a:spcBef>
          <a:spcPct val="0"/>
        </a:spcBef>
        <a:spcAft>
          <a:spcPct val="0"/>
        </a:spcAft>
        <a:defRPr sz="21100">
          <a:solidFill>
            <a:schemeClr val="tx2"/>
          </a:solidFill>
          <a:latin typeface="Arial" panose="020B0604020202020204" pitchFamily="34" charset="0"/>
        </a:defRPr>
      </a:lvl8pPr>
      <a:lvl9pPr marL="1828800" algn="ctr" defTabSz="4389438" rtl="0" fontAlgn="base">
        <a:spcBef>
          <a:spcPct val="0"/>
        </a:spcBef>
        <a:spcAft>
          <a:spcPct val="0"/>
        </a:spcAft>
        <a:defRPr sz="21100">
          <a:solidFill>
            <a:schemeClr val="tx2"/>
          </a:solidFill>
          <a:latin typeface="Arial" panose="020B0604020202020204" pitchFamily="34" charset="0"/>
        </a:defRPr>
      </a:lvl9pPr>
    </p:titleStyle>
    <p:bodyStyle>
      <a:lvl1pPr marL="1646238" indent="-1646238" algn="l" defTabSz="4389438" rtl="0" eaLnBrk="0" fontAlgn="base" hangingPunct="0">
        <a:spcBef>
          <a:spcPct val="20000"/>
        </a:spcBef>
        <a:spcAft>
          <a:spcPct val="0"/>
        </a:spcAft>
        <a:buChar char="•"/>
        <a:defRPr sz="15400" kern="12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kern="1200">
          <a:solidFill>
            <a:schemeClr val="tx1"/>
          </a:solidFill>
          <a:latin typeface="+mn-lt"/>
          <a:ea typeface="+mn-ea"/>
          <a:cs typeface="+mn-cs"/>
        </a:defRPr>
      </a:lvl2pPr>
      <a:lvl3pPr marL="5486400" indent="-1096963" algn="l" defTabSz="4389438" rtl="0" eaLnBrk="0" fontAlgn="base" hangingPunct="0">
        <a:spcBef>
          <a:spcPct val="20000"/>
        </a:spcBef>
        <a:spcAft>
          <a:spcPct val="0"/>
        </a:spcAft>
        <a:buChar char="•"/>
        <a:defRPr sz="11500" kern="1200">
          <a:solidFill>
            <a:schemeClr val="tx1"/>
          </a:solidFill>
          <a:latin typeface="+mn-lt"/>
          <a:ea typeface="+mn-ea"/>
          <a:cs typeface="+mn-cs"/>
        </a:defRPr>
      </a:lvl3pPr>
      <a:lvl4pPr marL="7680325" indent="-1096963" algn="l" defTabSz="4389438" rtl="0" eaLnBrk="0" fontAlgn="base" hangingPunct="0">
        <a:spcBef>
          <a:spcPct val="20000"/>
        </a:spcBef>
        <a:spcAft>
          <a:spcPct val="0"/>
        </a:spcAft>
        <a:buChar char="–"/>
        <a:defRPr sz="9600" kern="1200">
          <a:solidFill>
            <a:schemeClr val="tx1"/>
          </a:solidFill>
          <a:latin typeface="+mn-lt"/>
          <a:ea typeface="+mn-ea"/>
          <a:cs typeface="+mn-cs"/>
        </a:defRPr>
      </a:lvl4pPr>
      <a:lvl5pPr marL="9875838" indent="-1096963" algn="l" defTabSz="4389438" rtl="0" eaLnBrk="0" fontAlgn="base" hangingPunct="0">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cdc.gov/transportationsafety/older_adult_drivers/index.html" TargetMode="Externa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a:extLst>
              <a:ext uri="{FF2B5EF4-FFF2-40B4-BE49-F238E27FC236}">
                <a16:creationId xmlns:a16="http://schemas.microsoft.com/office/drawing/2014/main" id="{87C7B0B4-61B2-5D43-A417-1F74EB0E943A}"/>
              </a:ext>
            </a:extLst>
          </p:cNvPr>
          <p:cNvSpPr txBox="1">
            <a:spLocks noChangeArrowheads="1"/>
          </p:cNvSpPr>
          <p:nvPr/>
        </p:nvSpPr>
        <p:spPr bwMode="auto">
          <a:xfrm>
            <a:off x="7312025" y="0"/>
            <a:ext cx="36564888" cy="1828800"/>
          </a:xfrm>
          <a:prstGeom prst="rect">
            <a:avLst/>
          </a:prstGeom>
          <a:noFill/>
          <a:ln>
            <a:noFill/>
          </a:ln>
          <a:effectLst/>
        </p:spPr>
        <p:txBody>
          <a:bodyPr lIns="457200" tIns="457200" rIns="457200" bIns="457200" anchor="ctr" anchorCtr="1"/>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marL="0" marR="0" algn="ctr">
              <a:lnSpc>
                <a:spcPct val="200000"/>
              </a:lnSpc>
              <a:spcBef>
                <a:spcPts val="0"/>
              </a:spcBef>
              <a:spcAft>
                <a:spcPts val="0"/>
              </a:spcAft>
            </a:pPr>
            <a:r>
              <a:rPr lang="en-US" sz="4800" dirty="0">
                <a:solidFill>
                  <a:schemeClr val="bg1"/>
                </a:solidFill>
                <a:effectLst/>
                <a:latin typeface="Impact" panose="020B0806030902050204" pitchFamily="34" charset="0"/>
                <a:ea typeface="Arial" panose="020B0604020202020204" pitchFamily="34" charset="0"/>
              </a:rPr>
              <a:t>When Should Grandpa Stop Driving?: The Need for New </a:t>
            </a:r>
            <a:r>
              <a:rPr lang="en-US" sz="4800" dirty="0">
                <a:solidFill>
                  <a:schemeClr val="bg1"/>
                </a:solidFill>
                <a:effectLst/>
                <a:latin typeface="Impact" panose="020B0806030902050204" pitchFamily="34" charset="0"/>
                <a:ea typeface="Times New Roman" panose="02020603050405020304" pitchFamily="18" charset="0"/>
              </a:rPr>
              <a:t>Mutual State License Renewal Regulations and Testing in Regard to Elderly Drivers</a:t>
            </a:r>
            <a:endParaRPr lang="en-US" sz="4800" dirty="0">
              <a:solidFill>
                <a:schemeClr val="bg1"/>
              </a:solidFill>
              <a:effectLst/>
              <a:latin typeface="Impact" panose="020B0806030902050204" pitchFamily="34" charset="0"/>
              <a:ea typeface="Arial" panose="020B0604020202020204" pitchFamily="34" charset="0"/>
            </a:endParaRPr>
          </a:p>
        </p:txBody>
      </p:sp>
      <p:sp>
        <p:nvSpPr>
          <p:cNvPr id="2050" name="Text Box 123">
            <a:extLst>
              <a:ext uri="{FF2B5EF4-FFF2-40B4-BE49-F238E27FC236}">
                <a16:creationId xmlns:a16="http://schemas.microsoft.com/office/drawing/2014/main" id="{EFECD94A-E8D3-2945-BF4E-32DDD2A20C27}"/>
              </a:ext>
            </a:extLst>
          </p:cNvPr>
          <p:cNvSpPr txBox="1">
            <a:spLocks noChangeArrowheads="1"/>
          </p:cNvSpPr>
          <p:nvPr/>
        </p:nvSpPr>
        <p:spPr bwMode="auto">
          <a:xfrm>
            <a:off x="7312025" y="1158875"/>
            <a:ext cx="36564888" cy="249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4800" dirty="0">
                <a:solidFill>
                  <a:schemeClr val="bg1"/>
                </a:solidFill>
              </a:rPr>
              <a:t>Christina Valdes</a:t>
            </a:r>
          </a:p>
        </p:txBody>
      </p:sp>
      <p:sp>
        <p:nvSpPr>
          <p:cNvPr id="2051" name="Text Box 130">
            <a:extLst>
              <a:ext uri="{FF2B5EF4-FFF2-40B4-BE49-F238E27FC236}">
                <a16:creationId xmlns:a16="http://schemas.microsoft.com/office/drawing/2014/main" id="{72733794-4CE7-7547-9CA5-458DDD281A01}"/>
              </a:ext>
            </a:extLst>
          </p:cNvPr>
          <p:cNvSpPr txBox="1">
            <a:spLocks noChangeArrowheads="1"/>
          </p:cNvSpPr>
          <p:nvPr/>
        </p:nvSpPr>
        <p:spPr bwMode="auto">
          <a:xfrm>
            <a:off x="8226425" y="3717925"/>
            <a:ext cx="10969625" cy="102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a:latin typeface="Impact" panose="020B0806030902050204" pitchFamily="34" charset="0"/>
              </a:rPr>
              <a:t>RESEARCH QUESTION/ THESIS</a:t>
            </a:r>
          </a:p>
        </p:txBody>
      </p:sp>
      <p:sp>
        <p:nvSpPr>
          <p:cNvPr id="2052" name="Text Box 131">
            <a:extLst>
              <a:ext uri="{FF2B5EF4-FFF2-40B4-BE49-F238E27FC236}">
                <a16:creationId xmlns:a16="http://schemas.microsoft.com/office/drawing/2014/main" id="{C853322A-8EC7-9049-A24C-9405D09DE78C}"/>
              </a:ext>
            </a:extLst>
          </p:cNvPr>
          <p:cNvSpPr txBox="1">
            <a:spLocks noChangeArrowheads="1"/>
          </p:cNvSpPr>
          <p:nvPr/>
        </p:nvSpPr>
        <p:spPr bwMode="auto">
          <a:xfrm>
            <a:off x="8086307" y="9385300"/>
            <a:ext cx="10969625"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latin typeface="Impact" panose="020B0806030902050204" pitchFamily="34" charset="0"/>
              </a:rPr>
              <a:t>Research And Findings:  Decline in Cognitive Abilities</a:t>
            </a:r>
          </a:p>
        </p:txBody>
      </p:sp>
      <p:sp>
        <p:nvSpPr>
          <p:cNvPr id="2053" name="Text Box 134">
            <a:extLst>
              <a:ext uri="{FF2B5EF4-FFF2-40B4-BE49-F238E27FC236}">
                <a16:creationId xmlns:a16="http://schemas.microsoft.com/office/drawing/2014/main" id="{7B1D8E62-F094-AB41-AB84-EA5419AF21E1}"/>
              </a:ext>
            </a:extLst>
          </p:cNvPr>
          <p:cNvSpPr txBox="1">
            <a:spLocks noChangeArrowheads="1"/>
          </p:cNvSpPr>
          <p:nvPr/>
        </p:nvSpPr>
        <p:spPr bwMode="auto">
          <a:xfrm>
            <a:off x="31992888" y="3656013"/>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sz="4000">
              <a:latin typeface="Impact" panose="020B0806030902050204" pitchFamily="34" charset="0"/>
            </a:endParaRPr>
          </a:p>
        </p:txBody>
      </p:sp>
      <p:sp>
        <p:nvSpPr>
          <p:cNvPr id="2054" name="Text Box 135">
            <a:extLst>
              <a:ext uri="{FF2B5EF4-FFF2-40B4-BE49-F238E27FC236}">
                <a16:creationId xmlns:a16="http://schemas.microsoft.com/office/drawing/2014/main" id="{2BBE42FD-B0B5-3149-9F4B-CF1DD19A0F74}"/>
              </a:ext>
            </a:extLst>
          </p:cNvPr>
          <p:cNvSpPr txBox="1">
            <a:spLocks noChangeArrowheads="1"/>
          </p:cNvSpPr>
          <p:nvPr/>
        </p:nvSpPr>
        <p:spPr bwMode="auto">
          <a:xfrm>
            <a:off x="32402236" y="3541658"/>
            <a:ext cx="10969625" cy="134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3800" dirty="0">
                <a:latin typeface="Impact" panose="020B0806030902050204" pitchFamily="34" charset="0"/>
              </a:rPr>
              <a:t>Research And Findings: Increased Risk of Injury and/or Death</a:t>
            </a:r>
          </a:p>
        </p:txBody>
      </p:sp>
      <p:sp>
        <p:nvSpPr>
          <p:cNvPr id="2055" name="Text Box 136">
            <a:extLst>
              <a:ext uri="{FF2B5EF4-FFF2-40B4-BE49-F238E27FC236}">
                <a16:creationId xmlns:a16="http://schemas.microsoft.com/office/drawing/2014/main" id="{7A7A3523-D1F9-7B40-9FDB-442D2D440F92}"/>
              </a:ext>
            </a:extLst>
          </p:cNvPr>
          <p:cNvSpPr txBox="1">
            <a:spLocks noChangeArrowheads="1"/>
          </p:cNvSpPr>
          <p:nvPr/>
        </p:nvSpPr>
        <p:spPr bwMode="auto">
          <a:xfrm>
            <a:off x="7973251" y="15160625"/>
            <a:ext cx="109696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latin typeface="Impact" panose="020B0806030902050204" pitchFamily="34" charset="0"/>
              </a:rPr>
              <a:t>Research And Findings:  Decline in Vision</a:t>
            </a:r>
          </a:p>
        </p:txBody>
      </p:sp>
      <p:sp>
        <p:nvSpPr>
          <p:cNvPr id="2058" name="Text Box 180">
            <a:extLst>
              <a:ext uri="{FF2B5EF4-FFF2-40B4-BE49-F238E27FC236}">
                <a16:creationId xmlns:a16="http://schemas.microsoft.com/office/drawing/2014/main" id="{D7D1CD18-8EC0-1A47-B09D-F4299DB754B0}"/>
              </a:ext>
            </a:extLst>
          </p:cNvPr>
          <p:cNvSpPr txBox="1">
            <a:spLocks noChangeArrowheads="1"/>
          </p:cNvSpPr>
          <p:nvPr/>
        </p:nvSpPr>
        <p:spPr bwMode="auto">
          <a:xfrm>
            <a:off x="23592802" y="13286428"/>
            <a:ext cx="46979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000" b="1" dirty="0"/>
              <a:t>Figure 1.</a:t>
            </a:r>
            <a:r>
              <a:rPr lang="en-US" altLang="en-US" sz="2000" dirty="0"/>
              <a:t>  Snellen Eye Chart	</a:t>
            </a:r>
          </a:p>
        </p:txBody>
      </p:sp>
      <p:sp>
        <p:nvSpPr>
          <p:cNvPr id="2060" name="Text Box 182">
            <a:extLst>
              <a:ext uri="{FF2B5EF4-FFF2-40B4-BE49-F238E27FC236}">
                <a16:creationId xmlns:a16="http://schemas.microsoft.com/office/drawing/2014/main" id="{F5390C69-9F08-1347-8E8C-DE6D94949A2E}"/>
              </a:ext>
            </a:extLst>
          </p:cNvPr>
          <p:cNvSpPr txBox="1">
            <a:spLocks noChangeArrowheads="1"/>
          </p:cNvSpPr>
          <p:nvPr/>
        </p:nvSpPr>
        <p:spPr bwMode="auto">
          <a:xfrm>
            <a:off x="-55563" y="3621419"/>
            <a:ext cx="73136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solidFill>
                  <a:schemeClr val="bg1"/>
                </a:solidFill>
                <a:latin typeface="Impact" panose="020B0806030902050204" pitchFamily="34" charset="0"/>
              </a:rPr>
              <a:t>References:</a:t>
            </a:r>
          </a:p>
        </p:txBody>
      </p:sp>
      <p:sp>
        <p:nvSpPr>
          <p:cNvPr id="2061" name="Text Box 183">
            <a:extLst>
              <a:ext uri="{FF2B5EF4-FFF2-40B4-BE49-F238E27FC236}">
                <a16:creationId xmlns:a16="http://schemas.microsoft.com/office/drawing/2014/main" id="{1AE54E66-CA63-A94F-9850-E794ADD6612A}"/>
              </a:ext>
            </a:extLst>
          </p:cNvPr>
          <p:cNvSpPr txBox="1">
            <a:spLocks noChangeArrowheads="1"/>
          </p:cNvSpPr>
          <p:nvPr/>
        </p:nvSpPr>
        <p:spPr bwMode="auto">
          <a:xfrm>
            <a:off x="-304800" y="18897600"/>
            <a:ext cx="73136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solidFill>
                  <a:schemeClr val="bg1"/>
                </a:solidFill>
                <a:latin typeface="Impact" panose="020B0806030902050204" pitchFamily="34" charset="0"/>
              </a:rPr>
              <a:t>CONTACT</a:t>
            </a:r>
          </a:p>
        </p:txBody>
      </p:sp>
      <p:sp>
        <p:nvSpPr>
          <p:cNvPr id="2062" name="Text Box 193">
            <a:extLst>
              <a:ext uri="{FF2B5EF4-FFF2-40B4-BE49-F238E27FC236}">
                <a16:creationId xmlns:a16="http://schemas.microsoft.com/office/drawing/2014/main" id="{F0E31CFA-E3D1-DF47-8D0A-B4D0D415B906}"/>
              </a:ext>
            </a:extLst>
          </p:cNvPr>
          <p:cNvSpPr txBox="1">
            <a:spLocks noChangeArrowheads="1"/>
          </p:cNvSpPr>
          <p:nvPr/>
        </p:nvSpPr>
        <p:spPr bwMode="auto">
          <a:xfrm>
            <a:off x="636587" y="19812000"/>
            <a:ext cx="5929312" cy="1938992"/>
          </a:xfrm>
          <a:prstGeom prst="rect">
            <a:avLst/>
          </a:prstGeom>
          <a:solidFill>
            <a:srgbClr val="B4003C"/>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28600" tIns="228600" rIns="228600" bIns="22860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dirty="0">
                <a:solidFill>
                  <a:schemeClr val="bg1"/>
                </a:solidFill>
              </a:rPr>
              <a:t>Christina Valdes</a:t>
            </a:r>
          </a:p>
          <a:p>
            <a:pPr eaLnBrk="1" hangingPunct="1"/>
            <a:r>
              <a:rPr lang="en-US" altLang="en-US" dirty="0">
                <a:solidFill>
                  <a:schemeClr val="bg1"/>
                </a:solidFill>
              </a:rPr>
              <a:t>Sacred Heart University</a:t>
            </a:r>
          </a:p>
          <a:p>
            <a:pPr eaLnBrk="1" hangingPunct="1"/>
            <a:r>
              <a:rPr lang="en-US" altLang="en-US" dirty="0">
                <a:solidFill>
                  <a:schemeClr val="bg1"/>
                </a:solidFill>
              </a:rPr>
              <a:t>Email: </a:t>
            </a:r>
            <a:r>
              <a:rPr lang="en-US" altLang="en-US" dirty="0" err="1">
                <a:solidFill>
                  <a:schemeClr val="bg1"/>
                </a:solidFill>
              </a:rPr>
              <a:t>Valdesc@mail.sacredheart.edu</a:t>
            </a:r>
            <a:endParaRPr lang="en-US" altLang="en-US" dirty="0">
              <a:solidFill>
                <a:schemeClr val="bg1"/>
              </a:solidFill>
            </a:endParaRPr>
          </a:p>
          <a:p>
            <a:pPr eaLnBrk="1" hangingPunct="1"/>
            <a:r>
              <a:rPr lang="en-US" altLang="en-US" dirty="0">
                <a:solidFill>
                  <a:schemeClr val="bg1"/>
                </a:solidFill>
              </a:rPr>
              <a:t>Phone: 917-287-1216</a:t>
            </a:r>
          </a:p>
        </p:txBody>
      </p:sp>
      <p:sp>
        <p:nvSpPr>
          <p:cNvPr id="2063" name="Text Box 194">
            <a:extLst>
              <a:ext uri="{FF2B5EF4-FFF2-40B4-BE49-F238E27FC236}">
                <a16:creationId xmlns:a16="http://schemas.microsoft.com/office/drawing/2014/main" id="{D21CA1B4-A6F3-FD40-98F5-4329018647EE}"/>
              </a:ext>
            </a:extLst>
          </p:cNvPr>
          <p:cNvSpPr txBox="1">
            <a:spLocks noChangeArrowheads="1"/>
          </p:cNvSpPr>
          <p:nvPr/>
        </p:nvSpPr>
        <p:spPr bwMode="auto">
          <a:xfrm>
            <a:off x="0" y="4419600"/>
            <a:ext cx="7308849" cy="14325460"/>
          </a:xfrm>
          <a:prstGeom prst="rect">
            <a:avLst/>
          </a:prstGeom>
          <a:solidFill>
            <a:srgbClr val="B4003C"/>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28600" tIns="228600" rIns="228600" bIns="22860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a:lnSpc>
                <a:spcPct val="115000"/>
              </a:lnSpc>
              <a:spcBef>
                <a:spcPts val="0"/>
              </a:spcBef>
              <a:spcAft>
                <a:spcPts val="0"/>
              </a:spcAft>
            </a:pPr>
            <a:r>
              <a:rPr lang="en-US" sz="1300" dirty="0">
                <a:effectLst/>
                <a:latin typeface="+mn-lt"/>
                <a:ea typeface="Times New Roman" panose="02020603050405020304" pitchFamily="18" charset="0"/>
              </a:rPr>
              <a:t>“Older Adult Drivers.” </a:t>
            </a:r>
            <a:r>
              <a:rPr lang="en-US" sz="1300" i="1" dirty="0">
                <a:effectLst/>
                <a:latin typeface="+mn-lt"/>
                <a:ea typeface="Times New Roman" panose="02020603050405020304" pitchFamily="18" charset="0"/>
              </a:rPr>
              <a:t>Centers for Disease Control and Prevention</a:t>
            </a:r>
            <a:r>
              <a:rPr lang="en-US" sz="1300" dirty="0">
                <a:effectLst/>
                <a:latin typeface="+mn-lt"/>
                <a:ea typeface="Times New Roman" panose="02020603050405020304" pitchFamily="18" charset="0"/>
              </a:rPr>
              <a:t>, 28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June 2022,</a:t>
            </a:r>
            <a:r>
              <a:rPr lang="en-US" sz="1300" dirty="0">
                <a:solidFill>
                  <a:srgbClr val="1155CC"/>
                </a:solidFill>
                <a:effectLst/>
                <a:latin typeface="+mn-lt"/>
                <a:ea typeface="Times New Roman" panose="02020603050405020304" pitchFamily="18" charset="0"/>
                <a:hlinkClick r:id="rId2"/>
              </a:rPr>
              <a:t>   </a:t>
            </a:r>
          </a:p>
          <a:p>
            <a:pPr marL="0" marR="0">
              <a:lnSpc>
                <a:spcPct val="115000"/>
              </a:lnSpc>
              <a:spcBef>
                <a:spcPts val="0"/>
              </a:spcBef>
              <a:spcAft>
                <a:spcPts val="0"/>
              </a:spcAft>
            </a:pPr>
            <a:r>
              <a:rPr lang="en-US" sz="1300" dirty="0">
                <a:solidFill>
                  <a:schemeClr val="bg2"/>
                </a:solidFill>
                <a:latin typeface="+mn-lt"/>
                <a:ea typeface="Times New Roman" panose="02020603050405020304" pitchFamily="18" charset="0"/>
              </a:rPr>
              <a:t>.       </a:t>
            </a:r>
            <a:r>
              <a:rPr lang="en-US" sz="1300" dirty="0">
                <a:solidFill>
                  <a:schemeClr val="bg2"/>
                </a:solidFill>
                <a:effectLst/>
                <a:latin typeface="+mn-lt"/>
                <a:ea typeface="Times New Roman" panose="02020603050405020304" pitchFamily="18" charset="0"/>
              </a:rPr>
              <a:t>https://www.cdc.gov/transportationsafety/</a:t>
            </a:r>
            <a:r>
              <a:rPr lang="en-US" sz="1300" dirty="0" err="1">
                <a:solidFill>
                  <a:schemeClr val="bg2"/>
                </a:solidFill>
                <a:effectLst/>
                <a:latin typeface="+mn-lt"/>
                <a:ea typeface="Times New Roman" panose="02020603050405020304" pitchFamily="18" charset="0"/>
              </a:rPr>
              <a:t>olderadultdrivers</a:t>
            </a:r>
            <a:r>
              <a:rPr lang="en-US" sz="1300" dirty="0">
                <a:solidFill>
                  <a:schemeClr val="bg2"/>
                </a:solidFill>
                <a:effectLst/>
                <a:latin typeface="+mn-lt"/>
                <a:ea typeface="Times New Roman" panose="02020603050405020304" pitchFamily="18" charset="0"/>
              </a:rPr>
              <a:t>/index</a:t>
            </a:r>
          </a:p>
          <a:p>
            <a:pPr marL="0"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        .html.</a:t>
            </a:r>
          </a:p>
          <a:p>
            <a:pPr marL="0" marR="0">
              <a:lnSpc>
                <a:spcPct val="115000"/>
              </a:lnSpc>
              <a:spcBef>
                <a:spcPts val="0"/>
              </a:spcBef>
              <a:spcAft>
                <a:spcPts val="0"/>
              </a:spcAft>
            </a:pPr>
            <a:r>
              <a:rPr lang="en-US" sz="1300" dirty="0">
                <a:effectLst/>
                <a:latin typeface="+mn-lt"/>
                <a:ea typeface="Times New Roman" panose="02020603050405020304" pitchFamily="18" charset="0"/>
              </a:rPr>
              <a:t>Owsley, Cynthia, et al. “Visual/Cognitive Correlates of Vehicle Accidents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in Older Drivers.” </a:t>
            </a:r>
            <a:r>
              <a:rPr lang="en-US" sz="1300" i="1" dirty="0">
                <a:effectLst/>
                <a:latin typeface="+mn-lt"/>
                <a:ea typeface="Times New Roman" panose="02020603050405020304" pitchFamily="18" charset="0"/>
              </a:rPr>
              <a:t>Psychology and Aging</a:t>
            </a:r>
            <a:r>
              <a:rPr lang="en-US" sz="1300" dirty="0">
                <a:effectLst/>
                <a:latin typeface="+mn-lt"/>
                <a:ea typeface="Times New Roman" panose="02020603050405020304" pitchFamily="18" charset="0"/>
              </a:rPr>
              <a:t>, vol. 6, no. 3, Sept. 1991,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pp. 403–15. </a:t>
            </a:r>
            <a:r>
              <a:rPr lang="en-US" sz="1300" i="1" dirty="0">
                <a:effectLst/>
                <a:latin typeface="+mn-lt"/>
                <a:ea typeface="Times New Roman" panose="02020603050405020304" pitchFamily="18" charset="0"/>
              </a:rPr>
              <a:t>EBSCOhost</a:t>
            </a:r>
            <a:r>
              <a:rPr lang="en-US" sz="1300" dirty="0">
                <a:effectLst/>
                <a:latin typeface="+mn-lt"/>
                <a:ea typeface="Times New Roman" panose="02020603050405020304" pitchFamily="18" charset="0"/>
              </a:rPr>
              <a:t>, </a:t>
            </a:r>
            <a:endParaRPr lang="en-US" sz="1300" dirty="0">
              <a:effectLst/>
              <a:latin typeface="+mn-lt"/>
              <a:ea typeface="Arial" panose="020B0604020202020204" pitchFamily="34" charset="0"/>
            </a:endParaRPr>
          </a:p>
          <a:p>
            <a:pPr marL="457200"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https://</a:t>
            </a:r>
            <a:r>
              <a:rPr lang="en-US" sz="1300" dirty="0" err="1">
                <a:solidFill>
                  <a:schemeClr val="bg2"/>
                </a:solidFill>
                <a:effectLst/>
                <a:latin typeface="+mn-lt"/>
                <a:ea typeface="Times New Roman" panose="02020603050405020304" pitchFamily="18" charset="0"/>
              </a:rPr>
              <a:t>searchebscohostcom.sacredheart.idm.oclc.org</a:t>
            </a:r>
            <a:r>
              <a:rPr lang="en-US" sz="1300" dirty="0">
                <a:solidFill>
                  <a:schemeClr val="bg2"/>
                </a:solidFill>
                <a:effectLst/>
                <a:latin typeface="+mn-lt"/>
                <a:ea typeface="Times New Roman" panose="02020603050405020304" pitchFamily="18" charset="0"/>
              </a:rPr>
              <a:t>/login.aspx?direct=true&amp;db=pdh&amp;AN=1992-01154-001&amp;site=eds-live&amp;scope=site </a:t>
            </a:r>
            <a:endParaRPr lang="en-US" sz="1300" dirty="0">
              <a:solidFill>
                <a:schemeClr val="bg2"/>
              </a:solidFill>
              <a:effectLst/>
              <a:latin typeface="+mn-lt"/>
              <a:ea typeface="Arial" panose="020B0604020202020204" pitchFamily="34" charset="0"/>
            </a:endParaRPr>
          </a:p>
          <a:p>
            <a:pPr marL="0" marR="0">
              <a:lnSpc>
                <a:spcPct val="115000"/>
              </a:lnSpc>
              <a:spcBef>
                <a:spcPts val="0"/>
              </a:spcBef>
              <a:spcAft>
                <a:spcPts val="0"/>
              </a:spcAft>
            </a:pPr>
            <a:r>
              <a:rPr lang="en-US" sz="1300" dirty="0">
                <a:effectLst/>
                <a:latin typeface="+mn-lt"/>
                <a:ea typeface="Times New Roman" panose="02020603050405020304" pitchFamily="18" charset="0"/>
              </a:rPr>
              <a:t>Lyon, Craig, et al. “Age and Road Safety Performance: Focusing on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Elderly and Young Drivers.” </a:t>
            </a:r>
            <a:endParaRPr lang="en-US" sz="1300" dirty="0">
              <a:effectLst/>
              <a:latin typeface="+mn-lt"/>
              <a:ea typeface="Arial" panose="020B0604020202020204" pitchFamily="34" charset="0"/>
            </a:endParaRPr>
          </a:p>
          <a:p>
            <a:pPr marL="0" marR="0" indent="457200">
              <a:lnSpc>
                <a:spcPct val="115000"/>
              </a:lnSpc>
              <a:spcBef>
                <a:spcPts val="0"/>
              </a:spcBef>
              <a:spcAft>
                <a:spcPts val="0"/>
              </a:spcAft>
            </a:pPr>
            <a:r>
              <a:rPr lang="en-US" sz="1300" i="1" dirty="0">
                <a:effectLst/>
                <a:latin typeface="+mn-lt"/>
                <a:ea typeface="Times New Roman" panose="02020603050405020304" pitchFamily="18" charset="0"/>
              </a:rPr>
              <a:t>IATSS Research</a:t>
            </a:r>
            <a:r>
              <a:rPr lang="en-US" sz="1300" dirty="0">
                <a:effectLst/>
                <a:latin typeface="+mn-lt"/>
                <a:ea typeface="Times New Roman" panose="02020603050405020304" pitchFamily="18" charset="0"/>
              </a:rPr>
              <a:t>, vol. 44, no. 3, Oct. 2020, pp. 212–19. </a:t>
            </a:r>
            <a:r>
              <a:rPr lang="en-US" sz="1300" i="1" dirty="0">
                <a:effectLst/>
                <a:latin typeface="+mn-lt"/>
                <a:ea typeface="Times New Roman" panose="02020603050405020304" pitchFamily="18" charset="0"/>
              </a:rPr>
              <a:t>EBSCOhost</a:t>
            </a:r>
            <a:r>
              <a:rPr lang="en-US" sz="1300" dirty="0">
                <a:effectLst/>
                <a:latin typeface="+mn-lt"/>
                <a:ea typeface="Times New Roman" panose="02020603050405020304" pitchFamily="18" charset="0"/>
              </a:rPr>
              <a:t>, </a:t>
            </a:r>
            <a:endParaRPr lang="en-US" sz="1300" dirty="0">
              <a:effectLst/>
              <a:latin typeface="+mn-lt"/>
              <a:ea typeface="Arial" panose="020B0604020202020204" pitchFamily="34" charset="0"/>
            </a:endParaRPr>
          </a:p>
          <a:p>
            <a:pPr marL="457200"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https://search-ebscohost-com.sacredheart.idm.oclc.org/login.aspx?direct=true&amp;db=edselp&amp;AN=S0386111220300704&amp;site=eds-live&amp;scope=site </a:t>
            </a:r>
            <a:endParaRPr lang="en-US" sz="1300" dirty="0">
              <a:solidFill>
                <a:schemeClr val="bg2"/>
              </a:solidFill>
              <a:effectLst/>
              <a:latin typeface="+mn-lt"/>
              <a:ea typeface="Arial" panose="020B0604020202020204" pitchFamily="34" charset="0"/>
            </a:endParaRPr>
          </a:p>
          <a:p>
            <a:pPr marL="0" marR="0">
              <a:lnSpc>
                <a:spcPct val="115000"/>
              </a:lnSpc>
              <a:spcBef>
                <a:spcPts val="0"/>
              </a:spcBef>
              <a:spcAft>
                <a:spcPts val="0"/>
              </a:spcAft>
            </a:pPr>
            <a:r>
              <a:rPr lang="en-US" sz="1300" dirty="0" err="1">
                <a:effectLst/>
                <a:latin typeface="+mn-lt"/>
                <a:ea typeface="Times New Roman" panose="02020603050405020304" pitchFamily="18" charset="0"/>
              </a:rPr>
              <a:t>Susilowati</a:t>
            </a:r>
            <a:r>
              <a:rPr lang="en-US" sz="1300" dirty="0">
                <a:effectLst/>
                <a:latin typeface="+mn-lt"/>
                <a:ea typeface="Times New Roman" panose="02020603050405020304" pitchFamily="18" charset="0"/>
              </a:rPr>
              <a:t>, Indri </a:t>
            </a:r>
            <a:r>
              <a:rPr lang="en-US" sz="1300" dirty="0" err="1">
                <a:effectLst/>
                <a:latin typeface="+mn-lt"/>
                <a:ea typeface="Times New Roman" panose="02020603050405020304" pitchFamily="18" charset="0"/>
              </a:rPr>
              <a:t>Hapsari</a:t>
            </a:r>
            <a:r>
              <a:rPr lang="en-US" sz="1300" dirty="0">
                <a:effectLst/>
                <a:latin typeface="+mn-lt"/>
                <a:ea typeface="Times New Roman" panose="02020603050405020304" pitchFamily="18" charset="0"/>
              </a:rPr>
              <a:t>, and Akira </a:t>
            </a:r>
            <a:r>
              <a:rPr lang="en-US" sz="1300" dirty="0" err="1">
                <a:effectLst/>
                <a:latin typeface="+mn-lt"/>
                <a:ea typeface="Times New Roman" panose="02020603050405020304" pitchFamily="18" charset="0"/>
              </a:rPr>
              <a:t>Yasukouchi</a:t>
            </a:r>
            <a:r>
              <a:rPr lang="en-US" sz="1300" dirty="0">
                <a:effectLst/>
                <a:latin typeface="+mn-lt"/>
                <a:ea typeface="Times New Roman" panose="02020603050405020304" pitchFamily="18" charset="0"/>
              </a:rPr>
              <a:t>. “Correlation of Visual,  </a:t>
            </a:r>
          </a:p>
          <a:p>
            <a:pPr marL="0" marR="0">
              <a:lnSpc>
                <a:spcPct val="115000"/>
              </a:lnSpc>
              <a:spcBef>
                <a:spcPts val="0"/>
              </a:spcBef>
              <a:spcAft>
                <a:spcPts val="0"/>
              </a:spcAft>
            </a:pPr>
            <a:r>
              <a:rPr lang="en-US" sz="1300" dirty="0">
                <a:effectLst/>
                <a:latin typeface="+mn-lt"/>
                <a:ea typeface="Times New Roman" panose="02020603050405020304" pitchFamily="18" charset="0"/>
              </a:rPr>
              <a:t>        Cognitive, Physical Motor Skills and Risk Perception with Driving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Performances of Young and Elderly Drivers.” </a:t>
            </a:r>
            <a:r>
              <a:rPr lang="en-US" sz="1300" i="1" dirty="0">
                <a:effectLst/>
                <a:latin typeface="+mn-lt"/>
                <a:ea typeface="Times New Roman" panose="02020603050405020304" pitchFamily="18" charset="0"/>
              </a:rPr>
              <a:t>International Journal of </a:t>
            </a:r>
          </a:p>
          <a:p>
            <a:pPr marL="0" marR="0">
              <a:lnSpc>
                <a:spcPct val="115000"/>
              </a:lnSpc>
              <a:spcBef>
                <a:spcPts val="0"/>
              </a:spcBef>
              <a:spcAft>
                <a:spcPts val="0"/>
              </a:spcAft>
            </a:pPr>
            <a:r>
              <a:rPr lang="en-US" sz="1300" i="1" dirty="0">
                <a:latin typeface="+mn-lt"/>
                <a:ea typeface="Times New Roman" panose="02020603050405020304" pitchFamily="18" charset="0"/>
              </a:rPr>
              <a:t>        </a:t>
            </a:r>
            <a:r>
              <a:rPr lang="en-US" sz="1300" i="1" dirty="0">
                <a:effectLst/>
                <a:latin typeface="+mn-lt"/>
                <a:ea typeface="Times New Roman" panose="02020603050405020304" pitchFamily="18" charset="0"/>
              </a:rPr>
              <a:t>Pharmaceutical Research &amp; Allied Sciences</a:t>
            </a:r>
            <a:r>
              <a:rPr lang="en-US" sz="1300" dirty="0">
                <a:effectLst/>
                <a:latin typeface="+mn-lt"/>
                <a:ea typeface="Times New Roman" panose="02020603050405020304" pitchFamily="18" charset="0"/>
              </a:rPr>
              <a:t>, vol. 7, no. 4, Oct. 2018,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pp. 86–96. </a:t>
            </a:r>
            <a:r>
              <a:rPr lang="en-US" sz="1300" i="1" dirty="0">
                <a:effectLst/>
                <a:latin typeface="+mn-lt"/>
                <a:ea typeface="Times New Roman" panose="02020603050405020304" pitchFamily="18" charset="0"/>
              </a:rPr>
              <a:t>EBSCOhost</a:t>
            </a:r>
            <a:r>
              <a:rPr lang="en-US" sz="1300" dirty="0">
                <a:effectLst/>
                <a:latin typeface="+mn-lt"/>
                <a:ea typeface="Times New Roman" panose="02020603050405020304" pitchFamily="18" charset="0"/>
              </a:rPr>
              <a:t>,</a:t>
            </a:r>
            <a:endParaRPr lang="en-US" sz="1300" dirty="0">
              <a:effectLst/>
              <a:latin typeface="+mn-lt"/>
              <a:ea typeface="Arial" panose="020B0604020202020204" pitchFamily="34" charset="0"/>
            </a:endParaRPr>
          </a:p>
          <a:p>
            <a:pPr marL="457200"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https://</a:t>
            </a:r>
            <a:r>
              <a:rPr lang="en-US" sz="1300" dirty="0" err="1">
                <a:solidFill>
                  <a:schemeClr val="bg2"/>
                </a:solidFill>
                <a:effectLst/>
                <a:latin typeface="+mn-lt"/>
                <a:ea typeface="Times New Roman" panose="02020603050405020304" pitchFamily="18" charset="0"/>
              </a:rPr>
              <a:t>searchebscohostcom.sacredheart.idm.oclc.org</a:t>
            </a:r>
            <a:r>
              <a:rPr lang="en-US" sz="1300" dirty="0">
                <a:solidFill>
                  <a:schemeClr val="bg2"/>
                </a:solidFill>
                <a:effectLst/>
                <a:latin typeface="+mn-lt"/>
                <a:ea typeface="Times New Roman" panose="02020603050405020304" pitchFamily="18" charset="0"/>
              </a:rPr>
              <a:t>/login.aspx?direct=true&amp;db=aph&amp;AN=134266797&amp;site=eds-live&amp;scope=site </a:t>
            </a:r>
            <a:endParaRPr lang="en-US" sz="1300" dirty="0">
              <a:solidFill>
                <a:schemeClr val="bg2"/>
              </a:solidFill>
              <a:effectLst/>
              <a:latin typeface="+mn-lt"/>
              <a:ea typeface="Arial" panose="020B0604020202020204" pitchFamily="34" charset="0"/>
            </a:endParaRPr>
          </a:p>
          <a:p>
            <a:pPr marL="0" marR="0">
              <a:lnSpc>
                <a:spcPct val="115000"/>
              </a:lnSpc>
              <a:spcBef>
                <a:spcPts val="0"/>
              </a:spcBef>
              <a:spcAft>
                <a:spcPts val="0"/>
              </a:spcAft>
            </a:pPr>
            <a:r>
              <a:rPr lang="en-US" sz="1300" dirty="0">
                <a:effectLst/>
                <a:latin typeface="+mn-lt"/>
                <a:ea typeface="Times New Roman" panose="02020603050405020304" pitchFamily="18" charset="0"/>
              </a:rPr>
              <a:t>Collis, Hope M. “Why Ms. Daisy Was Not Allowed to Drive Herself: An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Examination of the Need for Federally Mandated Driver’s License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Renewal Procedures for Elderly Drivers.” </a:t>
            </a:r>
            <a:r>
              <a:rPr lang="en-US" sz="1300" i="1" dirty="0">
                <a:effectLst/>
                <a:latin typeface="+mn-lt"/>
                <a:ea typeface="Times New Roman" panose="02020603050405020304" pitchFamily="18" charset="0"/>
              </a:rPr>
              <a:t>Transportation Law Journal</a:t>
            </a:r>
            <a:r>
              <a:rPr lang="en-US" sz="1300" dirty="0">
                <a:effectLst/>
                <a:latin typeface="+mn-lt"/>
                <a:ea typeface="Times New Roman" panose="02020603050405020304" pitchFamily="18" charset="0"/>
              </a:rPr>
              <a:t>,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vol. 41, no. 1, Jan. 2014, pp. 45–66. </a:t>
            </a:r>
            <a:r>
              <a:rPr lang="en-US" sz="1300" i="1" dirty="0">
                <a:effectLst/>
                <a:latin typeface="+mn-lt"/>
                <a:ea typeface="Times New Roman" panose="02020603050405020304" pitchFamily="18" charset="0"/>
              </a:rPr>
              <a:t>EBSCOhost</a:t>
            </a:r>
            <a:r>
              <a:rPr lang="en-US" sz="1300" dirty="0">
                <a:effectLst/>
                <a:latin typeface="+mn-lt"/>
                <a:ea typeface="Times New Roman" panose="02020603050405020304" pitchFamily="18" charset="0"/>
              </a:rPr>
              <a:t>,</a:t>
            </a:r>
            <a:endParaRPr lang="en-US" sz="1300" dirty="0">
              <a:latin typeface="+mn-lt"/>
              <a:ea typeface="Times New Roman" panose="02020603050405020304" pitchFamily="18" charset="0"/>
            </a:endParaRPr>
          </a:p>
          <a:p>
            <a:pPr marL="0"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       https://</a:t>
            </a:r>
            <a:r>
              <a:rPr lang="en-US" sz="1300" dirty="0" err="1">
                <a:solidFill>
                  <a:schemeClr val="bg2"/>
                </a:solidFill>
                <a:effectLst/>
                <a:latin typeface="+mn-lt"/>
                <a:ea typeface="Times New Roman" panose="02020603050405020304" pitchFamily="18" charset="0"/>
              </a:rPr>
              <a:t>searchebscohostcom.sacredheart.idm.oclc.org</a:t>
            </a:r>
            <a:r>
              <a:rPr lang="en-US" sz="1300" dirty="0">
                <a:solidFill>
                  <a:schemeClr val="bg2"/>
                </a:solidFill>
                <a:effectLst/>
                <a:latin typeface="+mn-lt"/>
                <a:ea typeface="Times New Roman" panose="02020603050405020304" pitchFamily="18" charset="0"/>
              </a:rPr>
              <a:t>/</a:t>
            </a:r>
            <a:r>
              <a:rPr lang="en-US" sz="1300" dirty="0" err="1">
                <a:solidFill>
                  <a:schemeClr val="bg2"/>
                </a:solidFill>
                <a:effectLst/>
                <a:latin typeface="+mn-lt"/>
                <a:ea typeface="Times New Roman" panose="02020603050405020304" pitchFamily="18" charset="0"/>
              </a:rPr>
              <a:t>login.aspx?direct</a:t>
            </a:r>
            <a:r>
              <a:rPr lang="en-US" sz="1300" dirty="0">
                <a:solidFill>
                  <a:schemeClr val="bg2"/>
                </a:solidFill>
                <a:effectLst/>
                <a:latin typeface="+mn-lt"/>
                <a:ea typeface="Times New Roman" panose="02020603050405020304" pitchFamily="18" charset="0"/>
              </a:rPr>
              <a:t> </a:t>
            </a:r>
          </a:p>
          <a:p>
            <a:pPr marL="0" marR="0">
              <a:lnSpc>
                <a:spcPct val="115000"/>
              </a:lnSpc>
              <a:spcBef>
                <a:spcPts val="0"/>
              </a:spcBef>
              <a:spcAft>
                <a:spcPts val="0"/>
              </a:spcAft>
            </a:pPr>
            <a:r>
              <a:rPr lang="en-US" sz="1300" dirty="0">
                <a:solidFill>
                  <a:schemeClr val="bg2"/>
                </a:solidFill>
                <a:latin typeface="+mn-lt"/>
                <a:ea typeface="Times New Roman" panose="02020603050405020304" pitchFamily="18" charset="0"/>
              </a:rPr>
              <a:t>       </a:t>
            </a:r>
            <a:r>
              <a:rPr lang="en-US" sz="1300" dirty="0">
                <a:solidFill>
                  <a:schemeClr val="bg2"/>
                </a:solidFill>
                <a:effectLst/>
                <a:latin typeface="+mn-lt"/>
                <a:ea typeface="Times New Roman" panose="02020603050405020304" pitchFamily="18" charset="0"/>
              </a:rPr>
              <a:t>=true&amp;db=edshol&amp;AN=edshol.hein.journals.tportl41.6&amp;site=eds-l</a:t>
            </a:r>
          </a:p>
          <a:p>
            <a:pPr marL="0" marR="0">
              <a:lnSpc>
                <a:spcPct val="115000"/>
              </a:lnSpc>
              <a:spcBef>
                <a:spcPts val="0"/>
              </a:spcBef>
              <a:spcAft>
                <a:spcPts val="0"/>
              </a:spcAft>
            </a:pPr>
            <a:r>
              <a:rPr lang="en-US" sz="1300" dirty="0">
                <a:solidFill>
                  <a:schemeClr val="bg2"/>
                </a:solidFill>
                <a:latin typeface="+mn-lt"/>
                <a:ea typeface="Times New Roman" panose="02020603050405020304" pitchFamily="18" charset="0"/>
              </a:rPr>
              <a:t>       </a:t>
            </a:r>
            <a:r>
              <a:rPr lang="en-US" sz="1300" dirty="0" err="1">
                <a:solidFill>
                  <a:schemeClr val="bg2"/>
                </a:solidFill>
                <a:effectLst/>
                <a:latin typeface="+mn-lt"/>
                <a:ea typeface="Times New Roman" panose="02020603050405020304" pitchFamily="18" charset="0"/>
              </a:rPr>
              <a:t>ive&amp;scope</a:t>
            </a:r>
            <a:r>
              <a:rPr lang="en-US" sz="1300" dirty="0">
                <a:solidFill>
                  <a:schemeClr val="bg2"/>
                </a:solidFill>
                <a:effectLst/>
                <a:latin typeface="+mn-lt"/>
                <a:ea typeface="Times New Roman" panose="02020603050405020304" pitchFamily="18" charset="0"/>
              </a:rPr>
              <a:t>=site</a:t>
            </a:r>
            <a:endParaRPr lang="en-US" sz="1300" dirty="0">
              <a:solidFill>
                <a:schemeClr val="bg2"/>
              </a:solidFill>
              <a:effectLst/>
              <a:latin typeface="+mn-lt"/>
              <a:ea typeface="Arial" panose="020B0604020202020204" pitchFamily="34" charset="0"/>
            </a:endParaRPr>
          </a:p>
          <a:p>
            <a:pPr marL="0" marR="0">
              <a:lnSpc>
                <a:spcPct val="115000"/>
              </a:lnSpc>
              <a:spcBef>
                <a:spcPts val="0"/>
              </a:spcBef>
              <a:spcAft>
                <a:spcPts val="0"/>
              </a:spcAft>
            </a:pPr>
            <a:r>
              <a:rPr lang="en-US" sz="1300" dirty="0">
                <a:effectLst/>
                <a:latin typeface="+mn-lt"/>
                <a:ea typeface="Times New Roman" panose="02020603050405020304" pitchFamily="18" charset="0"/>
              </a:rPr>
              <a:t>Nakano, </a:t>
            </a:r>
            <a:r>
              <a:rPr lang="en-US" sz="1300" dirty="0" err="1">
                <a:effectLst/>
                <a:latin typeface="+mn-lt"/>
                <a:ea typeface="Times New Roman" panose="02020603050405020304" pitchFamily="18" charset="0"/>
              </a:rPr>
              <a:t>Tomoaki</a:t>
            </a:r>
            <a:r>
              <a:rPr lang="en-US" sz="1300" dirty="0">
                <a:effectLst/>
                <a:latin typeface="+mn-lt"/>
                <a:ea typeface="Times New Roman" panose="02020603050405020304" pitchFamily="18" charset="0"/>
              </a:rPr>
              <a:t>, et al. “A Method for Assessing the Driving Ability of the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Elderly and Thoughts on Its Systematization.” </a:t>
            </a:r>
            <a:r>
              <a:rPr lang="en-US" sz="1300" i="1" dirty="0">
                <a:effectLst/>
                <a:latin typeface="+mn-lt"/>
                <a:ea typeface="Times New Roman" panose="02020603050405020304" pitchFamily="18" charset="0"/>
              </a:rPr>
              <a:t>IATSS Research</a:t>
            </a:r>
            <a:r>
              <a:rPr lang="en-US" sz="1300" dirty="0">
                <a:effectLst/>
                <a:latin typeface="+mn-lt"/>
                <a:ea typeface="Times New Roman" panose="02020603050405020304" pitchFamily="18" charset="0"/>
              </a:rPr>
              <a:t>, vol.   </a:t>
            </a:r>
          </a:p>
          <a:p>
            <a:pPr marL="0" marR="0">
              <a:lnSpc>
                <a:spcPct val="115000"/>
              </a:lnSpc>
              <a:spcBef>
                <a:spcPts val="0"/>
              </a:spcBef>
              <a:spcAft>
                <a:spcPts val="0"/>
              </a:spcAft>
            </a:pPr>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32, no. 1, Jan. 2008, pp. 44–53. </a:t>
            </a:r>
            <a:r>
              <a:rPr lang="en-US" sz="1300" i="1" dirty="0">
                <a:effectLst/>
                <a:latin typeface="+mn-lt"/>
                <a:ea typeface="Times New Roman" panose="02020603050405020304" pitchFamily="18" charset="0"/>
              </a:rPr>
              <a:t>EBSCOhost</a:t>
            </a:r>
            <a:r>
              <a:rPr lang="en-US" sz="1300" dirty="0">
                <a:effectLst/>
                <a:latin typeface="+mn-lt"/>
                <a:ea typeface="Times New Roman" panose="02020603050405020304" pitchFamily="18" charset="0"/>
              </a:rPr>
              <a:t>,</a:t>
            </a:r>
            <a:endParaRPr lang="en-US" sz="1300" dirty="0">
              <a:latin typeface="+mn-lt"/>
              <a:ea typeface="Times New Roman" panose="02020603050405020304" pitchFamily="18" charset="0"/>
            </a:endParaRPr>
          </a:p>
          <a:p>
            <a:pPr marL="0"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          https://</a:t>
            </a:r>
            <a:r>
              <a:rPr lang="en-US" sz="1300" dirty="0" err="1">
                <a:solidFill>
                  <a:schemeClr val="bg2"/>
                </a:solidFill>
                <a:effectLst/>
                <a:latin typeface="+mn-lt"/>
                <a:ea typeface="Times New Roman" panose="02020603050405020304" pitchFamily="18" charset="0"/>
              </a:rPr>
              <a:t>searchebscohostcom.sacredheart.idm.oclc.org</a:t>
            </a:r>
            <a:r>
              <a:rPr lang="en-US" sz="1300" dirty="0">
                <a:solidFill>
                  <a:schemeClr val="bg2"/>
                </a:solidFill>
                <a:effectLst/>
                <a:latin typeface="+mn-lt"/>
                <a:ea typeface="Times New Roman" panose="02020603050405020304" pitchFamily="18" charset="0"/>
              </a:rPr>
              <a:t>/login.           </a:t>
            </a:r>
          </a:p>
          <a:p>
            <a:pPr marL="0" marR="0">
              <a:lnSpc>
                <a:spcPct val="115000"/>
              </a:lnSpc>
              <a:spcBef>
                <a:spcPts val="0"/>
              </a:spcBef>
              <a:spcAft>
                <a:spcPts val="0"/>
              </a:spcAft>
            </a:pPr>
            <a:r>
              <a:rPr lang="en-US" sz="1300" dirty="0">
                <a:solidFill>
                  <a:schemeClr val="bg2"/>
                </a:solidFill>
                <a:latin typeface="+mn-lt"/>
                <a:ea typeface="Times New Roman" panose="02020603050405020304" pitchFamily="18" charset="0"/>
              </a:rPr>
              <a:t>          </a:t>
            </a:r>
            <a:r>
              <a:rPr lang="en-US" sz="1300" dirty="0" err="1">
                <a:solidFill>
                  <a:schemeClr val="bg2"/>
                </a:solidFill>
                <a:effectLst/>
                <a:latin typeface="+mn-lt"/>
                <a:ea typeface="Times New Roman" panose="02020603050405020304" pitchFamily="18" charset="0"/>
              </a:rPr>
              <a:t>aspx?direct</a:t>
            </a:r>
            <a:r>
              <a:rPr lang="en-US" sz="1300" dirty="0">
                <a:solidFill>
                  <a:schemeClr val="bg2"/>
                </a:solidFill>
                <a:effectLst/>
                <a:latin typeface="+mn-lt"/>
                <a:ea typeface="Times New Roman" panose="02020603050405020304" pitchFamily="18" charset="0"/>
              </a:rPr>
              <a:t>=</a:t>
            </a:r>
            <a:r>
              <a:rPr lang="en-US" sz="1300" dirty="0" err="1">
                <a:solidFill>
                  <a:schemeClr val="bg2"/>
                </a:solidFill>
                <a:effectLst/>
                <a:latin typeface="+mn-lt"/>
                <a:ea typeface="Times New Roman" panose="02020603050405020304" pitchFamily="18" charset="0"/>
              </a:rPr>
              <a:t>true&amp;db</a:t>
            </a:r>
            <a:r>
              <a:rPr lang="en-US" sz="1300" dirty="0">
                <a:solidFill>
                  <a:schemeClr val="bg2"/>
                </a:solidFill>
                <a:effectLst/>
                <a:latin typeface="+mn-lt"/>
                <a:ea typeface="Times New Roman" panose="02020603050405020304" pitchFamily="18" charset="0"/>
              </a:rPr>
              <a:t>=ed </a:t>
            </a:r>
            <a:r>
              <a:rPr lang="en-US" sz="1300" dirty="0" err="1">
                <a:solidFill>
                  <a:schemeClr val="bg2"/>
                </a:solidFill>
                <a:effectLst/>
                <a:latin typeface="+mn-lt"/>
                <a:ea typeface="Times New Roman" panose="02020603050405020304" pitchFamily="18" charset="0"/>
              </a:rPr>
              <a:t>selp&amp;AN</a:t>
            </a:r>
            <a:r>
              <a:rPr lang="en-US" sz="1300" dirty="0">
                <a:solidFill>
                  <a:schemeClr val="bg2"/>
                </a:solidFill>
                <a:effectLst/>
                <a:latin typeface="+mn-lt"/>
                <a:ea typeface="Times New Roman" panose="02020603050405020304" pitchFamily="18" charset="0"/>
              </a:rPr>
              <a:t>=S0386111214601990&amp;site=eds </a:t>
            </a:r>
          </a:p>
          <a:p>
            <a:pPr marL="0" marR="0">
              <a:lnSpc>
                <a:spcPct val="115000"/>
              </a:lnSpc>
              <a:spcBef>
                <a:spcPts val="0"/>
              </a:spcBef>
              <a:spcAft>
                <a:spcPts val="0"/>
              </a:spcAft>
            </a:pPr>
            <a:r>
              <a:rPr lang="en-US" sz="1300" dirty="0">
                <a:solidFill>
                  <a:schemeClr val="bg2"/>
                </a:solidFill>
                <a:latin typeface="+mn-lt"/>
                <a:ea typeface="Times New Roman" panose="02020603050405020304" pitchFamily="18" charset="0"/>
              </a:rPr>
              <a:t>          </a:t>
            </a:r>
            <a:r>
              <a:rPr lang="en-US" sz="1300" dirty="0" err="1">
                <a:solidFill>
                  <a:schemeClr val="bg2"/>
                </a:solidFill>
                <a:effectLst/>
                <a:latin typeface="+mn-lt"/>
                <a:ea typeface="Times New Roman" panose="02020603050405020304" pitchFamily="18" charset="0"/>
              </a:rPr>
              <a:t>ive&amp;scope</a:t>
            </a:r>
            <a:r>
              <a:rPr lang="en-US" sz="1300" dirty="0">
                <a:solidFill>
                  <a:schemeClr val="bg2"/>
                </a:solidFill>
                <a:effectLst/>
                <a:latin typeface="+mn-lt"/>
                <a:ea typeface="Times New Roman" panose="02020603050405020304" pitchFamily="18" charset="0"/>
              </a:rPr>
              <a:t>=site </a:t>
            </a:r>
            <a:endParaRPr lang="en-US" sz="1300" dirty="0">
              <a:solidFill>
                <a:schemeClr val="bg2"/>
              </a:solidFill>
              <a:effectLst/>
              <a:latin typeface="+mn-lt"/>
              <a:ea typeface="Arial" panose="020B0604020202020204" pitchFamily="34" charset="0"/>
            </a:endParaRPr>
          </a:p>
          <a:p>
            <a:pPr marL="0" marR="0">
              <a:lnSpc>
                <a:spcPct val="115000"/>
              </a:lnSpc>
              <a:spcBef>
                <a:spcPts val="0"/>
              </a:spcBef>
              <a:spcAft>
                <a:spcPts val="0"/>
              </a:spcAft>
            </a:pPr>
            <a:r>
              <a:rPr lang="en-US" sz="1300" dirty="0" err="1">
                <a:effectLst/>
                <a:latin typeface="+mn-lt"/>
                <a:ea typeface="Arial" panose="020B0604020202020204" pitchFamily="34" charset="0"/>
              </a:rPr>
              <a:t>Sollitto</a:t>
            </a:r>
            <a:r>
              <a:rPr lang="en-US" sz="1300" dirty="0">
                <a:effectLst/>
                <a:latin typeface="+mn-lt"/>
                <a:ea typeface="Arial" panose="020B0604020202020204" pitchFamily="34" charset="0"/>
              </a:rPr>
              <a:t>, Marlo. “Taking the Keys Away: What to Do If a Senior Won't Stop </a:t>
            </a:r>
          </a:p>
          <a:p>
            <a:pPr marL="0" marR="0">
              <a:lnSpc>
                <a:spcPct val="115000"/>
              </a:lnSpc>
              <a:spcBef>
                <a:spcPts val="0"/>
              </a:spcBef>
              <a:spcAft>
                <a:spcPts val="0"/>
              </a:spcAft>
            </a:pPr>
            <a:r>
              <a:rPr lang="en-US" sz="1300" dirty="0">
                <a:latin typeface="+mn-lt"/>
                <a:ea typeface="Arial" panose="020B0604020202020204" pitchFamily="34" charset="0"/>
              </a:rPr>
              <a:t>       </a:t>
            </a:r>
            <a:r>
              <a:rPr lang="en-US" sz="1300" dirty="0">
                <a:effectLst/>
                <a:latin typeface="+mn-lt"/>
                <a:ea typeface="Arial" panose="020B0604020202020204" pitchFamily="34" charset="0"/>
              </a:rPr>
              <a:t>Driving.” </a:t>
            </a:r>
            <a:r>
              <a:rPr lang="en-US" sz="1300" i="1" dirty="0" err="1">
                <a:effectLst/>
                <a:latin typeface="+mn-lt"/>
                <a:ea typeface="Arial" panose="020B0604020202020204" pitchFamily="34" charset="0"/>
              </a:rPr>
              <a:t>AgingCare</a:t>
            </a:r>
            <a:r>
              <a:rPr lang="en-US" sz="1300" dirty="0">
                <a:effectLst/>
                <a:latin typeface="+mn-lt"/>
                <a:ea typeface="Arial" panose="020B0604020202020204" pitchFamily="34" charset="0"/>
              </a:rPr>
              <a:t>, 6 Mar. 2020,                                            </a:t>
            </a:r>
          </a:p>
          <a:p>
            <a:pPr marL="0" marR="0">
              <a:lnSpc>
                <a:spcPct val="115000"/>
              </a:lnSpc>
              <a:spcBef>
                <a:spcPts val="0"/>
              </a:spcBef>
              <a:spcAft>
                <a:spcPts val="0"/>
              </a:spcAft>
            </a:pPr>
            <a:r>
              <a:rPr lang="en-US" sz="1300" dirty="0">
                <a:solidFill>
                  <a:schemeClr val="bg2"/>
                </a:solidFill>
                <a:effectLst/>
                <a:latin typeface="+mn-lt"/>
                <a:ea typeface="Arial" panose="020B0604020202020204" pitchFamily="34" charset="0"/>
              </a:rPr>
              <a:t>       </a:t>
            </a:r>
            <a:r>
              <a:rPr lang="en-US" sz="1300" dirty="0" err="1">
                <a:solidFill>
                  <a:schemeClr val="bg2"/>
                </a:solidFill>
                <a:effectLst/>
                <a:latin typeface="+mn-lt"/>
                <a:ea typeface="Arial" panose="020B0604020202020204" pitchFamily="34" charset="0"/>
              </a:rPr>
              <a:t>www.agingcare.com</a:t>
            </a:r>
            <a:r>
              <a:rPr lang="en-US" sz="1300" dirty="0">
                <a:solidFill>
                  <a:schemeClr val="bg2"/>
                </a:solidFill>
                <a:effectLst/>
                <a:latin typeface="+mn-lt"/>
                <a:ea typeface="Arial" panose="020B0604020202020204" pitchFamily="34" charset="0"/>
              </a:rPr>
              <a:t>/articles/taking-the-keys-if-mom-or-dad-wont-stop- </a:t>
            </a:r>
          </a:p>
          <a:p>
            <a:pPr marL="0" marR="0">
              <a:lnSpc>
                <a:spcPct val="115000"/>
              </a:lnSpc>
              <a:spcBef>
                <a:spcPts val="0"/>
              </a:spcBef>
              <a:spcAft>
                <a:spcPts val="0"/>
              </a:spcAft>
            </a:pPr>
            <a:r>
              <a:rPr lang="en-US" sz="1300" dirty="0">
                <a:solidFill>
                  <a:schemeClr val="bg2"/>
                </a:solidFill>
                <a:latin typeface="+mn-lt"/>
                <a:ea typeface="Arial" panose="020B0604020202020204" pitchFamily="34" charset="0"/>
              </a:rPr>
              <a:t>       </a:t>
            </a:r>
            <a:r>
              <a:rPr lang="en-US" sz="1300" dirty="0">
                <a:solidFill>
                  <a:schemeClr val="bg2"/>
                </a:solidFill>
                <a:effectLst/>
                <a:latin typeface="+mn-lt"/>
                <a:ea typeface="Arial" panose="020B0604020202020204" pitchFamily="34" charset="0"/>
              </a:rPr>
              <a:t>driving- 112307.htm.</a:t>
            </a:r>
          </a:p>
          <a:p>
            <a:pPr marL="360045" marR="0" indent="-360045"/>
            <a:r>
              <a:rPr lang="en-US" sz="1300" dirty="0">
                <a:effectLst/>
                <a:latin typeface="+mn-lt"/>
                <a:ea typeface="Times New Roman" panose="02020603050405020304" pitchFamily="18" charset="0"/>
              </a:rPr>
              <a:t>“Parkinson's Disease: Causes, Symptoms, and Treatments.” </a:t>
            </a:r>
            <a:r>
              <a:rPr lang="en-US" sz="1300" i="1" dirty="0">
                <a:effectLst/>
                <a:latin typeface="+mn-lt"/>
                <a:ea typeface="Times New Roman" panose="02020603050405020304" pitchFamily="18" charset="0"/>
              </a:rPr>
              <a:t>National Institute on Aging</a:t>
            </a:r>
            <a:r>
              <a:rPr lang="en-US" sz="1300" dirty="0">
                <a:effectLst/>
                <a:latin typeface="+mn-lt"/>
                <a:ea typeface="Times New Roman" panose="02020603050405020304" pitchFamily="18" charset="0"/>
              </a:rPr>
              <a:t>, U.S. Department of Health and Human Services, 2022, </a:t>
            </a:r>
            <a:r>
              <a:rPr lang="en-US" sz="1300" dirty="0">
                <a:solidFill>
                  <a:schemeClr val="bg2"/>
                </a:solidFill>
                <a:effectLst/>
                <a:latin typeface="+mn-lt"/>
                <a:ea typeface="Arial" panose="020B0604020202020204" pitchFamily="34" charset="0"/>
              </a:rPr>
              <a:t>www.nia.nih.gov/health/parkinsons-disease</a:t>
            </a:r>
            <a:r>
              <a:rPr lang="en-US" sz="1300" dirty="0">
                <a:solidFill>
                  <a:schemeClr val="bg2"/>
                </a:solidFill>
                <a:effectLst/>
                <a:latin typeface="+mn-lt"/>
                <a:ea typeface="Times New Roman" panose="02020603050405020304" pitchFamily="18" charset="0"/>
              </a:rPr>
              <a:t>. </a:t>
            </a:r>
          </a:p>
          <a:p>
            <a:pPr marL="360045" marR="0" indent="-360045"/>
            <a:r>
              <a:rPr lang="en-US" sz="1300" dirty="0">
                <a:effectLst/>
                <a:latin typeface="+mn-lt"/>
                <a:ea typeface="Times New Roman" panose="02020603050405020304" pitchFamily="18" charset="0"/>
              </a:rPr>
              <a:t>“Official Site of the State of New Jersey.” </a:t>
            </a:r>
            <a:r>
              <a:rPr lang="en-US" sz="1300" i="1" dirty="0">
                <a:effectLst/>
                <a:latin typeface="+mn-lt"/>
                <a:ea typeface="Times New Roman" panose="02020603050405020304" pitchFamily="18" charset="0"/>
              </a:rPr>
              <a:t>NJ MVC | Medical Review FAQ</a:t>
            </a:r>
            <a:r>
              <a:rPr lang="en-US" sz="1300" dirty="0">
                <a:effectLst/>
                <a:latin typeface="+mn-lt"/>
                <a:ea typeface="Times New Roman" panose="02020603050405020304" pitchFamily="18" charset="0"/>
              </a:rPr>
              <a:t>, n.d., </a:t>
            </a:r>
          </a:p>
          <a:p>
            <a:pPr marL="360045" marR="0"/>
            <a:r>
              <a:rPr lang="en-US" sz="1300" dirty="0">
                <a:solidFill>
                  <a:schemeClr val="bg2"/>
                </a:solidFill>
                <a:effectLst/>
                <a:latin typeface="+mn-lt"/>
                <a:ea typeface="Arial" panose="020B0604020202020204" pitchFamily="34" charset="0"/>
              </a:rPr>
              <a:t>www.state.nj.us/mvc/drivertopics/medfaq.htm</a:t>
            </a:r>
            <a:r>
              <a:rPr lang="en-US" sz="1300" dirty="0">
                <a:solidFill>
                  <a:schemeClr val="bg2"/>
                </a:solidFill>
                <a:effectLst/>
                <a:latin typeface="+mn-lt"/>
                <a:ea typeface="Times New Roman" panose="02020603050405020304" pitchFamily="18" charset="0"/>
              </a:rPr>
              <a:t>. </a:t>
            </a:r>
          </a:p>
          <a:p>
            <a:pPr marL="360045" marR="0" indent="-360045"/>
            <a:r>
              <a:rPr lang="en-US" sz="1300" dirty="0">
                <a:effectLst/>
                <a:latin typeface="+mn-lt"/>
                <a:ea typeface="Times New Roman" panose="02020603050405020304" pitchFamily="18" charset="0"/>
              </a:rPr>
              <a:t>“Older Drivers: License Renewal Procedures.” </a:t>
            </a:r>
            <a:r>
              <a:rPr lang="en-US" sz="1300" i="1" dirty="0">
                <a:effectLst/>
                <a:latin typeface="+mn-lt"/>
                <a:ea typeface="Times New Roman" panose="02020603050405020304" pitchFamily="18" charset="0"/>
              </a:rPr>
              <a:t>IIHS</a:t>
            </a:r>
            <a:r>
              <a:rPr lang="en-US" sz="1300" dirty="0">
                <a:effectLst/>
                <a:latin typeface="+mn-lt"/>
                <a:ea typeface="Times New Roman" panose="02020603050405020304" pitchFamily="18" charset="0"/>
              </a:rPr>
              <a:t>, 2020, </a:t>
            </a:r>
          </a:p>
          <a:p>
            <a:pPr marL="360045" marR="0"/>
            <a:r>
              <a:rPr lang="en-US" sz="1300" dirty="0">
                <a:solidFill>
                  <a:schemeClr val="bg2"/>
                </a:solidFill>
                <a:effectLst/>
                <a:latin typeface="+mn-lt"/>
                <a:ea typeface="Arial" panose="020B0604020202020204" pitchFamily="34" charset="0"/>
              </a:rPr>
              <a:t>www.iihs.org/topics/older-drivers/license-renewal-laws-table</a:t>
            </a:r>
            <a:r>
              <a:rPr lang="en-US" sz="1300" dirty="0">
                <a:solidFill>
                  <a:schemeClr val="bg2"/>
                </a:solidFill>
                <a:effectLst/>
                <a:latin typeface="+mn-lt"/>
                <a:ea typeface="Times New Roman" panose="02020603050405020304" pitchFamily="18" charset="0"/>
              </a:rPr>
              <a:t>.  </a:t>
            </a:r>
          </a:p>
          <a:p>
            <a:pPr marL="360045" marR="0" indent="-360045"/>
            <a:r>
              <a:rPr lang="en-US" sz="1300" dirty="0">
                <a:effectLst/>
                <a:latin typeface="+mn-lt"/>
                <a:ea typeface="Times New Roman" panose="02020603050405020304" pitchFamily="18" charset="0"/>
              </a:rPr>
              <a:t>“Medication Overload and Older Americans.” </a:t>
            </a:r>
            <a:r>
              <a:rPr lang="en-US" sz="1300" i="1" dirty="0" err="1">
                <a:effectLst/>
                <a:latin typeface="+mn-lt"/>
                <a:ea typeface="Times New Roman" panose="02020603050405020304" pitchFamily="18" charset="0"/>
              </a:rPr>
              <a:t>Lown</a:t>
            </a:r>
            <a:r>
              <a:rPr lang="en-US" sz="1300" i="1" dirty="0">
                <a:effectLst/>
                <a:latin typeface="+mn-lt"/>
                <a:ea typeface="Times New Roman" panose="02020603050405020304" pitchFamily="18" charset="0"/>
              </a:rPr>
              <a:t> Institute</a:t>
            </a:r>
            <a:r>
              <a:rPr lang="en-US" sz="1300" dirty="0">
                <a:effectLst/>
                <a:latin typeface="+mn-lt"/>
                <a:ea typeface="Times New Roman" panose="02020603050405020304" pitchFamily="18" charset="0"/>
              </a:rPr>
              <a:t>, 29 Jan. 2020, </a:t>
            </a:r>
          </a:p>
          <a:p>
            <a:pPr marL="360045" marR="0">
              <a:lnSpc>
                <a:spcPct val="115000"/>
              </a:lnSpc>
              <a:spcBef>
                <a:spcPts val="0"/>
              </a:spcBef>
              <a:spcAft>
                <a:spcPts val="0"/>
              </a:spcAft>
            </a:pPr>
            <a:r>
              <a:rPr lang="en-US" sz="1300" dirty="0">
                <a:solidFill>
                  <a:schemeClr val="bg2"/>
                </a:solidFill>
                <a:effectLst/>
                <a:latin typeface="+mn-lt"/>
                <a:ea typeface="Times New Roman" panose="02020603050405020304" pitchFamily="18" charset="0"/>
              </a:rPr>
              <a:t>https://lowninstitute.org/projects/medication-overload-how-the-drive-to-prescribe-isharmingolderamericans/#:~:text=Scope%20of%20Medication%20Overload&amp;text=More%20than%20four%20in%20ten,take%20ten%20drugs%20or%20more. </a:t>
            </a:r>
            <a:endParaRPr lang="en-US" sz="1300" dirty="0">
              <a:solidFill>
                <a:schemeClr val="bg2"/>
              </a:solidFill>
              <a:effectLst/>
              <a:latin typeface="+mn-lt"/>
              <a:ea typeface="Arial" panose="020B0604020202020204" pitchFamily="34" charset="0"/>
            </a:endParaRPr>
          </a:p>
          <a:p>
            <a:pPr marL="360045" marR="0" indent="-360045"/>
            <a:r>
              <a:rPr lang="en-US" sz="1300" dirty="0">
                <a:effectLst/>
                <a:latin typeface="+mn-lt"/>
                <a:ea typeface="Times New Roman" panose="02020603050405020304" pitchFamily="18" charset="0"/>
              </a:rPr>
              <a:t>Eyecare NG. “Visual Skills for Driving.” </a:t>
            </a:r>
            <a:r>
              <a:rPr lang="en-US" sz="1300" i="1" dirty="0">
                <a:effectLst/>
                <a:latin typeface="+mn-lt"/>
                <a:ea typeface="Times New Roman" panose="02020603050405020304" pitchFamily="18" charset="0"/>
              </a:rPr>
              <a:t>Eyecare NG for Patients and Consumers</a:t>
            </a:r>
            <a:r>
              <a:rPr lang="en-US" sz="1300" dirty="0">
                <a:effectLst/>
                <a:latin typeface="+mn-lt"/>
                <a:ea typeface="Times New Roman" panose="02020603050405020304" pitchFamily="18" charset="0"/>
              </a:rPr>
              <a:t>, 6 Mar. 2019, </a:t>
            </a:r>
          </a:p>
          <a:p>
            <a:pPr marL="360045" marR="0"/>
            <a:r>
              <a:rPr lang="en-US" sz="1300" dirty="0">
                <a:solidFill>
                  <a:schemeClr val="bg2"/>
                </a:solidFill>
                <a:effectLst/>
                <a:latin typeface="+mn-lt"/>
                <a:ea typeface="Arial" panose="020B0604020202020204" pitchFamily="34" charset="0"/>
              </a:rPr>
              <a:t>www.eyecareng.com/consumer-resources/other/visual-skills-driving/</a:t>
            </a:r>
            <a:r>
              <a:rPr lang="en-US" sz="1300" dirty="0">
                <a:solidFill>
                  <a:schemeClr val="bg2"/>
                </a:solidFill>
                <a:effectLst/>
                <a:latin typeface="+mn-lt"/>
                <a:ea typeface="Times New Roman" panose="02020603050405020304" pitchFamily="18" charset="0"/>
              </a:rPr>
              <a:t>.  </a:t>
            </a:r>
          </a:p>
          <a:p>
            <a:pPr marL="360045" marR="0" indent="-360045"/>
            <a:r>
              <a:rPr lang="en-US" sz="1300" dirty="0">
                <a:effectLst/>
                <a:latin typeface="+mn-lt"/>
                <a:ea typeface="Times New Roman" panose="02020603050405020304" pitchFamily="18" charset="0"/>
              </a:rPr>
              <a:t>“Adult Vision: 41 to 60 Years of Age.” </a:t>
            </a:r>
            <a:r>
              <a:rPr lang="en-US" sz="1300" i="1" dirty="0">
                <a:effectLst/>
                <a:latin typeface="+mn-lt"/>
                <a:ea typeface="Times New Roman" panose="02020603050405020304" pitchFamily="18" charset="0"/>
              </a:rPr>
              <a:t>AOA</a:t>
            </a:r>
            <a:r>
              <a:rPr lang="en-US" sz="1300" dirty="0">
                <a:effectLst/>
                <a:latin typeface="+mn-lt"/>
                <a:ea typeface="Times New Roman" panose="02020603050405020304" pitchFamily="18" charset="0"/>
              </a:rPr>
              <a:t>, n.d., </a:t>
            </a:r>
          </a:p>
          <a:p>
            <a:pPr marL="360045" marR="0"/>
            <a:r>
              <a:rPr lang="en-US" sz="1300" dirty="0">
                <a:solidFill>
                  <a:schemeClr val="bg2"/>
                </a:solidFill>
                <a:effectLst/>
                <a:latin typeface="+mn-lt"/>
                <a:ea typeface="Arial" panose="020B0604020202020204" pitchFamily="34" charset="0"/>
              </a:rPr>
              <a:t>www.aoa.org/healthy-eyes/eye-health-for-life/adult-vision-41-to-60-years-of- age?sso=y#:~:text=This%20is%20among%20the%20most,away%20to%20see%20them%20clearly</a:t>
            </a:r>
            <a:r>
              <a:rPr lang="en-US" sz="1300" dirty="0">
                <a:solidFill>
                  <a:schemeClr val="bg2"/>
                </a:solidFill>
                <a:effectLst/>
                <a:latin typeface="+mn-lt"/>
                <a:ea typeface="Times New Roman" panose="02020603050405020304" pitchFamily="18" charset="0"/>
              </a:rPr>
              <a:t>. </a:t>
            </a:r>
          </a:p>
          <a:p>
            <a:pPr marL="360045" marR="0" indent="-360045"/>
            <a:r>
              <a:rPr lang="en-US" sz="1300" dirty="0">
                <a:effectLst/>
                <a:latin typeface="+mn-lt"/>
                <a:ea typeface="Times New Roman" panose="02020603050405020304" pitchFamily="18" charset="0"/>
              </a:rPr>
              <a:t>“Side Effects of Medications Can Affect Driving Ability.” </a:t>
            </a:r>
            <a:r>
              <a:rPr lang="en-US" sz="1300" i="1" dirty="0">
                <a:effectLst/>
                <a:latin typeface="+mn-lt"/>
                <a:ea typeface="Times New Roman" panose="02020603050405020304" pitchFamily="18" charset="0"/>
              </a:rPr>
              <a:t>AARP</a:t>
            </a:r>
            <a:r>
              <a:rPr lang="en-US" sz="1300" dirty="0">
                <a:effectLst/>
                <a:latin typeface="+mn-lt"/>
                <a:ea typeface="Times New Roman" panose="02020603050405020304" pitchFamily="18" charset="0"/>
              </a:rPr>
              <a:t>, 3 Sept. 2013, </a:t>
            </a:r>
          </a:p>
          <a:p>
            <a:pPr marL="360045" marR="0"/>
            <a:r>
              <a:rPr lang="en-US" sz="1300" dirty="0">
                <a:solidFill>
                  <a:schemeClr val="bg2"/>
                </a:solidFill>
                <a:effectLst/>
                <a:latin typeface="+mn-lt"/>
                <a:ea typeface="Arial" panose="020B0604020202020204" pitchFamily="34" charset="0"/>
              </a:rPr>
              <a:t>www.aarp.org/auto/driver-safety/medications-and-driving/</a:t>
            </a:r>
            <a:r>
              <a:rPr lang="en-US" sz="1300" dirty="0">
                <a:solidFill>
                  <a:schemeClr val="bg2"/>
                </a:solidFill>
                <a:effectLst/>
                <a:latin typeface="+mn-lt"/>
                <a:ea typeface="Times New Roman" panose="02020603050405020304" pitchFamily="18" charset="0"/>
              </a:rPr>
              <a:t>. </a:t>
            </a:r>
          </a:p>
          <a:p>
            <a:pPr marL="0" marR="0"/>
            <a:r>
              <a:rPr lang="en-US" sz="1300" dirty="0">
                <a:effectLst/>
                <a:latin typeface="+mn-lt"/>
                <a:ea typeface="Times New Roman" panose="02020603050405020304" pitchFamily="18" charset="0"/>
              </a:rPr>
              <a:t>“When Do Age-Related Problems with Memory and Decision-Making Begin to Affect   </a:t>
            </a:r>
          </a:p>
          <a:p>
            <a:pPr marL="0" marR="0"/>
            <a:r>
              <a:rPr lang="en-US" sz="1300" dirty="0">
                <a:latin typeface="+mn-lt"/>
                <a:ea typeface="Times New Roman" panose="02020603050405020304" pitchFamily="18" charset="0"/>
              </a:rPr>
              <a:t>       </a:t>
            </a:r>
            <a:r>
              <a:rPr lang="en-US" sz="1300" dirty="0">
                <a:effectLst/>
                <a:latin typeface="+mn-lt"/>
                <a:ea typeface="Times New Roman" panose="02020603050405020304" pitchFamily="18" charset="0"/>
              </a:rPr>
              <a:t>Older Adults' Ability to Drive?” </a:t>
            </a:r>
            <a:r>
              <a:rPr lang="en-US" sz="1300" i="1" dirty="0">
                <a:effectLst/>
                <a:latin typeface="+mn-lt"/>
                <a:ea typeface="Times New Roman" panose="02020603050405020304" pitchFamily="18" charset="0"/>
              </a:rPr>
              <a:t>Health in Aging</a:t>
            </a:r>
            <a:r>
              <a:rPr lang="en-US" sz="1300" dirty="0">
                <a:effectLst/>
                <a:latin typeface="+mn-lt"/>
                <a:ea typeface="Times New Roman" panose="02020603050405020304" pitchFamily="18" charset="0"/>
              </a:rPr>
              <a:t>, 23 Apr. 2018, </a:t>
            </a:r>
          </a:p>
          <a:p>
            <a:pPr marL="360045" marR="0"/>
            <a:r>
              <a:rPr lang="en-US" sz="1300" dirty="0">
                <a:solidFill>
                  <a:schemeClr val="bg2"/>
                </a:solidFill>
                <a:effectLst/>
                <a:latin typeface="+mn-lt"/>
                <a:ea typeface="Arial" panose="020B0604020202020204" pitchFamily="34" charset="0"/>
              </a:rPr>
              <a:t>www.healthinaging.org/blog/when-do-age-related-problems-with-memory-and-decision-making-begin-to-affect-older-adults-ability-to-drive</a:t>
            </a:r>
            <a:r>
              <a:rPr lang="en-US" sz="1300" dirty="0">
                <a:solidFill>
                  <a:srgbClr val="0563C1"/>
                </a:solidFill>
                <a:effectLst/>
                <a:latin typeface="+mn-lt"/>
                <a:ea typeface="Arial" panose="020B0604020202020204" pitchFamily="34" charset="0"/>
              </a:rPr>
              <a:t>/</a:t>
            </a:r>
            <a:r>
              <a:rPr lang="en-US" sz="1300" dirty="0">
                <a:effectLst/>
                <a:latin typeface="+mn-lt"/>
                <a:ea typeface="Times New Roman" panose="02020603050405020304" pitchFamily="18" charset="0"/>
              </a:rPr>
              <a:t>. </a:t>
            </a:r>
          </a:p>
        </p:txBody>
      </p:sp>
      <p:sp>
        <p:nvSpPr>
          <p:cNvPr id="2064" name="Text Box 195">
            <a:extLst>
              <a:ext uri="{FF2B5EF4-FFF2-40B4-BE49-F238E27FC236}">
                <a16:creationId xmlns:a16="http://schemas.microsoft.com/office/drawing/2014/main" id="{871F7F08-6AFB-4E42-A7B9-0370F7FAB377}"/>
              </a:ext>
            </a:extLst>
          </p:cNvPr>
          <p:cNvSpPr txBox="1">
            <a:spLocks noChangeArrowheads="1"/>
          </p:cNvSpPr>
          <p:nvPr/>
        </p:nvSpPr>
        <p:spPr bwMode="auto">
          <a:xfrm>
            <a:off x="31752983" y="4771915"/>
            <a:ext cx="11783794" cy="5577106"/>
          </a:xfrm>
          <a:prstGeom prst="rect">
            <a:avLst/>
          </a:prstGeom>
          <a:solidFill>
            <a:srgbClr val="DDDDDD"/>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lstStyle>
            <a:lvl1pPr marL="342900" indent="-342900">
              <a:defRPr sz="2400">
                <a:solidFill>
                  <a:schemeClr val="tx1"/>
                </a:solidFill>
                <a:latin typeface="Arial" panose="020B0604020202020204" pitchFamily="34" charset="0"/>
              </a:defRPr>
            </a:lvl1pPr>
            <a:lvl2pPr marL="800100" indent="-34290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buFont typeface="Wingdings" pitchFamily="2" charset="2"/>
              <a:buChar char="v"/>
            </a:pPr>
            <a:r>
              <a:rPr lang="en-US" sz="2400" dirty="0"/>
              <a:t>Approximately </a:t>
            </a:r>
            <a:r>
              <a:rPr lang="en-US" sz="2400" b="1" dirty="0"/>
              <a:t>7,500</a:t>
            </a:r>
            <a:r>
              <a:rPr lang="en-US" sz="2400" dirty="0"/>
              <a:t> elderly drivers were killed in traffic accidents in 2020 (CDC, 2022)  </a:t>
            </a:r>
          </a:p>
          <a:p>
            <a:pPr>
              <a:buFont typeface="Wingdings" pitchFamily="2" charset="2"/>
              <a:buChar char="v"/>
            </a:pPr>
            <a:endParaRPr lang="en-US" dirty="0"/>
          </a:p>
          <a:p>
            <a:pPr>
              <a:buFont typeface="Wingdings" pitchFamily="2" charset="2"/>
              <a:buChar char="v"/>
            </a:pPr>
            <a:endParaRPr lang="en-US" dirty="0"/>
          </a:p>
          <a:p>
            <a:pPr>
              <a:buFont typeface="Wingdings" pitchFamily="2" charset="2"/>
              <a:buChar char="v"/>
            </a:pPr>
            <a:endParaRPr lang="en-US" dirty="0"/>
          </a:p>
          <a:p>
            <a:pPr marL="0" indent="0"/>
            <a:endParaRPr lang="en-US" dirty="0"/>
          </a:p>
          <a:p>
            <a:pPr>
              <a:buFont typeface="Wingdings" pitchFamily="2" charset="2"/>
              <a:buChar char="v"/>
            </a:pPr>
            <a:r>
              <a:rPr lang="en-US" dirty="0"/>
              <a:t>Approximately </a:t>
            </a:r>
            <a:r>
              <a:rPr lang="en-US" b="1" dirty="0"/>
              <a:t>200,000</a:t>
            </a:r>
            <a:r>
              <a:rPr lang="en-US" dirty="0"/>
              <a:t> elderly drivers were treated for crash injuries in 2020 (CDC, 2022). </a:t>
            </a:r>
          </a:p>
          <a:p>
            <a:pPr marL="0" indent="0"/>
            <a:r>
              <a:rPr lang="en-US" dirty="0"/>
              <a:t> </a:t>
            </a:r>
          </a:p>
          <a:p>
            <a:pPr marL="0" indent="0"/>
            <a:endParaRPr lang="en-US" dirty="0"/>
          </a:p>
          <a:p>
            <a:pPr marL="0" indent="0"/>
            <a:endParaRPr lang="en-US" dirty="0"/>
          </a:p>
          <a:p>
            <a:pPr marL="0" indent="0"/>
            <a:endParaRPr lang="en-US" dirty="0"/>
          </a:p>
          <a:p>
            <a:pPr marL="0" indent="0" algn="ctr"/>
            <a:r>
              <a:rPr lang="en-US" b="1" dirty="0"/>
              <a:t>As an elderly driver increases in age, the likelihood of experiencing death or injuries due to a vehicle accident increases </a:t>
            </a:r>
          </a:p>
          <a:p>
            <a:pPr marL="0" indent="0"/>
            <a:endParaRPr lang="en-US" sz="2400" dirty="0"/>
          </a:p>
        </p:txBody>
      </p:sp>
      <p:sp>
        <p:nvSpPr>
          <p:cNvPr id="2066" name="Text Box 197">
            <a:extLst>
              <a:ext uri="{FF2B5EF4-FFF2-40B4-BE49-F238E27FC236}">
                <a16:creationId xmlns:a16="http://schemas.microsoft.com/office/drawing/2014/main" id="{161C15D0-2D04-E041-8DDF-03A594E3E25F}"/>
              </a:ext>
            </a:extLst>
          </p:cNvPr>
          <p:cNvSpPr txBox="1">
            <a:spLocks noChangeArrowheads="1"/>
          </p:cNvSpPr>
          <p:nvPr/>
        </p:nvSpPr>
        <p:spPr bwMode="auto">
          <a:xfrm>
            <a:off x="8156365" y="10608687"/>
            <a:ext cx="10969625" cy="4326513"/>
          </a:xfrm>
          <a:prstGeom prst="rect">
            <a:avLst/>
          </a:prstGeom>
          <a:solidFill>
            <a:srgbClr val="DDDDDD"/>
          </a:solidFill>
          <a:ln>
            <a:noFill/>
          </a:ln>
          <a:effectLst/>
        </p:spPr>
        <p:txBody>
          <a:bodyPr lIns="228600" tIns="228600" rIns="228600" bIns="2286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indent="0">
              <a:buNone/>
            </a:pPr>
            <a:r>
              <a:rPr lang="en-US" b="1" dirty="0"/>
              <a:t>Cognitive skills necessary to drive:</a:t>
            </a:r>
          </a:p>
          <a:p>
            <a:pPr marL="1085850" lvl="1" indent="-342900">
              <a:buFont typeface="Wingdings" pitchFamily="2" charset="2"/>
              <a:buChar char="v"/>
            </a:pPr>
            <a:r>
              <a:rPr lang="en-US" dirty="0"/>
              <a:t>Working memory, problem-solving, multitasking, sustaining attention, and quick reaction time.</a:t>
            </a:r>
          </a:p>
          <a:p>
            <a:pPr marL="594360" lvl="2" indent="0">
              <a:buNone/>
            </a:pPr>
            <a:endParaRPr lang="en-US" dirty="0"/>
          </a:p>
          <a:p>
            <a:pPr marL="0" indent="0">
              <a:buNone/>
            </a:pPr>
            <a:r>
              <a:rPr lang="en-US" b="1" dirty="0"/>
              <a:t>Common cognitive issues that are developed with age include: </a:t>
            </a:r>
          </a:p>
          <a:p>
            <a:pPr marL="1085850" lvl="1" indent="-342900">
              <a:buFont typeface="Wingdings" pitchFamily="2" charset="2"/>
              <a:buChar char="v"/>
            </a:pPr>
            <a:r>
              <a:rPr lang="en-US" dirty="0"/>
              <a:t>Overall slowness in thinking and trouble with sustaining attention, multitasking, memory, and word finding. (USCF, n.d.). </a:t>
            </a:r>
          </a:p>
          <a:p>
            <a:pPr marL="594360" lvl="2" indent="0" algn="ctr">
              <a:buNone/>
            </a:pPr>
            <a:endParaRPr lang="en-US" dirty="0"/>
          </a:p>
          <a:p>
            <a:pPr marL="594360" lvl="2" indent="0">
              <a:buNone/>
            </a:pPr>
            <a:r>
              <a:rPr lang="en-US" b="1" dirty="0"/>
              <a:t>Cognitive decline typically begins at </a:t>
            </a:r>
            <a:r>
              <a:rPr lang="en-US" b="1" u="sng" dirty="0"/>
              <a:t>70 years old</a:t>
            </a:r>
            <a:r>
              <a:rPr lang="en-US" b="1" dirty="0"/>
              <a:t> </a:t>
            </a:r>
            <a:r>
              <a:rPr lang="en-US" sz="1800" b="1" dirty="0">
                <a:effectLst/>
                <a:latin typeface="+mn-lt"/>
                <a:ea typeface="Times New Roman" panose="02020603050405020304" pitchFamily="18" charset="0"/>
              </a:rPr>
              <a:t>(Salthouse, 2010)</a:t>
            </a:r>
            <a:r>
              <a:rPr lang="en-US" sz="1800" dirty="0">
                <a:effectLst/>
                <a:latin typeface="+mn-lt"/>
                <a:ea typeface="Times New Roman" panose="02020603050405020304" pitchFamily="18" charset="0"/>
              </a:rPr>
              <a:t>. </a:t>
            </a:r>
            <a:endParaRPr lang="en-US" b="1" u="sng" dirty="0">
              <a:latin typeface="+mn-lt"/>
            </a:endParaRPr>
          </a:p>
          <a:p>
            <a:pPr eaLnBrk="1" hangingPunct="1">
              <a:defRPr/>
            </a:pPr>
            <a:endParaRPr lang="en-US" altLang="en-US" dirty="0"/>
          </a:p>
        </p:txBody>
      </p:sp>
      <p:sp>
        <p:nvSpPr>
          <p:cNvPr id="2" name="Text Box 199">
            <a:extLst>
              <a:ext uri="{FF2B5EF4-FFF2-40B4-BE49-F238E27FC236}">
                <a16:creationId xmlns:a16="http://schemas.microsoft.com/office/drawing/2014/main" id="{147D71CE-10CC-CF49-9B91-6D8CE6B21CD6}"/>
              </a:ext>
            </a:extLst>
          </p:cNvPr>
          <p:cNvSpPr txBox="1">
            <a:spLocks noChangeArrowheads="1"/>
          </p:cNvSpPr>
          <p:nvPr/>
        </p:nvSpPr>
        <p:spPr bwMode="auto">
          <a:xfrm>
            <a:off x="8226424" y="4800712"/>
            <a:ext cx="10969625" cy="4902200"/>
          </a:xfrm>
          <a:prstGeom prst="rect">
            <a:avLst/>
          </a:prstGeom>
          <a:solidFill>
            <a:srgbClr val="DDDDDD"/>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600" b="1" dirty="0"/>
              <a:t>My research question: </a:t>
            </a:r>
            <a:r>
              <a:rPr lang="en-US" altLang="en-US" dirty="0"/>
              <a:t>Should the United States mandate new nationwide license renewal regulations and testing procedures regarding elderly drivers?</a:t>
            </a:r>
          </a:p>
          <a:p>
            <a:endParaRPr lang="en-US" altLang="en-US" sz="2600" dirty="0"/>
          </a:p>
          <a:p>
            <a:r>
              <a:rPr lang="en-US" altLang="en-US" sz="2600" b="1" dirty="0"/>
              <a:t>Why it matters: </a:t>
            </a:r>
            <a:r>
              <a:rPr lang="en-US" altLang="en-US" dirty="0"/>
              <a:t>As an individual approaches their elderly years their ability to safely operate a motor vehicle often declines. Therefore, influencing increased risk for injury and/or death for all individuals on the road alongside elderly drivers.</a:t>
            </a:r>
          </a:p>
          <a:p>
            <a:endParaRPr lang="en-US" altLang="en-US" dirty="0"/>
          </a:p>
          <a:p>
            <a:r>
              <a:rPr lang="en-US" altLang="en-US" sz="2600" b="1" dirty="0"/>
              <a:t>My thesis</a:t>
            </a:r>
            <a:r>
              <a:rPr lang="en-US" altLang="en-US" sz="2600" dirty="0"/>
              <a:t>: </a:t>
            </a:r>
            <a:r>
              <a:rPr lang="en-US" altLang="en-US" dirty="0"/>
              <a:t>All states should have mutual license renewal regulations and testing, in regard to elderly drivers, in order to decrease the crash death rates of elderly drivers and overall increase the safety of all individuals on the road.</a:t>
            </a:r>
            <a:endParaRPr lang="en-US" altLang="en-US" dirty="0">
              <a:solidFill>
                <a:srgbClr val="CC0000"/>
              </a:solidFill>
            </a:endParaRPr>
          </a:p>
        </p:txBody>
      </p:sp>
      <p:sp>
        <p:nvSpPr>
          <p:cNvPr id="2068" name="Text Box 200">
            <a:extLst>
              <a:ext uri="{FF2B5EF4-FFF2-40B4-BE49-F238E27FC236}">
                <a16:creationId xmlns:a16="http://schemas.microsoft.com/office/drawing/2014/main" id="{86890811-9B93-CC40-9FBA-DD0787EF43CC}"/>
              </a:ext>
            </a:extLst>
          </p:cNvPr>
          <p:cNvSpPr txBox="1">
            <a:spLocks noChangeArrowheads="1"/>
          </p:cNvSpPr>
          <p:nvPr/>
        </p:nvSpPr>
        <p:spPr bwMode="auto">
          <a:xfrm>
            <a:off x="32567152" y="11986504"/>
            <a:ext cx="10969625" cy="10058400"/>
          </a:xfrm>
          <a:prstGeom prst="rect">
            <a:avLst/>
          </a:prstGeom>
          <a:solidFill>
            <a:srgbClr val="DDDDDD"/>
          </a:solidFill>
          <a:ln>
            <a:noFill/>
          </a:ln>
          <a:effectLst/>
        </p:spPr>
        <p:txBody>
          <a:bodyPr lIns="228600" tIns="228600" rIns="228600" bIns="228600"/>
          <a:lstStyle>
            <a:lvl1pPr marL="457200" indent="-457200">
              <a:defRPr sz="2400">
                <a:solidFill>
                  <a:schemeClr val="tx1"/>
                </a:solidFill>
                <a:latin typeface="Arial" panose="020B0604020202020204" pitchFamily="34" charset="0"/>
              </a:defRPr>
            </a:lvl1pPr>
            <a:lvl2pPr marL="914400" indent="-342900">
              <a:defRPr sz="2400">
                <a:solidFill>
                  <a:schemeClr val="tx1"/>
                </a:solidFill>
                <a:latin typeface="Arial" panose="020B0604020202020204" pitchFamily="34" charset="0"/>
              </a:defRPr>
            </a:lvl2pPr>
            <a:lvl3pPr marL="1371600" indent="-342900">
              <a:defRPr sz="2400">
                <a:solidFill>
                  <a:schemeClr val="tx1"/>
                </a:solidFill>
                <a:latin typeface="Arial" panose="020B0604020202020204" pitchFamily="34" charset="0"/>
              </a:defRPr>
            </a:lvl3pPr>
            <a:lvl4pPr marL="1828800" indent="-342900">
              <a:defRPr sz="2400">
                <a:solidFill>
                  <a:schemeClr val="tx1"/>
                </a:solidFill>
                <a:latin typeface="Arial" panose="020B0604020202020204" pitchFamily="34" charset="0"/>
              </a:defRPr>
            </a:lvl4pPr>
            <a:lvl5pPr marL="2286000" indent="-342900">
              <a:defRPr sz="2400">
                <a:solidFill>
                  <a:schemeClr val="tx1"/>
                </a:solidFill>
                <a:latin typeface="Arial" panose="020B0604020202020204" pitchFamily="34" charset="0"/>
              </a:defRPr>
            </a:lvl5pPr>
            <a:lvl6pPr marL="2743200" indent="-342900" eaLnBrk="0" fontAlgn="base" hangingPunct="0">
              <a:spcBef>
                <a:spcPct val="0"/>
              </a:spcBef>
              <a:spcAft>
                <a:spcPct val="0"/>
              </a:spcAft>
              <a:defRPr sz="2400">
                <a:solidFill>
                  <a:schemeClr val="tx1"/>
                </a:solidFill>
                <a:latin typeface="Arial" panose="020B0604020202020204" pitchFamily="34" charset="0"/>
              </a:defRPr>
            </a:lvl6pPr>
            <a:lvl7pPr marL="3200400" indent="-342900" eaLnBrk="0" fontAlgn="base" hangingPunct="0">
              <a:spcBef>
                <a:spcPct val="0"/>
              </a:spcBef>
              <a:spcAft>
                <a:spcPct val="0"/>
              </a:spcAft>
              <a:defRPr sz="2400">
                <a:solidFill>
                  <a:schemeClr val="tx1"/>
                </a:solidFill>
                <a:latin typeface="Arial" panose="020B0604020202020204" pitchFamily="34" charset="0"/>
              </a:defRPr>
            </a:lvl7pPr>
            <a:lvl8pPr marL="3657600" indent="-342900" eaLnBrk="0" fontAlgn="base" hangingPunct="0">
              <a:spcBef>
                <a:spcPct val="0"/>
              </a:spcBef>
              <a:spcAft>
                <a:spcPct val="0"/>
              </a:spcAft>
              <a:defRPr sz="2400">
                <a:solidFill>
                  <a:schemeClr val="tx1"/>
                </a:solidFill>
                <a:latin typeface="Arial" panose="020B0604020202020204" pitchFamily="34" charset="0"/>
              </a:defRPr>
            </a:lvl8pPr>
            <a:lvl9pPr marL="4114800" indent="-342900" eaLnBrk="0" fontAlgn="base" hangingPunct="0">
              <a:spcBef>
                <a:spcPct val="0"/>
              </a:spcBef>
              <a:spcAft>
                <a:spcPct val="0"/>
              </a:spcAft>
              <a:defRPr sz="2400">
                <a:solidFill>
                  <a:schemeClr val="tx1"/>
                </a:solidFill>
                <a:latin typeface="Arial" panose="020B0604020202020204" pitchFamily="34" charset="0"/>
              </a:defRPr>
            </a:lvl9pPr>
          </a:lstStyle>
          <a:p>
            <a:pPr marL="0" marR="0">
              <a:lnSpc>
                <a:spcPct val="115000"/>
              </a:lnSpc>
              <a:spcBef>
                <a:spcPts val="0"/>
              </a:spcBef>
              <a:spcAft>
                <a:spcPts val="0"/>
              </a:spcAft>
              <a:buFont typeface="Wingdings" pitchFamily="2" charset="2"/>
              <a:buChar char="v"/>
            </a:pPr>
            <a:r>
              <a:rPr lang="en-US" dirty="0">
                <a:effectLst/>
                <a:latin typeface="+mn-lt"/>
                <a:ea typeface="Times New Roman" panose="02020603050405020304" pitchFamily="18" charset="0"/>
              </a:rPr>
              <a:t>All states should have mutual license renewal regulations and testing, in regard to elderly drivers, in order to decrease the crash death rates of elderly drivers and overall increase the safety of all individuals on the road</a:t>
            </a:r>
            <a:r>
              <a:rPr lang="en-US" sz="1800" dirty="0">
                <a:effectLst/>
                <a:latin typeface="Times New Roman" panose="02020603050405020304" pitchFamily="18" charset="0"/>
                <a:ea typeface="Times New Roman" panose="02020603050405020304" pitchFamily="18" charset="0"/>
              </a:rPr>
              <a:t>.</a:t>
            </a:r>
            <a:r>
              <a:rPr lang="en-US" dirty="0">
                <a:effectLst/>
              </a:rPr>
              <a:t> </a:t>
            </a:r>
          </a:p>
          <a:p>
            <a:pPr marL="0" marR="0">
              <a:lnSpc>
                <a:spcPct val="115000"/>
              </a:lnSpc>
              <a:spcBef>
                <a:spcPts val="0"/>
              </a:spcBef>
              <a:spcAft>
                <a:spcPts val="0"/>
              </a:spcAft>
              <a:buFont typeface="Wingdings" pitchFamily="2" charset="2"/>
              <a:buChar char="v"/>
            </a:pPr>
            <a:endParaRPr lang="en-US" altLang="en-US" dirty="0"/>
          </a:p>
          <a:p>
            <a:pPr marL="0" marR="0">
              <a:lnSpc>
                <a:spcPct val="115000"/>
              </a:lnSpc>
              <a:spcBef>
                <a:spcPts val="0"/>
              </a:spcBef>
              <a:spcAft>
                <a:spcPts val="0"/>
              </a:spcAft>
              <a:buFont typeface="Wingdings" pitchFamily="2" charset="2"/>
              <a:buChar char="v"/>
            </a:pPr>
            <a:r>
              <a:rPr lang="en-US" dirty="0">
                <a:effectLst/>
                <a:latin typeface="+mn-lt"/>
                <a:ea typeface="Times New Roman" panose="02020603050405020304" pitchFamily="18" charset="0"/>
              </a:rPr>
              <a:t>Vision declines in elderly drivers often impact their ability to: easily read road signs, notice pedestrians at crosswalks, notice oncoming vehicles, and clearly see the road at night. </a:t>
            </a:r>
          </a:p>
          <a:p>
            <a:pPr marL="0" marR="0">
              <a:lnSpc>
                <a:spcPct val="115000"/>
              </a:lnSpc>
              <a:spcBef>
                <a:spcPts val="0"/>
              </a:spcBef>
              <a:spcAft>
                <a:spcPts val="0"/>
              </a:spcAft>
              <a:buFont typeface="Wingdings" pitchFamily="2" charset="2"/>
              <a:buChar char="v"/>
            </a:pPr>
            <a:endParaRPr lang="en-US" dirty="0">
              <a:latin typeface="+mn-lt"/>
              <a:ea typeface="Times New Roman" panose="02020603050405020304" pitchFamily="18" charset="0"/>
            </a:endParaRPr>
          </a:p>
          <a:p>
            <a:pPr marL="0" marR="0">
              <a:lnSpc>
                <a:spcPct val="115000"/>
              </a:lnSpc>
              <a:spcBef>
                <a:spcPts val="0"/>
              </a:spcBef>
              <a:spcAft>
                <a:spcPts val="0"/>
              </a:spcAft>
              <a:buFont typeface="Wingdings" pitchFamily="2" charset="2"/>
              <a:buChar char="v"/>
            </a:pPr>
            <a:r>
              <a:rPr lang="en-US" dirty="0">
                <a:effectLst/>
                <a:latin typeface="+mn-lt"/>
                <a:ea typeface="Times New Roman" panose="02020603050405020304" pitchFamily="18" charset="0"/>
              </a:rPr>
              <a:t>Cognitive declines in elderly drivers impact the driver’s ability to: multitask, sustain attention, maneuver the vehicle when there is oncoming traffic, maintain rapid reaction time, and main the vehicle within the driving lane</a:t>
            </a:r>
            <a:r>
              <a:rPr lang="en-US" sz="1800" dirty="0">
                <a:effectLst/>
                <a:latin typeface="Times New Roman" panose="02020603050405020304" pitchFamily="18" charset="0"/>
                <a:ea typeface="Times New Roman" panose="02020603050405020304" pitchFamily="18" charset="0"/>
              </a:rPr>
              <a:t>.</a:t>
            </a:r>
            <a:r>
              <a:rPr lang="en-US" dirty="0">
                <a:effectLst/>
              </a:rPr>
              <a:t> </a:t>
            </a:r>
            <a:r>
              <a:rPr lang="en-US" altLang="en-US" dirty="0"/>
              <a:t>  </a:t>
            </a:r>
          </a:p>
          <a:p>
            <a:pPr marL="0" marR="0">
              <a:lnSpc>
                <a:spcPct val="115000"/>
              </a:lnSpc>
              <a:spcBef>
                <a:spcPts val="0"/>
              </a:spcBef>
              <a:spcAft>
                <a:spcPts val="0"/>
              </a:spcAft>
              <a:buFont typeface="Wingdings" pitchFamily="2" charset="2"/>
              <a:buChar char="v"/>
            </a:pPr>
            <a:endParaRPr lang="en-US" altLang="en-US" dirty="0"/>
          </a:p>
          <a:p>
            <a:pPr marL="0" marR="0">
              <a:lnSpc>
                <a:spcPct val="115000"/>
              </a:lnSpc>
              <a:spcBef>
                <a:spcPts val="0"/>
              </a:spcBef>
              <a:spcAft>
                <a:spcPts val="0"/>
              </a:spcAft>
              <a:buFont typeface="Wingdings" pitchFamily="2" charset="2"/>
              <a:buChar char="v"/>
            </a:pPr>
            <a:r>
              <a:rPr lang="en-US" dirty="0">
                <a:effectLst/>
                <a:latin typeface="+mn-lt"/>
                <a:ea typeface="Times New Roman" panose="02020603050405020304" pitchFamily="18" charset="0"/>
              </a:rPr>
              <a:t>Approximately only half of the states have age-related precautions in regard to the frequency of license renewals for the elderly population.</a:t>
            </a:r>
          </a:p>
          <a:p>
            <a:pPr marL="0" marR="0">
              <a:lnSpc>
                <a:spcPct val="115000"/>
              </a:lnSpc>
              <a:spcBef>
                <a:spcPts val="0"/>
              </a:spcBef>
              <a:spcAft>
                <a:spcPts val="0"/>
              </a:spcAft>
              <a:buFont typeface="Wingdings" pitchFamily="2" charset="2"/>
              <a:buChar char="v"/>
            </a:pPr>
            <a:endParaRPr lang="en-US" dirty="0">
              <a:latin typeface="+mn-lt"/>
            </a:endParaRPr>
          </a:p>
          <a:p>
            <a:pPr marL="0" marR="0" indent="0">
              <a:lnSpc>
                <a:spcPct val="115000"/>
              </a:lnSpc>
              <a:spcBef>
                <a:spcPts val="0"/>
              </a:spcBef>
              <a:spcAft>
                <a:spcPts val="0"/>
              </a:spcAft>
            </a:pPr>
            <a:r>
              <a:rPr lang="en-US" b="1" dirty="0">
                <a:effectLst/>
                <a:latin typeface="+mn-lt"/>
                <a:ea typeface="Times New Roman" panose="02020603050405020304" pitchFamily="18" charset="0"/>
              </a:rPr>
              <a:t>The national license renewal regulations that I urge </a:t>
            </a:r>
            <a:r>
              <a:rPr lang="en-US" b="1" dirty="0">
                <a:latin typeface="+mn-lt"/>
                <a:ea typeface="Times New Roman" panose="02020603050405020304" pitchFamily="18" charset="0"/>
              </a:rPr>
              <a:t>to be </a:t>
            </a:r>
            <a:r>
              <a:rPr lang="en-US" b="1" dirty="0">
                <a:effectLst/>
                <a:latin typeface="+mn-lt"/>
                <a:ea typeface="Times New Roman" panose="02020603050405020304" pitchFamily="18" charset="0"/>
              </a:rPr>
              <a:t>implemented: </a:t>
            </a:r>
          </a:p>
          <a:p>
            <a:pPr marL="285750" marR="0" indent="-285750">
              <a:lnSpc>
                <a:spcPct val="115000"/>
              </a:lnSpc>
              <a:spcBef>
                <a:spcPts val="0"/>
              </a:spcBef>
              <a:spcAft>
                <a:spcPts val="0"/>
              </a:spcAft>
              <a:buFont typeface="Wingdings" pitchFamily="2" charset="2"/>
              <a:buChar char="v"/>
            </a:pPr>
            <a:r>
              <a:rPr lang="en-US" dirty="0">
                <a:effectLst/>
                <a:latin typeface="+mn-lt"/>
                <a:ea typeface="Times New Roman" panose="02020603050405020304" pitchFamily="18" charset="0"/>
              </a:rPr>
              <a:t>The U.S. should develop laws that require yearly license renewals for elderly drivers sixty-five years old and older.</a:t>
            </a:r>
          </a:p>
          <a:p>
            <a:pPr marL="0" marR="0" indent="0">
              <a:lnSpc>
                <a:spcPct val="115000"/>
              </a:lnSpc>
              <a:spcBef>
                <a:spcPts val="0"/>
              </a:spcBef>
              <a:spcAft>
                <a:spcPts val="0"/>
              </a:spcAft>
            </a:pPr>
            <a:endParaRPr lang="en-US" dirty="0">
              <a:effectLst/>
              <a:latin typeface="+mn-lt"/>
              <a:ea typeface="Times New Roman" panose="02020603050405020304" pitchFamily="18" charset="0"/>
            </a:endParaRPr>
          </a:p>
          <a:p>
            <a:pPr marL="285750" marR="0" indent="-285750">
              <a:lnSpc>
                <a:spcPct val="115000"/>
              </a:lnSpc>
              <a:spcBef>
                <a:spcPts val="0"/>
              </a:spcBef>
              <a:spcAft>
                <a:spcPts val="0"/>
              </a:spcAft>
              <a:buFont typeface="Wingdings" pitchFamily="2" charset="2"/>
              <a:buChar char="v"/>
            </a:pPr>
            <a:r>
              <a:rPr lang="en-US" dirty="0">
                <a:latin typeface="+mn-lt"/>
                <a:ea typeface="Times New Roman" panose="02020603050405020304" pitchFamily="18" charset="0"/>
              </a:rPr>
              <a:t>R</a:t>
            </a:r>
            <a:r>
              <a:rPr lang="en-US" dirty="0">
                <a:effectLst/>
                <a:latin typeface="+mn-lt"/>
                <a:ea typeface="Times New Roman" panose="02020603050405020304" pitchFamily="18" charset="0"/>
              </a:rPr>
              <a:t>equire an annual physical examination of visual levels, physical abilities, and cognitive abilities. </a:t>
            </a:r>
            <a:endParaRPr lang="en-US" altLang="en-US" dirty="0">
              <a:latin typeface="+mn-lt"/>
            </a:endParaRPr>
          </a:p>
          <a:p>
            <a:pPr marL="0" marR="0">
              <a:lnSpc>
                <a:spcPct val="115000"/>
              </a:lnSpc>
              <a:spcBef>
                <a:spcPts val="0"/>
              </a:spcBef>
              <a:spcAft>
                <a:spcPts val="0"/>
              </a:spcAft>
            </a:pPr>
            <a:endParaRPr lang="en-US" altLang="en-US" dirty="0">
              <a:latin typeface="+mn-lt"/>
            </a:endParaRPr>
          </a:p>
          <a:p>
            <a:pPr marL="0" marR="0">
              <a:lnSpc>
                <a:spcPct val="115000"/>
              </a:lnSpc>
              <a:spcBef>
                <a:spcPts val="0"/>
              </a:spcBef>
              <a:spcAft>
                <a:spcPts val="0"/>
              </a:spcAft>
            </a:pPr>
            <a:endParaRPr lang="en-US" altLang="en-US" dirty="0"/>
          </a:p>
        </p:txBody>
      </p:sp>
      <p:sp>
        <p:nvSpPr>
          <p:cNvPr id="3" name="Rectangle 192">
            <a:extLst>
              <a:ext uri="{FF2B5EF4-FFF2-40B4-BE49-F238E27FC236}">
                <a16:creationId xmlns:a16="http://schemas.microsoft.com/office/drawing/2014/main" id="{BAA87E07-330D-A942-AD98-E1CF2667E651}"/>
              </a:ext>
            </a:extLst>
          </p:cNvPr>
          <p:cNvSpPr>
            <a:spLocks noChangeAspect="1" noChangeArrowheads="1"/>
          </p:cNvSpPr>
          <p:nvPr/>
        </p:nvSpPr>
        <p:spPr bwMode="auto">
          <a:xfrm>
            <a:off x="-16095663" y="-8505825"/>
            <a:ext cx="2925763" cy="2195512"/>
          </a:xfrm>
          <a:prstGeom prst="rect">
            <a:avLst/>
          </a:prstGeom>
          <a:blipFill dpi="0" rotWithShape="1">
            <a:blip r:embed="rId3">
              <a:lum bright="70000" contrast="-70000"/>
            </a:blip>
            <a:srcRect/>
            <a:stretch>
              <a:fillRect/>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a:t>REPLACE THIS BOX WITH OUR ORGANIZATION’S</a:t>
            </a:r>
          </a:p>
          <a:p>
            <a:pPr algn="ctr" eaLnBrk="1" hangingPunct="1"/>
            <a:r>
              <a:rPr lang="en-US" altLang="en-US" sz="2200" b="1"/>
              <a:t>HIGH REOLUTION LOGO</a:t>
            </a:r>
          </a:p>
        </p:txBody>
      </p:sp>
      <p:pic>
        <p:nvPicPr>
          <p:cNvPr id="2069" name="Picture 68" descr="Sacred Heart University - YouTube">
            <a:extLst>
              <a:ext uri="{FF2B5EF4-FFF2-40B4-BE49-F238E27FC236}">
                <a16:creationId xmlns:a16="http://schemas.microsoft.com/office/drawing/2014/main" id="{9C44869D-2332-AB46-A825-186A5B0F3F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417513"/>
            <a:ext cx="2935288" cy="293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TextBox 4">
            <a:extLst>
              <a:ext uri="{FF2B5EF4-FFF2-40B4-BE49-F238E27FC236}">
                <a16:creationId xmlns:a16="http://schemas.microsoft.com/office/drawing/2014/main" id="{6D32675F-2D91-1345-84A6-E30BA68A936D}"/>
              </a:ext>
            </a:extLst>
          </p:cNvPr>
          <p:cNvSpPr txBox="1">
            <a:spLocks noChangeArrowheads="1"/>
          </p:cNvSpPr>
          <p:nvPr/>
        </p:nvSpPr>
        <p:spPr bwMode="auto">
          <a:xfrm>
            <a:off x="20164424" y="3822481"/>
            <a:ext cx="1046692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en-US" sz="4000" dirty="0">
                <a:latin typeface="Impact" panose="020B0806030902050204" pitchFamily="34" charset="0"/>
              </a:rPr>
              <a:t>Research And Findings: Increased Risk of Injury and/or Death</a:t>
            </a:r>
            <a:endParaRPr lang="en-US" altLang="en-US" sz="4000" dirty="0"/>
          </a:p>
        </p:txBody>
      </p:sp>
      <p:sp>
        <p:nvSpPr>
          <p:cNvPr id="2077" name="Text Box 199">
            <a:extLst>
              <a:ext uri="{FF2B5EF4-FFF2-40B4-BE49-F238E27FC236}">
                <a16:creationId xmlns:a16="http://schemas.microsoft.com/office/drawing/2014/main" id="{95D0C44D-5CCF-EB46-A4EA-F030F1D60B48}"/>
              </a:ext>
            </a:extLst>
          </p:cNvPr>
          <p:cNvSpPr txBox="1">
            <a:spLocks noChangeArrowheads="1"/>
          </p:cNvSpPr>
          <p:nvPr/>
        </p:nvSpPr>
        <p:spPr bwMode="auto">
          <a:xfrm>
            <a:off x="20088500" y="5032703"/>
            <a:ext cx="10969625" cy="3535535"/>
          </a:xfrm>
          <a:prstGeom prst="rect">
            <a:avLst/>
          </a:prstGeom>
          <a:solidFill>
            <a:srgbClr val="DDDDDD"/>
          </a:solidFill>
          <a:ln>
            <a:noFill/>
          </a:ln>
          <a:effectLst/>
        </p:spPr>
        <p:txBody>
          <a:bodyPr lIns="228600" tIns="228600" rIns="228600" bIns="2286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342900" indent="-342900">
              <a:buFont typeface="Wingdings" pitchFamily="2" charset="2"/>
              <a:buChar char="v"/>
            </a:pPr>
            <a:r>
              <a:rPr lang="en-US" b="1" dirty="0"/>
              <a:t>Require vision testing:</a:t>
            </a:r>
            <a:r>
              <a:rPr lang="en-US" dirty="0"/>
              <a:t> </a:t>
            </a:r>
            <a:r>
              <a:rPr lang="en-US" u="sng" dirty="0"/>
              <a:t>43 states</a:t>
            </a:r>
          </a:p>
          <a:p>
            <a:pPr marL="1085850" lvl="1" indent="-342900">
              <a:buFont typeface="Wingdings" pitchFamily="2" charset="2"/>
              <a:buChar char="v"/>
            </a:pPr>
            <a:endParaRPr lang="en-US" u="sng" dirty="0"/>
          </a:p>
          <a:p>
            <a:pPr marL="1085850" lvl="1" indent="-342900">
              <a:buFont typeface="Wingdings" pitchFamily="2" charset="2"/>
              <a:buChar char="v"/>
            </a:pPr>
            <a:r>
              <a:rPr lang="en-US" dirty="0"/>
              <a:t>Utilizes Snellen Eye Chart:</a:t>
            </a:r>
          </a:p>
          <a:p>
            <a:pPr marL="1085850" lvl="1" indent="-342900">
              <a:buFont typeface="Wingdings" pitchFamily="2" charset="2"/>
              <a:buChar char="v"/>
            </a:pPr>
            <a:endParaRPr lang="en-US" dirty="0"/>
          </a:p>
          <a:p>
            <a:pPr marL="1085850" lvl="1" indent="-342900">
              <a:buFont typeface="Wingdings" pitchFamily="2" charset="2"/>
              <a:buChar char="v"/>
            </a:pPr>
            <a:r>
              <a:rPr lang="en-US" dirty="0"/>
              <a:t> only focuses on distance vision impairments.</a:t>
            </a:r>
          </a:p>
          <a:p>
            <a:pPr marL="1085850" lvl="1" indent="-342900">
              <a:buFont typeface="Wingdings" pitchFamily="2" charset="2"/>
              <a:buChar char="v"/>
            </a:pPr>
            <a:endParaRPr lang="en-US" dirty="0"/>
          </a:p>
          <a:p>
            <a:pPr marL="1085850" lvl="1" indent="-342900">
              <a:buFont typeface="Wingdings" pitchFamily="2" charset="2"/>
              <a:buChar char="v"/>
            </a:pPr>
            <a:r>
              <a:rPr lang="en-US" dirty="0"/>
              <a:t>Lack cognitive testing</a:t>
            </a:r>
          </a:p>
          <a:p>
            <a:pPr marL="274320" lvl="1" indent="0">
              <a:buNone/>
            </a:pPr>
            <a:endParaRPr lang="en-US" dirty="0"/>
          </a:p>
          <a:p>
            <a:pPr algn="ctr"/>
            <a:r>
              <a:rPr lang="en-US" b="1" u="sng" dirty="0"/>
              <a:t>Regulations on license renewal vary for each state</a:t>
            </a:r>
          </a:p>
          <a:p>
            <a:pPr eaLnBrk="1" hangingPunct="1">
              <a:defRPr/>
            </a:pPr>
            <a:endParaRPr lang="en-US" altLang="en-US" dirty="0"/>
          </a:p>
        </p:txBody>
      </p:sp>
      <p:sp>
        <p:nvSpPr>
          <p:cNvPr id="4" name="Text Box 135">
            <a:extLst>
              <a:ext uri="{FF2B5EF4-FFF2-40B4-BE49-F238E27FC236}">
                <a16:creationId xmlns:a16="http://schemas.microsoft.com/office/drawing/2014/main" id="{183B1EF6-3340-634A-BEA0-5D30ED4B3D12}"/>
              </a:ext>
            </a:extLst>
          </p:cNvPr>
          <p:cNvSpPr txBox="1">
            <a:spLocks noChangeArrowheads="1"/>
          </p:cNvSpPr>
          <p:nvPr/>
        </p:nvSpPr>
        <p:spPr bwMode="auto">
          <a:xfrm>
            <a:off x="32402236" y="10562413"/>
            <a:ext cx="109696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latin typeface="Impact" panose="020B0806030902050204" pitchFamily="34" charset="0"/>
              </a:rPr>
              <a:t>CONCLUSION/ Suggestions:</a:t>
            </a:r>
          </a:p>
        </p:txBody>
      </p:sp>
      <p:sp>
        <p:nvSpPr>
          <p:cNvPr id="33" name="Plus 32">
            <a:extLst>
              <a:ext uri="{FF2B5EF4-FFF2-40B4-BE49-F238E27FC236}">
                <a16:creationId xmlns:a16="http://schemas.microsoft.com/office/drawing/2014/main" id="{0590EBB6-784C-8D4F-B721-4524423FAB26}"/>
              </a:ext>
            </a:extLst>
          </p:cNvPr>
          <p:cNvSpPr/>
          <p:nvPr/>
        </p:nvSpPr>
        <p:spPr>
          <a:xfrm>
            <a:off x="37260390" y="5912294"/>
            <a:ext cx="768979" cy="779468"/>
          </a:xfrm>
          <a:prstGeom prst="mathPl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4" name="Equal 33">
            <a:extLst>
              <a:ext uri="{FF2B5EF4-FFF2-40B4-BE49-F238E27FC236}">
                <a16:creationId xmlns:a16="http://schemas.microsoft.com/office/drawing/2014/main" id="{FD8DCF11-71D5-9F4A-B3F5-9DE2899A2055}"/>
              </a:ext>
            </a:extLst>
          </p:cNvPr>
          <p:cNvSpPr/>
          <p:nvPr/>
        </p:nvSpPr>
        <p:spPr>
          <a:xfrm>
            <a:off x="37260390" y="8329245"/>
            <a:ext cx="768979" cy="705679"/>
          </a:xfrm>
          <a:prstGeom prst="mathEqual">
            <a:avLst>
              <a:gd name="adj1" fmla="val 23520"/>
              <a:gd name="adj2" fmla="val 234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 Box 200">
            <a:extLst>
              <a:ext uri="{FF2B5EF4-FFF2-40B4-BE49-F238E27FC236}">
                <a16:creationId xmlns:a16="http://schemas.microsoft.com/office/drawing/2014/main" id="{0363469E-D01D-7D4B-8E34-9BAA8038F80A}"/>
              </a:ext>
            </a:extLst>
          </p:cNvPr>
          <p:cNvSpPr txBox="1">
            <a:spLocks noChangeArrowheads="1"/>
          </p:cNvSpPr>
          <p:nvPr/>
        </p:nvSpPr>
        <p:spPr bwMode="auto">
          <a:xfrm>
            <a:off x="7997186" y="16490784"/>
            <a:ext cx="10969625" cy="5260208"/>
          </a:xfrm>
          <a:prstGeom prst="rect">
            <a:avLst/>
          </a:prstGeom>
          <a:solidFill>
            <a:srgbClr val="DDDDDD"/>
          </a:solidFill>
          <a:ln>
            <a:noFill/>
          </a:ln>
          <a:effectLst/>
        </p:spPr>
        <p:txBody>
          <a:bodyPr lIns="228600" tIns="228600" rIns="228600" bIns="228600"/>
          <a:lstStyle>
            <a:lvl1pPr marL="457200" indent="-457200">
              <a:defRPr sz="2400">
                <a:solidFill>
                  <a:schemeClr val="tx1"/>
                </a:solidFill>
                <a:latin typeface="Arial" panose="020B0604020202020204" pitchFamily="34" charset="0"/>
              </a:defRPr>
            </a:lvl1pPr>
            <a:lvl2pPr marL="914400" indent="-342900">
              <a:defRPr sz="2400">
                <a:solidFill>
                  <a:schemeClr val="tx1"/>
                </a:solidFill>
                <a:latin typeface="Arial" panose="020B0604020202020204" pitchFamily="34" charset="0"/>
              </a:defRPr>
            </a:lvl2pPr>
            <a:lvl3pPr marL="1371600" indent="-342900">
              <a:defRPr sz="2400">
                <a:solidFill>
                  <a:schemeClr val="tx1"/>
                </a:solidFill>
                <a:latin typeface="Arial" panose="020B0604020202020204" pitchFamily="34" charset="0"/>
              </a:defRPr>
            </a:lvl3pPr>
            <a:lvl4pPr marL="1828800" indent="-342900">
              <a:defRPr sz="2400">
                <a:solidFill>
                  <a:schemeClr val="tx1"/>
                </a:solidFill>
                <a:latin typeface="Arial" panose="020B0604020202020204" pitchFamily="34" charset="0"/>
              </a:defRPr>
            </a:lvl4pPr>
            <a:lvl5pPr marL="2286000" indent="-342900">
              <a:defRPr sz="2400">
                <a:solidFill>
                  <a:schemeClr val="tx1"/>
                </a:solidFill>
                <a:latin typeface="Arial" panose="020B0604020202020204" pitchFamily="34" charset="0"/>
              </a:defRPr>
            </a:lvl5pPr>
            <a:lvl6pPr marL="2743200" indent="-342900" eaLnBrk="0" fontAlgn="base" hangingPunct="0">
              <a:spcBef>
                <a:spcPct val="0"/>
              </a:spcBef>
              <a:spcAft>
                <a:spcPct val="0"/>
              </a:spcAft>
              <a:defRPr sz="2400">
                <a:solidFill>
                  <a:schemeClr val="tx1"/>
                </a:solidFill>
                <a:latin typeface="Arial" panose="020B0604020202020204" pitchFamily="34" charset="0"/>
              </a:defRPr>
            </a:lvl6pPr>
            <a:lvl7pPr marL="3200400" indent="-342900" eaLnBrk="0" fontAlgn="base" hangingPunct="0">
              <a:spcBef>
                <a:spcPct val="0"/>
              </a:spcBef>
              <a:spcAft>
                <a:spcPct val="0"/>
              </a:spcAft>
              <a:defRPr sz="2400">
                <a:solidFill>
                  <a:schemeClr val="tx1"/>
                </a:solidFill>
                <a:latin typeface="Arial" panose="020B0604020202020204" pitchFamily="34" charset="0"/>
              </a:defRPr>
            </a:lvl7pPr>
            <a:lvl8pPr marL="3657600" indent="-342900" eaLnBrk="0" fontAlgn="base" hangingPunct="0">
              <a:spcBef>
                <a:spcPct val="0"/>
              </a:spcBef>
              <a:spcAft>
                <a:spcPct val="0"/>
              </a:spcAft>
              <a:defRPr sz="2400">
                <a:solidFill>
                  <a:schemeClr val="tx1"/>
                </a:solidFill>
                <a:latin typeface="Arial" panose="020B0604020202020204" pitchFamily="34" charset="0"/>
              </a:defRPr>
            </a:lvl8pPr>
            <a:lvl9pPr marL="4114800" indent="-342900" eaLnBrk="0" fontAlgn="base" hangingPunct="0">
              <a:spcBef>
                <a:spcPct val="0"/>
              </a:spcBef>
              <a:spcAft>
                <a:spcPct val="0"/>
              </a:spcAft>
              <a:defRPr sz="2400">
                <a:solidFill>
                  <a:schemeClr val="tx1"/>
                </a:solidFill>
                <a:latin typeface="Arial" panose="020B0604020202020204" pitchFamily="34" charset="0"/>
              </a:defRPr>
            </a:lvl9pPr>
          </a:lstStyle>
          <a:p>
            <a:pPr marL="342900" indent="-342900">
              <a:buFont typeface="Wingdings" pitchFamily="2" charset="2"/>
              <a:buChar char="v"/>
            </a:pPr>
            <a:r>
              <a:rPr lang="en-US" b="1" dirty="0"/>
              <a:t>Vision skills necessary to drive:</a:t>
            </a:r>
          </a:p>
          <a:p>
            <a:pPr marL="800100" lvl="1">
              <a:buFont typeface="Wingdings" pitchFamily="2" charset="2"/>
              <a:buChar char="v"/>
            </a:pPr>
            <a:r>
              <a:rPr lang="en-US" dirty="0"/>
              <a:t>visual acuity, peripheral vision, depth perception, eye movements, accommodation, night vision, visual integration, and color vision (</a:t>
            </a:r>
            <a:r>
              <a:rPr lang="en-US" dirty="0" err="1"/>
              <a:t>Eyecaring</a:t>
            </a:r>
            <a:r>
              <a:rPr lang="en-US" dirty="0"/>
              <a:t> NG, 2019). </a:t>
            </a:r>
            <a:endParaRPr lang="en-US" b="1" u="sng" dirty="0"/>
          </a:p>
          <a:p>
            <a:pPr marL="0" indent="0">
              <a:buNone/>
            </a:pPr>
            <a:endParaRPr lang="en-US" b="1" u="sng" dirty="0"/>
          </a:p>
          <a:p>
            <a:pPr>
              <a:buFont typeface="Wingdings" pitchFamily="2" charset="2"/>
              <a:buChar char="v"/>
            </a:pPr>
            <a:r>
              <a:rPr lang="en-US" b="1" dirty="0"/>
              <a:t>Common vision issues that are developed with age include:</a:t>
            </a:r>
          </a:p>
          <a:p>
            <a:pPr lvl="2">
              <a:buFont typeface="Wingdings" pitchFamily="2" charset="2"/>
              <a:buChar char="v"/>
            </a:pPr>
            <a:r>
              <a:rPr lang="en-US" dirty="0"/>
              <a:t>difficulty seeing in the dark</a:t>
            </a:r>
          </a:p>
          <a:p>
            <a:pPr lvl="2">
              <a:buFont typeface="Wingdings" pitchFamily="2" charset="2"/>
              <a:buChar char="v"/>
            </a:pPr>
            <a:r>
              <a:rPr lang="en-US" dirty="0"/>
              <a:t>difficulty reading </a:t>
            </a:r>
          </a:p>
          <a:p>
            <a:pPr lvl="2">
              <a:buFont typeface="Wingdings" pitchFamily="2" charset="2"/>
              <a:buChar char="v"/>
            </a:pPr>
            <a:r>
              <a:rPr lang="en-US" dirty="0"/>
              <a:t>changes in color perception </a:t>
            </a:r>
          </a:p>
          <a:p>
            <a:pPr lvl="2">
              <a:buFont typeface="Wingdings" pitchFamily="2" charset="2"/>
              <a:buChar char="v"/>
            </a:pPr>
            <a:r>
              <a:rPr lang="en-US" dirty="0"/>
              <a:t>Increase in experience of glare</a:t>
            </a:r>
          </a:p>
          <a:p>
            <a:pPr lvl="2"/>
            <a:endParaRPr lang="en-US" dirty="0"/>
          </a:p>
          <a:p>
            <a:pPr>
              <a:buFont typeface="Wingdings" pitchFamily="2" charset="2"/>
              <a:buChar char="v"/>
            </a:pPr>
            <a:r>
              <a:rPr lang="en-US" dirty="0"/>
              <a:t>Most individuals will begin to experience changes in vision between the ages of </a:t>
            </a:r>
            <a:r>
              <a:rPr lang="en-US" b="1" u="sng" dirty="0"/>
              <a:t>41 to 60 years old</a:t>
            </a:r>
            <a:r>
              <a:rPr lang="en-US" dirty="0"/>
              <a:t> (AOS, n.d.) </a:t>
            </a:r>
          </a:p>
        </p:txBody>
      </p:sp>
      <p:pic>
        <p:nvPicPr>
          <p:cNvPr id="36" name="Picture 35">
            <a:extLst>
              <a:ext uri="{FF2B5EF4-FFF2-40B4-BE49-F238E27FC236}">
                <a16:creationId xmlns:a16="http://schemas.microsoft.com/office/drawing/2014/main" id="{ACD963D5-2897-F14F-A4B7-E16363751F9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221386" y="8992882"/>
            <a:ext cx="6777893" cy="4326513"/>
          </a:xfrm>
          <a:prstGeom prst="rect">
            <a:avLst/>
          </a:prstGeom>
          <a:noFill/>
          <a:ln>
            <a:solidFill>
              <a:schemeClr val="tx1"/>
            </a:solidFill>
          </a:ln>
        </p:spPr>
      </p:pic>
      <p:pic>
        <p:nvPicPr>
          <p:cNvPr id="9" name="Picture 8" descr="Table&#10;&#10;Description automatically generated">
            <a:extLst>
              <a:ext uri="{FF2B5EF4-FFF2-40B4-BE49-F238E27FC236}">
                <a16:creationId xmlns:a16="http://schemas.microsoft.com/office/drawing/2014/main" id="{F40F55D7-C8BF-7F41-9474-8663EF7BC9C4}"/>
              </a:ext>
            </a:extLst>
          </p:cNvPr>
          <p:cNvPicPr>
            <a:picLocks noChangeAspect="1"/>
          </p:cNvPicPr>
          <p:nvPr/>
        </p:nvPicPr>
        <p:blipFill>
          <a:blip r:embed="rId6"/>
          <a:stretch>
            <a:fillRect/>
          </a:stretch>
        </p:blipFill>
        <p:spPr>
          <a:xfrm>
            <a:off x="19393742" y="13772291"/>
            <a:ext cx="12556935" cy="794022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3768</TotalTime>
  <Words>1475</Words>
  <Application>Microsoft Macintosh PowerPoint</Application>
  <PresentationFormat>Custom</PresentationFormat>
  <Paragraphs>122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Impact</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24 x 48 - C</dc:title>
  <dc:creator>Genigraphics 800.790.4001</dc:creator>
  <dc:description>To order poster prints visit us at www.genigraphics.com</dc:description>
  <cp:lastModifiedBy>Valdes, Christina M.</cp:lastModifiedBy>
  <cp:revision>89</cp:revision>
  <dcterms:created xsi:type="dcterms:W3CDTF">2008-05-03T03:01:56Z</dcterms:created>
  <dcterms:modified xsi:type="dcterms:W3CDTF">2023-04-19T17:17:38Z</dcterms:modified>
</cp:coreProperties>
</file>