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3CE65DC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49F35A-944E-685E-AD77-BCEF42DF3E33}" name="Moran, Prof. Matthew F." initials="MPMF" userId="S::moranm@sacredheart.edu::50d0339a-1c7f-446d-b93a-23d5a446cf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A0181B"/>
    <a:srgbClr val="AF0000"/>
    <a:srgbClr val="CC3333"/>
    <a:srgbClr val="C4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6"/>
  </p:normalViewPr>
  <p:slideViewPr>
    <p:cSldViewPr snapToGrid="0">
      <p:cViewPr varScale="1">
        <p:scale>
          <a:sx n="21" d="100"/>
          <a:sy n="21" d="100"/>
        </p:scale>
        <p:origin x="760" y="26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tephaniesvede\Library\CloudStorage\Research%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60000"/>
                    <a:lumOff val="40000"/>
                  </a:schemeClr>
                </a:solidFill>
                <a:latin typeface="+mn-lt"/>
                <a:ea typeface="+mn-ea"/>
                <a:cs typeface="+mn-cs"/>
              </a:defRPr>
            </a:pPr>
            <a:r>
              <a:rPr lang="en-US" dirty="0">
                <a:solidFill>
                  <a:schemeClr val="tx2">
                    <a:lumMod val="60000"/>
                    <a:lumOff val="40000"/>
                  </a:schemeClr>
                </a:solidFill>
              </a:rPr>
              <a:t>RPE vs. PlayerLoad per Minute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60000"/>
                  <a:lumOff val="40000"/>
                </a:schemeClr>
              </a:solidFill>
              <a:latin typeface="+mn-lt"/>
              <a:ea typeface="+mn-ea"/>
              <a:cs typeface="+mn-cs"/>
            </a:defRPr>
          </a:pPr>
          <a:endParaRPr lang="en-US"/>
        </a:p>
      </c:txPr>
    </c:title>
    <c:autoTitleDeleted val="0"/>
    <c:plotArea>
      <c:layout/>
      <c:scatterChart>
        <c:scatterStyle val="lineMarker"/>
        <c:varyColors val="0"/>
        <c:ser>
          <c:idx val="0"/>
          <c:order val="0"/>
          <c:tx>
            <c:v>Participant 1</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1.5097550306211724E-2"/>
                  <c:y val="0.1073148148148148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Sheet2!$A$3:$A$7</c:f>
              <c:numCache>
                <c:formatCode>General</c:formatCode>
                <c:ptCount val="5"/>
                <c:pt idx="0">
                  <c:v>6</c:v>
                </c:pt>
                <c:pt idx="1">
                  <c:v>7</c:v>
                </c:pt>
                <c:pt idx="2">
                  <c:v>8</c:v>
                </c:pt>
                <c:pt idx="3">
                  <c:v>8</c:v>
                </c:pt>
                <c:pt idx="4">
                  <c:v>7</c:v>
                </c:pt>
              </c:numCache>
            </c:numRef>
          </c:xVal>
          <c:yVal>
            <c:numRef>
              <c:f>Sheet2!$B$3:$B$7</c:f>
              <c:numCache>
                <c:formatCode>General</c:formatCode>
                <c:ptCount val="5"/>
                <c:pt idx="0">
                  <c:v>5.49</c:v>
                </c:pt>
                <c:pt idx="1">
                  <c:v>6.21</c:v>
                </c:pt>
                <c:pt idx="2">
                  <c:v>6.84</c:v>
                </c:pt>
                <c:pt idx="3">
                  <c:v>7.53</c:v>
                </c:pt>
                <c:pt idx="4">
                  <c:v>8.2100000000000009</c:v>
                </c:pt>
              </c:numCache>
            </c:numRef>
          </c:yVal>
          <c:smooth val="0"/>
          <c:extLst>
            <c:ext xmlns:c16="http://schemas.microsoft.com/office/drawing/2014/chart" uri="{C3380CC4-5D6E-409C-BE32-E72D297353CC}">
              <c16:uniqueId val="{00000001-B8C2-E94C-8BE0-EBE719C43760}"/>
            </c:ext>
          </c:extLst>
        </c:ser>
        <c:ser>
          <c:idx val="1"/>
          <c:order val="1"/>
          <c:tx>
            <c:v>Participant 2</c:v>
          </c:tx>
          <c:spPr>
            <a:ln w="25400" cap="rnd">
              <a:noFill/>
              <a:round/>
            </a:ln>
            <a:effectLst/>
          </c:spPr>
          <c:marker>
            <c:symbol val="circle"/>
            <c:size val="5"/>
            <c:spPr>
              <a:solidFill>
                <a:schemeClr val="accent6">
                  <a:lumMod val="75000"/>
                </a:schemeClr>
              </a:solidFill>
              <a:ln w="9525">
                <a:solidFill>
                  <a:schemeClr val="accent2"/>
                </a:solidFill>
              </a:ln>
              <a:effectLst/>
            </c:spPr>
          </c:marker>
          <c:trendline>
            <c:spPr>
              <a:ln w="19050" cap="rnd">
                <a:solidFill>
                  <a:schemeClr val="accent6">
                    <a:lumMod val="75000"/>
                  </a:schemeClr>
                </a:solidFill>
                <a:prstDash val="sysDot"/>
              </a:ln>
              <a:effectLst/>
            </c:spPr>
            <c:trendlineType val="linear"/>
            <c:dispRSqr val="1"/>
            <c:dispEq val="0"/>
            <c:trendlineLbl>
              <c:layout>
                <c:manualLayout>
                  <c:x val="-0.15436023622047243"/>
                  <c:y val="6.762467191601050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Sheet2!$D$3:$D$7</c:f>
              <c:numCache>
                <c:formatCode>General</c:formatCode>
                <c:ptCount val="5"/>
                <c:pt idx="0">
                  <c:v>4</c:v>
                </c:pt>
                <c:pt idx="1">
                  <c:v>5</c:v>
                </c:pt>
                <c:pt idx="2">
                  <c:v>4</c:v>
                </c:pt>
                <c:pt idx="3">
                  <c:v>5</c:v>
                </c:pt>
                <c:pt idx="4">
                  <c:v>6</c:v>
                </c:pt>
              </c:numCache>
            </c:numRef>
          </c:xVal>
          <c:yVal>
            <c:numRef>
              <c:f>Sheet2!$E$3:$E$7</c:f>
              <c:numCache>
                <c:formatCode>General</c:formatCode>
                <c:ptCount val="5"/>
                <c:pt idx="0">
                  <c:v>8.48</c:v>
                </c:pt>
                <c:pt idx="1">
                  <c:v>4.7300000000000004</c:v>
                </c:pt>
                <c:pt idx="2">
                  <c:v>9.1</c:v>
                </c:pt>
                <c:pt idx="3">
                  <c:v>10.1</c:v>
                </c:pt>
                <c:pt idx="4">
                  <c:v>9.1999999999999993</c:v>
                </c:pt>
              </c:numCache>
            </c:numRef>
          </c:yVal>
          <c:smooth val="0"/>
          <c:extLst>
            <c:ext xmlns:c16="http://schemas.microsoft.com/office/drawing/2014/chart" uri="{C3380CC4-5D6E-409C-BE32-E72D297353CC}">
              <c16:uniqueId val="{00000003-B8C2-E94C-8BE0-EBE719C43760}"/>
            </c:ext>
          </c:extLst>
        </c:ser>
        <c:dLbls>
          <c:showLegendKey val="0"/>
          <c:showVal val="0"/>
          <c:showCatName val="0"/>
          <c:showSerName val="0"/>
          <c:showPercent val="0"/>
          <c:showBubbleSize val="0"/>
        </c:dLbls>
        <c:axId val="1974841872"/>
        <c:axId val="1980326016"/>
      </c:scatterChart>
      <c:valAx>
        <c:axId val="1974841872"/>
        <c:scaling>
          <c:orientation val="minMax"/>
          <c:min val="3"/>
        </c:scaling>
        <c:delete val="0"/>
        <c:axPos val="b"/>
        <c:majorGridlines>
          <c:spPr>
            <a:ln w="9525" cap="flat" cmpd="sng" algn="ctr">
              <a:solidFill>
                <a:schemeClr val="bg1">
                  <a:lumMod val="85000"/>
                </a:schemeClr>
              </a:solidFill>
              <a:prstDash val="sysDash"/>
              <a:round/>
            </a:ln>
            <a:effectLst/>
          </c:spPr>
        </c:majorGridlines>
        <c:title>
          <c:tx>
            <c:rich>
              <a:bodyPr rot="0" spcFirstLastPara="1" vertOverflow="ellipsis" vert="horz" wrap="square" anchor="ctr" anchorCtr="1"/>
              <a:lstStyle/>
              <a:p>
                <a:pPr>
                  <a:defRPr sz="1200" b="0" i="0" u="none" strike="noStrike" kern="1200" baseline="0">
                    <a:solidFill>
                      <a:schemeClr val="tx2">
                        <a:lumMod val="60000"/>
                        <a:lumOff val="40000"/>
                      </a:schemeClr>
                    </a:solidFill>
                    <a:latin typeface="+mn-lt"/>
                    <a:ea typeface="+mn-ea"/>
                    <a:cs typeface="+mn-cs"/>
                  </a:defRPr>
                </a:pPr>
                <a:r>
                  <a:rPr lang="en-US" sz="1200">
                    <a:solidFill>
                      <a:schemeClr val="tx2">
                        <a:lumMod val="60000"/>
                        <a:lumOff val="40000"/>
                      </a:schemeClr>
                    </a:solidFill>
                  </a:rPr>
                  <a:t>RPE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2">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lumMod val="60000"/>
                    <a:lumOff val="40000"/>
                  </a:schemeClr>
                </a:solidFill>
                <a:latin typeface="+mn-lt"/>
                <a:ea typeface="+mn-ea"/>
                <a:cs typeface="+mn-cs"/>
              </a:defRPr>
            </a:pPr>
            <a:endParaRPr lang="en-US"/>
          </a:p>
        </c:txPr>
        <c:crossAx val="1980326016"/>
        <c:crosses val="autoZero"/>
        <c:crossBetween val="midCat"/>
      </c:valAx>
      <c:valAx>
        <c:axId val="1980326016"/>
        <c:scaling>
          <c:orientation val="minMax"/>
        </c:scaling>
        <c:delete val="0"/>
        <c:axPos val="l"/>
        <c:majorGridlines>
          <c:spPr>
            <a:ln w="9525" cap="flat" cmpd="sng" algn="ctr">
              <a:solidFill>
                <a:schemeClr val="bg1">
                  <a:lumMod val="85000"/>
                </a:schemeClr>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2">
                        <a:lumMod val="60000"/>
                        <a:lumOff val="40000"/>
                      </a:schemeClr>
                    </a:solidFill>
                    <a:latin typeface="+mn-lt"/>
                    <a:ea typeface="+mn-ea"/>
                    <a:cs typeface="+mn-cs"/>
                  </a:defRPr>
                </a:pPr>
                <a:r>
                  <a:rPr lang="en-US" sz="1200" dirty="0">
                    <a:solidFill>
                      <a:schemeClr val="tx2">
                        <a:lumMod val="60000"/>
                        <a:lumOff val="40000"/>
                      </a:schemeClr>
                    </a:solidFill>
                  </a:rPr>
                  <a:t>PlayerLoad</a:t>
                </a:r>
                <a:r>
                  <a:rPr lang="en-US" sz="1200" baseline="0" dirty="0">
                    <a:solidFill>
                      <a:schemeClr val="tx2">
                        <a:lumMod val="60000"/>
                        <a:lumOff val="40000"/>
                      </a:schemeClr>
                    </a:solidFill>
                  </a:rPr>
                  <a:t> per Minute</a:t>
                </a:r>
                <a:endParaRPr lang="en-US" sz="1200" dirty="0">
                  <a:solidFill>
                    <a:schemeClr val="tx2">
                      <a:lumMod val="60000"/>
                      <a:lumOff val="40000"/>
                    </a:schemeClr>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lumMod val="60000"/>
                    <a:lumOff val="40000"/>
                  </a:schemeClr>
                </a:solidFill>
                <a:latin typeface="+mn-lt"/>
                <a:ea typeface="+mn-ea"/>
                <a:cs typeface="+mn-cs"/>
              </a:defRPr>
            </a:pPr>
            <a:endParaRPr lang="en-US"/>
          </a:p>
        </c:txPr>
        <c:crossAx val="1974841872"/>
        <c:crosses val="autoZero"/>
        <c:crossBetween val="midCat"/>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2">
                  <a:lumMod val="60000"/>
                  <a:lumOff val="4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0_3CE65DC6.xml><?xml version="1.0" encoding="utf-8"?>
<p188:cmLst xmlns:a="http://schemas.openxmlformats.org/drawingml/2006/main" xmlns:r="http://schemas.openxmlformats.org/officeDocument/2006/relationships" xmlns:p188="http://schemas.microsoft.com/office/powerpoint/2018/8/main">
  <p188:cm id="{043725DB-2187-444D-ACB6-17CE821F5439}" authorId="{4F49F35A-944E-685E-AD77-BCEF42DF3E33}" status="resolved" created="2023-04-16T14:36:03.300" complete="100000">
    <ac:txMkLst xmlns:ac="http://schemas.microsoft.com/office/drawing/2013/main/command">
      <pc:docMk xmlns:pc="http://schemas.microsoft.com/office/powerpoint/2013/main/command"/>
      <pc:sldMk xmlns:pc="http://schemas.microsoft.com/office/powerpoint/2013/main/command" cId="1021730246" sldId="256"/>
      <ac:spMk id="42" creationId="{00000000-0000-0000-0000-000000000000}"/>
      <ac:txMk cp="19" len="24">
        <ac:context len="371" hash="2438434592"/>
      </ac:txMk>
    </ac:txMkLst>
    <p188:pos x="10850555" y="1557166"/>
    <p188:txBody>
      <a:bodyPr/>
      <a:lstStyle/>
      <a:p>
        <a:r>
          <a:rPr lang="en-US"/>
          <a:t>Did either participant have a problem? If not, then base your take home message on this.  Was data collection easy? Is this something viable for the future.</a:t>
        </a:r>
      </a:p>
    </p188:txBody>
  </p188:cm>
  <p188:cm id="{97968CB2-4698-4915-B04B-F7DC8A5ACCD1}" authorId="{4F49F35A-944E-685E-AD77-BCEF42DF3E33}" status="resolved" created="2023-04-16T14:37:45.609" complete="100000">
    <ac:txMkLst xmlns:ac="http://schemas.microsoft.com/office/drawing/2013/main/command">
      <pc:docMk xmlns:pc="http://schemas.microsoft.com/office/powerpoint/2013/main/command"/>
      <pc:sldMk xmlns:pc="http://schemas.microsoft.com/office/powerpoint/2013/main/command" cId="1021730246" sldId="256"/>
      <ac:spMk id="42" creationId="{00000000-0000-0000-0000-000000000000}"/>
      <ac:txMk cp="259" len="1">
        <ac:context len="371" hash="2438434592"/>
      </ac:txMk>
    </ac:txMkLst>
    <p188:pos x="10695458" y="3985169"/>
    <p188:txBody>
      <a:bodyPr/>
      <a:lstStyle/>
      <a:p>
        <a:r>
          <a:rPr lang="en-US"/>
          <a:t>I think you need one take home message here.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821426" indent="0" algn="ctr">
              <a:buNone/>
              <a:defRPr>
                <a:solidFill>
                  <a:schemeClr val="tx1">
                    <a:tint val="75000"/>
                  </a:schemeClr>
                </a:solidFill>
              </a:defRPr>
            </a:lvl2pPr>
            <a:lvl3pPr marL="5642852" indent="0" algn="ctr">
              <a:buNone/>
              <a:defRPr>
                <a:solidFill>
                  <a:schemeClr val="tx1">
                    <a:tint val="75000"/>
                  </a:schemeClr>
                </a:solidFill>
              </a:defRPr>
            </a:lvl3pPr>
            <a:lvl4pPr marL="8464280" indent="0" algn="ctr">
              <a:buNone/>
              <a:defRPr>
                <a:solidFill>
                  <a:schemeClr val="tx1">
                    <a:tint val="75000"/>
                  </a:schemeClr>
                </a:solidFill>
              </a:defRPr>
            </a:lvl4pPr>
            <a:lvl5pPr marL="11285706" indent="0" algn="ctr">
              <a:buNone/>
              <a:defRPr>
                <a:solidFill>
                  <a:schemeClr val="tx1">
                    <a:tint val="75000"/>
                  </a:schemeClr>
                </a:solidFill>
              </a:defRPr>
            </a:lvl5pPr>
            <a:lvl6pPr marL="14107132" indent="0" algn="ctr">
              <a:buNone/>
              <a:defRPr>
                <a:solidFill>
                  <a:schemeClr val="tx1">
                    <a:tint val="75000"/>
                  </a:schemeClr>
                </a:solidFill>
              </a:defRPr>
            </a:lvl6pPr>
            <a:lvl7pPr marL="16928559" indent="0" algn="ctr">
              <a:buNone/>
              <a:defRPr>
                <a:solidFill>
                  <a:schemeClr val="tx1">
                    <a:tint val="75000"/>
                  </a:schemeClr>
                </a:solidFill>
              </a:defRPr>
            </a:lvl7pPr>
            <a:lvl8pPr marL="19749985" indent="0" algn="ctr">
              <a:buNone/>
              <a:defRPr>
                <a:solidFill>
                  <a:schemeClr val="tx1">
                    <a:tint val="75000"/>
                  </a:schemeClr>
                </a:solidFill>
              </a:defRPr>
            </a:lvl8pPr>
            <a:lvl9pPr marL="225714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16189-DB41-42F5-B187-0E036EE96E0B}"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5886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3992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2464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14328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24684" b="1" cap="all"/>
            </a:lvl1pPr>
          </a:lstStyle>
          <a:p>
            <a:r>
              <a:rPr lang="en-US"/>
              <a:t>Click to edit Master title style</a:t>
            </a:r>
          </a:p>
        </p:txBody>
      </p:sp>
      <p:sp>
        <p:nvSpPr>
          <p:cNvPr id="3" name="Text Placeholder 2"/>
          <p:cNvSpPr>
            <a:spLocks noGrp="1"/>
          </p:cNvSpPr>
          <p:nvPr>
            <p:ph type="body" idx="1"/>
          </p:nvPr>
        </p:nvSpPr>
        <p:spPr>
          <a:xfrm>
            <a:off x="3467103" y="13952227"/>
            <a:ext cx="37307520" cy="7200899"/>
          </a:xfrm>
        </p:spPr>
        <p:txBody>
          <a:bodyPr anchor="b"/>
          <a:lstStyle>
            <a:lvl1pPr marL="0" indent="0">
              <a:buNone/>
              <a:defRPr sz="12471">
                <a:solidFill>
                  <a:schemeClr val="tx1">
                    <a:tint val="75000"/>
                  </a:schemeClr>
                </a:solidFill>
              </a:defRPr>
            </a:lvl1pPr>
            <a:lvl2pPr marL="2821426" indent="0">
              <a:buNone/>
              <a:defRPr sz="11186">
                <a:solidFill>
                  <a:schemeClr val="tx1">
                    <a:tint val="75000"/>
                  </a:schemeClr>
                </a:solidFill>
              </a:defRPr>
            </a:lvl2pPr>
            <a:lvl3pPr marL="5642852" indent="0">
              <a:buNone/>
              <a:defRPr sz="9900">
                <a:solidFill>
                  <a:schemeClr val="tx1">
                    <a:tint val="75000"/>
                  </a:schemeClr>
                </a:solidFill>
              </a:defRPr>
            </a:lvl3pPr>
            <a:lvl4pPr marL="8464280" indent="0">
              <a:buNone/>
              <a:defRPr sz="8614">
                <a:solidFill>
                  <a:schemeClr val="tx1">
                    <a:tint val="75000"/>
                  </a:schemeClr>
                </a:solidFill>
              </a:defRPr>
            </a:lvl4pPr>
            <a:lvl5pPr marL="11285706" indent="0">
              <a:buNone/>
              <a:defRPr sz="8614">
                <a:solidFill>
                  <a:schemeClr val="tx1">
                    <a:tint val="75000"/>
                  </a:schemeClr>
                </a:solidFill>
              </a:defRPr>
            </a:lvl5pPr>
            <a:lvl6pPr marL="14107132" indent="0">
              <a:buNone/>
              <a:defRPr sz="8614">
                <a:solidFill>
                  <a:schemeClr val="tx1">
                    <a:tint val="75000"/>
                  </a:schemeClr>
                </a:solidFill>
              </a:defRPr>
            </a:lvl6pPr>
            <a:lvl7pPr marL="16928559" indent="0">
              <a:buNone/>
              <a:defRPr sz="8614">
                <a:solidFill>
                  <a:schemeClr val="tx1">
                    <a:tint val="75000"/>
                  </a:schemeClr>
                </a:solidFill>
              </a:defRPr>
            </a:lvl7pPr>
            <a:lvl8pPr marL="19749985" indent="0">
              <a:buNone/>
              <a:defRPr sz="8614">
                <a:solidFill>
                  <a:schemeClr val="tx1">
                    <a:tint val="75000"/>
                  </a:schemeClr>
                </a:solidFill>
              </a:defRPr>
            </a:lvl8pPr>
            <a:lvl9pPr marL="22571414" indent="0">
              <a:buNone/>
              <a:defRPr sz="86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16189-DB41-42F5-B187-0E036EE96E0B}"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9662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16189-DB41-42F5-B187-0E036EE96E0B}"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56550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5"/>
            <a:ext cx="19392903"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4" name="Content Placeholder 3"/>
          <p:cNvSpPr>
            <a:spLocks noGrp="1"/>
          </p:cNvSpPr>
          <p:nvPr>
            <p:ph sz="half" idx="2"/>
          </p:nvPr>
        </p:nvSpPr>
        <p:spPr>
          <a:xfrm>
            <a:off x="2194560" y="10439403"/>
            <a:ext cx="19392903"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6" name="Content Placeholder 5"/>
          <p:cNvSpPr>
            <a:spLocks noGrp="1"/>
          </p:cNvSpPr>
          <p:nvPr>
            <p:ph sz="quarter" idx="4"/>
          </p:nvPr>
        </p:nvSpPr>
        <p:spPr>
          <a:xfrm>
            <a:off x="22296123" y="10439403"/>
            <a:ext cx="19400520"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16189-DB41-42F5-B187-0E036EE96E0B}" type="datetimeFigureOut">
              <a:rPr lang="en-US" smtClean="0"/>
              <a:t>4/16/23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314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16189-DB41-42F5-B187-0E036EE96E0B}" type="datetimeFigureOut">
              <a:rPr lang="en-US" smtClean="0"/>
              <a:t>4/16/23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40507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6189-DB41-42F5-B187-0E036EE96E0B}" type="datetimeFigureOut">
              <a:rPr lang="en-US" smtClean="0"/>
              <a:t>4/16/23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0988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39"/>
            <a:ext cx="14439903" cy="5577840"/>
          </a:xfrm>
        </p:spPr>
        <p:txBody>
          <a:bodyPr anchor="b"/>
          <a:lstStyle>
            <a:lvl1pPr algn="l">
              <a:defRPr sz="12471" b="1"/>
            </a:lvl1pPr>
          </a:lstStyle>
          <a:p>
            <a:r>
              <a:rPr lang="en-US"/>
              <a:t>Click to edit Master title style</a:t>
            </a:r>
          </a:p>
        </p:txBody>
      </p:sp>
      <p:sp>
        <p:nvSpPr>
          <p:cNvPr id="3" name="Content Placeholder 2"/>
          <p:cNvSpPr>
            <a:spLocks noGrp="1"/>
          </p:cNvSpPr>
          <p:nvPr>
            <p:ph idx="1"/>
          </p:nvPr>
        </p:nvSpPr>
        <p:spPr>
          <a:xfrm>
            <a:off x="17160240" y="1310646"/>
            <a:ext cx="24536400" cy="28094941"/>
          </a:xfrm>
        </p:spPr>
        <p:txBody>
          <a:bodyPr/>
          <a:lstStyle>
            <a:lvl1pPr>
              <a:defRPr sz="19798"/>
            </a:lvl1pPr>
            <a:lvl2pPr>
              <a:defRPr sz="17228"/>
            </a:lvl2pPr>
            <a:lvl3pPr>
              <a:defRPr sz="14786"/>
            </a:lvl3pPr>
            <a:lvl4pPr>
              <a:defRPr sz="12471"/>
            </a:lvl4pPr>
            <a:lvl5pPr>
              <a:defRPr sz="12471"/>
            </a:lvl5pPr>
            <a:lvl6pPr>
              <a:defRPr sz="12471"/>
            </a:lvl6pPr>
            <a:lvl7pPr>
              <a:defRPr sz="12471"/>
            </a:lvl7pPr>
            <a:lvl8pPr>
              <a:defRPr sz="12471"/>
            </a:lvl8pPr>
            <a:lvl9pPr>
              <a:defRPr sz="12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6"/>
            <a:ext cx="14439903" cy="22517101"/>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100102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1"/>
          </a:xfrm>
        </p:spPr>
        <p:txBody>
          <a:bodyPr anchor="b"/>
          <a:lstStyle>
            <a:lvl1pPr algn="l">
              <a:defRPr sz="12471"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9798"/>
            </a:lvl1pPr>
            <a:lvl2pPr marL="2821426" indent="0">
              <a:buNone/>
              <a:defRPr sz="17228"/>
            </a:lvl2pPr>
            <a:lvl3pPr marL="5642852" indent="0">
              <a:buNone/>
              <a:defRPr sz="14786"/>
            </a:lvl3pPr>
            <a:lvl4pPr marL="8464280" indent="0">
              <a:buNone/>
              <a:defRPr sz="12471"/>
            </a:lvl4pPr>
            <a:lvl5pPr marL="11285706" indent="0">
              <a:buNone/>
              <a:defRPr sz="12471"/>
            </a:lvl5pPr>
            <a:lvl6pPr marL="14107132" indent="0">
              <a:buNone/>
              <a:defRPr sz="12471"/>
            </a:lvl6pPr>
            <a:lvl7pPr marL="16928559" indent="0">
              <a:buNone/>
              <a:defRPr sz="12471"/>
            </a:lvl7pPr>
            <a:lvl8pPr marL="19749985" indent="0">
              <a:buNone/>
              <a:defRPr sz="12471"/>
            </a:lvl8pPr>
            <a:lvl9pPr marL="22571414" indent="0">
              <a:buNone/>
              <a:defRPr sz="12471"/>
            </a:lvl9pPr>
          </a:lstStyle>
          <a:p>
            <a:endParaRPr lang="en-US"/>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57011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194560" y="7680965"/>
            <a:ext cx="3950208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1"/>
          </a:xfrm>
          <a:prstGeom prst="rect">
            <a:avLst/>
          </a:prstGeom>
        </p:spPr>
        <p:txBody>
          <a:bodyPr vert="horz" lIns="438903" tIns="219451" rIns="438903" bIns="219451" rtlCol="0" anchor="ctr"/>
          <a:lstStyle>
            <a:lvl1pPr algn="l">
              <a:defRPr sz="7327">
                <a:solidFill>
                  <a:schemeClr val="tx1">
                    <a:tint val="75000"/>
                  </a:schemeClr>
                </a:solidFill>
              </a:defRPr>
            </a:lvl1pPr>
          </a:lstStyle>
          <a:p>
            <a:fld id="{E4F16189-DB41-42F5-B187-0E036EE96E0B}" type="datetimeFigureOut">
              <a:rPr lang="en-US" smtClean="0"/>
              <a:t>4/16/23</a:t>
            </a:fld>
            <a:endParaRPr lang="en-US"/>
          </a:p>
        </p:txBody>
      </p:sp>
      <p:sp>
        <p:nvSpPr>
          <p:cNvPr id="5" name="Footer Placeholder 4"/>
          <p:cNvSpPr>
            <a:spLocks noGrp="1"/>
          </p:cNvSpPr>
          <p:nvPr>
            <p:ph type="ftr" sz="quarter" idx="3"/>
          </p:nvPr>
        </p:nvSpPr>
        <p:spPr>
          <a:xfrm>
            <a:off x="14996160" y="30510483"/>
            <a:ext cx="13898880" cy="1752601"/>
          </a:xfrm>
          <a:prstGeom prst="rect">
            <a:avLst/>
          </a:prstGeom>
        </p:spPr>
        <p:txBody>
          <a:bodyPr vert="horz" lIns="438903" tIns="219451" rIns="438903" bIns="219451" rtlCol="0" anchor="ctr"/>
          <a:lstStyle>
            <a:lvl1pPr algn="ctr">
              <a:defRPr sz="73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1"/>
          </a:xfrm>
          <a:prstGeom prst="rect">
            <a:avLst/>
          </a:prstGeom>
        </p:spPr>
        <p:txBody>
          <a:bodyPr vert="horz" lIns="438903" tIns="219451" rIns="438903" bIns="219451" rtlCol="0" anchor="ctr"/>
          <a:lstStyle>
            <a:lvl1pPr algn="r">
              <a:defRPr sz="7327">
                <a:solidFill>
                  <a:schemeClr val="tx1">
                    <a:tint val="75000"/>
                  </a:schemeClr>
                </a:solidFill>
              </a:defRPr>
            </a:lvl1pPr>
          </a:lstStyle>
          <a:p>
            <a:fld id="{662FD185-E02B-4476-BAC7-44E4CC1EA1FE}" type="slidenum">
              <a:rPr lang="en-US" smtClean="0"/>
              <a:t>‹#›</a:t>
            </a:fld>
            <a:endParaRPr lang="en-US"/>
          </a:p>
        </p:txBody>
      </p:sp>
    </p:spTree>
    <p:extLst>
      <p:ext uri="{BB962C8B-B14F-4D97-AF65-F5344CB8AC3E}">
        <p14:creationId xmlns:p14="http://schemas.microsoft.com/office/powerpoint/2010/main" val="218857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42852" rtl="0" eaLnBrk="1" latinLnBrk="0" hangingPunct="1">
        <a:spcBef>
          <a:spcPct val="0"/>
        </a:spcBef>
        <a:buNone/>
        <a:defRPr sz="27128" kern="1200">
          <a:solidFill>
            <a:schemeClr val="tx1"/>
          </a:solidFill>
          <a:latin typeface="+mj-lt"/>
          <a:ea typeface="+mj-ea"/>
          <a:cs typeface="+mj-cs"/>
        </a:defRPr>
      </a:lvl1pPr>
    </p:titleStyle>
    <p:bodyStyle>
      <a:lvl1pPr marL="2116071" indent="-2116071" algn="l" defTabSz="5642852" rtl="0" eaLnBrk="1" latinLnBrk="0" hangingPunct="1">
        <a:spcBef>
          <a:spcPct val="20000"/>
        </a:spcBef>
        <a:buFont typeface="Arial" pitchFamily="34" charset="0"/>
        <a:buChar char="•"/>
        <a:defRPr sz="19798" kern="1200">
          <a:solidFill>
            <a:schemeClr val="tx1"/>
          </a:solidFill>
          <a:latin typeface="+mn-lt"/>
          <a:ea typeface="+mn-ea"/>
          <a:cs typeface="+mn-cs"/>
        </a:defRPr>
      </a:lvl1pPr>
      <a:lvl2pPr marL="4584818" indent="-1763392" algn="l" defTabSz="5642852" rtl="0" eaLnBrk="1" latinLnBrk="0" hangingPunct="1">
        <a:spcBef>
          <a:spcPct val="20000"/>
        </a:spcBef>
        <a:buFont typeface="Arial" pitchFamily="34" charset="0"/>
        <a:buChar char="–"/>
        <a:defRPr sz="17228" kern="1200">
          <a:solidFill>
            <a:schemeClr val="tx1"/>
          </a:solidFill>
          <a:latin typeface="+mn-lt"/>
          <a:ea typeface="+mn-ea"/>
          <a:cs typeface="+mn-cs"/>
        </a:defRPr>
      </a:lvl2pPr>
      <a:lvl3pPr marL="7053567" indent="-1410714" algn="l" defTabSz="5642852" rtl="0" eaLnBrk="1" latinLnBrk="0" hangingPunct="1">
        <a:spcBef>
          <a:spcPct val="20000"/>
        </a:spcBef>
        <a:buFont typeface="Arial" pitchFamily="34" charset="0"/>
        <a:buChar char="•"/>
        <a:defRPr sz="14786" kern="1200">
          <a:solidFill>
            <a:schemeClr val="tx1"/>
          </a:solidFill>
          <a:latin typeface="+mn-lt"/>
          <a:ea typeface="+mn-ea"/>
          <a:cs typeface="+mn-cs"/>
        </a:defRPr>
      </a:lvl3pPr>
      <a:lvl4pPr marL="9874994"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4pPr>
      <a:lvl5pPr marL="1269642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5pPr>
      <a:lvl6pPr marL="1551784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6pPr>
      <a:lvl7pPr marL="18339272"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7pPr>
      <a:lvl8pPr marL="2116070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8pPr>
      <a:lvl9pPr marL="2398212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9pPr>
    </p:bodyStyle>
    <p:otherStyle>
      <a:defPPr>
        <a:defRPr lang="en-US"/>
      </a:defPPr>
      <a:lvl1pPr marL="0" algn="l" defTabSz="5642852" rtl="0" eaLnBrk="1" latinLnBrk="0" hangingPunct="1">
        <a:defRPr sz="11186" kern="1200">
          <a:solidFill>
            <a:schemeClr val="tx1"/>
          </a:solidFill>
          <a:latin typeface="+mn-lt"/>
          <a:ea typeface="+mn-ea"/>
          <a:cs typeface="+mn-cs"/>
        </a:defRPr>
      </a:lvl1pPr>
      <a:lvl2pPr marL="2821426" algn="l" defTabSz="5642852" rtl="0" eaLnBrk="1" latinLnBrk="0" hangingPunct="1">
        <a:defRPr sz="11186" kern="1200">
          <a:solidFill>
            <a:schemeClr val="tx1"/>
          </a:solidFill>
          <a:latin typeface="+mn-lt"/>
          <a:ea typeface="+mn-ea"/>
          <a:cs typeface="+mn-cs"/>
        </a:defRPr>
      </a:lvl2pPr>
      <a:lvl3pPr marL="5642852" algn="l" defTabSz="5642852" rtl="0" eaLnBrk="1" latinLnBrk="0" hangingPunct="1">
        <a:defRPr sz="11186" kern="1200">
          <a:solidFill>
            <a:schemeClr val="tx1"/>
          </a:solidFill>
          <a:latin typeface="+mn-lt"/>
          <a:ea typeface="+mn-ea"/>
          <a:cs typeface="+mn-cs"/>
        </a:defRPr>
      </a:lvl3pPr>
      <a:lvl4pPr marL="8464280" algn="l" defTabSz="5642852" rtl="0" eaLnBrk="1" latinLnBrk="0" hangingPunct="1">
        <a:defRPr sz="11186" kern="1200">
          <a:solidFill>
            <a:schemeClr val="tx1"/>
          </a:solidFill>
          <a:latin typeface="+mn-lt"/>
          <a:ea typeface="+mn-ea"/>
          <a:cs typeface="+mn-cs"/>
        </a:defRPr>
      </a:lvl4pPr>
      <a:lvl5pPr marL="11285706" algn="l" defTabSz="5642852" rtl="0" eaLnBrk="1" latinLnBrk="0" hangingPunct="1">
        <a:defRPr sz="11186" kern="1200">
          <a:solidFill>
            <a:schemeClr val="tx1"/>
          </a:solidFill>
          <a:latin typeface="+mn-lt"/>
          <a:ea typeface="+mn-ea"/>
          <a:cs typeface="+mn-cs"/>
        </a:defRPr>
      </a:lvl5pPr>
      <a:lvl6pPr marL="14107132" algn="l" defTabSz="5642852" rtl="0" eaLnBrk="1" latinLnBrk="0" hangingPunct="1">
        <a:defRPr sz="11186" kern="1200">
          <a:solidFill>
            <a:schemeClr val="tx1"/>
          </a:solidFill>
          <a:latin typeface="+mn-lt"/>
          <a:ea typeface="+mn-ea"/>
          <a:cs typeface="+mn-cs"/>
        </a:defRPr>
      </a:lvl6pPr>
      <a:lvl7pPr marL="16928559" algn="l" defTabSz="5642852" rtl="0" eaLnBrk="1" latinLnBrk="0" hangingPunct="1">
        <a:defRPr sz="11186" kern="1200">
          <a:solidFill>
            <a:schemeClr val="tx1"/>
          </a:solidFill>
          <a:latin typeface="+mn-lt"/>
          <a:ea typeface="+mn-ea"/>
          <a:cs typeface="+mn-cs"/>
        </a:defRPr>
      </a:lvl7pPr>
      <a:lvl8pPr marL="19749985" algn="l" defTabSz="5642852" rtl="0" eaLnBrk="1" latinLnBrk="0" hangingPunct="1">
        <a:defRPr sz="11186" kern="1200">
          <a:solidFill>
            <a:schemeClr val="tx1"/>
          </a:solidFill>
          <a:latin typeface="+mn-lt"/>
          <a:ea typeface="+mn-ea"/>
          <a:cs typeface="+mn-cs"/>
        </a:defRPr>
      </a:lvl8pPr>
      <a:lvl9pPr marL="22571414" algn="l" defTabSz="5642852" rtl="0" eaLnBrk="1" latinLnBrk="0" hangingPunct="1">
        <a:defRPr sz="11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microsoft.com/office/2018/10/relationships/comments" Target="../comments/modernComment_100_3CE65DC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hart" Target="../charts/chart1.xm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6147A41D-6B58-11D5-2349-2E6A74830536}"/>
              </a:ext>
            </a:extLst>
          </p:cNvPr>
          <p:cNvCxnSpPr/>
          <p:nvPr/>
        </p:nvCxnSpPr>
        <p:spPr>
          <a:xfrm>
            <a:off x="17006445" y="26205485"/>
            <a:ext cx="3657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59EDFA-AA65-A1DA-D57A-BC1ADE971E9D}"/>
              </a:ext>
            </a:extLst>
          </p:cNvPr>
          <p:cNvCxnSpPr/>
          <p:nvPr/>
        </p:nvCxnSpPr>
        <p:spPr>
          <a:xfrm>
            <a:off x="16916400" y="24823011"/>
            <a:ext cx="3657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27" y="-187567"/>
            <a:ext cx="44272200" cy="5582166"/>
          </a:xfrm>
          <a:prstGeom prst="rect">
            <a:avLst/>
          </a:prstGeom>
        </p:spPr>
      </p:pic>
      <p:sp>
        <p:nvSpPr>
          <p:cNvPr id="15" name="TextBox 14"/>
          <p:cNvSpPr txBox="1"/>
          <p:nvPr/>
        </p:nvSpPr>
        <p:spPr>
          <a:xfrm>
            <a:off x="1752599" y="2942523"/>
            <a:ext cx="43045199" cy="2010550"/>
          </a:xfrm>
          <a:prstGeom prst="rect">
            <a:avLst/>
          </a:prstGeom>
          <a:noFill/>
        </p:spPr>
        <p:txBody>
          <a:bodyPr wrap="square" lIns="164592" tIns="82296" rIns="164592" bIns="82296" rtlCol="0">
            <a:spAutoFit/>
          </a:bodyPr>
          <a:lstStyle/>
          <a:p>
            <a:pPr algn="ctr">
              <a:lnSpc>
                <a:spcPct val="50000"/>
              </a:lnSpc>
              <a:spcBef>
                <a:spcPct val="50000"/>
              </a:spcBef>
            </a:pPr>
            <a:r>
              <a:rPr lang="en-US" sz="6941">
                <a:solidFill>
                  <a:schemeClr val="bg1"/>
                </a:solidFill>
                <a:latin typeface="Rockwell" panose="02060603020205020403" pitchFamily="18" charset="0"/>
                <a:cs typeface="Times New Roman" panose="02020603050405020304" pitchFamily="18" charset="0"/>
              </a:rPr>
              <a:t>Stephanie Svede </a:t>
            </a:r>
            <a:r>
              <a:rPr lang="en-US" sz="4000" i="1">
                <a:solidFill>
                  <a:schemeClr val="bg1"/>
                </a:solidFill>
                <a:latin typeface="Rockwell" panose="02060603020205020403" pitchFamily="18" charset="0"/>
                <a:cs typeface="Times New Roman" panose="02020603050405020304" pitchFamily="18" charset="0"/>
              </a:rPr>
              <a:t>[Mentor:</a:t>
            </a:r>
            <a:r>
              <a:rPr lang="en-US" sz="4000" b="0" i="0" u="none" strike="noStrike">
                <a:effectLst/>
                <a:latin typeface="Calibri" panose="020F0502020204030204" pitchFamily="34" charset="0"/>
              </a:rPr>
              <a:t> </a:t>
            </a:r>
            <a:r>
              <a:rPr lang="en-US" sz="4000" b="0" i="0" u="none" strike="noStrike">
                <a:solidFill>
                  <a:schemeClr val="bg1"/>
                </a:solidFill>
                <a:effectLst/>
                <a:latin typeface="Rockwell" panose="02060603020205020403" pitchFamily="18" charset="77"/>
              </a:rPr>
              <a:t>Matthew F. Moran, PhD</a:t>
            </a:r>
            <a:r>
              <a:rPr lang="en-US" sz="4000" i="1">
                <a:solidFill>
                  <a:schemeClr val="bg1"/>
                </a:solidFill>
                <a:latin typeface="Rockwell" panose="02060603020205020403" pitchFamily="18" charset="77"/>
                <a:cs typeface="Times New Roman" panose="02020603050405020304" pitchFamily="18" charset="0"/>
              </a:rPr>
              <a:t> ]</a:t>
            </a:r>
          </a:p>
          <a:p>
            <a:pPr algn="ctr">
              <a:lnSpc>
                <a:spcPct val="50000"/>
              </a:lnSpc>
              <a:spcBef>
                <a:spcPct val="50000"/>
              </a:spcBef>
            </a:pPr>
            <a:r>
              <a:rPr lang="en-US" sz="4114">
                <a:solidFill>
                  <a:schemeClr val="bg1"/>
                </a:solidFill>
                <a:latin typeface="Rockwell" panose="02060603020205020403" pitchFamily="18" charset="0"/>
                <a:cs typeface="Times New Roman" panose="02020603050405020304" pitchFamily="18" charset="0"/>
              </a:rPr>
              <a:t>College of Health Professions</a:t>
            </a:r>
          </a:p>
          <a:p>
            <a:pPr algn="ctr">
              <a:lnSpc>
                <a:spcPct val="50000"/>
              </a:lnSpc>
              <a:spcBef>
                <a:spcPct val="50000"/>
              </a:spcBef>
            </a:pPr>
            <a:r>
              <a:rPr lang="en-US" sz="4114">
                <a:solidFill>
                  <a:schemeClr val="bg1"/>
                </a:solidFill>
                <a:latin typeface="Rockwell" panose="02060603020205020403" pitchFamily="18" charset="0"/>
                <a:cs typeface="Times New Roman" panose="02020603050405020304" pitchFamily="18" charset="0"/>
              </a:rPr>
              <a:t>Department of Physical Therapy and Human Movement Science</a:t>
            </a:r>
          </a:p>
        </p:txBody>
      </p:sp>
      <p:sp>
        <p:nvSpPr>
          <p:cNvPr id="16" name="TextBox 15"/>
          <p:cNvSpPr txBox="1"/>
          <p:nvPr/>
        </p:nvSpPr>
        <p:spPr>
          <a:xfrm>
            <a:off x="5334001" y="267187"/>
            <a:ext cx="36423599" cy="2628412"/>
          </a:xfrm>
          <a:prstGeom prst="rect">
            <a:avLst/>
          </a:prstGeom>
          <a:noFill/>
        </p:spPr>
        <p:txBody>
          <a:bodyPr wrap="square" lIns="164592" tIns="82296" rIns="164592" bIns="82296" rtlCol="0">
            <a:spAutoFit/>
          </a:bodyPr>
          <a:lstStyle/>
          <a:p>
            <a:pPr algn="ctr"/>
            <a:r>
              <a:rPr lang="en-US" sz="7800" b="1" i="0" u="none" strike="noStrike">
                <a:solidFill>
                  <a:schemeClr val="bg1"/>
                </a:solidFill>
                <a:effectLst/>
                <a:latin typeface="Rockwell" panose="02060603020205020403" pitchFamily="18" charset="77"/>
              </a:rPr>
              <a:t>DANCE CLASS INTENSITY AND TIBIAL LOAD FLUCTUATIONS DURING A 5-WEEK TRAINING BLOCK IN DANCERS</a:t>
            </a:r>
          </a:p>
        </p:txBody>
      </p:sp>
      <p:sp>
        <p:nvSpPr>
          <p:cNvPr id="22" name="Rectangle 21"/>
          <p:cNvSpPr/>
          <p:nvPr/>
        </p:nvSpPr>
        <p:spPr>
          <a:xfrm>
            <a:off x="8069" y="5394598"/>
            <a:ext cx="12335549" cy="264760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3" name="TextBox 2"/>
          <p:cNvSpPr txBox="1"/>
          <p:nvPr/>
        </p:nvSpPr>
        <p:spPr>
          <a:xfrm>
            <a:off x="380999" y="5761331"/>
            <a:ext cx="11887199" cy="14126944"/>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ABSTRACT</a:t>
            </a:r>
            <a:endParaRPr lang="en-US" sz="3200" dirty="0">
              <a:solidFill>
                <a:schemeClr val="tx2">
                  <a:lumMod val="60000"/>
                  <a:lumOff val="40000"/>
                </a:schemeClr>
              </a:solidFill>
              <a:latin typeface="Rockwell" panose="02060603020205020403" pitchFamily="18" charset="77"/>
            </a:endParaRPr>
          </a:p>
          <a:p>
            <a:pPr algn="l" rtl="0" fontAlgn="base"/>
            <a:r>
              <a:rPr lang="en-US" sz="3000" b="1" i="0" strike="noStrike" dirty="0">
                <a:solidFill>
                  <a:schemeClr val="tx2">
                    <a:lumMod val="60000"/>
                    <a:lumOff val="40000"/>
                  </a:schemeClr>
                </a:solidFill>
                <a:effectLst/>
                <a:latin typeface="Rockwell" panose="02060603020205020403" pitchFamily="18" charset="77"/>
              </a:rPr>
              <a:t>INTRODUCTION:</a:t>
            </a:r>
            <a:r>
              <a:rPr lang="en-US" sz="3000" i="0" strike="noStrike" dirty="0">
                <a:solidFill>
                  <a:schemeClr val="tx2">
                    <a:lumMod val="60000"/>
                    <a:lumOff val="40000"/>
                  </a:schemeClr>
                </a:solidFill>
                <a:effectLst/>
                <a:latin typeface="Rockwell" panose="02060603020205020403" pitchFamily="18" charset="77"/>
              </a:rPr>
              <a:t> </a:t>
            </a:r>
            <a:r>
              <a:rPr lang="en-US" sz="3000" b="0" i="0" u="none" strike="noStrike" dirty="0">
                <a:solidFill>
                  <a:schemeClr val="tx2">
                    <a:lumMod val="60000"/>
                    <a:lumOff val="40000"/>
                  </a:schemeClr>
                </a:solidFill>
                <a:effectLst/>
                <a:latin typeface="Rockwell" panose="02060603020205020403" pitchFamily="18" charset="77"/>
              </a:rPr>
              <a:t>Dancers experience high training loads in training</a:t>
            </a:r>
            <a:r>
              <a:rPr lang="en-US" sz="3000" b="0" i="0" u="none" strike="noStrike" baseline="30000" dirty="0">
                <a:solidFill>
                  <a:schemeClr val="tx2">
                    <a:lumMod val="60000"/>
                    <a:lumOff val="40000"/>
                  </a:schemeClr>
                </a:solidFill>
                <a:effectLst/>
                <a:latin typeface="Rockwell" panose="02060603020205020403" pitchFamily="18" charset="77"/>
              </a:rPr>
              <a:t>1</a:t>
            </a:r>
            <a:r>
              <a:rPr lang="en-US" sz="3000" b="0" i="0" u="none" strike="noStrike" dirty="0">
                <a:solidFill>
                  <a:schemeClr val="tx2">
                    <a:lumMod val="60000"/>
                    <a:lumOff val="40000"/>
                  </a:schemeClr>
                </a:solidFill>
                <a:effectLst/>
                <a:latin typeface="Rockwell" panose="02060603020205020403" pitchFamily="18" charset="77"/>
              </a:rPr>
              <a:t> and do not currently have a viable method of measuring external load.</a:t>
            </a:r>
            <a:r>
              <a:rPr lang="en-US" sz="3000" b="0" i="0" u="none" strike="noStrike" baseline="30000" dirty="0">
                <a:solidFill>
                  <a:schemeClr val="tx2">
                    <a:lumMod val="60000"/>
                    <a:lumOff val="40000"/>
                  </a:schemeClr>
                </a:solidFill>
                <a:effectLst/>
                <a:latin typeface="Rockwell" panose="02060603020205020403" pitchFamily="18" charset="77"/>
              </a:rPr>
              <a:t>2</a:t>
            </a:r>
            <a:r>
              <a:rPr lang="en-US" sz="3000" baseline="30000" dirty="0">
                <a:solidFill>
                  <a:schemeClr val="tx2">
                    <a:lumMod val="60000"/>
                    <a:lumOff val="40000"/>
                  </a:schemeClr>
                </a:solidFill>
                <a:latin typeface="Rockwell" panose="02060603020205020403" pitchFamily="18" charset="77"/>
              </a:rPr>
              <a:t> </a:t>
            </a:r>
            <a:r>
              <a:rPr lang="en-US" sz="3000" b="0" i="0" u="none" strike="noStrike" dirty="0">
                <a:solidFill>
                  <a:schemeClr val="tx2">
                    <a:lumMod val="60000"/>
                    <a:lumOff val="40000"/>
                  </a:schemeClr>
                </a:solidFill>
                <a:effectLst/>
                <a:latin typeface="Rockwell" panose="02060603020205020403" pitchFamily="18" charset="77"/>
              </a:rPr>
              <a:t>Dancers often experience symptoms of overuse as well as an increase in musculoskeletal pain with higher training loads.</a:t>
            </a:r>
            <a:r>
              <a:rPr lang="en-US" sz="3000" b="0" i="0" u="none" strike="noStrike" baseline="30000" dirty="0">
                <a:solidFill>
                  <a:schemeClr val="tx2">
                    <a:lumMod val="60000"/>
                    <a:lumOff val="40000"/>
                  </a:schemeClr>
                </a:solidFill>
                <a:effectLst/>
                <a:latin typeface="Rockwell" panose="02060603020205020403" pitchFamily="18" charset="77"/>
              </a:rPr>
              <a:t>3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Previously, </a:t>
            </a:r>
            <a:r>
              <a:rPr lang="en-US" sz="3000" dirty="0" err="1">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PlayerLoad</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(PL), from an inertial measurement unit (IMU) worn on the upper back, has been observed to increase as intensity and RPE increase in dancers</a:t>
            </a:r>
            <a:r>
              <a:rPr lang="en-US" sz="3000" baseline="30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.4</a:t>
            </a:r>
            <a:endParaRPr lang="en-US" sz="3000" baseline="30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endParaRPr>
          </a:p>
          <a:p>
            <a:pPr algn="l" rtl="0" fontAlgn="base"/>
            <a:r>
              <a:rPr lang="en-US" sz="3000" b="1" i="0" strike="noStrike" dirty="0">
                <a:solidFill>
                  <a:schemeClr val="tx2">
                    <a:lumMod val="60000"/>
                    <a:lumOff val="40000"/>
                  </a:schemeClr>
                </a:solidFill>
                <a:effectLst/>
                <a:latin typeface="Rockwell" panose="02060603020205020403" pitchFamily="18" charset="77"/>
                <a:cs typeface="Times New Roman" panose="02020603050405020304" pitchFamily="18" charset="0"/>
              </a:rPr>
              <a:t>PURPOSE</a:t>
            </a:r>
            <a:r>
              <a:rPr lang="en-US" sz="3000" b="1" dirty="0">
                <a:solidFill>
                  <a:schemeClr val="tx2">
                    <a:lumMod val="60000"/>
                    <a:lumOff val="40000"/>
                  </a:schemeClr>
                </a:solidFill>
                <a:latin typeface="Rockwell" panose="02060603020205020403" pitchFamily="18" charset="77"/>
                <a:cs typeface="Times New Roman" panose="02020603050405020304" pitchFamily="18" charset="0"/>
              </a:rPr>
              <a:t>: </a:t>
            </a:r>
            <a:r>
              <a:rPr lang="en-US" sz="3000" b="0" i="0" u="none" strike="noStrike" dirty="0">
                <a:solidFill>
                  <a:schemeClr val="tx2">
                    <a:lumMod val="60000"/>
                    <a:lumOff val="40000"/>
                  </a:schemeClr>
                </a:solidFill>
                <a:effectLst/>
                <a:latin typeface="Rockwell" panose="02060603020205020403" pitchFamily="18" charset="77"/>
              </a:rPr>
              <a:t>To measure tibial load and load fluctuations during a period of standard dance classes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classes as well as assess how PL and RPE relate to these measure</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s</a:t>
            </a:r>
            <a:r>
              <a:rPr lang="en-US" sz="3000" b="0" i="0" u="none" strike="noStrike" dirty="0">
                <a:solidFill>
                  <a:schemeClr val="tx2">
                    <a:lumMod val="60000"/>
                    <a:lumOff val="40000"/>
                  </a:schemeClr>
                </a:solidFill>
                <a:effectLst/>
                <a:latin typeface="Rockwell" panose="02060603020205020403" pitchFamily="18" charset="77"/>
              </a:rPr>
              <a:t>. </a:t>
            </a:r>
          </a:p>
          <a:p>
            <a:pPr fontAlgn="base"/>
            <a:r>
              <a:rPr lang="en-US" sz="3000" b="1"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METHODS: </a:t>
            </a:r>
            <a:r>
              <a:rPr lang="en-US" sz="3000" dirty="0">
                <a:solidFill>
                  <a:schemeClr val="tx2">
                    <a:lumMod val="60000"/>
                    <a:lumOff val="40000"/>
                  </a:schemeClr>
                </a:solidFill>
                <a:latin typeface="Rockwell" panose="02060603020205020403" pitchFamily="18" charset="77"/>
              </a:rPr>
              <a:t>A wearable IMU was secured on both ankles of two participants using the manufacturer supplied silicon strap. Data was collected across five distinct </a:t>
            </a:r>
            <a:r>
              <a:rPr lang="en-US" sz="3000" b="0" i="0" u="none" strike="noStrike" dirty="0">
                <a:solidFill>
                  <a:schemeClr val="tx2">
                    <a:lumMod val="60000"/>
                    <a:lumOff val="40000"/>
                  </a:schemeClr>
                </a:solidFill>
                <a:effectLst/>
                <a:latin typeface="Rockwell" panose="02060603020205020403" pitchFamily="18" charset="77"/>
              </a:rPr>
              <a:t>sessions of a weekly modern or ballet dance class. </a:t>
            </a:r>
            <a:r>
              <a:rPr lang="en-US" sz="3000" dirty="0">
                <a:solidFill>
                  <a:schemeClr val="tx2">
                    <a:lumMod val="60000"/>
                    <a:lumOff val="40000"/>
                  </a:schemeClr>
                </a:solidFill>
                <a:latin typeface="Rockwell" panose="02060603020205020403" pitchFamily="18" charset="77"/>
              </a:rPr>
              <a:t>T</a:t>
            </a:r>
            <a:r>
              <a:rPr lang="en-US" sz="3000" b="0" i="0" u="none" strike="noStrike" dirty="0">
                <a:solidFill>
                  <a:schemeClr val="tx2">
                    <a:lumMod val="60000"/>
                    <a:lumOff val="40000"/>
                  </a:schemeClr>
                </a:solidFill>
                <a:effectLst/>
                <a:latin typeface="Rockwell" panose="02060603020205020403" pitchFamily="18" charset="77"/>
              </a:rPr>
              <a:t>he participants were then asked to report their RPE for that class. PL was calculated via a custom Python script.</a:t>
            </a:r>
          </a:p>
          <a:p>
            <a:pPr algn="l" rtl="0" fontAlgn="base"/>
            <a:r>
              <a:rPr lang="en-US" sz="3000" b="1" i="0" strike="noStrike" dirty="0">
                <a:solidFill>
                  <a:schemeClr val="tx2">
                    <a:lumMod val="60000"/>
                    <a:lumOff val="40000"/>
                  </a:schemeClr>
                </a:solidFill>
                <a:effectLst/>
                <a:latin typeface="Rockwell" panose="02060603020205020403" pitchFamily="18" charset="77"/>
                <a:cs typeface="Times New Roman" panose="02020603050405020304" pitchFamily="18" charset="0"/>
              </a:rPr>
              <a:t>RESUL</a:t>
            </a:r>
            <a:r>
              <a:rPr lang="en-US" sz="3000" b="1" dirty="0">
                <a:solidFill>
                  <a:schemeClr val="tx2">
                    <a:lumMod val="60000"/>
                    <a:lumOff val="40000"/>
                  </a:schemeClr>
                </a:solidFill>
                <a:latin typeface="Rockwell" panose="02060603020205020403" pitchFamily="18" charset="77"/>
                <a:cs typeface="Times New Roman" panose="02020603050405020304" pitchFamily="18" charset="0"/>
              </a:rPr>
              <a:t>TS: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 per minute on the dominant leg varied between both participants across their five sessions (Range: 5.49-8.21; 4.73-10.1). PL per minute during treadmill walking was substantially higher (18.67, 23.22). Total high impact peaks (&gt;20 </a:t>
            </a:r>
            <a:r>
              <a:rPr lang="en-US" sz="3000" i="1"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g</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per minute varied between both participants (Range: 0.176-0.400; 0.019-0.036)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with both substantially higher than</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treadmill walking (0.00).  </a:t>
            </a:r>
            <a:endParaRPr lang="en-US" sz="3000" u="sng" dirty="0">
              <a:solidFill>
                <a:schemeClr val="tx2">
                  <a:lumMod val="60000"/>
                  <a:lumOff val="40000"/>
                </a:schemeClr>
              </a:solidFill>
              <a:latin typeface="Rockwell" panose="02060603020205020403" pitchFamily="18" charset="77"/>
              <a:cs typeface="Times New Roman" panose="02020603050405020304" pitchFamily="18" charset="0"/>
            </a:endParaRPr>
          </a:p>
          <a:p>
            <a:pPr algn="l" rtl="0" fontAlgn="base"/>
            <a:r>
              <a:rPr lang="en-US" sz="3000" b="1" i="0" strike="noStrike" dirty="0">
                <a:solidFill>
                  <a:schemeClr val="tx2">
                    <a:lumMod val="60000"/>
                    <a:lumOff val="40000"/>
                  </a:schemeClr>
                </a:solidFill>
                <a:effectLst/>
                <a:latin typeface="Rockwell" panose="02060603020205020403" pitchFamily="18" charset="77"/>
                <a:cs typeface="Times New Roman" panose="02020603050405020304" pitchFamily="18" charset="0"/>
              </a:rPr>
              <a:t>DISCUSSION: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This pilot study found that PL per minute correlated poorly with RPE in dancers while high impact peaks per minute did seem to correspond with RPE.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Future research could possibly focus on high peaks or other measures that correlate with RPE such as heart rate.</a:t>
            </a:r>
            <a:r>
              <a:rPr lang="en-US" sz="3000" baseline="30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2</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 </a:t>
            </a:r>
          </a:p>
        </p:txBody>
      </p:sp>
      <p:cxnSp>
        <p:nvCxnSpPr>
          <p:cNvPr id="6" name="Straight Connector 5"/>
          <p:cNvCxnSpPr/>
          <p:nvPr/>
        </p:nvCxnSpPr>
        <p:spPr>
          <a:xfrm>
            <a:off x="224174" y="19354800"/>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3985" y="25309971"/>
            <a:ext cx="11887200" cy="6463308"/>
          </a:xfrm>
          <a:prstGeom prst="rect">
            <a:avLst/>
          </a:prstGeom>
          <a:noFill/>
        </p:spPr>
        <p:txBody>
          <a:bodyPr wrap="square" rtlCol="0">
            <a:spAutoFit/>
          </a:bodyPr>
          <a:lstStyle/>
          <a:p>
            <a:r>
              <a:rPr lang="en-US" sz="5400" b="1" i="1" dirty="0">
                <a:solidFill>
                  <a:schemeClr val="tx2">
                    <a:lumMod val="60000"/>
                    <a:lumOff val="40000"/>
                  </a:schemeClr>
                </a:solidFill>
                <a:latin typeface="Rockwell" panose="02060603020205020403" pitchFamily="18" charset="77"/>
              </a:rPr>
              <a:t>What is tibial load?</a:t>
            </a:r>
            <a:endParaRPr lang="en-US" sz="3600" dirty="0">
              <a:solidFill>
                <a:schemeClr val="tx2">
                  <a:lumMod val="60000"/>
                  <a:lumOff val="40000"/>
                </a:schemeClr>
              </a:solidFill>
              <a:latin typeface="Rockwell" panose="02060603020205020403" pitchFamily="18" charset="77"/>
            </a:endParaRPr>
          </a:p>
          <a:p>
            <a:r>
              <a:rPr lang="en-US" sz="3600" dirty="0">
                <a:solidFill>
                  <a:schemeClr val="tx2">
                    <a:lumMod val="60000"/>
                    <a:lumOff val="40000"/>
                  </a:schemeClr>
                </a:solidFill>
                <a:latin typeface="Rockwell" panose="02060603020205020403" pitchFamily="18" charset="77"/>
              </a:rPr>
              <a:t>Tibial load is a measure of peak tibial acceleration that indicates the ground reaction forces present on the tibia. This pilot study used PlayerLoad as a measure of tibial load. PlayerLoad is a measure of external load based on data from triaxial accelerometry. Triaxial accelerometry, as measured by the  inertial measurement unit (IMU) devices used in this study, measures acceleration in each plane of motion and provides insight regarding the impact taking place during a given practice session.</a:t>
            </a:r>
          </a:p>
        </p:txBody>
      </p:sp>
      <p:cxnSp>
        <p:nvCxnSpPr>
          <p:cNvPr id="31" name="Straight Connector 30"/>
          <p:cNvCxnSpPr/>
          <p:nvPr/>
        </p:nvCxnSpPr>
        <p:spPr>
          <a:xfrm>
            <a:off x="253985" y="25160449"/>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2243" y="19528138"/>
            <a:ext cx="11887200" cy="5632311"/>
          </a:xfrm>
          <a:prstGeom prst="rect">
            <a:avLst/>
          </a:prstGeom>
          <a:noFill/>
        </p:spPr>
        <p:txBody>
          <a:bodyPr wrap="square" rtlCol="0">
            <a:spAutoFit/>
          </a:bodyPr>
          <a:lstStyle/>
          <a:p>
            <a:r>
              <a:rPr lang="en-US" sz="5400" b="1" i="1" dirty="0">
                <a:solidFill>
                  <a:schemeClr val="tx2">
                    <a:lumMod val="60000"/>
                    <a:lumOff val="40000"/>
                  </a:schemeClr>
                </a:solidFill>
                <a:latin typeface="Rockwell" panose="02060603020205020403" pitchFamily="18" charset="77"/>
              </a:rPr>
              <a:t>What is a typical training load for dancers?</a:t>
            </a:r>
            <a:endParaRPr lang="en-US" sz="3600" b="1" i="1" dirty="0">
              <a:solidFill>
                <a:schemeClr val="tx2">
                  <a:lumMod val="60000"/>
                  <a:lumOff val="40000"/>
                </a:schemeClr>
              </a:solidFill>
              <a:latin typeface="Rockwell" panose="02060603020205020403" pitchFamily="18" charset="77"/>
            </a:endParaRPr>
          </a:p>
          <a:p>
            <a:r>
              <a:rPr lang="en-US" sz="3600" dirty="0">
                <a:solidFill>
                  <a:schemeClr val="tx2">
                    <a:lumMod val="60000"/>
                    <a:lumOff val="40000"/>
                  </a:schemeClr>
                </a:solidFill>
                <a:latin typeface="Rockwell" panose="02060603020205020403" pitchFamily="18" charset="77"/>
              </a:rPr>
              <a:t>Young competitive dancers and collegiate level dancers train anywhere between 15 and 25 hours a week.  Professional dancers train for a minimum of 30 hours a week, not including performances. Most train much more. Dancers do not typically measure these amounts and are often instructed to continue training until they reach extremely fatigued states.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99" y="1126173"/>
            <a:ext cx="6000750" cy="3295650"/>
          </a:xfrm>
          <a:prstGeom prst="rect">
            <a:avLst/>
          </a:prstGeom>
        </p:spPr>
      </p:pic>
      <p:sp>
        <p:nvSpPr>
          <p:cNvPr id="35" name="TextBox 34"/>
          <p:cNvSpPr txBox="1"/>
          <p:nvPr/>
        </p:nvSpPr>
        <p:spPr>
          <a:xfrm>
            <a:off x="12721547" y="5765534"/>
            <a:ext cx="12335550" cy="4647426"/>
          </a:xfrm>
          <a:prstGeom prst="rect">
            <a:avLst/>
          </a:prstGeom>
          <a:noFill/>
        </p:spPr>
        <p:txBody>
          <a:bodyPr wrap="square" rtlCol="0">
            <a:spAutoFit/>
          </a:bodyPr>
          <a:lstStyle/>
          <a:p>
            <a:r>
              <a:rPr lang="en-US" sz="7200">
                <a:solidFill>
                  <a:schemeClr val="tx2">
                    <a:lumMod val="60000"/>
                    <a:lumOff val="40000"/>
                  </a:schemeClr>
                </a:solidFill>
                <a:latin typeface="Rockwell" panose="02060603020205020403" pitchFamily="18" charset="0"/>
              </a:rPr>
              <a:t>PARTICIPANTS</a:t>
            </a:r>
            <a:endParaRPr lang="en-US" sz="3200" b="0" i="0" u="none" strike="noStrike">
              <a:solidFill>
                <a:srgbClr val="336699"/>
              </a:solidFill>
              <a:effectLst/>
              <a:latin typeface="Rockwell" panose="02060603020205020403" pitchFamily="18" charset="77"/>
            </a:endParaRPr>
          </a:p>
          <a:p>
            <a:pPr marL="457200" indent="-457200">
              <a:buFont typeface="Arial" panose="020B0604020202020204" pitchFamily="34" charset="0"/>
              <a:buChar char="•"/>
            </a:pPr>
            <a:r>
              <a:rPr lang="en-US" sz="3200" b="0" i="0" u="none" strike="noStrike">
                <a:solidFill>
                  <a:schemeClr val="tx2">
                    <a:lumMod val="60000"/>
                    <a:lumOff val="40000"/>
                  </a:schemeClr>
                </a:solidFill>
                <a:effectLst/>
                <a:latin typeface="Rockwell" panose="02060603020205020403" pitchFamily="18" charset="77"/>
              </a:rPr>
              <a:t>Two dance members of the Sacred Heart University Dance Company. </a:t>
            </a:r>
          </a:p>
          <a:p>
            <a:pPr marL="457200" indent="-457200">
              <a:buFont typeface="Arial" panose="020B0604020202020204" pitchFamily="34" charset="0"/>
              <a:buChar char="•"/>
            </a:pPr>
            <a:r>
              <a:rPr lang="en-US" sz="3200" b="0" i="0" u="none" strike="noStrike">
                <a:solidFill>
                  <a:schemeClr val="tx2">
                    <a:lumMod val="60000"/>
                    <a:lumOff val="40000"/>
                  </a:schemeClr>
                </a:solidFill>
                <a:effectLst/>
                <a:latin typeface="Rockwell" panose="02060603020205020403" pitchFamily="18" charset="77"/>
              </a:rPr>
              <a:t>Each met following criterion: (1) Free of any lower extremity musculoskeletal injury at time of testing and in the preceding 8 weeks, (2) minimum 6 </a:t>
            </a:r>
            <a:r>
              <a:rPr lang="en-US" sz="3200" b="0" i="0" u="none" strike="noStrike">
                <a:solidFill>
                  <a:schemeClr val="accent1"/>
                </a:solidFill>
                <a:effectLst/>
                <a:latin typeface="Rockwell" panose="02060603020205020403" pitchFamily="18" charset="77"/>
              </a:rPr>
              <a:t>years</a:t>
            </a:r>
            <a:r>
              <a:rPr lang="en-US" sz="3200" b="0" i="0" u="none" strike="noStrike">
                <a:solidFill>
                  <a:schemeClr val="tx2">
                    <a:lumMod val="60000"/>
                    <a:lumOff val="40000"/>
                  </a:schemeClr>
                </a:solidFill>
                <a:effectLst/>
                <a:latin typeface="Rockwell" panose="02060603020205020403" pitchFamily="18" charset="77"/>
              </a:rPr>
              <a:t> of dance training, (3) currently participating in at least 120 minutes of ballet/modern dance per week, (4) </a:t>
            </a:r>
            <a:r>
              <a:rPr lang="en-US" sz="3200">
                <a:solidFill>
                  <a:schemeClr val="tx2">
                    <a:lumMod val="60000"/>
                    <a:lumOff val="40000"/>
                  </a:schemeClr>
                </a:solidFill>
                <a:latin typeface="Rockwell" panose="02060603020205020403" pitchFamily="18" charset="77"/>
              </a:rPr>
              <a:t>b</a:t>
            </a:r>
            <a:r>
              <a:rPr lang="en-US" sz="3200" b="0" i="0" u="none" strike="noStrike">
                <a:solidFill>
                  <a:schemeClr val="tx2">
                    <a:lumMod val="60000"/>
                    <a:lumOff val="40000"/>
                  </a:schemeClr>
                </a:solidFill>
                <a:effectLst/>
                <a:latin typeface="Rockwell" panose="02060603020205020403" pitchFamily="18" charset="77"/>
              </a:rPr>
              <a:t>etween the ages of 18 and 30.</a:t>
            </a:r>
          </a:p>
        </p:txBody>
      </p:sp>
      <mc:AlternateContent xmlns:mc="http://schemas.openxmlformats.org/markup-compatibility/2006" xmlns:a14="http://schemas.microsoft.com/office/drawing/2010/main">
        <mc:Choice Requires="a14">
          <p:sp>
            <p:nvSpPr>
              <p:cNvPr id="36" name="TextBox 35"/>
              <p:cNvSpPr txBox="1"/>
              <p:nvPr/>
            </p:nvSpPr>
            <p:spPr>
              <a:xfrm>
                <a:off x="12832101" y="14811206"/>
                <a:ext cx="18538727" cy="8604215"/>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METHODS</a:t>
                </a:r>
                <a:endParaRPr lang="en-US" sz="3200" dirty="0">
                  <a:solidFill>
                    <a:schemeClr val="tx2">
                      <a:lumMod val="60000"/>
                      <a:lumOff val="40000"/>
                    </a:schemeClr>
                  </a:solidFill>
                  <a:latin typeface="Rockwell" panose="02060603020205020403" pitchFamily="18" charset="0"/>
                </a:endParaRPr>
              </a:p>
              <a:p>
                <a:pPr marL="514350" indent="-514350" algn="l" rtl="0" fontAlgn="base">
                  <a:buAutoNum type="arabicPeriod"/>
                </a:pPr>
                <a:r>
                  <a:rPr lang="en-US" sz="3200" dirty="0">
                    <a:solidFill>
                      <a:schemeClr val="tx2">
                        <a:lumMod val="60000"/>
                        <a:lumOff val="40000"/>
                      </a:schemeClr>
                    </a:solidFill>
                    <a:latin typeface="Rockwell" panose="02060603020205020403" pitchFamily="18" charset="77"/>
                  </a:rPr>
                  <a:t>All procedures approved by the Sacred Heart University IRB committee. </a:t>
                </a:r>
              </a:p>
              <a:p>
                <a:pPr marL="514350" indent="-514350" algn="l" rtl="0" fontAlgn="base">
                  <a:buAutoNum type="arabicPeriod"/>
                </a:pPr>
                <a:r>
                  <a:rPr lang="en-US" sz="3200" dirty="0">
                    <a:solidFill>
                      <a:schemeClr val="tx2">
                        <a:lumMod val="60000"/>
                        <a:lumOff val="40000"/>
                      </a:schemeClr>
                    </a:solidFill>
                    <a:latin typeface="Rockwell" panose="02060603020205020403" pitchFamily="18" charset="77"/>
                  </a:rPr>
                  <a:t>P</a:t>
                </a:r>
                <a:r>
                  <a:rPr lang="en-US" sz="3200" b="0" i="0" u="none" strike="noStrike" dirty="0">
                    <a:solidFill>
                      <a:schemeClr val="tx2">
                        <a:lumMod val="60000"/>
                        <a:lumOff val="40000"/>
                      </a:schemeClr>
                    </a:solidFill>
                    <a:effectLst/>
                    <a:latin typeface="Rockwell" panose="02060603020205020403" pitchFamily="18" charset="77"/>
                  </a:rPr>
                  <a:t>articipants danced barefoot (modern) or in ballet shoes (ballet) for each data collection session. Sessions were the participant’s weekly modern or ballet dance class (2 hours and 45 minutes) and take place on a foam-backed dance floor. A 30-minute sample of normal walking on a treadmill was also collected for comparative purposes.  </a:t>
                </a:r>
              </a:p>
              <a:p>
                <a:pPr marL="514350" indent="-514350" algn="l" rtl="0" fontAlgn="base">
                  <a:buAutoNum type="arabicPeriod"/>
                </a:pPr>
                <a:r>
                  <a:rPr lang="en-US" sz="3200" b="0" i="0" u="none" strike="noStrike" dirty="0">
                    <a:solidFill>
                      <a:schemeClr val="tx2">
                        <a:lumMod val="60000"/>
                        <a:lumOff val="40000"/>
                      </a:schemeClr>
                    </a:solidFill>
                    <a:effectLst/>
                    <a:latin typeface="Rockwell" panose="02060603020205020403" pitchFamily="18" charset="77"/>
                  </a:rPr>
                  <a:t>A wearable tibial activity monitor (Blue Trident </a:t>
                </a:r>
                <a:r>
                  <a:rPr lang="en-US" sz="3200" b="0" i="0" u="none" strike="noStrike" dirty="0" err="1">
                    <a:solidFill>
                      <a:schemeClr val="tx2">
                        <a:lumMod val="60000"/>
                        <a:lumOff val="40000"/>
                      </a:schemeClr>
                    </a:solidFill>
                    <a:effectLst/>
                    <a:latin typeface="Rockwell" panose="02060603020205020403" pitchFamily="18" charset="77"/>
                  </a:rPr>
                  <a:t>IMeasureU</a:t>
                </a:r>
                <a:r>
                  <a:rPr lang="en-US" sz="3200" b="0" i="0" u="none" strike="noStrike" dirty="0">
                    <a:solidFill>
                      <a:schemeClr val="tx2">
                        <a:lumMod val="60000"/>
                        <a:lumOff val="40000"/>
                      </a:schemeClr>
                    </a:solidFill>
                    <a:effectLst/>
                    <a:latin typeface="Rockwell" panose="02060603020205020403" pitchFamily="18" charset="77"/>
                  </a:rPr>
                  <a:t> (IMU) device</a:t>
                </a:r>
                <a:r>
                  <a:rPr lang="en-US" sz="3200" dirty="0">
                    <a:solidFill>
                      <a:schemeClr val="tx2">
                        <a:lumMod val="60000"/>
                        <a:lumOff val="40000"/>
                      </a:schemeClr>
                    </a:solidFill>
                    <a:latin typeface="Rockwell" panose="02060603020205020403" pitchFamily="18" charset="77"/>
                  </a:rPr>
                  <a:t>; </a:t>
                </a:r>
                <a:r>
                  <a:rPr lang="en-US" sz="3200" b="0" i="0" u="none" strike="noStrike" dirty="0">
                    <a:solidFill>
                      <a:schemeClr val="tx2">
                        <a:lumMod val="60000"/>
                        <a:lumOff val="40000"/>
                      </a:schemeClr>
                    </a:solidFill>
                    <a:effectLst/>
                    <a:latin typeface="Rockwell" panose="02060603020205020403" pitchFamily="18" charset="77"/>
                  </a:rPr>
                  <a:t>1600 Hz) was secured on both ankles of the participant using the manufacturer supplied silicon strap (Figure 1). Pre-wrap and athletic tape were used to fully secure the silicon strap.</a:t>
                </a:r>
              </a:p>
              <a:p>
                <a:pPr marL="514350" indent="-514350" algn="l" rtl="0" fontAlgn="base">
                  <a:buAutoNum type="arabicPeriod"/>
                </a:pPr>
                <a:r>
                  <a:rPr lang="en-US" sz="3200" dirty="0">
                    <a:solidFill>
                      <a:schemeClr val="tx2">
                        <a:lumMod val="60000"/>
                        <a:lumOff val="40000"/>
                      </a:schemeClr>
                    </a:solidFill>
                    <a:latin typeface="Rockwell" panose="02060603020205020403" pitchFamily="18" charset="77"/>
                  </a:rPr>
                  <a:t> P</a:t>
                </a:r>
                <a:r>
                  <a:rPr lang="en-US" sz="3200" b="0" i="0" u="none" strike="noStrike" dirty="0">
                    <a:solidFill>
                      <a:schemeClr val="tx2">
                        <a:lumMod val="60000"/>
                        <a:lumOff val="40000"/>
                      </a:schemeClr>
                    </a:solidFill>
                    <a:effectLst/>
                    <a:latin typeface="Rockwell" panose="02060603020205020403" pitchFamily="18" charset="77"/>
                  </a:rPr>
                  <a:t>articipants self-report rating of perceived effort (RPE; 1-10 scale) for each session </a:t>
                </a:r>
              </a:p>
              <a:p>
                <a:pPr marL="514350" indent="-514350" fontAlgn="base">
                  <a:buAutoNum type="arabicPeriod"/>
                </a:pPr>
                <a:r>
                  <a:rPr lang="en-US" sz="3200" dirty="0">
                    <a:solidFill>
                      <a:schemeClr val="tx2">
                        <a:lumMod val="60000"/>
                        <a:lumOff val="40000"/>
                      </a:schemeClr>
                    </a:solidFill>
                    <a:latin typeface="Rockwell" panose="02060603020205020403" pitchFamily="18" charset="77"/>
                  </a:rPr>
                  <a:t> Data was </a:t>
                </a:r>
                <a:r>
                  <a:rPr lang="en-US" sz="3200" b="0" i="0" u="none" strike="noStrike" dirty="0">
                    <a:solidFill>
                      <a:schemeClr val="tx2">
                        <a:lumMod val="60000"/>
                        <a:lumOff val="40000"/>
                      </a:schemeClr>
                    </a:solidFill>
                    <a:effectLst/>
                    <a:latin typeface="Rockwell" panose="02060603020205020403" pitchFamily="18" charset="77"/>
                  </a:rPr>
                  <a:t>collected via mobile app (Figure 2) and processed with a custom-written Python script that filtered acceleration data with a 4</a:t>
                </a:r>
                <a:r>
                  <a:rPr lang="en-US" sz="3200" b="0" i="0" u="none" strike="noStrike" baseline="30000" dirty="0">
                    <a:solidFill>
                      <a:schemeClr val="tx2">
                        <a:lumMod val="60000"/>
                        <a:lumOff val="40000"/>
                      </a:schemeClr>
                    </a:solidFill>
                    <a:effectLst/>
                    <a:latin typeface="Rockwell" panose="02060603020205020403" pitchFamily="18" charset="77"/>
                  </a:rPr>
                  <a:t>th</a:t>
                </a:r>
                <a:r>
                  <a:rPr lang="en-US" sz="3200" b="0" i="0" u="none" strike="noStrike" dirty="0">
                    <a:solidFill>
                      <a:schemeClr val="tx2">
                        <a:lumMod val="60000"/>
                        <a:lumOff val="40000"/>
                      </a:schemeClr>
                    </a:solidFill>
                    <a:effectLst/>
                    <a:latin typeface="Rockwell" panose="02060603020205020403" pitchFamily="18" charset="77"/>
                  </a:rPr>
                  <a:t> order dual pass Butterworth low-pass 60Hz filter and then calculated resultant peak tibial accelerations (PTA) for trials. </a:t>
                </a:r>
                <a:r>
                  <a:rPr lang="en-US" sz="3200" dirty="0">
                    <a:solidFill>
                      <a:schemeClr val="tx2">
                        <a:lumMod val="60000"/>
                        <a:lumOff val="40000"/>
                      </a:schemeClr>
                    </a:solidFill>
                    <a:latin typeface="Rockwell" panose="02060603020205020403" pitchFamily="18" charset="77"/>
                  </a:rPr>
                  <a:t>Analysis was delimited to dominant leg for both participants.  PlayerLoad</a:t>
                </a:r>
                <a:r>
                  <a:rPr lang="en-US" sz="3200" b="0" i="0" u="none" strike="noStrike" baseline="30000" dirty="0">
                    <a:solidFill>
                      <a:schemeClr val="tx2">
                        <a:lumMod val="60000"/>
                        <a:lumOff val="40000"/>
                      </a:schemeClr>
                    </a:solidFill>
                    <a:effectLst/>
                    <a:latin typeface="Rockwell" panose="02060603020205020403" pitchFamily="18" charset="77"/>
                  </a:rPr>
                  <a:t>5</a:t>
                </a:r>
                <a:r>
                  <a:rPr lang="en-US" sz="3200" b="0" i="0" u="none" strike="noStrike" dirty="0">
                    <a:solidFill>
                      <a:schemeClr val="tx2">
                        <a:lumMod val="60000"/>
                        <a:lumOff val="40000"/>
                      </a:schemeClr>
                    </a:solidFill>
                    <a:effectLst/>
                    <a:latin typeface="Rockwell" panose="02060603020205020403" pitchFamily="18" charset="77"/>
                  </a:rPr>
                  <a:t> was then calculated </a:t>
                </a:r>
                <a:r>
                  <a:rPr lang="en-US" sz="3200" dirty="0">
                    <a:solidFill>
                      <a:schemeClr val="tx2">
                        <a:lumMod val="60000"/>
                        <a:lumOff val="40000"/>
                      </a:schemeClr>
                    </a:solidFill>
                    <a:latin typeface="Rockwell" panose="02060603020205020403" pitchFamily="18" charset="77"/>
                  </a:rPr>
                  <a:t>using the following equation: </a:t>
                </a:r>
                <a14:m>
                  <m:oMath xmlns:m="http://schemas.openxmlformats.org/officeDocument/2006/math">
                    <m:r>
                      <a:rPr lang="en-US" sz="3200" b="0" i="1" smtClean="0">
                        <a:solidFill>
                          <a:schemeClr val="tx2">
                            <a:lumMod val="60000"/>
                            <a:lumOff val="40000"/>
                          </a:schemeClr>
                        </a:solidFill>
                        <a:latin typeface="Cambria Math" panose="02040503050406030204" pitchFamily="18" charset="0"/>
                      </a:rPr>
                      <m:t>𝑃𝐿</m:t>
                    </m:r>
                    <m:r>
                      <a:rPr lang="en-US" sz="3200" b="0" i="1" smtClean="0">
                        <a:solidFill>
                          <a:schemeClr val="tx2">
                            <a:lumMod val="60000"/>
                            <a:lumOff val="40000"/>
                          </a:schemeClr>
                        </a:solidFill>
                        <a:latin typeface="Cambria Math" panose="02040503050406030204" pitchFamily="18" charset="0"/>
                      </a:rPr>
                      <m:t>= </m:t>
                    </m:r>
                    <m:rad>
                      <m:radPr>
                        <m:degHide m:val="on"/>
                        <m:ctrlPr>
                          <a:rPr lang="en-US" sz="3200" b="0" i="1" smtClean="0">
                            <a:solidFill>
                              <a:schemeClr val="tx2">
                                <a:lumMod val="60000"/>
                                <a:lumOff val="40000"/>
                              </a:schemeClr>
                            </a:solidFill>
                            <a:latin typeface="Cambria Math" panose="02040503050406030204" pitchFamily="18" charset="0"/>
                          </a:rPr>
                        </m:ctrlPr>
                      </m:radPr>
                      <m:deg/>
                      <m:e>
                        <m:f>
                          <m:fPr>
                            <m:ctrlPr>
                              <a:rPr lang="en-US" sz="3200" b="0" i="1" smtClean="0">
                                <a:solidFill>
                                  <a:schemeClr val="tx2">
                                    <a:lumMod val="60000"/>
                                    <a:lumOff val="40000"/>
                                  </a:schemeClr>
                                </a:solidFill>
                                <a:latin typeface="Cambria Math" panose="02040503050406030204" pitchFamily="18" charset="0"/>
                              </a:rPr>
                            </m:ctrlPr>
                          </m:fPr>
                          <m:num>
                            <m:d>
                              <m:dPr>
                                <m:ctrlPr>
                                  <a:rPr lang="en-US" sz="3200" i="1">
                                    <a:solidFill>
                                      <a:schemeClr val="tx2">
                                        <a:lumMod val="60000"/>
                                        <a:lumOff val="40000"/>
                                      </a:schemeClr>
                                    </a:solidFill>
                                    <a:latin typeface="Cambria Math" panose="02040503050406030204" pitchFamily="18" charset="0"/>
                                  </a:rPr>
                                </m:ctrlPr>
                              </m:dPr>
                              <m:e>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i="1">
                                        <a:solidFill>
                                          <a:schemeClr val="tx2">
                                            <a:lumMod val="60000"/>
                                            <a:lumOff val="40000"/>
                                          </a:schemeClr>
                                        </a:solidFill>
                                        <a:latin typeface="Cambria Math" panose="02040503050406030204" pitchFamily="18" charset="0"/>
                                      </a:rPr>
                                      <m:t>𝑦</m:t>
                                    </m:r>
                                    <m:r>
                                      <a:rPr lang="en-US" sz="3200" i="1">
                                        <a:solidFill>
                                          <a:schemeClr val="tx2">
                                            <a:lumMod val="60000"/>
                                            <a:lumOff val="40000"/>
                                          </a:schemeClr>
                                        </a:solidFill>
                                        <a:latin typeface="Cambria Math" panose="02040503050406030204" pitchFamily="18" charset="0"/>
                                      </a:rPr>
                                      <m:t>1 </m:t>
                                    </m:r>
                                  </m:sub>
                                </m:sSub>
                                <m:r>
                                  <a:rPr lang="en-US" sz="3200" i="1">
                                    <a:solidFill>
                                      <a:schemeClr val="tx2">
                                        <a:lumMod val="60000"/>
                                        <a:lumOff val="40000"/>
                                      </a:schemeClr>
                                    </a:solidFill>
                                    <a:latin typeface="Cambria Math" panose="02040503050406030204" pitchFamily="18" charset="0"/>
                                  </a:rPr>
                                  <m:t>−</m:t>
                                </m:r>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i="1">
                                        <a:solidFill>
                                          <a:schemeClr val="tx2">
                                            <a:lumMod val="60000"/>
                                            <a:lumOff val="40000"/>
                                          </a:schemeClr>
                                        </a:solidFill>
                                        <a:latin typeface="Cambria Math" panose="02040503050406030204" pitchFamily="18" charset="0"/>
                                      </a:rPr>
                                      <m:t>𝑦</m:t>
                                    </m:r>
                                    <m:r>
                                      <a:rPr lang="en-US" sz="3200" i="1">
                                        <a:solidFill>
                                          <a:schemeClr val="tx2">
                                            <a:lumMod val="60000"/>
                                            <a:lumOff val="40000"/>
                                          </a:schemeClr>
                                        </a:solidFill>
                                        <a:latin typeface="Cambria Math" panose="02040503050406030204" pitchFamily="18" charset="0"/>
                                      </a:rPr>
                                      <m:t>−1 </m:t>
                                    </m:r>
                                  </m:sub>
                                </m:sSub>
                              </m:e>
                            </m:d>
                            <m:r>
                              <a:rPr lang="en-US" sz="3200" i="1" baseline="30000">
                                <a:solidFill>
                                  <a:schemeClr val="tx2">
                                    <a:lumMod val="60000"/>
                                    <a:lumOff val="40000"/>
                                  </a:schemeClr>
                                </a:solidFill>
                                <a:latin typeface="Cambria Math" panose="02040503050406030204" pitchFamily="18" charset="0"/>
                              </a:rPr>
                              <m:t>2</m:t>
                            </m:r>
                            <m:r>
                              <a:rPr lang="en-US" sz="3200" i="1">
                                <a:solidFill>
                                  <a:schemeClr val="tx2">
                                    <a:lumMod val="60000"/>
                                    <a:lumOff val="40000"/>
                                  </a:schemeClr>
                                </a:solidFill>
                                <a:latin typeface="Cambria Math" panose="02040503050406030204" pitchFamily="18" charset="0"/>
                              </a:rPr>
                              <m:t>+</m:t>
                            </m:r>
                            <m:d>
                              <m:dPr>
                                <m:ctrlPr>
                                  <a:rPr lang="en-US" sz="3200" i="1">
                                    <a:solidFill>
                                      <a:schemeClr val="tx2">
                                        <a:lumMod val="60000"/>
                                        <a:lumOff val="40000"/>
                                      </a:schemeClr>
                                    </a:solidFill>
                                    <a:latin typeface="Cambria Math" panose="02040503050406030204" pitchFamily="18" charset="0"/>
                                  </a:rPr>
                                </m:ctrlPr>
                              </m:dPr>
                              <m:e>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b="0" i="1" smtClean="0">
                                        <a:solidFill>
                                          <a:schemeClr val="tx2">
                                            <a:lumMod val="60000"/>
                                            <a:lumOff val="40000"/>
                                          </a:schemeClr>
                                        </a:solidFill>
                                        <a:latin typeface="Cambria Math" panose="02040503050406030204" pitchFamily="18" charset="0"/>
                                      </a:rPr>
                                      <m:t>𝑥</m:t>
                                    </m:r>
                                    <m:r>
                                      <a:rPr lang="en-US" sz="3200" i="1">
                                        <a:solidFill>
                                          <a:schemeClr val="tx2">
                                            <a:lumMod val="60000"/>
                                            <a:lumOff val="40000"/>
                                          </a:schemeClr>
                                        </a:solidFill>
                                        <a:latin typeface="Cambria Math" panose="02040503050406030204" pitchFamily="18" charset="0"/>
                                      </a:rPr>
                                      <m:t>1 </m:t>
                                    </m:r>
                                  </m:sub>
                                </m:sSub>
                                <m:r>
                                  <a:rPr lang="en-US" sz="3200" i="1">
                                    <a:solidFill>
                                      <a:schemeClr val="tx2">
                                        <a:lumMod val="60000"/>
                                        <a:lumOff val="40000"/>
                                      </a:schemeClr>
                                    </a:solidFill>
                                    <a:latin typeface="Cambria Math" panose="02040503050406030204" pitchFamily="18" charset="0"/>
                                  </a:rPr>
                                  <m:t>−</m:t>
                                </m:r>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b="0" i="1" smtClean="0">
                                        <a:solidFill>
                                          <a:schemeClr val="tx2">
                                            <a:lumMod val="60000"/>
                                            <a:lumOff val="40000"/>
                                          </a:schemeClr>
                                        </a:solidFill>
                                        <a:latin typeface="Cambria Math" panose="02040503050406030204" pitchFamily="18" charset="0"/>
                                      </a:rPr>
                                      <m:t>𝑥</m:t>
                                    </m:r>
                                    <m:r>
                                      <a:rPr lang="en-US" sz="3200" i="1">
                                        <a:solidFill>
                                          <a:schemeClr val="tx2">
                                            <a:lumMod val="60000"/>
                                            <a:lumOff val="40000"/>
                                          </a:schemeClr>
                                        </a:solidFill>
                                        <a:latin typeface="Cambria Math" panose="02040503050406030204" pitchFamily="18" charset="0"/>
                                      </a:rPr>
                                      <m:t>−1 </m:t>
                                    </m:r>
                                  </m:sub>
                                </m:sSub>
                              </m:e>
                            </m:d>
                            <m:r>
                              <a:rPr lang="en-US" sz="3200" i="1" baseline="30000">
                                <a:solidFill>
                                  <a:schemeClr val="tx2">
                                    <a:lumMod val="60000"/>
                                    <a:lumOff val="40000"/>
                                  </a:schemeClr>
                                </a:solidFill>
                                <a:latin typeface="Cambria Math" panose="02040503050406030204" pitchFamily="18" charset="0"/>
                              </a:rPr>
                              <m:t>2</m:t>
                            </m:r>
                            <m:r>
                              <a:rPr lang="en-US" sz="3200" i="1">
                                <a:solidFill>
                                  <a:schemeClr val="tx2">
                                    <a:lumMod val="60000"/>
                                    <a:lumOff val="40000"/>
                                  </a:schemeClr>
                                </a:solidFill>
                                <a:latin typeface="Cambria Math" panose="02040503050406030204" pitchFamily="18" charset="0"/>
                              </a:rPr>
                              <m:t>+</m:t>
                            </m:r>
                            <m:d>
                              <m:dPr>
                                <m:ctrlPr>
                                  <a:rPr lang="en-US" sz="3200" i="1">
                                    <a:solidFill>
                                      <a:schemeClr val="tx2">
                                        <a:lumMod val="60000"/>
                                        <a:lumOff val="40000"/>
                                      </a:schemeClr>
                                    </a:solidFill>
                                    <a:latin typeface="Cambria Math" panose="02040503050406030204" pitchFamily="18" charset="0"/>
                                  </a:rPr>
                                </m:ctrlPr>
                              </m:dPr>
                              <m:e>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b="0" i="1" smtClean="0">
                                        <a:solidFill>
                                          <a:schemeClr val="tx2">
                                            <a:lumMod val="60000"/>
                                            <a:lumOff val="40000"/>
                                          </a:schemeClr>
                                        </a:solidFill>
                                        <a:latin typeface="Cambria Math" panose="02040503050406030204" pitchFamily="18" charset="0"/>
                                      </a:rPr>
                                      <m:t>𝑧</m:t>
                                    </m:r>
                                    <m:r>
                                      <a:rPr lang="en-US" sz="3200" i="1">
                                        <a:solidFill>
                                          <a:schemeClr val="tx2">
                                            <a:lumMod val="60000"/>
                                            <a:lumOff val="40000"/>
                                          </a:schemeClr>
                                        </a:solidFill>
                                        <a:latin typeface="Cambria Math" panose="02040503050406030204" pitchFamily="18" charset="0"/>
                                      </a:rPr>
                                      <m:t>1 </m:t>
                                    </m:r>
                                  </m:sub>
                                </m:sSub>
                                <m:r>
                                  <a:rPr lang="en-US" sz="3200" i="1">
                                    <a:solidFill>
                                      <a:schemeClr val="tx2">
                                        <a:lumMod val="60000"/>
                                        <a:lumOff val="40000"/>
                                      </a:schemeClr>
                                    </a:solidFill>
                                    <a:latin typeface="Cambria Math" panose="02040503050406030204" pitchFamily="18" charset="0"/>
                                  </a:rPr>
                                  <m:t>−</m:t>
                                </m:r>
                                <m:sSub>
                                  <m:sSubPr>
                                    <m:ctrlPr>
                                      <a:rPr lang="en-US" sz="3200" i="1">
                                        <a:solidFill>
                                          <a:schemeClr val="tx2">
                                            <a:lumMod val="60000"/>
                                            <a:lumOff val="40000"/>
                                          </a:schemeClr>
                                        </a:solidFill>
                                        <a:latin typeface="Cambria Math" panose="02040503050406030204" pitchFamily="18" charset="0"/>
                                      </a:rPr>
                                    </m:ctrlPr>
                                  </m:sSubPr>
                                  <m:e>
                                    <m:r>
                                      <a:rPr lang="en-US" sz="3200" i="1">
                                        <a:solidFill>
                                          <a:schemeClr val="tx2">
                                            <a:lumMod val="60000"/>
                                            <a:lumOff val="40000"/>
                                          </a:schemeClr>
                                        </a:solidFill>
                                        <a:latin typeface="Cambria Math" panose="02040503050406030204" pitchFamily="18" charset="0"/>
                                      </a:rPr>
                                      <m:t>𝑎</m:t>
                                    </m:r>
                                  </m:e>
                                  <m:sub>
                                    <m:r>
                                      <a:rPr lang="en-US" sz="3200" b="0" i="1" smtClean="0">
                                        <a:solidFill>
                                          <a:schemeClr val="tx2">
                                            <a:lumMod val="60000"/>
                                            <a:lumOff val="40000"/>
                                          </a:schemeClr>
                                        </a:solidFill>
                                        <a:latin typeface="Cambria Math" panose="02040503050406030204" pitchFamily="18" charset="0"/>
                                      </a:rPr>
                                      <m:t>𝑧</m:t>
                                    </m:r>
                                    <m:r>
                                      <a:rPr lang="en-US" sz="3200" i="1">
                                        <a:solidFill>
                                          <a:schemeClr val="tx2">
                                            <a:lumMod val="60000"/>
                                            <a:lumOff val="40000"/>
                                          </a:schemeClr>
                                        </a:solidFill>
                                        <a:latin typeface="Cambria Math" panose="02040503050406030204" pitchFamily="18" charset="0"/>
                                      </a:rPr>
                                      <m:t>−1 </m:t>
                                    </m:r>
                                  </m:sub>
                                </m:sSub>
                              </m:e>
                            </m:d>
                            <m:r>
                              <a:rPr lang="en-US" sz="3200" i="1" baseline="30000">
                                <a:solidFill>
                                  <a:schemeClr val="tx2">
                                    <a:lumMod val="60000"/>
                                    <a:lumOff val="40000"/>
                                  </a:schemeClr>
                                </a:solidFill>
                                <a:latin typeface="Cambria Math" panose="02040503050406030204" pitchFamily="18" charset="0"/>
                              </a:rPr>
                              <m:t>2</m:t>
                            </m:r>
                          </m:num>
                          <m:den>
                            <m:r>
                              <a:rPr lang="en-US" sz="3200" b="0" i="1" smtClean="0">
                                <a:solidFill>
                                  <a:schemeClr val="tx2">
                                    <a:lumMod val="60000"/>
                                    <a:lumOff val="40000"/>
                                  </a:schemeClr>
                                </a:solidFill>
                                <a:latin typeface="Cambria Math" panose="02040503050406030204" pitchFamily="18" charset="0"/>
                              </a:rPr>
                              <m:t>100</m:t>
                            </m:r>
                          </m:den>
                        </m:f>
                      </m:e>
                    </m:rad>
                  </m:oMath>
                </a14:m>
                <a:r>
                  <a:rPr lang="en-US" sz="3200" b="0" i="0" u="none" strike="noStrike" dirty="0">
                    <a:solidFill>
                      <a:schemeClr val="tx2">
                        <a:lumMod val="60000"/>
                        <a:lumOff val="40000"/>
                      </a:schemeClr>
                    </a:solidFill>
                    <a:effectLst/>
                    <a:latin typeface="Rockwell" panose="02060603020205020403" pitchFamily="18" charset="77"/>
                  </a:rPr>
                  <a:t>.  </a:t>
                </a:r>
                <a:endParaRPr lang="en-US" sz="3000" dirty="0">
                  <a:solidFill>
                    <a:schemeClr val="tx2">
                      <a:lumMod val="60000"/>
                      <a:lumOff val="40000"/>
                    </a:schemeClr>
                  </a:solidFill>
                  <a:latin typeface="Rockwell" panose="02060603020205020403"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2832101" y="14811206"/>
                <a:ext cx="18538727" cy="8604215"/>
              </a:xfrm>
              <a:prstGeom prst="rect">
                <a:avLst/>
              </a:prstGeom>
              <a:blipFill>
                <a:blip r:embed="rId5"/>
                <a:stretch>
                  <a:fillRect l="-2464" t="-2655" r="-1164"/>
                </a:stretch>
              </a:blipFill>
            </p:spPr>
            <p:txBody>
              <a:bodyPr/>
              <a:lstStyle/>
              <a:p>
                <a:r>
                  <a:rPr lang="en-US">
                    <a:noFill/>
                  </a:rPr>
                  <a:t> </a:t>
                </a:r>
              </a:p>
            </p:txBody>
          </p:sp>
        </mc:Fallback>
      </mc:AlternateContent>
      <p:sp>
        <p:nvSpPr>
          <p:cNvPr id="37" name="TextBox 36"/>
          <p:cNvSpPr txBox="1"/>
          <p:nvPr/>
        </p:nvSpPr>
        <p:spPr>
          <a:xfrm>
            <a:off x="12768228" y="27855984"/>
            <a:ext cx="7489728" cy="1200329"/>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RESULTS</a:t>
            </a:r>
          </a:p>
        </p:txBody>
      </p:sp>
      <p:sp>
        <p:nvSpPr>
          <p:cNvPr id="38" name="Rectangle 37"/>
          <p:cNvSpPr/>
          <p:nvPr/>
        </p:nvSpPr>
        <p:spPr>
          <a:xfrm>
            <a:off x="31555651" y="5395440"/>
            <a:ext cx="12335549" cy="264760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39" name="TextBox 38"/>
          <p:cNvSpPr txBox="1"/>
          <p:nvPr/>
        </p:nvSpPr>
        <p:spPr>
          <a:xfrm>
            <a:off x="31821184" y="28686371"/>
            <a:ext cx="11506200" cy="3995325"/>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REFERENCES</a:t>
            </a:r>
            <a:endParaRPr lang="en-US" sz="1800" dirty="0">
              <a:solidFill>
                <a:srgbClr val="336699"/>
              </a:solidFill>
              <a:latin typeface="Rockwell" panose="02060603020205020403" pitchFamily="18" charset="0"/>
            </a:endParaRPr>
          </a:p>
          <a:p>
            <a:pPr marL="342900" indent="-342900" algn="l" fontAlgn="t">
              <a:buAutoNum type="arabicPeriod"/>
            </a:pP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Jeffries AC, Wallace L, Coutts AJ. Quantifying Training Loads in Contemporary Dance. Int J Sports </a:t>
            </a: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Physiol</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Perform. 2017;12(6):796-802.</a:t>
            </a:r>
          </a:p>
          <a:p>
            <a:pPr marL="342900" indent="-342900" fontAlgn="t">
              <a:buFontTx/>
              <a:buAutoNum type="arabicPeriod"/>
            </a:pP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Shaw JW, </a:t>
            </a: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Springham</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Matthew, Brown DD, Mattiussi AM, </a:t>
            </a: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Pedlar</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CR, </a:t>
            </a: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Tallent</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J. The Validity of the Session Rating of Perceived Exertion Method for Measuring Internal Training Load in Professional Classical Ballet Dancers. Front Physiol. 2020;11:480.</a:t>
            </a:r>
            <a:endParaRPr lang="en-US" sz="12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342900" indent="-342900" fontAlgn="t">
              <a:buFontTx/>
              <a:buAutoNum type="arabicPeriod"/>
            </a:pP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Boeding</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JRE, Visser E, </a:t>
            </a: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Meuffels</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DE, de Vos RJ. Is Training Load Associated with Symptoms of Overuse Injury in Dancers? A Prospective Observational Study. J Dance Med Sci. 2019;23(1):11-16.</a:t>
            </a:r>
            <a:endParaRPr lang="en-US" sz="12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342900" indent="-342900" fontAlgn="t">
              <a:buFontTx/>
              <a:buAutoNum type="arabicPeriod"/>
            </a:pPr>
            <a:r>
              <a:rPr lang="en-US" sz="120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Brogden</a:t>
            </a:r>
            <a:r>
              <a:rPr lang="en-US" sz="120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CM, Armstrong R, Page R, Milner D, Norris D, Greig M. Use of Triaxial Accelerometry During the Dance Aerobic Fitness Test: Considerations for Unit Positioning and Implications for Injury Risk and Performance. J Dance Med Sci. 2018;22(3):115-122.</a:t>
            </a:r>
          </a:p>
          <a:p>
            <a:pPr marL="342900" indent="-342900" fontAlgn="t">
              <a:buFontTx/>
              <a:buAutoNum type="arabicPeriod"/>
            </a:pPr>
            <a:r>
              <a:rPr lang="en-US" sz="1200" b="0" i="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Boyd LJ, Ball K, </a:t>
            </a:r>
            <a:r>
              <a:rPr lang="en-US" sz="1200" b="0" i="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Aughey</a:t>
            </a:r>
            <a:r>
              <a:rPr lang="en-US" sz="1200" b="0" i="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RJ. The reliability of </a:t>
            </a:r>
            <a:r>
              <a:rPr lang="en-US" sz="1200" b="0" i="0"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MinimaxX</a:t>
            </a:r>
            <a:r>
              <a:rPr lang="en-US" sz="1200" b="0" i="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accelerometers for measuring physical activity in Australian football. </a:t>
            </a:r>
            <a:r>
              <a:rPr lang="en-US" sz="1200" b="0" i="1"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Int J Sports </a:t>
            </a:r>
            <a:r>
              <a:rPr lang="en-US" sz="1200" b="0" i="1" u="none" strike="noStrike" dirty="0" err="1">
                <a:solidFill>
                  <a:schemeClr val="tx2">
                    <a:lumMod val="60000"/>
                    <a:lumOff val="40000"/>
                  </a:schemeClr>
                </a:solidFill>
                <a:effectLst/>
                <a:latin typeface="Times New Roman" panose="02020603050405020304" pitchFamily="18" charset="0"/>
                <a:cs typeface="Times New Roman" panose="02020603050405020304" pitchFamily="18" charset="0"/>
              </a:rPr>
              <a:t>Physiol</a:t>
            </a:r>
            <a:r>
              <a:rPr lang="en-US" sz="1200" b="0" i="1"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Perform</a:t>
            </a:r>
            <a:r>
              <a:rPr lang="en-US" sz="1200" b="0" i="0" u="none" strike="noStrike" dirty="0">
                <a:solidFill>
                  <a:schemeClr val="tx2">
                    <a:lumMod val="60000"/>
                    <a:lumOff val="40000"/>
                  </a:schemeClr>
                </a:solidFill>
                <a:effectLst/>
                <a:latin typeface="Times New Roman" panose="02020603050405020304" pitchFamily="18" charset="0"/>
                <a:cs typeface="Times New Roman" panose="02020603050405020304" pitchFamily="18" charset="0"/>
              </a:rPr>
              <a:t>. 2011;6(3):311-321. doi:10.1123/ijspp.6.3.311</a:t>
            </a:r>
          </a:p>
          <a:p>
            <a:pPr marL="342900" marR="0" lvl="0" indent="-342900">
              <a:lnSpc>
                <a:spcPct val="200000"/>
              </a:lnSpc>
              <a:spcBef>
                <a:spcPts val="0"/>
              </a:spcBef>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200000"/>
              </a:lnSpc>
              <a:spcBef>
                <a:spcPts val="0"/>
              </a:spcBef>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p:cNvSpPr txBox="1"/>
          <p:nvPr/>
        </p:nvSpPr>
        <p:spPr>
          <a:xfrm>
            <a:off x="31970325" y="9334246"/>
            <a:ext cx="11506200" cy="13657585"/>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DISCUSSION</a:t>
            </a:r>
            <a:endParaRPr lang="en-US" sz="2400" dirty="0">
              <a:solidFill>
                <a:schemeClr val="tx2">
                  <a:lumMod val="60000"/>
                  <a:lumOff val="40000"/>
                </a:schemeClr>
              </a:solidFill>
              <a:latin typeface="Rockwell" panose="02060603020205020403" pitchFamily="18" charset="0"/>
            </a:endParaRPr>
          </a:p>
          <a:p>
            <a:pPr marL="457200" indent="-457200">
              <a:buFont typeface="Arial" panose="020B0604020202020204" pitchFamily="34" charset="0"/>
              <a:buChar char="•"/>
            </a:pPr>
            <a:r>
              <a:rPr lang="en-US" sz="3000" dirty="0" err="1">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PlayerLoad</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(PL), traditionally calculated for field sport athletes, may not be the best measure to quantify load in dancers. </a:t>
            </a:r>
          </a:p>
          <a:p>
            <a:pPr marL="1828800" lvl="1"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 per minute correlated poorly with RPE (Figur</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e 3)</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Aggregate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 per minute in walk trial was substantially higher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99</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8</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than dance sessions, while the RPE of the participants was substantially higher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82</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4</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in dance sessions.</a:t>
            </a:r>
          </a:p>
          <a:p>
            <a:pPr marL="457200"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Higher moderate and high impact peaks per minute in dance sessions seem to correspond more accurately with dancer’s RPEs.</a:t>
            </a:r>
          </a:p>
          <a:p>
            <a:pPr marL="457200"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Previously, RPE and PL have both been considered viable means of measuring intensity and load in dancers.</a:t>
            </a:r>
            <a:r>
              <a:rPr lang="en-US" sz="3000" baseline="30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2,5</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Boyd et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al. reported that </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PL varied with IMU placement and stated that lower limb IMU placement should be studied.</a:t>
            </a:r>
            <a:r>
              <a:rPr lang="en-US" sz="3000" baseline="30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5</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a:t>
            </a:r>
          </a:p>
          <a:p>
            <a:pPr marL="1828800" lvl="1"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This pilot study suggests that anteromedial tibial placement of IMU does not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result in correlation between</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PL and RPE. </a:t>
            </a:r>
          </a:p>
          <a:p>
            <a:pPr marL="457200" indent="-457200">
              <a:buFont typeface="Arial" panose="020B0604020202020204" pitchFamily="34" charset="0"/>
              <a:buChar char="•"/>
            </a:pPr>
            <a:r>
              <a:rPr lang="en-US" sz="3000" dirty="0">
                <a:solidFill>
                  <a:schemeClr val="tx2">
                    <a:lumMod val="60000"/>
                    <a:lumOff val="40000"/>
                  </a:schemeClr>
                </a:solidFill>
                <a:latin typeface="Rockwell" panose="02060603020205020403" pitchFamily="18" charset="77"/>
              </a:rPr>
              <a:t>It is important for future research to continue studying training load in dancers since they do not currently have a feasible method of doing so for the general dancer population. This could minimize overuse injuries and help properly progress dancers </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in their training.</a:t>
            </a:r>
            <a:endPar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Future potential studies</a:t>
            </a:r>
          </a:p>
          <a:p>
            <a:pPr marL="914400" lvl="1"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Vary IMU placement (</a:t>
            </a:r>
            <a:r>
              <a:rPr lang="en-US" sz="3000" i="1"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e.g.</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upper back)</a:t>
            </a:r>
            <a:r>
              <a:rPr lang="en-US" sz="3000" baseline="30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2</a:t>
            </a:r>
            <a:endParaRPr lang="en-US" sz="3000" baseline="30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Relate quantity of high impact peaks (&gt; 20 </a:t>
            </a:r>
            <a:r>
              <a:rPr lang="en-US" sz="3000" i="1"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g</a:t>
            </a:r>
            <a:r>
              <a:rPr lang="en-US" sz="3000" dirty="0">
                <a:solidFill>
                  <a:schemeClr val="tx2">
                    <a:lumMod val="60000"/>
                    <a:lumOff val="40000"/>
                  </a:schemeClr>
                </a:solidFill>
                <a:effectLst/>
                <a:latin typeface="Rockwell" panose="02060603020205020403" pitchFamily="18" charset="77"/>
                <a:ea typeface="Calibri" panose="020F0502020204030204" pitchFamily="34" charset="0"/>
                <a:cs typeface="Times New Roman" panose="02020603050405020304" pitchFamily="18" charset="0"/>
              </a:rPr>
              <a:t>) during a given dance session to incidence of lower extremity injury.</a:t>
            </a:r>
            <a:r>
              <a:rPr lang="en-US" sz="300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rPr>
              <a:t> </a:t>
            </a:r>
          </a:p>
          <a:p>
            <a:pPr marL="914400" lvl="1" indent="-457200">
              <a:buFont typeface="Arial" panose="020B0604020202020204" pitchFamily="34" charset="0"/>
              <a:buChar char="•"/>
            </a:pPr>
            <a:endParaRPr lang="en-US" sz="2950" dirty="0">
              <a:solidFill>
                <a:schemeClr val="tx2">
                  <a:lumMod val="60000"/>
                  <a:lumOff val="40000"/>
                </a:schemeClr>
              </a:solidFill>
              <a:latin typeface="Rockwell" panose="02060603020205020403" pitchFamily="18" charset="77"/>
              <a:ea typeface="Calibri" panose="020F0502020204030204" pitchFamily="34" charset="0"/>
              <a:cs typeface="Times New Roman" panose="02020603050405020304" pitchFamily="18" charset="0"/>
            </a:endParaRPr>
          </a:p>
        </p:txBody>
      </p:sp>
      <p:cxnSp>
        <p:nvCxnSpPr>
          <p:cNvPr id="41" name="Straight Connector 40"/>
          <p:cNvCxnSpPr/>
          <p:nvPr/>
        </p:nvCxnSpPr>
        <p:spPr>
          <a:xfrm>
            <a:off x="31617414" y="22528008"/>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859311" y="22743450"/>
            <a:ext cx="11506200" cy="5139869"/>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TAKE HOME MESSAGES</a:t>
            </a:r>
            <a:endParaRPr lang="en-US" sz="2800" dirty="0">
              <a:solidFill>
                <a:schemeClr val="tx2">
                  <a:lumMod val="60000"/>
                  <a:lumOff val="40000"/>
                </a:schemeClr>
              </a:solidFill>
              <a:latin typeface="Rockwell" panose="02060603020205020403" pitchFamily="18" charset="0"/>
            </a:endParaRPr>
          </a:p>
          <a:p>
            <a:pPr marL="514350" indent="-514350">
              <a:buFont typeface="+mj-lt"/>
              <a:buAutoNum type="arabicPeriod"/>
            </a:pPr>
            <a:r>
              <a:rPr lang="en-US" sz="3200" dirty="0">
                <a:solidFill>
                  <a:schemeClr val="tx2">
                    <a:lumMod val="60000"/>
                    <a:lumOff val="40000"/>
                  </a:schemeClr>
                </a:solidFill>
                <a:latin typeface="Rockwell" panose="02060603020205020403" pitchFamily="18" charset="77"/>
              </a:rPr>
              <a:t>IMU placement on ankles is viable for use in dance classes. Data collection to the IMU mobile app is simple and does not interrupt training</a:t>
            </a:r>
            <a:r>
              <a:rPr lang="en-US" sz="3200">
                <a:solidFill>
                  <a:schemeClr val="tx2">
                    <a:lumMod val="60000"/>
                    <a:lumOff val="40000"/>
                  </a:schemeClr>
                </a:solidFill>
                <a:latin typeface="Rockwell" panose="02060603020205020403" pitchFamily="18" charset="77"/>
              </a:rPr>
              <a:t>. </a:t>
            </a:r>
          </a:p>
          <a:p>
            <a:pPr marL="514350" indent="-514350">
              <a:buFont typeface="+mj-lt"/>
              <a:buAutoNum type="arabicPeriod"/>
            </a:pPr>
            <a:r>
              <a:rPr lang="en-US" sz="3200" dirty="0">
                <a:solidFill>
                  <a:schemeClr val="tx2">
                    <a:lumMod val="60000"/>
                    <a:lumOff val="40000"/>
                  </a:schemeClr>
                </a:solidFill>
                <a:latin typeface="Rockwell" panose="02060603020205020403" pitchFamily="18" charset="77"/>
              </a:rPr>
              <a:t>PL is not viable metric for measuring external load in dancers when wearing an ankle-mounted IMU.</a:t>
            </a:r>
          </a:p>
          <a:p>
            <a:pPr marL="514350" indent="-514350">
              <a:buFont typeface="+mj-lt"/>
              <a:buAutoNum type="arabicPeriod"/>
            </a:pPr>
            <a:r>
              <a:rPr lang="en-US" sz="3200" dirty="0">
                <a:solidFill>
                  <a:schemeClr val="tx2">
                    <a:lumMod val="60000"/>
                    <a:lumOff val="40000"/>
                  </a:schemeClr>
                </a:solidFill>
                <a:latin typeface="Rockwell" panose="02060603020205020403" pitchFamily="18" charset="77"/>
              </a:rPr>
              <a:t>High impact peaks per minute may be related to dance class intensity and potentially lower extremity injuries.</a:t>
            </a:r>
          </a:p>
          <a:p>
            <a:pPr marL="457200" indent="-457200">
              <a:buFont typeface="Arial" panose="020B0604020202020204" pitchFamily="34" charset="0"/>
              <a:buChar char="•"/>
            </a:pPr>
            <a:endParaRPr lang="en-US" sz="3200" dirty="0">
              <a:solidFill>
                <a:schemeClr val="tx2">
                  <a:lumMod val="60000"/>
                  <a:lumOff val="40000"/>
                </a:schemeClr>
              </a:solidFill>
              <a:latin typeface="Rockwell" panose="02060603020205020403" pitchFamily="18" charset="0"/>
            </a:endParaRPr>
          </a:p>
        </p:txBody>
      </p:sp>
      <p:cxnSp>
        <p:nvCxnSpPr>
          <p:cNvPr id="44" name="Straight Connector 43"/>
          <p:cNvCxnSpPr/>
          <p:nvPr/>
        </p:nvCxnSpPr>
        <p:spPr>
          <a:xfrm>
            <a:off x="31757953" y="28686127"/>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27" y="31840716"/>
            <a:ext cx="44272200" cy="1238214"/>
          </a:xfrm>
          <a:prstGeom prst="rect">
            <a:avLst/>
          </a:prstGeom>
        </p:spPr>
      </p:pic>
      <p:sp>
        <p:nvSpPr>
          <p:cNvPr id="27" name="TextBox 26"/>
          <p:cNvSpPr txBox="1"/>
          <p:nvPr/>
        </p:nvSpPr>
        <p:spPr>
          <a:xfrm>
            <a:off x="10515600" y="32174161"/>
            <a:ext cx="23630851" cy="646331"/>
          </a:xfrm>
          <a:prstGeom prst="rect">
            <a:avLst/>
          </a:prstGeom>
          <a:noFill/>
        </p:spPr>
        <p:txBody>
          <a:bodyPr wrap="square" rtlCol="0">
            <a:spAutoFit/>
          </a:bodyPr>
          <a:lstStyle/>
          <a:p>
            <a:pPr algn="ctr"/>
            <a:r>
              <a:rPr lang="en-US" sz="3600" b="1">
                <a:solidFill>
                  <a:schemeClr val="bg1"/>
                </a:solidFill>
                <a:latin typeface="Rockwell" panose="02060603020205020403" pitchFamily="18" charset="0"/>
                <a:cs typeface="Times New Roman" pitchFamily="18" charset="0"/>
              </a:rPr>
              <a:t>This work was presented at the 2023 Sacred Heart University Exercise Science Capstone Symposium</a:t>
            </a:r>
          </a:p>
        </p:txBody>
      </p:sp>
      <p:pic>
        <p:nvPicPr>
          <p:cNvPr id="10" name="Picture 2">
            <a:extLst>
              <a:ext uri="{FF2B5EF4-FFF2-40B4-BE49-F238E27FC236}">
                <a16:creationId xmlns:a16="http://schemas.microsoft.com/office/drawing/2014/main" id="{1D481CD2-B559-481C-7DF4-2D34F39ADB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2987" y="10579683"/>
            <a:ext cx="6460210" cy="32254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908B58-43F5-9061-97BB-A9B24C35273B}"/>
              </a:ext>
            </a:extLst>
          </p:cNvPr>
          <p:cNvSpPr txBox="1"/>
          <p:nvPr/>
        </p:nvSpPr>
        <p:spPr>
          <a:xfrm>
            <a:off x="13064345" y="13931224"/>
            <a:ext cx="9896141" cy="954107"/>
          </a:xfrm>
          <a:prstGeom prst="rect">
            <a:avLst/>
          </a:prstGeom>
          <a:noFill/>
        </p:spPr>
        <p:txBody>
          <a:bodyPr wrap="square">
            <a:spAutoFit/>
          </a:bodyPr>
          <a:lstStyle/>
          <a:p>
            <a:r>
              <a:rPr lang="en-US" sz="2800" b="1" i="0" u="none" strike="noStrike">
                <a:solidFill>
                  <a:schemeClr val="tx2">
                    <a:lumMod val="60000"/>
                    <a:lumOff val="40000"/>
                  </a:schemeClr>
                </a:solidFill>
                <a:effectLst/>
                <a:latin typeface="Times New Roman" panose="02020603050405020304" pitchFamily="18" charset="0"/>
                <a:cs typeface="Times New Roman" panose="02020603050405020304" pitchFamily="18" charset="0"/>
              </a:rPr>
              <a:t>Figure 1 -</a:t>
            </a:r>
            <a:r>
              <a:rPr lang="en-US" sz="2800" b="1" i="1" u="none" strike="noStrike">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800" b="0" i="1" u="none" strike="noStrike">
                <a:solidFill>
                  <a:schemeClr val="tx2">
                    <a:lumMod val="60000"/>
                    <a:lumOff val="40000"/>
                  </a:schemeClr>
                </a:solidFill>
                <a:effectLst/>
                <a:latin typeface="Times New Roman" panose="02020603050405020304" pitchFamily="18" charset="0"/>
                <a:cs typeface="Times New Roman" panose="02020603050405020304" pitchFamily="18" charset="0"/>
              </a:rPr>
              <a:t>The iMeasureU (Vicon) is positioned securely on the tibia (i.e., shin) via a silicon Velcro strap.</a:t>
            </a:r>
            <a:r>
              <a:rPr lang="en-US" sz="2800" b="0" i="0" u="none" strike="noStrike">
                <a:solidFill>
                  <a:schemeClr val="tx2">
                    <a:lumMod val="60000"/>
                    <a:lumOff val="40000"/>
                  </a:schemeClr>
                </a:solidFill>
                <a:effectLst/>
                <a:latin typeface="Times New Roman" panose="02020603050405020304" pitchFamily="18" charset="0"/>
                <a:cs typeface="Times New Roman" panose="02020603050405020304" pitchFamily="18" charset="0"/>
              </a:rPr>
              <a:t> </a:t>
            </a:r>
            <a:endParaRPr lang="en-US" sz="280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2043FF58-527B-CE70-4F3F-543D034EA9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97200" y="11312054"/>
            <a:ext cx="877512" cy="398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text, application&#10;&#10;Description automatically generated">
            <a:extLst>
              <a:ext uri="{FF2B5EF4-FFF2-40B4-BE49-F238E27FC236}">
                <a16:creationId xmlns:a16="http://schemas.microsoft.com/office/drawing/2014/main" id="{6D110933-1EC1-A826-EA2C-1826B633595A}"/>
              </a:ext>
            </a:extLst>
          </p:cNvPr>
          <p:cNvPicPr>
            <a:picLocks noChangeAspect="1"/>
          </p:cNvPicPr>
          <p:nvPr/>
        </p:nvPicPr>
        <p:blipFill rotWithShape="1">
          <a:blip r:embed="rId8">
            <a:extLst>
              <a:ext uri="{28A0092B-C50C-407E-A947-70E740481C1C}">
                <a14:useLocalDpi xmlns:a14="http://schemas.microsoft.com/office/drawing/2010/main" val="0"/>
              </a:ext>
            </a:extLst>
          </a:blip>
          <a:srcRect t="4084" b="34325"/>
          <a:stretch/>
        </p:blipFill>
        <p:spPr>
          <a:xfrm>
            <a:off x="25407317" y="5761331"/>
            <a:ext cx="5427607" cy="7232635"/>
          </a:xfrm>
          <a:prstGeom prst="rect">
            <a:avLst/>
          </a:prstGeom>
          <a:ln>
            <a:solidFill>
              <a:schemeClr val="accent1"/>
            </a:solidFill>
          </a:ln>
        </p:spPr>
      </p:pic>
      <p:sp>
        <p:nvSpPr>
          <p:cNvPr id="17" name="TextBox 16">
            <a:extLst>
              <a:ext uri="{FF2B5EF4-FFF2-40B4-BE49-F238E27FC236}">
                <a16:creationId xmlns:a16="http://schemas.microsoft.com/office/drawing/2014/main" id="{E487BCC5-41BC-3F1A-D921-423A68CECC13}"/>
              </a:ext>
            </a:extLst>
          </p:cNvPr>
          <p:cNvSpPr txBox="1"/>
          <p:nvPr/>
        </p:nvSpPr>
        <p:spPr>
          <a:xfrm>
            <a:off x="25407317" y="13038096"/>
            <a:ext cx="5318961" cy="1384995"/>
          </a:xfrm>
          <a:prstGeom prst="rect">
            <a:avLst/>
          </a:prstGeom>
          <a:noFill/>
        </p:spPr>
        <p:txBody>
          <a:bodyPr wrap="square" rtlCol="0">
            <a:spAutoFit/>
          </a:bodyPr>
          <a:lstStyle/>
          <a:p>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Figure 2</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2800"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i="1" dirty="0" err="1">
                <a:solidFill>
                  <a:schemeClr val="tx2">
                    <a:lumMod val="60000"/>
                    <a:lumOff val="40000"/>
                  </a:schemeClr>
                </a:solidFill>
                <a:latin typeface="Times New Roman" panose="02020603050405020304" pitchFamily="18" charset="0"/>
                <a:cs typeface="Times New Roman" panose="02020603050405020304" pitchFamily="18" charset="0"/>
              </a:rPr>
              <a:t>Capture.U</a:t>
            </a:r>
            <a:r>
              <a:rPr lang="en-US" sz="2800" i="1" dirty="0">
                <a:solidFill>
                  <a:schemeClr val="tx2">
                    <a:lumMod val="60000"/>
                    <a:lumOff val="40000"/>
                  </a:schemeClr>
                </a:solidFill>
                <a:latin typeface="Times New Roman" panose="02020603050405020304" pitchFamily="18" charset="0"/>
                <a:cs typeface="Times New Roman" panose="02020603050405020304" pitchFamily="18" charset="0"/>
              </a:rPr>
              <a:t> mobile app used to collect in-field inertial measurement unit data. </a:t>
            </a:r>
          </a:p>
        </p:txBody>
      </p:sp>
      <p:sp>
        <p:nvSpPr>
          <p:cNvPr id="5" name="TextBox 4">
            <a:extLst>
              <a:ext uri="{FF2B5EF4-FFF2-40B4-BE49-F238E27FC236}">
                <a16:creationId xmlns:a16="http://schemas.microsoft.com/office/drawing/2014/main" id="{7DB7E221-4334-77FD-0CF5-996DB52F38C8}"/>
              </a:ext>
            </a:extLst>
          </p:cNvPr>
          <p:cNvSpPr txBox="1"/>
          <p:nvPr/>
        </p:nvSpPr>
        <p:spPr>
          <a:xfrm>
            <a:off x="23067680" y="29870317"/>
            <a:ext cx="7931320" cy="1200329"/>
          </a:xfrm>
          <a:prstGeom prst="rect">
            <a:avLst/>
          </a:prstGeom>
          <a:noFill/>
        </p:spPr>
        <p:txBody>
          <a:bodyPr wrap="square" rtlCol="0">
            <a:spAutoFit/>
          </a:bodyPr>
          <a:lstStyle/>
          <a:p>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Figure 3 – </a:t>
            </a:r>
            <a:r>
              <a:rPr lang="en-US" sz="2400" i="1" dirty="0">
                <a:solidFill>
                  <a:schemeClr val="tx2">
                    <a:lumMod val="60000"/>
                    <a:lumOff val="40000"/>
                  </a:schemeClr>
                </a:solidFill>
                <a:latin typeface="Times New Roman" panose="02020603050405020304" pitchFamily="18" charset="0"/>
                <a:cs typeface="Times New Roman" panose="02020603050405020304" pitchFamily="18" charset="0"/>
              </a:rPr>
              <a:t>Ratings of perceived effort (RPE) versus PlayerLoad in both participants across five distinct dance session. Correlations were both rated as poor (r</a:t>
            </a:r>
            <a:r>
              <a:rPr lang="en-US" sz="2400" i="1" baseline="30000" dirty="0">
                <a:solidFill>
                  <a:schemeClr val="tx2">
                    <a:lumMod val="60000"/>
                    <a:lumOff val="40000"/>
                  </a:schemeClr>
                </a:solidFill>
                <a:latin typeface="Times New Roman" panose="02020603050405020304" pitchFamily="18" charset="0"/>
                <a:cs typeface="Times New Roman" panose="02020603050405020304" pitchFamily="18" charset="0"/>
              </a:rPr>
              <a:t>2</a:t>
            </a:r>
            <a:r>
              <a:rPr lang="en-US" sz="2400" i="1" dirty="0">
                <a:solidFill>
                  <a:schemeClr val="tx2">
                    <a:lumMod val="60000"/>
                    <a:lumOff val="40000"/>
                  </a:schemeClr>
                </a:solidFill>
                <a:latin typeface="Times New Roman" panose="02020603050405020304" pitchFamily="18" charset="0"/>
                <a:cs typeface="Times New Roman" panose="02020603050405020304" pitchFamily="18" charset="0"/>
              </a:rPr>
              <a:t> &lt; 0.35).</a:t>
            </a:r>
          </a:p>
        </p:txBody>
      </p:sp>
      <p:pic>
        <p:nvPicPr>
          <p:cNvPr id="8" name="Picture 7" descr="A picture containing text&#10;&#10;Description automatically generated">
            <a:extLst>
              <a:ext uri="{FF2B5EF4-FFF2-40B4-BE49-F238E27FC236}">
                <a16:creationId xmlns:a16="http://schemas.microsoft.com/office/drawing/2014/main" id="{4AFD4904-F941-94B7-3F55-AADC3C5581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74643" y="10539097"/>
            <a:ext cx="3185843" cy="3265990"/>
          </a:xfrm>
          <a:prstGeom prst="rect">
            <a:avLst/>
          </a:prstGeom>
        </p:spPr>
      </p:pic>
      <p:sp>
        <p:nvSpPr>
          <p:cNvPr id="13" name="TextBox 12">
            <a:extLst>
              <a:ext uri="{FF2B5EF4-FFF2-40B4-BE49-F238E27FC236}">
                <a16:creationId xmlns:a16="http://schemas.microsoft.com/office/drawing/2014/main" id="{2887A269-3A73-20A9-144A-8F1F5DF0F431}"/>
              </a:ext>
            </a:extLst>
          </p:cNvPr>
          <p:cNvSpPr txBox="1"/>
          <p:nvPr/>
        </p:nvSpPr>
        <p:spPr>
          <a:xfrm>
            <a:off x="12506616" y="29075692"/>
            <a:ext cx="8060243" cy="1261884"/>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tx2">
                    <a:lumMod val="60000"/>
                    <a:lumOff val="40000"/>
                  </a:schemeClr>
                </a:solidFill>
                <a:latin typeface="Rockwell" panose="02060603020205020403" pitchFamily="18" charset="0"/>
                <a:cs typeface="Times New Roman" panose="02020603050405020304" pitchFamily="18" charset="0"/>
              </a:rPr>
              <a:t>Aggregate PlayerLoad</a:t>
            </a:r>
            <a:r>
              <a:rPr lang="en-US" sz="2800" b="1" i="1" dirty="0">
                <a:solidFill>
                  <a:schemeClr val="tx2">
                    <a:lumMod val="60000"/>
                    <a:lumOff val="40000"/>
                  </a:schemeClr>
                </a:solidFill>
                <a:latin typeface="Rockwell" panose="02060603020205020403" pitchFamily="18" charset="0"/>
                <a:cs typeface="Times New Roman" panose="02020603050405020304" pitchFamily="18" charset="0"/>
              </a:rPr>
              <a:t> </a:t>
            </a:r>
            <a:r>
              <a:rPr lang="en-US" sz="2800" b="1" dirty="0">
                <a:solidFill>
                  <a:schemeClr val="tx2">
                    <a:lumMod val="60000"/>
                    <a:lumOff val="40000"/>
                  </a:schemeClr>
                </a:solidFill>
                <a:latin typeface="Rockwell" panose="02060603020205020403" pitchFamily="18" charset="0"/>
                <a:cs typeface="Times New Roman" panose="02020603050405020304" pitchFamily="18" charset="0"/>
              </a:rPr>
              <a:t>Per Minute</a:t>
            </a:r>
          </a:p>
          <a:p>
            <a:pPr marL="914400" lvl="1" indent="-342900">
              <a:buFont typeface="Arial" panose="020B0604020202020204" pitchFamily="34" charset="0"/>
              <a:buChar char="•"/>
            </a:pPr>
            <a:r>
              <a:rPr lang="en-US" sz="2400" dirty="0">
                <a:solidFill>
                  <a:schemeClr val="tx2">
                    <a:lumMod val="60000"/>
                    <a:lumOff val="40000"/>
                  </a:schemeClr>
                </a:solidFill>
                <a:latin typeface="Rockwell" panose="02060603020205020403" pitchFamily="18" charset="0"/>
                <a:cs typeface="Times New Roman" panose="02020603050405020304" pitchFamily="18" charset="0"/>
              </a:rPr>
              <a:t>Dance Classes: 7.00 ± 1.01</a:t>
            </a:r>
          </a:p>
          <a:p>
            <a:pPr marL="914400" lvl="1" indent="-342900">
              <a:buFont typeface="Arial" panose="020B0604020202020204" pitchFamily="34" charset="0"/>
              <a:buChar char="•"/>
            </a:pPr>
            <a:r>
              <a:rPr lang="en-US" sz="2400" dirty="0">
                <a:solidFill>
                  <a:schemeClr val="tx2">
                    <a:lumMod val="60000"/>
                    <a:lumOff val="40000"/>
                  </a:schemeClr>
                </a:solidFill>
                <a:latin typeface="Rockwell" panose="02060603020205020403" pitchFamily="18" charset="0"/>
                <a:cs typeface="Times New Roman" panose="02020603050405020304" pitchFamily="18" charset="0"/>
              </a:rPr>
              <a:t>Walking: 20.95 ± 2.27</a:t>
            </a:r>
          </a:p>
        </p:txBody>
      </p:sp>
      <p:sp>
        <p:nvSpPr>
          <p:cNvPr id="14" name="TextBox 13">
            <a:extLst>
              <a:ext uri="{FF2B5EF4-FFF2-40B4-BE49-F238E27FC236}">
                <a16:creationId xmlns:a16="http://schemas.microsoft.com/office/drawing/2014/main" id="{2D08E4EF-2BEE-DAF3-3CE9-095A2B2DFC41}"/>
              </a:ext>
            </a:extLst>
          </p:cNvPr>
          <p:cNvSpPr txBox="1"/>
          <p:nvPr/>
        </p:nvSpPr>
        <p:spPr>
          <a:xfrm>
            <a:off x="12596936" y="30329580"/>
            <a:ext cx="6077148" cy="1261884"/>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tx2">
                    <a:lumMod val="60000"/>
                    <a:lumOff val="40000"/>
                  </a:schemeClr>
                </a:solidFill>
                <a:latin typeface="Rockwell" panose="02060603020205020403" pitchFamily="18" charset="0"/>
                <a:cs typeface="Times New Roman" panose="02020603050405020304" pitchFamily="18" charset="0"/>
              </a:rPr>
              <a:t>Aggregate RPE Per Session</a:t>
            </a:r>
          </a:p>
          <a:p>
            <a:pPr marL="914400" lvl="1" indent="-342900">
              <a:buFont typeface="Arial" panose="020B0604020202020204" pitchFamily="34" charset="0"/>
              <a:buChar char="•"/>
            </a:pPr>
            <a:r>
              <a:rPr lang="en-US" sz="2400" dirty="0">
                <a:solidFill>
                  <a:schemeClr val="tx2">
                    <a:lumMod val="60000"/>
                    <a:lumOff val="40000"/>
                  </a:schemeClr>
                </a:solidFill>
                <a:latin typeface="Rockwell" panose="02060603020205020403" pitchFamily="18" charset="0"/>
                <a:cs typeface="Times New Roman" panose="02020603050405020304" pitchFamily="18" charset="0"/>
              </a:rPr>
              <a:t>Dance Classes: 6.0 ± 1.4</a:t>
            </a:r>
          </a:p>
          <a:p>
            <a:pPr marL="914400" lvl="1" indent="-342900">
              <a:buFont typeface="Arial" panose="020B0604020202020204" pitchFamily="34" charset="0"/>
              <a:buChar char="•"/>
            </a:pPr>
            <a:r>
              <a:rPr lang="en-US" sz="2400" dirty="0">
                <a:solidFill>
                  <a:schemeClr val="tx2">
                    <a:lumMod val="60000"/>
                    <a:lumOff val="40000"/>
                  </a:schemeClr>
                </a:solidFill>
                <a:latin typeface="Rockwell" panose="02060603020205020403" pitchFamily="18" charset="0"/>
                <a:cs typeface="Times New Roman" panose="02020603050405020304" pitchFamily="18" charset="0"/>
              </a:rPr>
              <a:t>Walking: 2.5 ± 0.5</a:t>
            </a:r>
          </a:p>
        </p:txBody>
      </p:sp>
      <p:pic>
        <p:nvPicPr>
          <p:cNvPr id="21" name="Picture 20" descr="Chart&#10;&#10;Description automatically generated">
            <a:extLst>
              <a:ext uri="{FF2B5EF4-FFF2-40B4-BE49-F238E27FC236}">
                <a16:creationId xmlns:a16="http://schemas.microsoft.com/office/drawing/2014/main" id="{30E83BD9-C6E3-C352-23D6-BCF7DC1CAA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49078" y="24183520"/>
            <a:ext cx="4861570" cy="3337567"/>
          </a:xfrm>
          <a:prstGeom prst="rect">
            <a:avLst/>
          </a:prstGeom>
          <a:ln>
            <a:solidFill>
              <a:schemeClr val="accent1"/>
            </a:solidFill>
          </a:ln>
        </p:spPr>
      </p:pic>
      <p:sp>
        <p:nvSpPr>
          <p:cNvPr id="23" name="TextBox 22">
            <a:extLst>
              <a:ext uri="{FF2B5EF4-FFF2-40B4-BE49-F238E27FC236}">
                <a16:creationId xmlns:a16="http://schemas.microsoft.com/office/drawing/2014/main" id="{5C280613-8B5D-9006-5956-222237B881A5}"/>
              </a:ext>
            </a:extLst>
          </p:cNvPr>
          <p:cNvSpPr txBox="1"/>
          <p:nvPr/>
        </p:nvSpPr>
        <p:spPr>
          <a:xfrm>
            <a:off x="18835245" y="24469068"/>
            <a:ext cx="2093273" cy="646331"/>
          </a:xfrm>
          <a:prstGeom prst="rect">
            <a:avLst/>
          </a:prstGeom>
          <a:solidFill>
            <a:schemeClr val="accent1"/>
          </a:solidFill>
        </p:spPr>
        <p:txBody>
          <a:bodyPr wrap="square" rtlCol="0">
            <a:spAutoFit/>
          </a:bodyPr>
          <a:lstStyle/>
          <a:p>
            <a:pPr algn="ctr"/>
            <a:r>
              <a:rPr lang="en-US" sz="3600" dirty="0">
                <a:solidFill>
                  <a:schemeClr val="bg1"/>
                </a:solidFill>
              </a:rPr>
              <a:t>RPE</a:t>
            </a:r>
          </a:p>
        </p:txBody>
      </p:sp>
      <p:sp>
        <p:nvSpPr>
          <p:cNvPr id="24" name="TextBox 23">
            <a:extLst>
              <a:ext uri="{FF2B5EF4-FFF2-40B4-BE49-F238E27FC236}">
                <a16:creationId xmlns:a16="http://schemas.microsoft.com/office/drawing/2014/main" id="{757689BE-EF47-257C-471A-70C040FFF2A8}"/>
              </a:ext>
            </a:extLst>
          </p:cNvPr>
          <p:cNvSpPr txBox="1"/>
          <p:nvPr/>
        </p:nvSpPr>
        <p:spPr>
          <a:xfrm>
            <a:off x="18615885" y="25876658"/>
            <a:ext cx="2550524" cy="646331"/>
          </a:xfrm>
          <a:prstGeom prst="rect">
            <a:avLst/>
          </a:prstGeom>
          <a:solidFill>
            <a:schemeClr val="accent1"/>
          </a:solidFill>
        </p:spPr>
        <p:txBody>
          <a:bodyPr wrap="square" rtlCol="0">
            <a:spAutoFit/>
          </a:bodyPr>
          <a:lstStyle/>
          <a:p>
            <a:pPr algn="ctr"/>
            <a:r>
              <a:rPr lang="en-US" sz="3600" dirty="0">
                <a:solidFill>
                  <a:schemeClr val="bg1"/>
                </a:solidFill>
              </a:rPr>
              <a:t>PlayerLoad</a:t>
            </a:r>
          </a:p>
        </p:txBody>
      </p:sp>
      <p:sp>
        <p:nvSpPr>
          <p:cNvPr id="26" name="TextBox 25">
            <a:extLst>
              <a:ext uri="{FF2B5EF4-FFF2-40B4-BE49-F238E27FC236}">
                <a16:creationId xmlns:a16="http://schemas.microsoft.com/office/drawing/2014/main" id="{93879BB0-6F55-23E8-87AC-3D805EA15EC6}"/>
              </a:ext>
            </a:extLst>
          </p:cNvPr>
          <p:cNvSpPr txBox="1"/>
          <p:nvPr/>
        </p:nvSpPr>
        <p:spPr>
          <a:xfrm>
            <a:off x="13349078" y="23642840"/>
            <a:ext cx="4861570" cy="553998"/>
          </a:xfrm>
          <a:prstGeom prst="rect">
            <a:avLst/>
          </a:prstGeom>
          <a:solidFill>
            <a:schemeClr val="accent1"/>
          </a:solidFill>
        </p:spPr>
        <p:txBody>
          <a:bodyPr wrap="square" rtlCol="0">
            <a:spAutoFit/>
          </a:bodyPr>
          <a:lstStyle/>
          <a:p>
            <a:pPr algn="ctr"/>
            <a:r>
              <a:rPr lang="en-US" sz="3000" dirty="0">
                <a:solidFill>
                  <a:schemeClr val="bg1"/>
                </a:solidFill>
                <a:latin typeface="Rockwell" panose="02060603020205020403" pitchFamily="18" charset="0"/>
              </a:rPr>
              <a:t>Sample Dance Session</a:t>
            </a:r>
          </a:p>
        </p:txBody>
      </p:sp>
      <p:sp>
        <p:nvSpPr>
          <p:cNvPr id="45" name="TextBox 44">
            <a:extLst>
              <a:ext uri="{FF2B5EF4-FFF2-40B4-BE49-F238E27FC236}">
                <a16:creationId xmlns:a16="http://schemas.microsoft.com/office/drawing/2014/main" id="{469906D1-2F4C-988A-B05E-95F6CCC91853}"/>
              </a:ext>
            </a:extLst>
          </p:cNvPr>
          <p:cNvSpPr txBox="1"/>
          <p:nvPr/>
        </p:nvSpPr>
        <p:spPr>
          <a:xfrm>
            <a:off x="23067680" y="23575901"/>
            <a:ext cx="8303148" cy="646331"/>
          </a:xfrm>
          <a:prstGeom prst="rect">
            <a:avLst/>
          </a:prstGeom>
          <a:solidFill>
            <a:schemeClr val="accent1"/>
          </a:solidFill>
        </p:spPr>
        <p:txBody>
          <a:bodyPr wrap="square" rtlCol="0">
            <a:spAutoFit/>
          </a:bodyPr>
          <a:lstStyle/>
          <a:p>
            <a:pPr algn="ctr"/>
            <a:r>
              <a:rPr lang="en-US" sz="3600" dirty="0">
                <a:solidFill>
                  <a:schemeClr val="bg1"/>
                </a:solidFill>
              </a:rPr>
              <a:t>RPE vs PlayerLoad Per Minute Comparison</a:t>
            </a:r>
          </a:p>
        </p:txBody>
      </p:sp>
      <p:cxnSp>
        <p:nvCxnSpPr>
          <p:cNvPr id="47" name="Straight Connector 46">
            <a:extLst>
              <a:ext uri="{FF2B5EF4-FFF2-40B4-BE49-F238E27FC236}">
                <a16:creationId xmlns:a16="http://schemas.microsoft.com/office/drawing/2014/main" id="{D2C9DF0B-8F83-3095-9E7F-BE6A7045EE3B}"/>
              </a:ext>
            </a:extLst>
          </p:cNvPr>
          <p:cNvCxnSpPr>
            <a:cxnSpLocks/>
            <a:stCxn id="24" idx="3"/>
            <a:endCxn id="45" idx="1"/>
          </p:cNvCxnSpPr>
          <p:nvPr/>
        </p:nvCxnSpPr>
        <p:spPr>
          <a:xfrm flipV="1">
            <a:off x="21166409" y="23899067"/>
            <a:ext cx="1901271" cy="23007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847099-6920-C726-F1E4-96A3631CC961}"/>
              </a:ext>
            </a:extLst>
          </p:cNvPr>
          <p:cNvCxnSpPr>
            <a:cxnSpLocks/>
          </p:cNvCxnSpPr>
          <p:nvPr/>
        </p:nvCxnSpPr>
        <p:spPr>
          <a:xfrm flipV="1">
            <a:off x="20823520" y="23834339"/>
            <a:ext cx="2244160" cy="9030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F06DFDF-6949-1FE6-A212-24BBBE5FA7E7}"/>
              </a:ext>
            </a:extLst>
          </p:cNvPr>
          <p:cNvSpPr/>
          <p:nvPr/>
        </p:nvSpPr>
        <p:spPr>
          <a:xfrm>
            <a:off x="23084644" y="24230531"/>
            <a:ext cx="8233770" cy="551640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84236CB9-B866-5B6A-8A50-D2B5F88D22DD}"/>
              </a:ext>
            </a:extLst>
          </p:cNvPr>
          <p:cNvGraphicFramePr>
            <a:graphicFrameLocks/>
          </p:cNvGraphicFramePr>
          <p:nvPr>
            <p:extLst>
              <p:ext uri="{D42A27DB-BD31-4B8C-83A1-F6EECF244321}">
                <p14:modId xmlns:p14="http://schemas.microsoft.com/office/powerpoint/2010/main" val="708309229"/>
              </p:ext>
            </p:extLst>
          </p:nvPr>
        </p:nvGraphicFramePr>
        <p:xfrm>
          <a:off x="23201221" y="24397343"/>
          <a:ext cx="8103957" cy="53189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Table 19">
            <a:extLst>
              <a:ext uri="{FF2B5EF4-FFF2-40B4-BE49-F238E27FC236}">
                <a16:creationId xmlns:a16="http://schemas.microsoft.com/office/drawing/2014/main" id="{2D35FDC6-617D-5AA9-F511-67FE58A72535}"/>
              </a:ext>
            </a:extLst>
          </p:cNvPr>
          <p:cNvGraphicFramePr>
            <a:graphicFrameLocks noGrp="1"/>
          </p:cNvGraphicFramePr>
          <p:nvPr>
            <p:extLst>
              <p:ext uri="{D42A27DB-BD31-4B8C-83A1-F6EECF244321}">
                <p14:modId xmlns:p14="http://schemas.microsoft.com/office/powerpoint/2010/main" val="773244844"/>
              </p:ext>
            </p:extLst>
          </p:nvPr>
        </p:nvGraphicFramePr>
        <p:xfrm>
          <a:off x="32633340" y="7163672"/>
          <a:ext cx="9869572" cy="1371600"/>
        </p:xfrm>
        <a:graphic>
          <a:graphicData uri="http://schemas.openxmlformats.org/drawingml/2006/table">
            <a:tbl>
              <a:tblPr firstRow="1" bandRow="1">
                <a:tableStyleId>{5C22544A-7EE6-4342-B048-85BDC9FD1C3A}</a:tableStyleId>
              </a:tblPr>
              <a:tblGrid>
                <a:gridCol w="2467393">
                  <a:extLst>
                    <a:ext uri="{9D8B030D-6E8A-4147-A177-3AD203B41FA5}">
                      <a16:colId xmlns:a16="http://schemas.microsoft.com/office/drawing/2014/main" val="2588716218"/>
                    </a:ext>
                  </a:extLst>
                </a:gridCol>
                <a:gridCol w="2467393">
                  <a:extLst>
                    <a:ext uri="{9D8B030D-6E8A-4147-A177-3AD203B41FA5}">
                      <a16:colId xmlns:a16="http://schemas.microsoft.com/office/drawing/2014/main" val="1443557099"/>
                    </a:ext>
                  </a:extLst>
                </a:gridCol>
                <a:gridCol w="2467393">
                  <a:extLst>
                    <a:ext uri="{9D8B030D-6E8A-4147-A177-3AD203B41FA5}">
                      <a16:colId xmlns:a16="http://schemas.microsoft.com/office/drawing/2014/main" val="3374945038"/>
                    </a:ext>
                  </a:extLst>
                </a:gridCol>
                <a:gridCol w="2467393">
                  <a:extLst>
                    <a:ext uri="{9D8B030D-6E8A-4147-A177-3AD203B41FA5}">
                      <a16:colId xmlns:a16="http://schemas.microsoft.com/office/drawing/2014/main" val="511134064"/>
                    </a:ext>
                  </a:extLst>
                </a:gridCol>
              </a:tblGrid>
              <a:tr h="371780">
                <a:tc>
                  <a:txBody>
                    <a:bodyPr/>
                    <a:lstStyle/>
                    <a:p>
                      <a:endParaRPr lang="en-US" sz="2400" dirty="0"/>
                    </a:p>
                  </a:txBody>
                  <a:tcPr/>
                </a:tc>
                <a:tc>
                  <a:txBody>
                    <a:bodyPr/>
                    <a:lstStyle/>
                    <a:p>
                      <a:pPr algn="ctr"/>
                      <a:r>
                        <a:rPr lang="en-US" sz="2400" dirty="0"/>
                        <a:t>Low</a:t>
                      </a:r>
                      <a:r>
                        <a:rPr lang="en-US" sz="2400" dirty="0">
                          <a:sym typeface="Wingdings" pitchFamily="2" charset="2"/>
                        </a:rPr>
                        <a:t> (2-5g)</a:t>
                      </a:r>
                      <a:endParaRPr lang="en-US" sz="2400" dirty="0"/>
                    </a:p>
                  </a:txBody>
                  <a:tcPr/>
                </a:tc>
                <a:tc>
                  <a:txBody>
                    <a:bodyPr/>
                    <a:lstStyle/>
                    <a:p>
                      <a:pPr algn="ctr"/>
                      <a:r>
                        <a:rPr lang="en-US" sz="2400" dirty="0"/>
                        <a:t>Moderate (5-20g)</a:t>
                      </a:r>
                    </a:p>
                  </a:txBody>
                  <a:tcPr/>
                </a:tc>
                <a:tc>
                  <a:txBody>
                    <a:bodyPr/>
                    <a:lstStyle/>
                    <a:p>
                      <a:pPr algn="ctr"/>
                      <a:r>
                        <a:rPr lang="en-US" sz="2400" dirty="0"/>
                        <a:t>High (&gt;20g)</a:t>
                      </a:r>
                    </a:p>
                  </a:txBody>
                  <a:tcPr/>
                </a:tc>
                <a:extLst>
                  <a:ext uri="{0D108BD9-81ED-4DB2-BD59-A6C34878D82A}">
                    <a16:rowId xmlns:a16="http://schemas.microsoft.com/office/drawing/2014/main" val="2459197462"/>
                  </a:ext>
                </a:extLst>
              </a:tr>
              <a:tr h="371780">
                <a:tc>
                  <a:txBody>
                    <a:bodyPr/>
                    <a:lstStyle/>
                    <a:p>
                      <a:pPr algn="ctr"/>
                      <a:r>
                        <a:rPr lang="en-US" sz="2400" b="1" dirty="0">
                          <a:solidFill>
                            <a:schemeClr val="tx2">
                              <a:lumMod val="60000"/>
                              <a:lumOff val="40000"/>
                            </a:schemeClr>
                          </a:solidFill>
                        </a:rPr>
                        <a:t>Dance</a:t>
                      </a:r>
                    </a:p>
                  </a:txBody>
                  <a:tcPr/>
                </a:tc>
                <a:tc>
                  <a:txBody>
                    <a:bodyPr/>
                    <a:lstStyle/>
                    <a:p>
                      <a:pPr algn="ctr"/>
                      <a:r>
                        <a:rPr lang="en-US" sz="2400" dirty="0">
                          <a:solidFill>
                            <a:schemeClr val="accent1"/>
                          </a:solidFill>
                        </a:rPr>
                        <a:t>13.1 (1.7)</a:t>
                      </a:r>
                    </a:p>
                  </a:txBody>
                  <a:tcPr/>
                </a:tc>
                <a:tc>
                  <a:txBody>
                    <a:bodyPr/>
                    <a:lstStyle/>
                    <a:p>
                      <a:pPr algn="ctr"/>
                      <a:r>
                        <a:rPr lang="en-US" sz="2400" dirty="0">
                          <a:solidFill>
                            <a:schemeClr val="accent1"/>
                          </a:solidFill>
                        </a:rPr>
                        <a:t>6.5 (2.4)</a:t>
                      </a:r>
                    </a:p>
                  </a:txBody>
                  <a:tcPr/>
                </a:tc>
                <a:tc>
                  <a:txBody>
                    <a:bodyPr/>
                    <a:lstStyle/>
                    <a:p>
                      <a:pPr algn="ctr"/>
                      <a:r>
                        <a:rPr lang="en-US" sz="2400" dirty="0">
                          <a:solidFill>
                            <a:schemeClr val="accent1"/>
                          </a:solidFill>
                        </a:rPr>
                        <a:t>0.16 (0.15)</a:t>
                      </a:r>
                    </a:p>
                  </a:txBody>
                  <a:tcPr/>
                </a:tc>
                <a:extLst>
                  <a:ext uri="{0D108BD9-81ED-4DB2-BD59-A6C34878D82A}">
                    <a16:rowId xmlns:a16="http://schemas.microsoft.com/office/drawing/2014/main" val="2722434579"/>
                  </a:ext>
                </a:extLst>
              </a:tr>
              <a:tr h="371780">
                <a:tc>
                  <a:txBody>
                    <a:bodyPr/>
                    <a:lstStyle/>
                    <a:p>
                      <a:pPr algn="ctr"/>
                      <a:r>
                        <a:rPr lang="en-US" sz="2400" b="1" dirty="0">
                          <a:solidFill>
                            <a:schemeClr val="tx2">
                              <a:lumMod val="60000"/>
                              <a:lumOff val="40000"/>
                            </a:schemeClr>
                          </a:solidFill>
                        </a:rPr>
                        <a:t>Walk</a:t>
                      </a:r>
                    </a:p>
                  </a:txBody>
                  <a:tcPr/>
                </a:tc>
                <a:tc>
                  <a:txBody>
                    <a:bodyPr/>
                    <a:lstStyle/>
                    <a:p>
                      <a:pPr algn="ctr"/>
                      <a:r>
                        <a:rPr lang="en-US" sz="2400" dirty="0">
                          <a:solidFill>
                            <a:schemeClr val="accent1"/>
                          </a:solidFill>
                        </a:rPr>
                        <a:t>109.1 (4.3)</a:t>
                      </a:r>
                    </a:p>
                  </a:txBody>
                  <a:tcPr/>
                </a:tc>
                <a:tc>
                  <a:txBody>
                    <a:bodyPr/>
                    <a:lstStyle/>
                    <a:p>
                      <a:pPr algn="ctr"/>
                      <a:r>
                        <a:rPr lang="en-US" sz="2400" dirty="0">
                          <a:solidFill>
                            <a:schemeClr val="accent1"/>
                          </a:solidFill>
                        </a:rPr>
                        <a:t>4.2 (3.5)</a:t>
                      </a:r>
                    </a:p>
                  </a:txBody>
                  <a:tcPr/>
                </a:tc>
                <a:tc>
                  <a:txBody>
                    <a:bodyPr/>
                    <a:lstStyle/>
                    <a:p>
                      <a:pPr algn="ctr"/>
                      <a:r>
                        <a:rPr lang="en-US" sz="2400" dirty="0">
                          <a:solidFill>
                            <a:schemeClr val="accent1"/>
                          </a:solidFill>
                        </a:rPr>
                        <a:t>0.0 (0.0)</a:t>
                      </a:r>
                    </a:p>
                  </a:txBody>
                  <a:tcPr/>
                </a:tc>
                <a:extLst>
                  <a:ext uri="{0D108BD9-81ED-4DB2-BD59-A6C34878D82A}">
                    <a16:rowId xmlns:a16="http://schemas.microsoft.com/office/drawing/2014/main" val="3444179030"/>
                  </a:ext>
                </a:extLst>
              </a:tr>
            </a:tbl>
          </a:graphicData>
        </a:graphic>
      </p:graphicFrame>
      <p:sp>
        <p:nvSpPr>
          <p:cNvPr id="32" name="TextBox 31">
            <a:extLst>
              <a:ext uri="{FF2B5EF4-FFF2-40B4-BE49-F238E27FC236}">
                <a16:creationId xmlns:a16="http://schemas.microsoft.com/office/drawing/2014/main" id="{A1C789EC-6057-E921-485A-49682C25351A}"/>
              </a:ext>
            </a:extLst>
          </p:cNvPr>
          <p:cNvSpPr txBox="1"/>
          <p:nvPr/>
        </p:nvSpPr>
        <p:spPr>
          <a:xfrm>
            <a:off x="32645656" y="6598194"/>
            <a:ext cx="9857256" cy="584775"/>
          </a:xfrm>
          <a:prstGeom prst="rect">
            <a:avLst/>
          </a:prstGeom>
          <a:solidFill>
            <a:schemeClr val="accent1"/>
          </a:solidFill>
        </p:spPr>
        <p:txBody>
          <a:bodyPr wrap="square" rtlCol="0">
            <a:spAutoFit/>
          </a:bodyPr>
          <a:lstStyle/>
          <a:p>
            <a:pPr algn="ctr"/>
            <a:r>
              <a:rPr lang="en-US" sz="3200" b="1" dirty="0">
                <a:solidFill>
                  <a:schemeClr val="bg1"/>
                </a:solidFill>
              </a:rPr>
              <a:t>Total Impact Peaks Per Minute of Activity </a:t>
            </a:r>
          </a:p>
        </p:txBody>
      </p:sp>
      <p:sp>
        <p:nvSpPr>
          <p:cNvPr id="46" name="TextBox 45">
            <a:extLst>
              <a:ext uri="{FF2B5EF4-FFF2-40B4-BE49-F238E27FC236}">
                <a16:creationId xmlns:a16="http://schemas.microsoft.com/office/drawing/2014/main" id="{B5A44CA8-1AC1-8DA1-4A43-132F430A44DE}"/>
              </a:ext>
            </a:extLst>
          </p:cNvPr>
          <p:cNvSpPr txBox="1"/>
          <p:nvPr/>
        </p:nvSpPr>
        <p:spPr>
          <a:xfrm>
            <a:off x="31757953" y="5471980"/>
            <a:ext cx="11887200" cy="954107"/>
          </a:xfrm>
          <a:prstGeom prst="rect">
            <a:avLst/>
          </a:prstGeom>
          <a:noFill/>
        </p:spPr>
        <p:txBody>
          <a:bodyPr wrap="square" rtlCol="0">
            <a:spAutoFit/>
          </a:bodyPr>
          <a:lstStyle/>
          <a:p>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Table 1 – </a:t>
            </a:r>
            <a:r>
              <a:rPr lang="en-US" sz="2800" i="1" dirty="0">
                <a:solidFill>
                  <a:schemeClr val="tx2">
                    <a:lumMod val="60000"/>
                    <a:lumOff val="40000"/>
                  </a:schemeClr>
                </a:solidFill>
                <a:latin typeface="Times New Roman" panose="02020603050405020304" pitchFamily="18" charset="0"/>
                <a:cs typeface="Times New Roman" panose="02020603050405020304" pitchFamily="18" charset="0"/>
              </a:rPr>
              <a:t>Aggregate data [mean (SD)] for total impacts per minute across five dance sessions and one 30-minute treadmill walk at a low intensity.</a:t>
            </a:r>
          </a:p>
        </p:txBody>
      </p:sp>
      <p:cxnSp>
        <p:nvCxnSpPr>
          <p:cNvPr id="51" name="Straight Connector 50">
            <a:extLst>
              <a:ext uri="{FF2B5EF4-FFF2-40B4-BE49-F238E27FC236}">
                <a16:creationId xmlns:a16="http://schemas.microsoft.com/office/drawing/2014/main" id="{EC9FA0C5-5397-A254-C190-61B73BF4155F}"/>
              </a:ext>
            </a:extLst>
          </p:cNvPr>
          <p:cNvCxnSpPr/>
          <p:nvPr/>
        </p:nvCxnSpPr>
        <p:spPr>
          <a:xfrm>
            <a:off x="31779825" y="9128419"/>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73024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41F422EC0CC4C8EBE4DC8336F4E7E" ma:contentTypeVersion="24" ma:contentTypeDescription="Create a new document." ma:contentTypeScope="" ma:versionID="fee7e86598603b20da1948ba976de989">
  <xsd:schema xmlns:xsd="http://www.w3.org/2001/XMLSchema" xmlns:xs="http://www.w3.org/2001/XMLSchema" xmlns:p="http://schemas.microsoft.com/office/2006/metadata/properties" xmlns:ns2="5523b991-a3cc-42ec-99c0-93458c6ee87f" xmlns:ns3="933a9a1e-3795-49c3-bf68-ecce201b8d70" xmlns:ns4="97f189ce-eb07-4121-926c-ad10829e0504" targetNamespace="http://schemas.microsoft.com/office/2006/metadata/properties" ma:root="true" ma:fieldsID="1d97dea8cf51a6ae40d3a5c8662918c9" ns2:_="" ns3:_="" ns4:_="">
    <xsd:import namespace="5523b991-a3cc-42ec-99c0-93458c6ee87f"/>
    <xsd:import namespace="933a9a1e-3795-49c3-bf68-ecce201b8d70"/>
    <xsd:import namespace="97f189ce-eb07-4121-926c-ad10829e0504"/>
    <xsd:element name="properties">
      <xsd:complexType>
        <xsd:sequence>
          <xsd:element name="documentManagement">
            <xsd:complexType>
              <xsd:all>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LengthInSeconds" minOccurs="0"/>
                <xsd:element ref="ns3:lcf76f155ced4ddcb4097134ff3c332f" minOccurs="0"/>
                <xsd:element ref="ns4: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b991-a3cc-42ec-99c0-93458c6ee8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3a9a1e-3795-49c3-bf68-ecce201b8d70" elementFormDefault="qualified">
    <xsd:import namespace="http://schemas.microsoft.com/office/2006/documentManagement/types"/>
    <xsd:import namespace="http://schemas.microsoft.com/office/infopath/2007/PartnerControls"/>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c7c6bf-bcdc-4a22-a798-56f05a6d25cb"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189ce-eb07-4121-926c-ad10829e05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fa4540d-ee79-451e-830a-8e0323f89d54}" ma:internalName="TaxCatchAll" ma:showField="CatchAllData" ma:web="97f189ce-eb07-4121-926c-ad10829e0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3a9a1e-3795-49c3-bf68-ecce201b8d70">
      <Terms xmlns="http://schemas.microsoft.com/office/infopath/2007/PartnerControls"/>
    </lcf76f155ced4ddcb4097134ff3c332f>
    <TaxCatchAll xmlns="97f189ce-eb07-4121-926c-ad10829e05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34FE1-EAE4-481B-B51C-96BF9D65CAB1}">
  <ds:schemaRefs>
    <ds:schemaRef ds:uri="5523b991-a3cc-42ec-99c0-93458c6ee87f"/>
    <ds:schemaRef ds:uri="933a9a1e-3795-49c3-bf68-ecce201b8d70"/>
    <ds:schemaRef ds:uri="97f189ce-eb07-4121-926c-ad10829e0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2CA534-F2B0-4C31-905C-7FFADA9216DC}">
  <ds:schemaRefs>
    <ds:schemaRef ds:uri="http://schemas.microsoft.com/office/infopath/2007/PartnerControls"/>
    <ds:schemaRef ds:uri="http://purl.org/dc/elements/1.1/"/>
    <ds:schemaRef ds:uri="http://schemas.microsoft.com/office/2006/documentManagement/types"/>
    <ds:schemaRef ds:uri="933a9a1e-3795-49c3-bf68-ecce201b8d70"/>
    <ds:schemaRef ds:uri="http://purl.org/dc/dcmitype/"/>
    <ds:schemaRef ds:uri="97f189ce-eb07-4121-926c-ad10829e0504"/>
    <ds:schemaRef ds:uri="http://schemas.microsoft.com/office/2006/metadata/properties"/>
    <ds:schemaRef ds:uri="http://schemas.openxmlformats.org/package/2006/metadata/core-properties"/>
    <ds:schemaRef ds:uri="5523b991-a3cc-42ec-99c0-93458c6ee87f"/>
    <ds:schemaRef ds:uri="http://www.w3.org/XML/1998/namespace"/>
    <ds:schemaRef ds:uri="http://purl.org/dc/terms/"/>
  </ds:schemaRefs>
</ds:datastoreItem>
</file>

<file path=customXml/itemProps3.xml><?xml version="1.0" encoding="utf-8"?>
<ds:datastoreItem xmlns:ds="http://schemas.openxmlformats.org/officeDocument/2006/customXml" ds:itemID="{7F299B37-D4EC-4CB6-93C0-945DA68A3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1478</Words>
  <Application>Microsoft Macintosh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Rockwell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Scibek, Prof. Eric P.</dc:creator>
  <cp:lastModifiedBy>Stephanie A Svede</cp:lastModifiedBy>
  <cp:revision>6</cp:revision>
  <dcterms:created xsi:type="dcterms:W3CDTF">2013-06-27T21:33:01Z</dcterms:created>
  <dcterms:modified xsi:type="dcterms:W3CDTF">2023-04-16T17:16:49Z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0x010100EA241F422EC0CC4C8EBE4DC8336F4E7E</vt:lpwstr>
  </property>
  <property fmtid="{D5CDD505-2E9C-101B-9397-08002B2CF9AE}" pid="3" name="Order">
    <vt:r8>11500</vt:r8>
  </property>
</Properties>
</file>