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43891200" cy="32918400"/>
  <p:notesSz cx="6858000" cy="9144000"/>
  <p:defaultTextStyle>
    <a:defPPr>
      <a:defRPr lang="en-US"/>
    </a:defPPr>
    <a:lvl1pPr marL="0" algn="l" defTabSz="4389028" rtl="0" eaLnBrk="1" latinLnBrk="0" hangingPunct="1">
      <a:defRPr sz="8700" kern="1200">
        <a:solidFill>
          <a:schemeClr val="tx1"/>
        </a:solidFill>
        <a:latin typeface="+mn-lt"/>
        <a:ea typeface="+mn-ea"/>
        <a:cs typeface="+mn-cs"/>
      </a:defRPr>
    </a:lvl1pPr>
    <a:lvl2pPr marL="2194514" algn="l" defTabSz="4389028" rtl="0" eaLnBrk="1" latinLnBrk="0" hangingPunct="1">
      <a:defRPr sz="8700" kern="1200">
        <a:solidFill>
          <a:schemeClr val="tx1"/>
        </a:solidFill>
        <a:latin typeface="+mn-lt"/>
        <a:ea typeface="+mn-ea"/>
        <a:cs typeface="+mn-cs"/>
      </a:defRPr>
    </a:lvl2pPr>
    <a:lvl3pPr marL="4389028" algn="l" defTabSz="4389028" rtl="0" eaLnBrk="1" latinLnBrk="0" hangingPunct="1">
      <a:defRPr sz="8700" kern="1200">
        <a:solidFill>
          <a:schemeClr val="tx1"/>
        </a:solidFill>
        <a:latin typeface="+mn-lt"/>
        <a:ea typeface="+mn-ea"/>
        <a:cs typeface="+mn-cs"/>
      </a:defRPr>
    </a:lvl3pPr>
    <a:lvl4pPr marL="6583543" algn="l" defTabSz="4389028" rtl="0" eaLnBrk="1" latinLnBrk="0" hangingPunct="1">
      <a:defRPr sz="8700" kern="1200">
        <a:solidFill>
          <a:schemeClr val="tx1"/>
        </a:solidFill>
        <a:latin typeface="+mn-lt"/>
        <a:ea typeface="+mn-ea"/>
        <a:cs typeface="+mn-cs"/>
      </a:defRPr>
    </a:lvl4pPr>
    <a:lvl5pPr marL="8778057" algn="l" defTabSz="4389028" rtl="0" eaLnBrk="1" latinLnBrk="0" hangingPunct="1">
      <a:defRPr sz="8700" kern="1200">
        <a:solidFill>
          <a:schemeClr val="tx1"/>
        </a:solidFill>
        <a:latin typeface="+mn-lt"/>
        <a:ea typeface="+mn-ea"/>
        <a:cs typeface="+mn-cs"/>
      </a:defRPr>
    </a:lvl5pPr>
    <a:lvl6pPr marL="10972571" algn="l" defTabSz="4389028" rtl="0" eaLnBrk="1" latinLnBrk="0" hangingPunct="1">
      <a:defRPr sz="8700" kern="1200">
        <a:solidFill>
          <a:schemeClr val="tx1"/>
        </a:solidFill>
        <a:latin typeface="+mn-lt"/>
        <a:ea typeface="+mn-ea"/>
        <a:cs typeface="+mn-cs"/>
      </a:defRPr>
    </a:lvl6pPr>
    <a:lvl7pPr marL="13167085" algn="l" defTabSz="4389028" rtl="0" eaLnBrk="1" latinLnBrk="0" hangingPunct="1">
      <a:defRPr sz="8700" kern="1200">
        <a:solidFill>
          <a:schemeClr val="tx1"/>
        </a:solidFill>
        <a:latin typeface="+mn-lt"/>
        <a:ea typeface="+mn-ea"/>
        <a:cs typeface="+mn-cs"/>
      </a:defRPr>
    </a:lvl7pPr>
    <a:lvl8pPr marL="15361599" algn="l" defTabSz="4389028" rtl="0" eaLnBrk="1" latinLnBrk="0" hangingPunct="1">
      <a:defRPr sz="8700" kern="1200">
        <a:solidFill>
          <a:schemeClr val="tx1"/>
        </a:solidFill>
        <a:latin typeface="+mn-lt"/>
        <a:ea typeface="+mn-ea"/>
        <a:cs typeface="+mn-cs"/>
      </a:defRPr>
    </a:lvl8pPr>
    <a:lvl9pPr marL="17556115" algn="l" defTabSz="4389028" rtl="0" eaLnBrk="1" latinLnBrk="0" hangingPunct="1">
      <a:defRPr sz="8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642EF1D-9F07-BE0A-2717-98529F8130C1}" name="Broyles, Kaitlin F." initials="BF" userId="S::broylesk@mail.sacredheart.edu::4c01853c-fe3b-47f2-8e3f-018a796003fb" providerId="AD"/>
  <p188:author id="{4F49F35A-944E-685E-AD77-BCEF42DF3E33}" name="Moran, Prof. Matthew F." initials="MF" userId="S::moranm@sacredheart.edu::50d0339a-1c7f-446d-b93a-23d5a446cf9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A0181B"/>
    <a:srgbClr val="336699"/>
    <a:srgbClr val="AF0000"/>
    <a:srgbClr val="CC3333"/>
    <a:srgbClr val="C42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87"/>
    <p:restoredTop sz="93652" autoAdjust="0"/>
  </p:normalViewPr>
  <p:slideViewPr>
    <p:cSldViewPr snapToGrid="0">
      <p:cViewPr>
        <p:scale>
          <a:sx n="40" d="100"/>
          <a:sy n="40" d="100"/>
        </p:scale>
        <p:origin x="216" y="-336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236DEC-F253-8D46-95DF-4463456E29EE}" type="datetimeFigureOut">
              <a:rPr lang="en-US" smtClean="0"/>
              <a:t>4/16/23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A19F13-DBA4-424C-AB63-2FEDEE9C97FC}" type="slidenum">
              <a:rPr lang="en-US" smtClean="0"/>
              <a:t>‹#›</a:t>
            </a:fld>
            <a:endParaRPr lang="en-US"/>
          </a:p>
        </p:txBody>
      </p:sp>
    </p:spTree>
    <p:extLst>
      <p:ext uri="{BB962C8B-B14F-4D97-AF65-F5344CB8AC3E}">
        <p14:creationId xmlns:p14="http://schemas.microsoft.com/office/powerpoint/2010/main" val="1040266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A19F13-DBA4-424C-AB63-2FEDEE9C97FC}" type="slidenum">
              <a:rPr lang="en-US" smtClean="0"/>
              <a:t>1</a:t>
            </a:fld>
            <a:endParaRPr lang="en-US"/>
          </a:p>
        </p:txBody>
      </p:sp>
    </p:spTree>
    <p:extLst>
      <p:ext uri="{BB962C8B-B14F-4D97-AF65-F5344CB8AC3E}">
        <p14:creationId xmlns:p14="http://schemas.microsoft.com/office/powerpoint/2010/main" val="2899760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4"/>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821426" indent="0" algn="ctr">
              <a:buNone/>
              <a:defRPr>
                <a:solidFill>
                  <a:schemeClr val="tx1">
                    <a:tint val="75000"/>
                  </a:schemeClr>
                </a:solidFill>
              </a:defRPr>
            </a:lvl2pPr>
            <a:lvl3pPr marL="5642852" indent="0" algn="ctr">
              <a:buNone/>
              <a:defRPr>
                <a:solidFill>
                  <a:schemeClr val="tx1">
                    <a:tint val="75000"/>
                  </a:schemeClr>
                </a:solidFill>
              </a:defRPr>
            </a:lvl3pPr>
            <a:lvl4pPr marL="8464280" indent="0" algn="ctr">
              <a:buNone/>
              <a:defRPr>
                <a:solidFill>
                  <a:schemeClr val="tx1">
                    <a:tint val="75000"/>
                  </a:schemeClr>
                </a:solidFill>
              </a:defRPr>
            </a:lvl4pPr>
            <a:lvl5pPr marL="11285706" indent="0" algn="ctr">
              <a:buNone/>
              <a:defRPr>
                <a:solidFill>
                  <a:schemeClr val="tx1">
                    <a:tint val="75000"/>
                  </a:schemeClr>
                </a:solidFill>
              </a:defRPr>
            </a:lvl5pPr>
            <a:lvl6pPr marL="14107132" indent="0" algn="ctr">
              <a:buNone/>
              <a:defRPr>
                <a:solidFill>
                  <a:schemeClr val="tx1">
                    <a:tint val="75000"/>
                  </a:schemeClr>
                </a:solidFill>
              </a:defRPr>
            </a:lvl6pPr>
            <a:lvl7pPr marL="16928559" indent="0" algn="ctr">
              <a:buNone/>
              <a:defRPr>
                <a:solidFill>
                  <a:schemeClr val="tx1">
                    <a:tint val="75000"/>
                  </a:schemeClr>
                </a:solidFill>
              </a:defRPr>
            </a:lvl7pPr>
            <a:lvl8pPr marL="19749985" indent="0" algn="ctr">
              <a:buNone/>
              <a:defRPr>
                <a:solidFill>
                  <a:schemeClr val="tx1">
                    <a:tint val="75000"/>
                  </a:schemeClr>
                </a:solidFill>
              </a:defRPr>
            </a:lvl8pPr>
            <a:lvl9pPr marL="2257141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16189-DB41-42F5-B187-0E036EE96E0B}" type="datetimeFigureOut">
              <a:rPr lang="en-US" smtClean="0"/>
              <a:t>4/16/23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a:p>
        </p:txBody>
      </p:sp>
    </p:spTree>
    <p:extLst>
      <p:ext uri="{BB962C8B-B14F-4D97-AF65-F5344CB8AC3E}">
        <p14:creationId xmlns:p14="http://schemas.microsoft.com/office/powerpoint/2010/main" val="358868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16189-DB41-42F5-B187-0E036EE96E0B}" type="datetimeFigureOut">
              <a:rPr lang="en-US" smtClean="0"/>
              <a:t>4/16/23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a:p>
        </p:txBody>
      </p:sp>
    </p:spTree>
    <p:extLst>
      <p:ext uri="{BB962C8B-B14F-4D97-AF65-F5344CB8AC3E}">
        <p14:creationId xmlns:p14="http://schemas.microsoft.com/office/powerpoint/2010/main" val="3399211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6"/>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6"/>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16189-DB41-42F5-B187-0E036EE96E0B}" type="datetimeFigureOut">
              <a:rPr lang="en-US" smtClean="0"/>
              <a:t>4/16/23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a:p>
        </p:txBody>
      </p:sp>
    </p:spTree>
    <p:extLst>
      <p:ext uri="{BB962C8B-B14F-4D97-AF65-F5344CB8AC3E}">
        <p14:creationId xmlns:p14="http://schemas.microsoft.com/office/powerpoint/2010/main" val="324645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16189-DB41-42F5-B187-0E036EE96E0B}" type="datetimeFigureOut">
              <a:rPr lang="en-US" smtClean="0"/>
              <a:t>4/16/23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a:p>
        </p:txBody>
      </p:sp>
    </p:spTree>
    <p:extLst>
      <p:ext uri="{BB962C8B-B14F-4D97-AF65-F5344CB8AC3E}">
        <p14:creationId xmlns:p14="http://schemas.microsoft.com/office/powerpoint/2010/main" val="143289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3"/>
            <a:ext cx="37307520" cy="6537960"/>
          </a:xfrm>
        </p:spPr>
        <p:txBody>
          <a:bodyPr anchor="t"/>
          <a:lstStyle>
            <a:lvl1pPr algn="l">
              <a:defRPr sz="24684" b="1" cap="all"/>
            </a:lvl1pPr>
          </a:lstStyle>
          <a:p>
            <a:r>
              <a:rPr lang="en-US"/>
              <a:t>Click to edit Master title style</a:t>
            </a:r>
          </a:p>
        </p:txBody>
      </p:sp>
      <p:sp>
        <p:nvSpPr>
          <p:cNvPr id="3" name="Text Placeholder 2"/>
          <p:cNvSpPr>
            <a:spLocks noGrp="1"/>
          </p:cNvSpPr>
          <p:nvPr>
            <p:ph type="body" idx="1"/>
          </p:nvPr>
        </p:nvSpPr>
        <p:spPr>
          <a:xfrm>
            <a:off x="3467103" y="13952227"/>
            <a:ext cx="37307520" cy="7200899"/>
          </a:xfrm>
        </p:spPr>
        <p:txBody>
          <a:bodyPr anchor="b"/>
          <a:lstStyle>
            <a:lvl1pPr marL="0" indent="0">
              <a:buNone/>
              <a:defRPr sz="12471">
                <a:solidFill>
                  <a:schemeClr val="tx1">
                    <a:tint val="75000"/>
                  </a:schemeClr>
                </a:solidFill>
              </a:defRPr>
            </a:lvl1pPr>
            <a:lvl2pPr marL="2821426" indent="0">
              <a:buNone/>
              <a:defRPr sz="11186">
                <a:solidFill>
                  <a:schemeClr val="tx1">
                    <a:tint val="75000"/>
                  </a:schemeClr>
                </a:solidFill>
              </a:defRPr>
            </a:lvl2pPr>
            <a:lvl3pPr marL="5642852" indent="0">
              <a:buNone/>
              <a:defRPr sz="9900">
                <a:solidFill>
                  <a:schemeClr val="tx1">
                    <a:tint val="75000"/>
                  </a:schemeClr>
                </a:solidFill>
              </a:defRPr>
            </a:lvl3pPr>
            <a:lvl4pPr marL="8464280" indent="0">
              <a:buNone/>
              <a:defRPr sz="8614">
                <a:solidFill>
                  <a:schemeClr val="tx1">
                    <a:tint val="75000"/>
                  </a:schemeClr>
                </a:solidFill>
              </a:defRPr>
            </a:lvl4pPr>
            <a:lvl5pPr marL="11285706" indent="0">
              <a:buNone/>
              <a:defRPr sz="8614">
                <a:solidFill>
                  <a:schemeClr val="tx1">
                    <a:tint val="75000"/>
                  </a:schemeClr>
                </a:solidFill>
              </a:defRPr>
            </a:lvl5pPr>
            <a:lvl6pPr marL="14107132" indent="0">
              <a:buNone/>
              <a:defRPr sz="8614">
                <a:solidFill>
                  <a:schemeClr val="tx1">
                    <a:tint val="75000"/>
                  </a:schemeClr>
                </a:solidFill>
              </a:defRPr>
            </a:lvl6pPr>
            <a:lvl7pPr marL="16928559" indent="0">
              <a:buNone/>
              <a:defRPr sz="8614">
                <a:solidFill>
                  <a:schemeClr val="tx1">
                    <a:tint val="75000"/>
                  </a:schemeClr>
                </a:solidFill>
              </a:defRPr>
            </a:lvl7pPr>
            <a:lvl8pPr marL="19749985" indent="0">
              <a:buNone/>
              <a:defRPr sz="8614">
                <a:solidFill>
                  <a:schemeClr val="tx1">
                    <a:tint val="75000"/>
                  </a:schemeClr>
                </a:solidFill>
              </a:defRPr>
            </a:lvl8pPr>
            <a:lvl9pPr marL="22571414" indent="0">
              <a:buNone/>
              <a:defRPr sz="861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16189-DB41-42F5-B187-0E036EE96E0B}" type="datetimeFigureOut">
              <a:rPr lang="en-US" smtClean="0"/>
              <a:t>4/16/23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a:p>
        </p:txBody>
      </p:sp>
    </p:spTree>
    <p:extLst>
      <p:ext uri="{BB962C8B-B14F-4D97-AF65-F5344CB8AC3E}">
        <p14:creationId xmlns:p14="http://schemas.microsoft.com/office/powerpoint/2010/main" val="3966247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5"/>
            <a:ext cx="19385280" cy="21724623"/>
          </a:xfrm>
        </p:spPr>
        <p:txBody>
          <a:bodyPr/>
          <a:lstStyle>
            <a:lvl1pPr>
              <a:defRPr sz="17228"/>
            </a:lvl1pPr>
            <a:lvl2pPr>
              <a:defRPr sz="14786"/>
            </a:lvl2pPr>
            <a:lvl3pPr>
              <a:defRPr sz="12471"/>
            </a:lvl3pPr>
            <a:lvl4pPr>
              <a:defRPr sz="11186"/>
            </a:lvl4pPr>
            <a:lvl5pPr>
              <a:defRPr sz="11186"/>
            </a:lvl5pPr>
            <a:lvl6pPr>
              <a:defRPr sz="11186"/>
            </a:lvl6pPr>
            <a:lvl7pPr>
              <a:defRPr sz="11186"/>
            </a:lvl7pPr>
            <a:lvl8pPr>
              <a:defRPr sz="11186"/>
            </a:lvl8pPr>
            <a:lvl9pPr>
              <a:defRPr sz="111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5"/>
            <a:ext cx="19385280" cy="21724623"/>
          </a:xfrm>
        </p:spPr>
        <p:txBody>
          <a:bodyPr/>
          <a:lstStyle>
            <a:lvl1pPr>
              <a:defRPr sz="17228"/>
            </a:lvl1pPr>
            <a:lvl2pPr>
              <a:defRPr sz="14786"/>
            </a:lvl2pPr>
            <a:lvl3pPr>
              <a:defRPr sz="12471"/>
            </a:lvl3pPr>
            <a:lvl4pPr>
              <a:defRPr sz="11186"/>
            </a:lvl4pPr>
            <a:lvl5pPr>
              <a:defRPr sz="11186"/>
            </a:lvl5pPr>
            <a:lvl6pPr>
              <a:defRPr sz="11186"/>
            </a:lvl6pPr>
            <a:lvl7pPr>
              <a:defRPr sz="11186"/>
            </a:lvl7pPr>
            <a:lvl8pPr>
              <a:defRPr sz="11186"/>
            </a:lvl8pPr>
            <a:lvl9pPr>
              <a:defRPr sz="111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16189-DB41-42F5-B187-0E036EE96E0B}" type="datetimeFigureOut">
              <a:rPr lang="en-US" smtClean="0"/>
              <a:t>4/16/23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FD185-E02B-4476-BAC7-44E4CC1EA1FE}" type="slidenum">
              <a:rPr lang="en-US" smtClean="0"/>
              <a:t>‹#›</a:t>
            </a:fld>
            <a:endParaRPr lang="en-US"/>
          </a:p>
        </p:txBody>
      </p:sp>
    </p:spTree>
    <p:extLst>
      <p:ext uri="{BB962C8B-B14F-4D97-AF65-F5344CB8AC3E}">
        <p14:creationId xmlns:p14="http://schemas.microsoft.com/office/powerpoint/2010/main" val="2565502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5"/>
            <a:ext cx="19392903" cy="3070858"/>
          </a:xfrm>
        </p:spPr>
        <p:txBody>
          <a:bodyPr anchor="b"/>
          <a:lstStyle>
            <a:lvl1pPr marL="0" indent="0">
              <a:buNone/>
              <a:defRPr sz="14786" b="1"/>
            </a:lvl1pPr>
            <a:lvl2pPr marL="2821426" indent="0">
              <a:buNone/>
              <a:defRPr sz="12471" b="1"/>
            </a:lvl2pPr>
            <a:lvl3pPr marL="5642852" indent="0">
              <a:buNone/>
              <a:defRPr sz="11186" b="1"/>
            </a:lvl3pPr>
            <a:lvl4pPr marL="8464280" indent="0">
              <a:buNone/>
              <a:defRPr sz="9900" b="1"/>
            </a:lvl4pPr>
            <a:lvl5pPr marL="11285706" indent="0">
              <a:buNone/>
              <a:defRPr sz="9900" b="1"/>
            </a:lvl5pPr>
            <a:lvl6pPr marL="14107132" indent="0">
              <a:buNone/>
              <a:defRPr sz="9900" b="1"/>
            </a:lvl6pPr>
            <a:lvl7pPr marL="16928559" indent="0">
              <a:buNone/>
              <a:defRPr sz="9900" b="1"/>
            </a:lvl7pPr>
            <a:lvl8pPr marL="19749985" indent="0">
              <a:buNone/>
              <a:defRPr sz="9900" b="1"/>
            </a:lvl8pPr>
            <a:lvl9pPr marL="22571414" indent="0">
              <a:buNone/>
              <a:defRPr sz="9900" b="1"/>
            </a:lvl9pPr>
          </a:lstStyle>
          <a:p>
            <a:pPr lvl="0"/>
            <a:r>
              <a:rPr lang="en-US"/>
              <a:t>Click to edit Master text styles</a:t>
            </a:r>
          </a:p>
        </p:txBody>
      </p:sp>
      <p:sp>
        <p:nvSpPr>
          <p:cNvPr id="4" name="Content Placeholder 3"/>
          <p:cNvSpPr>
            <a:spLocks noGrp="1"/>
          </p:cNvSpPr>
          <p:nvPr>
            <p:ph sz="half" idx="2"/>
          </p:nvPr>
        </p:nvSpPr>
        <p:spPr>
          <a:xfrm>
            <a:off x="2194560" y="10439403"/>
            <a:ext cx="19392903" cy="18966182"/>
          </a:xfrm>
        </p:spPr>
        <p:txBody>
          <a:bodyPr/>
          <a:lstStyle>
            <a:lvl1pPr>
              <a:defRPr sz="14786"/>
            </a:lvl1pPr>
            <a:lvl2pPr>
              <a:defRPr sz="12471"/>
            </a:lvl2pPr>
            <a:lvl3pPr>
              <a:defRPr sz="11186"/>
            </a:lvl3pPr>
            <a:lvl4pPr>
              <a:defRPr sz="9900"/>
            </a:lvl4pPr>
            <a:lvl5pPr>
              <a:defRPr sz="9900"/>
            </a:lvl5pPr>
            <a:lvl6pPr>
              <a:defRPr sz="9900"/>
            </a:lvl6pPr>
            <a:lvl7pPr>
              <a:defRPr sz="9900"/>
            </a:lvl7pPr>
            <a:lvl8pPr>
              <a:defRPr sz="9900"/>
            </a:lvl8pPr>
            <a:lvl9pPr>
              <a:defRPr sz="9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5"/>
            <a:ext cx="19400520" cy="3070858"/>
          </a:xfrm>
        </p:spPr>
        <p:txBody>
          <a:bodyPr anchor="b"/>
          <a:lstStyle>
            <a:lvl1pPr marL="0" indent="0">
              <a:buNone/>
              <a:defRPr sz="14786" b="1"/>
            </a:lvl1pPr>
            <a:lvl2pPr marL="2821426" indent="0">
              <a:buNone/>
              <a:defRPr sz="12471" b="1"/>
            </a:lvl2pPr>
            <a:lvl3pPr marL="5642852" indent="0">
              <a:buNone/>
              <a:defRPr sz="11186" b="1"/>
            </a:lvl3pPr>
            <a:lvl4pPr marL="8464280" indent="0">
              <a:buNone/>
              <a:defRPr sz="9900" b="1"/>
            </a:lvl4pPr>
            <a:lvl5pPr marL="11285706" indent="0">
              <a:buNone/>
              <a:defRPr sz="9900" b="1"/>
            </a:lvl5pPr>
            <a:lvl6pPr marL="14107132" indent="0">
              <a:buNone/>
              <a:defRPr sz="9900" b="1"/>
            </a:lvl6pPr>
            <a:lvl7pPr marL="16928559" indent="0">
              <a:buNone/>
              <a:defRPr sz="9900" b="1"/>
            </a:lvl7pPr>
            <a:lvl8pPr marL="19749985" indent="0">
              <a:buNone/>
              <a:defRPr sz="9900" b="1"/>
            </a:lvl8pPr>
            <a:lvl9pPr marL="22571414" indent="0">
              <a:buNone/>
              <a:defRPr sz="9900" b="1"/>
            </a:lvl9pPr>
          </a:lstStyle>
          <a:p>
            <a:pPr lvl="0"/>
            <a:r>
              <a:rPr lang="en-US"/>
              <a:t>Click to edit Master text styles</a:t>
            </a:r>
          </a:p>
        </p:txBody>
      </p:sp>
      <p:sp>
        <p:nvSpPr>
          <p:cNvPr id="6" name="Content Placeholder 5"/>
          <p:cNvSpPr>
            <a:spLocks noGrp="1"/>
          </p:cNvSpPr>
          <p:nvPr>
            <p:ph sz="quarter" idx="4"/>
          </p:nvPr>
        </p:nvSpPr>
        <p:spPr>
          <a:xfrm>
            <a:off x="22296123" y="10439403"/>
            <a:ext cx="19400520" cy="18966182"/>
          </a:xfrm>
        </p:spPr>
        <p:txBody>
          <a:bodyPr/>
          <a:lstStyle>
            <a:lvl1pPr>
              <a:defRPr sz="14786"/>
            </a:lvl1pPr>
            <a:lvl2pPr>
              <a:defRPr sz="12471"/>
            </a:lvl2pPr>
            <a:lvl3pPr>
              <a:defRPr sz="11186"/>
            </a:lvl3pPr>
            <a:lvl4pPr>
              <a:defRPr sz="9900"/>
            </a:lvl4pPr>
            <a:lvl5pPr>
              <a:defRPr sz="9900"/>
            </a:lvl5pPr>
            <a:lvl6pPr>
              <a:defRPr sz="9900"/>
            </a:lvl6pPr>
            <a:lvl7pPr>
              <a:defRPr sz="9900"/>
            </a:lvl7pPr>
            <a:lvl8pPr>
              <a:defRPr sz="9900"/>
            </a:lvl8pPr>
            <a:lvl9pPr>
              <a:defRPr sz="9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16189-DB41-42F5-B187-0E036EE96E0B}" type="datetimeFigureOut">
              <a:rPr lang="en-US" smtClean="0"/>
              <a:t>4/16/23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2FD185-E02B-4476-BAC7-44E4CC1EA1FE}" type="slidenum">
              <a:rPr lang="en-US" smtClean="0"/>
              <a:t>‹#›</a:t>
            </a:fld>
            <a:endParaRPr lang="en-US"/>
          </a:p>
        </p:txBody>
      </p:sp>
    </p:spTree>
    <p:extLst>
      <p:ext uri="{BB962C8B-B14F-4D97-AF65-F5344CB8AC3E}">
        <p14:creationId xmlns:p14="http://schemas.microsoft.com/office/powerpoint/2010/main" val="3314339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16189-DB41-42F5-B187-0E036EE96E0B}" type="datetimeFigureOut">
              <a:rPr lang="en-US" smtClean="0"/>
              <a:t>4/16/23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2FD185-E02B-4476-BAC7-44E4CC1EA1FE}" type="slidenum">
              <a:rPr lang="en-US" smtClean="0"/>
              <a:t>‹#›</a:t>
            </a:fld>
            <a:endParaRPr lang="en-US"/>
          </a:p>
        </p:txBody>
      </p:sp>
    </p:spTree>
    <p:extLst>
      <p:ext uri="{BB962C8B-B14F-4D97-AF65-F5344CB8AC3E}">
        <p14:creationId xmlns:p14="http://schemas.microsoft.com/office/powerpoint/2010/main" val="4050762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16189-DB41-42F5-B187-0E036EE96E0B}" type="datetimeFigureOut">
              <a:rPr lang="en-US" smtClean="0"/>
              <a:t>4/16/23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2FD185-E02B-4476-BAC7-44E4CC1EA1FE}" type="slidenum">
              <a:rPr lang="en-US" smtClean="0"/>
              <a:t>‹#›</a:t>
            </a:fld>
            <a:endParaRPr lang="en-US"/>
          </a:p>
        </p:txBody>
      </p:sp>
    </p:spTree>
    <p:extLst>
      <p:ext uri="{BB962C8B-B14F-4D97-AF65-F5344CB8AC3E}">
        <p14:creationId xmlns:p14="http://schemas.microsoft.com/office/powerpoint/2010/main" val="209888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4" y="1310639"/>
            <a:ext cx="14439903" cy="5577840"/>
          </a:xfrm>
        </p:spPr>
        <p:txBody>
          <a:bodyPr anchor="b"/>
          <a:lstStyle>
            <a:lvl1pPr algn="l">
              <a:defRPr sz="12471" b="1"/>
            </a:lvl1pPr>
          </a:lstStyle>
          <a:p>
            <a:r>
              <a:rPr lang="en-US"/>
              <a:t>Click to edit Master title style</a:t>
            </a:r>
          </a:p>
        </p:txBody>
      </p:sp>
      <p:sp>
        <p:nvSpPr>
          <p:cNvPr id="3" name="Content Placeholder 2"/>
          <p:cNvSpPr>
            <a:spLocks noGrp="1"/>
          </p:cNvSpPr>
          <p:nvPr>
            <p:ph idx="1"/>
          </p:nvPr>
        </p:nvSpPr>
        <p:spPr>
          <a:xfrm>
            <a:off x="17160240" y="1310646"/>
            <a:ext cx="24536400" cy="28094941"/>
          </a:xfrm>
        </p:spPr>
        <p:txBody>
          <a:bodyPr/>
          <a:lstStyle>
            <a:lvl1pPr>
              <a:defRPr sz="19798"/>
            </a:lvl1pPr>
            <a:lvl2pPr>
              <a:defRPr sz="17228"/>
            </a:lvl2pPr>
            <a:lvl3pPr>
              <a:defRPr sz="14786"/>
            </a:lvl3pPr>
            <a:lvl4pPr>
              <a:defRPr sz="12471"/>
            </a:lvl4pPr>
            <a:lvl5pPr>
              <a:defRPr sz="12471"/>
            </a:lvl5pPr>
            <a:lvl6pPr>
              <a:defRPr sz="12471"/>
            </a:lvl6pPr>
            <a:lvl7pPr>
              <a:defRPr sz="12471"/>
            </a:lvl7pPr>
            <a:lvl8pPr>
              <a:defRPr sz="12471"/>
            </a:lvl8pPr>
            <a:lvl9pPr>
              <a:defRPr sz="124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4" y="6888486"/>
            <a:ext cx="14439903" cy="22517101"/>
          </a:xfrm>
        </p:spPr>
        <p:txBody>
          <a:bodyPr/>
          <a:lstStyle>
            <a:lvl1pPr marL="0" indent="0">
              <a:buNone/>
              <a:defRPr sz="8614"/>
            </a:lvl1pPr>
            <a:lvl2pPr marL="2821426" indent="0">
              <a:buNone/>
              <a:defRPr sz="7327"/>
            </a:lvl2pPr>
            <a:lvl3pPr marL="5642852" indent="0">
              <a:buNone/>
              <a:defRPr sz="6171"/>
            </a:lvl3pPr>
            <a:lvl4pPr marL="8464280" indent="0">
              <a:buNone/>
              <a:defRPr sz="5529"/>
            </a:lvl4pPr>
            <a:lvl5pPr marL="11285706" indent="0">
              <a:buNone/>
              <a:defRPr sz="5529"/>
            </a:lvl5pPr>
            <a:lvl6pPr marL="14107132" indent="0">
              <a:buNone/>
              <a:defRPr sz="5529"/>
            </a:lvl6pPr>
            <a:lvl7pPr marL="16928559" indent="0">
              <a:buNone/>
              <a:defRPr sz="5529"/>
            </a:lvl7pPr>
            <a:lvl8pPr marL="19749985" indent="0">
              <a:buNone/>
              <a:defRPr sz="5529"/>
            </a:lvl8pPr>
            <a:lvl9pPr marL="22571414" indent="0">
              <a:buNone/>
              <a:defRPr sz="5529"/>
            </a:lvl9pPr>
          </a:lstStyle>
          <a:p>
            <a:pPr lvl="0"/>
            <a:r>
              <a:rPr lang="en-US"/>
              <a:t>Click to edit Master text styles</a:t>
            </a:r>
          </a:p>
        </p:txBody>
      </p:sp>
      <p:sp>
        <p:nvSpPr>
          <p:cNvPr id="5" name="Date Placeholder 4"/>
          <p:cNvSpPr>
            <a:spLocks noGrp="1"/>
          </p:cNvSpPr>
          <p:nvPr>
            <p:ph type="dt" sz="half" idx="10"/>
          </p:nvPr>
        </p:nvSpPr>
        <p:spPr/>
        <p:txBody>
          <a:bodyPr/>
          <a:lstStyle/>
          <a:p>
            <a:fld id="{E4F16189-DB41-42F5-B187-0E036EE96E0B}" type="datetimeFigureOut">
              <a:rPr lang="en-US" smtClean="0"/>
              <a:t>4/16/23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FD185-E02B-4476-BAC7-44E4CC1EA1FE}" type="slidenum">
              <a:rPr lang="en-US" smtClean="0"/>
              <a:t>‹#›</a:t>
            </a:fld>
            <a:endParaRPr lang="en-US"/>
          </a:p>
        </p:txBody>
      </p:sp>
    </p:spTree>
    <p:extLst>
      <p:ext uri="{BB962C8B-B14F-4D97-AF65-F5344CB8AC3E}">
        <p14:creationId xmlns:p14="http://schemas.microsoft.com/office/powerpoint/2010/main" val="100102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3"/>
            <a:ext cx="26334720" cy="2720341"/>
          </a:xfrm>
        </p:spPr>
        <p:txBody>
          <a:bodyPr anchor="b"/>
          <a:lstStyle>
            <a:lvl1pPr algn="l">
              <a:defRPr sz="12471"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9798"/>
            </a:lvl1pPr>
            <a:lvl2pPr marL="2821426" indent="0">
              <a:buNone/>
              <a:defRPr sz="17228"/>
            </a:lvl2pPr>
            <a:lvl3pPr marL="5642852" indent="0">
              <a:buNone/>
              <a:defRPr sz="14786"/>
            </a:lvl3pPr>
            <a:lvl4pPr marL="8464280" indent="0">
              <a:buNone/>
              <a:defRPr sz="12471"/>
            </a:lvl4pPr>
            <a:lvl5pPr marL="11285706" indent="0">
              <a:buNone/>
              <a:defRPr sz="12471"/>
            </a:lvl5pPr>
            <a:lvl6pPr marL="14107132" indent="0">
              <a:buNone/>
              <a:defRPr sz="12471"/>
            </a:lvl6pPr>
            <a:lvl7pPr marL="16928559" indent="0">
              <a:buNone/>
              <a:defRPr sz="12471"/>
            </a:lvl7pPr>
            <a:lvl8pPr marL="19749985" indent="0">
              <a:buNone/>
              <a:defRPr sz="12471"/>
            </a:lvl8pPr>
            <a:lvl9pPr marL="22571414" indent="0">
              <a:buNone/>
              <a:defRPr sz="12471"/>
            </a:lvl9pPr>
          </a:lstStyle>
          <a:p>
            <a:endParaRPr lang="en-US"/>
          </a:p>
        </p:txBody>
      </p:sp>
      <p:sp>
        <p:nvSpPr>
          <p:cNvPr id="4" name="Text Placeholder 3"/>
          <p:cNvSpPr>
            <a:spLocks noGrp="1"/>
          </p:cNvSpPr>
          <p:nvPr>
            <p:ph type="body" sz="half" idx="2"/>
          </p:nvPr>
        </p:nvSpPr>
        <p:spPr>
          <a:xfrm>
            <a:off x="8602983" y="25763224"/>
            <a:ext cx="26334720" cy="3863339"/>
          </a:xfrm>
        </p:spPr>
        <p:txBody>
          <a:bodyPr/>
          <a:lstStyle>
            <a:lvl1pPr marL="0" indent="0">
              <a:buNone/>
              <a:defRPr sz="8614"/>
            </a:lvl1pPr>
            <a:lvl2pPr marL="2821426" indent="0">
              <a:buNone/>
              <a:defRPr sz="7327"/>
            </a:lvl2pPr>
            <a:lvl3pPr marL="5642852" indent="0">
              <a:buNone/>
              <a:defRPr sz="6171"/>
            </a:lvl3pPr>
            <a:lvl4pPr marL="8464280" indent="0">
              <a:buNone/>
              <a:defRPr sz="5529"/>
            </a:lvl4pPr>
            <a:lvl5pPr marL="11285706" indent="0">
              <a:buNone/>
              <a:defRPr sz="5529"/>
            </a:lvl5pPr>
            <a:lvl6pPr marL="14107132" indent="0">
              <a:buNone/>
              <a:defRPr sz="5529"/>
            </a:lvl6pPr>
            <a:lvl7pPr marL="16928559" indent="0">
              <a:buNone/>
              <a:defRPr sz="5529"/>
            </a:lvl7pPr>
            <a:lvl8pPr marL="19749985" indent="0">
              <a:buNone/>
              <a:defRPr sz="5529"/>
            </a:lvl8pPr>
            <a:lvl9pPr marL="22571414" indent="0">
              <a:buNone/>
              <a:defRPr sz="5529"/>
            </a:lvl9pPr>
          </a:lstStyle>
          <a:p>
            <a:pPr lvl="0"/>
            <a:r>
              <a:rPr lang="en-US"/>
              <a:t>Click to edit Master text styles</a:t>
            </a:r>
          </a:p>
        </p:txBody>
      </p:sp>
      <p:sp>
        <p:nvSpPr>
          <p:cNvPr id="5" name="Date Placeholder 4"/>
          <p:cNvSpPr>
            <a:spLocks noGrp="1"/>
          </p:cNvSpPr>
          <p:nvPr>
            <p:ph type="dt" sz="half" idx="10"/>
          </p:nvPr>
        </p:nvSpPr>
        <p:spPr/>
        <p:txBody>
          <a:bodyPr/>
          <a:lstStyle/>
          <a:p>
            <a:fld id="{E4F16189-DB41-42F5-B187-0E036EE96E0B}" type="datetimeFigureOut">
              <a:rPr lang="en-US" smtClean="0"/>
              <a:t>4/16/23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FD185-E02B-4476-BAC7-44E4CC1EA1FE}" type="slidenum">
              <a:rPr lang="en-US" smtClean="0"/>
              <a:t>‹#›</a:t>
            </a:fld>
            <a:endParaRPr lang="en-US"/>
          </a:p>
        </p:txBody>
      </p:sp>
    </p:spTree>
    <p:extLst>
      <p:ext uri="{BB962C8B-B14F-4D97-AF65-F5344CB8AC3E}">
        <p14:creationId xmlns:p14="http://schemas.microsoft.com/office/powerpoint/2010/main" val="2570118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03" tIns="219451" rIns="438903" bIns="219451" rtlCol="0" anchor="ctr">
            <a:normAutofit/>
          </a:bodyPr>
          <a:lstStyle/>
          <a:p>
            <a:r>
              <a:rPr lang="en-US"/>
              <a:t>Click to edit Master title style</a:t>
            </a:r>
          </a:p>
        </p:txBody>
      </p:sp>
      <p:sp>
        <p:nvSpPr>
          <p:cNvPr id="3" name="Text Placeholder 2"/>
          <p:cNvSpPr>
            <a:spLocks noGrp="1"/>
          </p:cNvSpPr>
          <p:nvPr>
            <p:ph type="body" idx="1"/>
          </p:nvPr>
        </p:nvSpPr>
        <p:spPr>
          <a:xfrm>
            <a:off x="2194560" y="7680965"/>
            <a:ext cx="39502080" cy="21724623"/>
          </a:xfrm>
          <a:prstGeom prst="rect">
            <a:avLst/>
          </a:prstGeom>
        </p:spPr>
        <p:txBody>
          <a:bodyPr vert="horz" lIns="438903" tIns="219451" rIns="438903" bIns="21945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3"/>
            <a:ext cx="10241280" cy="1752601"/>
          </a:xfrm>
          <a:prstGeom prst="rect">
            <a:avLst/>
          </a:prstGeom>
        </p:spPr>
        <p:txBody>
          <a:bodyPr vert="horz" lIns="438903" tIns="219451" rIns="438903" bIns="219451" rtlCol="0" anchor="ctr"/>
          <a:lstStyle>
            <a:lvl1pPr algn="l">
              <a:defRPr sz="7327">
                <a:solidFill>
                  <a:schemeClr val="tx1">
                    <a:tint val="75000"/>
                  </a:schemeClr>
                </a:solidFill>
              </a:defRPr>
            </a:lvl1pPr>
          </a:lstStyle>
          <a:p>
            <a:fld id="{E4F16189-DB41-42F5-B187-0E036EE96E0B}" type="datetimeFigureOut">
              <a:rPr lang="en-US" smtClean="0"/>
              <a:t>4/16/23</a:t>
            </a:fld>
            <a:endParaRPr lang="en-US"/>
          </a:p>
        </p:txBody>
      </p:sp>
      <p:sp>
        <p:nvSpPr>
          <p:cNvPr id="5" name="Footer Placeholder 4"/>
          <p:cNvSpPr>
            <a:spLocks noGrp="1"/>
          </p:cNvSpPr>
          <p:nvPr>
            <p:ph type="ftr" sz="quarter" idx="3"/>
          </p:nvPr>
        </p:nvSpPr>
        <p:spPr>
          <a:xfrm>
            <a:off x="14996160" y="30510483"/>
            <a:ext cx="13898880" cy="1752601"/>
          </a:xfrm>
          <a:prstGeom prst="rect">
            <a:avLst/>
          </a:prstGeom>
        </p:spPr>
        <p:txBody>
          <a:bodyPr vert="horz" lIns="438903" tIns="219451" rIns="438903" bIns="219451" rtlCol="0" anchor="ctr"/>
          <a:lstStyle>
            <a:lvl1pPr algn="ctr">
              <a:defRPr sz="73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3"/>
            <a:ext cx="10241280" cy="1752601"/>
          </a:xfrm>
          <a:prstGeom prst="rect">
            <a:avLst/>
          </a:prstGeom>
        </p:spPr>
        <p:txBody>
          <a:bodyPr vert="horz" lIns="438903" tIns="219451" rIns="438903" bIns="219451" rtlCol="0" anchor="ctr"/>
          <a:lstStyle>
            <a:lvl1pPr algn="r">
              <a:defRPr sz="7327">
                <a:solidFill>
                  <a:schemeClr val="tx1">
                    <a:tint val="75000"/>
                  </a:schemeClr>
                </a:solidFill>
              </a:defRPr>
            </a:lvl1pPr>
          </a:lstStyle>
          <a:p>
            <a:fld id="{662FD185-E02B-4476-BAC7-44E4CC1EA1FE}" type="slidenum">
              <a:rPr lang="en-US" smtClean="0"/>
              <a:t>‹#›</a:t>
            </a:fld>
            <a:endParaRPr lang="en-US"/>
          </a:p>
        </p:txBody>
      </p:sp>
    </p:spTree>
    <p:extLst>
      <p:ext uri="{BB962C8B-B14F-4D97-AF65-F5344CB8AC3E}">
        <p14:creationId xmlns:p14="http://schemas.microsoft.com/office/powerpoint/2010/main" val="2188570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642852" rtl="0" eaLnBrk="1" latinLnBrk="0" hangingPunct="1">
        <a:spcBef>
          <a:spcPct val="0"/>
        </a:spcBef>
        <a:buNone/>
        <a:defRPr sz="27128" kern="1200">
          <a:solidFill>
            <a:schemeClr val="tx1"/>
          </a:solidFill>
          <a:latin typeface="+mj-lt"/>
          <a:ea typeface="+mj-ea"/>
          <a:cs typeface="+mj-cs"/>
        </a:defRPr>
      </a:lvl1pPr>
    </p:titleStyle>
    <p:bodyStyle>
      <a:lvl1pPr marL="2116071" indent="-2116071" algn="l" defTabSz="5642852" rtl="0" eaLnBrk="1" latinLnBrk="0" hangingPunct="1">
        <a:spcBef>
          <a:spcPct val="20000"/>
        </a:spcBef>
        <a:buFont typeface="Arial" pitchFamily="34" charset="0"/>
        <a:buChar char="•"/>
        <a:defRPr sz="19798" kern="1200">
          <a:solidFill>
            <a:schemeClr val="tx1"/>
          </a:solidFill>
          <a:latin typeface="+mn-lt"/>
          <a:ea typeface="+mn-ea"/>
          <a:cs typeface="+mn-cs"/>
        </a:defRPr>
      </a:lvl1pPr>
      <a:lvl2pPr marL="4584818" indent="-1763392" algn="l" defTabSz="5642852" rtl="0" eaLnBrk="1" latinLnBrk="0" hangingPunct="1">
        <a:spcBef>
          <a:spcPct val="20000"/>
        </a:spcBef>
        <a:buFont typeface="Arial" pitchFamily="34" charset="0"/>
        <a:buChar char="–"/>
        <a:defRPr sz="17228" kern="1200">
          <a:solidFill>
            <a:schemeClr val="tx1"/>
          </a:solidFill>
          <a:latin typeface="+mn-lt"/>
          <a:ea typeface="+mn-ea"/>
          <a:cs typeface="+mn-cs"/>
        </a:defRPr>
      </a:lvl2pPr>
      <a:lvl3pPr marL="7053567" indent="-1410714" algn="l" defTabSz="5642852" rtl="0" eaLnBrk="1" latinLnBrk="0" hangingPunct="1">
        <a:spcBef>
          <a:spcPct val="20000"/>
        </a:spcBef>
        <a:buFont typeface="Arial" pitchFamily="34" charset="0"/>
        <a:buChar char="•"/>
        <a:defRPr sz="14786" kern="1200">
          <a:solidFill>
            <a:schemeClr val="tx1"/>
          </a:solidFill>
          <a:latin typeface="+mn-lt"/>
          <a:ea typeface="+mn-ea"/>
          <a:cs typeface="+mn-cs"/>
        </a:defRPr>
      </a:lvl3pPr>
      <a:lvl4pPr marL="9874994"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4pPr>
      <a:lvl5pPr marL="12696420"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5pPr>
      <a:lvl6pPr marL="15517846"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6pPr>
      <a:lvl7pPr marL="18339272"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7pPr>
      <a:lvl8pPr marL="21160700"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8pPr>
      <a:lvl9pPr marL="23982126"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9pPr>
    </p:bodyStyle>
    <p:otherStyle>
      <a:defPPr>
        <a:defRPr lang="en-US"/>
      </a:defPPr>
      <a:lvl1pPr marL="0" algn="l" defTabSz="5642852" rtl="0" eaLnBrk="1" latinLnBrk="0" hangingPunct="1">
        <a:defRPr sz="11186" kern="1200">
          <a:solidFill>
            <a:schemeClr val="tx1"/>
          </a:solidFill>
          <a:latin typeface="+mn-lt"/>
          <a:ea typeface="+mn-ea"/>
          <a:cs typeface="+mn-cs"/>
        </a:defRPr>
      </a:lvl1pPr>
      <a:lvl2pPr marL="2821426" algn="l" defTabSz="5642852" rtl="0" eaLnBrk="1" latinLnBrk="0" hangingPunct="1">
        <a:defRPr sz="11186" kern="1200">
          <a:solidFill>
            <a:schemeClr val="tx1"/>
          </a:solidFill>
          <a:latin typeface="+mn-lt"/>
          <a:ea typeface="+mn-ea"/>
          <a:cs typeface="+mn-cs"/>
        </a:defRPr>
      </a:lvl2pPr>
      <a:lvl3pPr marL="5642852" algn="l" defTabSz="5642852" rtl="0" eaLnBrk="1" latinLnBrk="0" hangingPunct="1">
        <a:defRPr sz="11186" kern="1200">
          <a:solidFill>
            <a:schemeClr val="tx1"/>
          </a:solidFill>
          <a:latin typeface="+mn-lt"/>
          <a:ea typeface="+mn-ea"/>
          <a:cs typeface="+mn-cs"/>
        </a:defRPr>
      </a:lvl3pPr>
      <a:lvl4pPr marL="8464280" algn="l" defTabSz="5642852" rtl="0" eaLnBrk="1" latinLnBrk="0" hangingPunct="1">
        <a:defRPr sz="11186" kern="1200">
          <a:solidFill>
            <a:schemeClr val="tx1"/>
          </a:solidFill>
          <a:latin typeface="+mn-lt"/>
          <a:ea typeface="+mn-ea"/>
          <a:cs typeface="+mn-cs"/>
        </a:defRPr>
      </a:lvl4pPr>
      <a:lvl5pPr marL="11285706" algn="l" defTabSz="5642852" rtl="0" eaLnBrk="1" latinLnBrk="0" hangingPunct="1">
        <a:defRPr sz="11186" kern="1200">
          <a:solidFill>
            <a:schemeClr val="tx1"/>
          </a:solidFill>
          <a:latin typeface="+mn-lt"/>
          <a:ea typeface="+mn-ea"/>
          <a:cs typeface="+mn-cs"/>
        </a:defRPr>
      </a:lvl5pPr>
      <a:lvl6pPr marL="14107132" algn="l" defTabSz="5642852" rtl="0" eaLnBrk="1" latinLnBrk="0" hangingPunct="1">
        <a:defRPr sz="11186" kern="1200">
          <a:solidFill>
            <a:schemeClr val="tx1"/>
          </a:solidFill>
          <a:latin typeface="+mn-lt"/>
          <a:ea typeface="+mn-ea"/>
          <a:cs typeface="+mn-cs"/>
        </a:defRPr>
      </a:lvl6pPr>
      <a:lvl7pPr marL="16928559" algn="l" defTabSz="5642852" rtl="0" eaLnBrk="1" latinLnBrk="0" hangingPunct="1">
        <a:defRPr sz="11186" kern="1200">
          <a:solidFill>
            <a:schemeClr val="tx1"/>
          </a:solidFill>
          <a:latin typeface="+mn-lt"/>
          <a:ea typeface="+mn-ea"/>
          <a:cs typeface="+mn-cs"/>
        </a:defRPr>
      </a:lvl7pPr>
      <a:lvl8pPr marL="19749985" algn="l" defTabSz="5642852" rtl="0" eaLnBrk="1" latinLnBrk="0" hangingPunct="1">
        <a:defRPr sz="11186" kern="1200">
          <a:solidFill>
            <a:schemeClr val="tx1"/>
          </a:solidFill>
          <a:latin typeface="+mn-lt"/>
          <a:ea typeface="+mn-ea"/>
          <a:cs typeface="+mn-cs"/>
        </a:defRPr>
      </a:lvl8pPr>
      <a:lvl9pPr marL="22571414" algn="l" defTabSz="5642852" rtl="0" eaLnBrk="1" latinLnBrk="0" hangingPunct="1">
        <a:defRPr sz="111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43891200" cy="5364669"/>
          </a:xfrm>
          <a:prstGeom prst="rect">
            <a:avLst/>
          </a:prstGeom>
        </p:spPr>
      </p:pic>
      <p:sp>
        <p:nvSpPr>
          <p:cNvPr id="15" name="TextBox 14"/>
          <p:cNvSpPr txBox="1"/>
          <p:nvPr/>
        </p:nvSpPr>
        <p:spPr>
          <a:xfrm>
            <a:off x="0" y="2895600"/>
            <a:ext cx="43891200" cy="2010550"/>
          </a:xfrm>
          <a:prstGeom prst="rect">
            <a:avLst/>
          </a:prstGeom>
          <a:noFill/>
        </p:spPr>
        <p:txBody>
          <a:bodyPr wrap="square" lIns="164592" tIns="82296" rIns="164592" bIns="82296" rtlCol="0" anchor="t">
            <a:spAutoFit/>
          </a:bodyPr>
          <a:lstStyle/>
          <a:p>
            <a:pPr algn="ctr">
              <a:lnSpc>
                <a:spcPct val="50000"/>
              </a:lnSpc>
              <a:spcBef>
                <a:spcPct val="50000"/>
              </a:spcBef>
            </a:pPr>
            <a:r>
              <a:rPr lang="en-US" sz="6200">
                <a:solidFill>
                  <a:schemeClr val="bg1"/>
                </a:solidFill>
                <a:latin typeface="Rockwell"/>
                <a:cs typeface="Times New Roman"/>
              </a:rPr>
              <a:t>Kaitlin Broyles</a:t>
            </a:r>
            <a:r>
              <a:rPr lang="en-US" sz="6900">
                <a:solidFill>
                  <a:schemeClr val="bg1"/>
                </a:solidFill>
                <a:latin typeface="Rockwell"/>
                <a:cs typeface="Times New Roman"/>
              </a:rPr>
              <a:t> </a:t>
            </a:r>
            <a:r>
              <a:rPr lang="en-US" sz="4000" i="1">
                <a:solidFill>
                  <a:schemeClr val="bg1"/>
                </a:solidFill>
                <a:latin typeface="Rockwell"/>
                <a:cs typeface="Times New Roman"/>
              </a:rPr>
              <a:t>[Mentor: Dr. Matthew Moran]</a:t>
            </a:r>
          </a:p>
          <a:p>
            <a:pPr algn="ctr">
              <a:lnSpc>
                <a:spcPct val="50000"/>
              </a:lnSpc>
              <a:spcBef>
                <a:spcPct val="50000"/>
              </a:spcBef>
            </a:pPr>
            <a:r>
              <a:rPr lang="en-US" sz="4100">
                <a:solidFill>
                  <a:schemeClr val="bg1"/>
                </a:solidFill>
                <a:latin typeface="Rockwell"/>
                <a:cs typeface="Times New Roman"/>
              </a:rPr>
              <a:t>College of Health Professions</a:t>
            </a:r>
          </a:p>
          <a:p>
            <a:pPr algn="ctr">
              <a:lnSpc>
                <a:spcPct val="50000"/>
              </a:lnSpc>
              <a:spcBef>
                <a:spcPct val="50000"/>
              </a:spcBef>
            </a:pPr>
            <a:r>
              <a:rPr lang="en-US" sz="4100">
                <a:solidFill>
                  <a:schemeClr val="bg1"/>
                </a:solidFill>
                <a:latin typeface="Rockwell"/>
                <a:cs typeface="Times New Roman"/>
              </a:rPr>
              <a:t>Department of Physical Therapy and Human Movement Science</a:t>
            </a:r>
          </a:p>
        </p:txBody>
      </p:sp>
      <p:sp>
        <p:nvSpPr>
          <p:cNvPr id="16" name="TextBox 15"/>
          <p:cNvSpPr txBox="1"/>
          <p:nvPr/>
        </p:nvSpPr>
        <p:spPr>
          <a:xfrm>
            <a:off x="4891628" y="285273"/>
            <a:ext cx="34109846" cy="2443746"/>
          </a:xfrm>
          <a:prstGeom prst="rect">
            <a:avLst/>
          </a:prstGeom>
          <a:noFill/>
        </p:spPr>
        <p:txBody>
          <a:bodyPr wrap="square" lIns="164592" tIns="82296" rIns="164592" bIns="82296" rtlCol="0" anchor="t">
            <a:spAutoFit/>
          </a:bodyPr>
          <a:lstStyle/>
          <a:p>
            <a:pPr algn="ctr"/>
            <a:r>
              <a:rPr lang="en-US" sz="7400">
                <a:solidFill>
                  <a:schemeClr val="bg1"/>
                </a:solidFill>
                <a:latin typeface="Rockwell"/>
                <a:cs typeface="Times New Roman"/>
              </a:rPr>
              <a:t>Bilateral Symmetry of Tibial Loads During a Five-Week Training Block in Dancers</a:t>
            </a:r>
            <a:endParaRPr lang="en-US" sz="7400">
              <a:solidFill>
                <a:schemeClr val="bg1"/>
              </a:solidFill>
            </a:endParaRPr>
          </a:p>
        </p:txBody>
      </p:sp>
      <p:sp>
        <p:nvSpPr>
          <p:cNvPr id="22" name="Rectangle 21"/>
          <p:cNvSpPr/>
          <p:nvPr/>
        </p:nvSpPr>
        <p:spPr>
          <a:xfrm>
            <a:off x="0" y="5375554"/>
            <a:ext cx="12335549" cy="2647604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86"/>
          </a:p>
        </p:txBody>
      </p:sp>
      <p:sp>
        <p:nvSpPr>
          <p:cNvPr id="3" name="TextBox 2"/>
          <p:cNvSpPr txBox="1"/>
          <p:nvPr/>
        </p:nvSpPr>
        <p:spPr>
          <a:xfrm>
            <a:off x="172466" y="5210949"/>
            <a:ext cx="11967021" cy="10402848"/>
          </a:xfrm>
          <a:prstGeom prst="rect">
            <a:avLst/>
          </a:prstGeom>
          <a:noFill/>
        </p:spPr>
        <p:txBody>
          <a:bodyPr wrap="square" lIns="91440" tIns="45720" rIns="91440" bIns="45720" rtlCol="0" anchor="t">
            <a:spAutoFit/>
          </a:bodyPr>
          <a:lstStyle/>
          <a:p>
            <a:pPr algn="just"/>
            <a:r>
              <a:rPr lang="en-US" sz="7200" dirty="0">
                <a:solidFill>
                  <a:schemeClr val="tx2">
                    <a:lumMod val="60000"/>
                    <a:lumOff val="40000"/>
                  </a:schemeClr>
                </a:solidFill>
                <a:latin typeface="Rockwell"/>
              </a:rPr>
              <a:t>ABSTRACT</a:t>
            </a:r>
          </a:p>
          <a:p>
            <a:pPr algn="just"/>
            <a:r>
              <a:rPr lang="en-US" sz="2500" b="1" dirty="0">
                <a:solidFill>
                  <a:schemeClr val="tx2">
                    <a:lumMod val="60000"/>
                    <a:lumOff val="40000"/>
                  </a:schemeClr>
                </a:solidFill>
                <a:latin typeface="Rockwell"/>
              </a:rPr>
              <a:t>INTRODUCTION: </a:t>
            </a:r>
            <a:r>
              <a:rPr lang="en-US" sz="2500" dirty="0">
                <a:solidFill>
                  <a:schemeClr val="tx2">
                    <a:lumMod val="60000"/>
                    <a:lumOff val="40000"/>
                  </a:schemeClr>
                </a:solidFill>
                <a:latin typeface="Rockwell"/>
              </a:rPr>
              <a:t>The relationship between tibial acceleration and dance is a limited field of study. Injuries, both from overuse and asymmetry, are prevalent in the dance world, especially towards a dancer’s dominant leg.</a:t>
            </a:r>
          </a:p>
          <a:p>
            <a:pPr algn="just"/>
            <a:r>
              <a:rPr lang="en-US" sz="2500" b="1" dirty="0">
                <a:solidFill>
                  <a:schemeClr val="tx2">
                    <a:lumMod val="60000"/>
                    <a:lumOff val="40000"/>
                  </a:schemeClr>
                </a:solidFill>
                <a:latin typeface="Rockwell"/>
              </a:rPr>
              <a:t>PURPOSE</a:t>
            </a:r>
            <a:r>
              <a:rPr lang="en-US" sz="2500" dirty="0">
                <a:solidFill>
                  <a:schemeClr val="tx2">
                    <a:lumMod val="60000"/>
                    <a:lumOff val="40000"/>
                  </a:schemeClr>
                </a:solidFill>
                <a:latin typeface="Rockwell"/>
              </a:rPr>
              <a:t>: The purpose of this study was to determine the presence of asymmetry among contemporary and ballet dancers in their typical classes.</a:t>
            </a:r>
          </a:p>
          <a:p>
            <a:pPr algn="just"/>
            <a:r>
              <a:rPr lang="en-US" sz="2500" b="1" dirty="0">
                <a:solidFill>
                  <a:schemeClr val="tx2">
                    <a:lumMod val="60000"/>
                    <a:lumOff val="40000"/>
                  </a:schemeClr>
                </a:solidFill>
                <a:latin typeface="Rockwell"/>
              </a:rPr>
              <a:t>METHODS: </a:t>
            </a:r>
            <a:r>
              <a:rPr lang="en-US" sz="2500" dirty="0">
                <a:solidFill>
                  <a:schemeClr val="tx2">
                    <a:lumMod val="60000"/>
                    <a:lumOff val="40000"/>
                  </a:schemeClr>
                </a:solidFill>
                <a:latin typeface="Rockwell"/>
              </a:rPr>
              <a:t>Two experienced female dancers (22/22 years of age, 177.8/160cm, 83.9/55kg, 13/19 years experience) participated in the study and wore tibia-mounted IMU devices bilaterally during five routine dance classes (one ballet, one contemporary). A custom Python script filtered tri-axial accelerations collected at 1600Hz, computed resultant acceleration and symmetry angles were computed for low, moderate, and high impact peaks. </a:t>
            </a:r>
          </a:p>
          <a:p>
            <a:pPr algn="just"/>
            <a:r>
              <a:rPr lang="en-US" sz="2500" b="1" dirty="0">
                <a:solidFill>
                  <a:schemeClr val="tx2">
                    <a:lumMod val="60000"/>
                    <a:lumOff val="40000"/>
                  </a:schemeClr>
                </a:solidFill>
                <a:latin typeface="Rockwell"/>
              </a:rPr>
              <a:t>RESULTS: </a:t>
            </a:r>
            <a:r>
              <a:rPr lang="en-US" sz="2500" dirty="0">
                <a:solidFill>
                  <a:schemeClr val="tx2">
                    <a:lumMod val="60000"/>
                    <a:lumOff val="40000"/>
                  </a:schemeClr>
                </a:solidFill>
                <a:latin typeface="Rockwell"/>
              </a:rPr>
              <a:t>Symmetry angles for both participants, as well as the means and standard deviations for each angle, were calculated. For the contemporary dancer, the averages were as follows (in percentages): low impact peaks = 1.86 </a:t>
            </a:r>
            <a:r>
              <a:rPr lang="en-US" sz="2500" b="0" i="0" u="none" strike="noStrike" dirty="0">
                <a:solidFill>
                  <a:schemeClr val="tx2">
                    <a:lumMod val="60000"/>
                    <a:lumOff val="40000"/>
                  </a:schemeClr>
                </a:solidFill>
                <a:effectLst/>
                <a:latin typeface="Rockwell" panose="02060603020205020403" pitchFamily="18" charset="77"/>
              </a:rPr>
              <a:t>± 0.64, moderate impact peaks = 3.59 ± 0.64, high impact peaks 14.10 ± 5.35. For the ballet dancer, the averages were as follows (in percentages): low impact peaks = 4.26 ± 1.81, moderate impact peaks = 1.38 ± 1.63, high impact peaks = 6.41 ± 7.50.</a:t>
            </a:r>
            <a:endParaRPr lang="en-US" sz="2500" dirty="0">
              <a:solidFill>
                <a:schemeClr val="tx2">
                  <a:lumMod val="60000"/>
                  <a:lumOff val="40000"/>
                </a:schemeClr>
              </a:solidFill>
              <a:latin typeface="Rockwell" panose="02060603020205020403" pitchFamily="18" charset="77"/>
            </a:endParaRPr>
          </a:p>
          <a:p>
            <a:pPr algn="just"/>
            <a:r>
              <a:rPr lang="en-US" sz="2500" b="1" dirty="0">
                <a:solidFill>
                  <a:schemeClr val="tx2">
                    <a:lumMod val="60000"/>
                    <a:lumOff val="40000"/>
                  </a:schemeClr>
                </a:solidFill>
                <a:latin typeface="Rockwell"/>
              </a:rPr>
              <a:t>DISCUSSION: </a:t>
            </a:r>
            <a:r>
              <a:rPr lang="en-US" sz="2500" dirty="0">
                <a:solidFill>
                  <a:schemeClr val="tx2">
                    <a:lumMod val="60000"/>
                    <a:lumOff val="40000"/>
                  </a:schemeClr>
                </a:solidFill>
                <a:latin typeface="Rockwell"/>
              </a:rPr>
              <a:t>For both the ballet and contemporary dancers, larger asymmetries occur at higher impact peaks as compared to low and moderate impact peaks. The asymmetries are not all in the same direction.</a:t>
            </a:r>
            <a:r>
              <a:rPr lang="en-US" sz="2500" b="1" dirty="0">
                <a:solidFill>
                  <a:schemeClr val="tx2">
                    <a:lumMod val="60000"/>
                    <a:lumOff val="40000"/>
                  </a:schemeClr>
                </a:solidFill>
                <a:latin typeface="Rockwell"/>
              </a:rPr>
              <a:t> </a:t>
            </a:r>
            <a:r>
              <a:rPr lang="en-US" sz="2500" dirty="0">
                <a:solidFill>
                  <a:schemeClr val="tx2">
                    <a:lumMod val="60000"/>
                    <a:lumOff val="40000"/>
                  </a:schemeClr>
                </a:solidFill>
                <a:latin typeface="Rockwell"/>
              </a:rPr>
              <a:t>The IMU devices were tolerated by dancers and allowed in-field monitoring of dance tibial loads; their use should be considered for future studies.</a:t>
            </a:r>
            <a:endParaRPr lang="en-US" sz="2500" dirty="0">
              <a:solidFill>
                <a:schemeClr val="tx2">
                  <a:lumMod val="60000"/>
                  <a:lumOff val="40000"/>
                </a:schemeClr>
              </a:solidFill>
              <a:cs typeface="Calibri"/>
            </a:endParaRPr>
          </a:p>
        </p:txBody>
      </p:sp>
      <p:cxnSp>
        <p:nvCxnSpPr>
          <p:cNvPr id="6" name="Straight Connector 5"/>
          <p:cNvCxnSpPr/>
          <p:nvPr/>
        </p:nvCxnSpPr>
        <p:spPr>
          <a:xfrm>
            <a:off x="252287" y="15284623"/>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63263" y="27877072"/>
            <a:ext cx="7400916" cy="3754874"/>
          </a:xfrm>
          <a:prstGeom prst="rect">
            <a:avLst/>
          </a:prstGeom>
          <a:noFill/>
        </p:spPr>
        <p:txBody>
          <a:bodyPr wrap="square" lIns="91440" tIns="45720" rIns="91440" bIns="45720" rtlCol="0" anchor="t">
            <a:spAutoFit/>
          </a:bodyPr>
          <a:lstStyle/>
          <a:p>
            <a:pPr algn="just"/>
            <a:r>
              <a:rPr lang="en-US" sz="3400" dirty="0">
                <a:solidFill>
                  <a:schemeClr val="tx2">
                    <a:lumMod val="60000"/>
                    <a:lumOff val="40000"/>
                  </a:schemeClr>
                </a:solidFill>
                <a:latin typeface="Rockwell"/>
              </a:rPr>
              <a:t>Of female ballet dancers who participated in a McMahon et al. study investigating lateral limb bias and lower limb injuries had right side limb dominance and injuries correlated with their dominant side.</a:t>
            </a:r>
            <a:r>
              <a:rPr lang="en-US" sz="3400" baseline="30000" dirty="0">
                <a:solidFill>
                  <a:schemeClr val="tx2">
                    <a:lumMod val="60000"/>
                    <a:lumOff val="40000"/>
                  </a:schemeClr>
                </a:solidFill>
                <a:latin typeface="Rockwell"/>
              </a:rPr>
              <a:t>1</a:t>
            </a:r>
            <a:endParaRPr lang="en-US" sz="3400" dirty="0">
              <a:solidFill>
                <a:schemeClr val="tx2">
                  <a:lumMod val="60000"/>
                  <a:lumOff val="40000"/>
                </a:schemeClr>
              </a:solidFill>
              <a:latin typeface="Rockwell"/>
            </a:endParaRPr>
          </a:p>
        </p:txBody>
      </p:sp>
      <p:cxnSp>
        <p:nvCxnSpPr>
          <p:cNvPr id="31" name="Straight Connector 30"/>
          <p:cNvCxnSpPr/>
          <p:nvPr/>
        </p:nvCxnSpPr>
        <p:spPr>
          <a:xfrm>
            <a:off x="220655" y="25113925"/>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97926" y="15410985"/>
            <a:ext cx="11887201" cy="9633406"/>
          </a:xfrm>
          <a:prstGeom prst="rect">
            <a:avLst/>
          </a:prstGeom>
          <a:noFill/>
        </p:spPr>
        <p:txBody>
          <a:bodyPr wrap="square" lIns="91440" tIns="45720" rIns="91440" bIns="45720" rtlCol="0" anchor="t">
            <a:spAutoFit/>
          </a:bodyPr>
          <a:lstStyle/>
          <a:p>
            <a:r>
              <a:rPr lang="en-US" sz="4800" b="1" dirty="0">
                <a:solidFill>
                  <a:schemeClr val="tx2">
                    <a:lumMod val="60000"/>
                    <a:lumOff val="40000"/>
                  </a:schemeClr>
                </a:solidFill>
                <a:latin typeface="Rockwell"/>
              </a:rPr>
              <a:t>What is the relationship between bilateral asymmetry and injuries in dance?</a:t>
            </a:r>
            <a:endParaRPr lang="en-US" sz="4800" dirty="0">
              <a:solidFill>
                <a:schemeClr val="tx2">
                  <a:lumMod val="60000"/>
                  <a:lumOff val="40000"/>
                </a:schemeClr>
              </a:solidFill>
              <a:latin typeface="Calibri"/>
              <a:cs typeface="Calibri"/>
            </a:endParaRPr>
          </a:p>
          <a:p>
            <a:pPr algn="just"/>
            <a:r>
              <a:rPr lang="en-US" sz="3400" dirty="0">
                <a:solidFill>
                  <a:schemeClr val="tx2">
                    <a:lumMod val="60000"/>
                    <a:lumOff val="40000"/>
                  </a:schemeClr>
                </a:solidFill>
                <a:latin typeface="Rockwell"/>
                <a:ea typeface="+mn-lt"/>
                <a:cs typeface="+mn-lt"/>
              </a:rPr>
              <a:t>Dancers experience symptoms of overuse within their regular training regimen as well as an increase in musculoskeletal pain with higher training loads.</a:t>
            </a:r>
            <a:r>
              <a:rPr lang="en-US" sz="3400" baseline="30000" dirty="0">
                <a:solidFill>
                  <a:schemeClr val="tx2">
                    <a:lumMod val="60000"/>
                    <a:lumOff val="40000"/>
                  </a:schemeClr>
                </a:solidFill>
                <a:latin typeface="Rockwell"/>
                <a:ea typeface="+mn-lt"/>
                <a:cs typeface="+mn-lt"/>
              </a:rPr>
              <a:t>4</a:t>
            </a:r>
            <a:r>
              <a:rPr lang="en-US" sz="3400" dirty="0">
                <a:solidFill>
                  <a:schemeClr val="tx2">
                    <a:lumMod val="60000"/>
                    <a:lumOff val="40000"/>
                  </a:schemeClr>
                </a:solidFill>
                <a:latin typeface="Rockwell"/>
                <a:ea typeface="+mn-lt"/>
                <a:cs typeface="+mn-lt"/>
              </a:rPr>
              <a:t> Many pains and injuries are the result of bilateral asymmetry, which often begins to present early on in a dancer's training. In fact, it was reported that 53% of female ballet dancers have a preference to use the same leg for work and support, meaning they will use their dominant leg for whichever task requires more coordination, flexibility, or strength.</a:t>
            </a:r>
            <a:r>
              <a:rPr lang="en-US" sz="3400" baseline="30000" dirty="0">
                <a:solidFill>
                  <a:schemeClr val="tx2">
                    <a:lumMod val="60000"/>
                    <a:lumOff val="40000"/>
                  </a:schemeClr>
                </a:solidFill>
                <a:latin typeface="Rockwell"/>
                <a:ea typeface="+mn-lt"/>
                <a:cs typeface="+mn-lt"/>
              </a:rPr>
              <a:t>1</a:t>
            </a:r>
            <a:r>
              <a:rPr lang="en-US" sz="3400" dirty="0">
                <a:solidFill>
                  <a:schemeClr val="tx2">
                    <a:lumMod val="60000"/>
                    <a:lumOff val="40000"/>
                  </a:schemeClr>
                </a:solidFill>
                <a:latin typeface="Rockwell"/>
                <a:ea typeface="+mn-lt"/>
                <a:cs typeface="+mn-lt"/>
              </a:rPr>
              <a:t> A similar study, done on male and female ballet dancers, revealed asymmetry during jump landings, with a greater injury risk on the non-dominant limb, as it is weaker, does not produce as much power, and does not absorb as much force as a dancer’s dominant limb.</a:t>
            </a:r>
            <a:r>
              <a:rPr lang="en-US" sz="3400" baseline="30000" dirty="0">
                <a:solidFill>
                  <a:schemeClr val="tx2">
                    <a:lumMod val="60000"/>
                    <a:lumOff val="40000"/>
                  </a:schemeClr>
                </a:solidFill>
                <a:latin typeface="Rockwell"/>
                <a:ea typeface="+mn-lt"/>
                <a:cs typeface="+mn-lt"/>
              </a:rPr>
              <a:t>2</a:t>
            </a:r>
            <a:endParaRPr lang="en-US" sz="3400" dirty="0">
              <a:solidFill>
                <a:schemeClr val="tx2">
                  <a:lumMod val="60000"/>
                  <a:lumOff val="40000"/>
                </a:schemeClr>
              </a:solidFill>
              <a:latin typeface="Rockwell"/>
              <a:ea typeface="+mn-lt"/>
              <a:cs typeface="+mn-lt"/>
            </a:endParaRP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3505" y="1027023"/>
            <a:ext cx="6000750" cy="3295650"/>
          </a:xfrm>
          <a:prstGeom prst="rect">
            <a:avLst/>
          </a:prstGeom>
        </p:spPr>
      </p:pic>
      <p:sp>
        <p:nvSpPr>
          <p:cNvPr id="35" name="TextBox 34"/>
          <p:cNvSpPr txBox="1"/>
          <p:nvPr/>
        </p:nvSpPr>
        <p:spPr>
          <a:xfrm>
            <a:off x="12786026" y="5462192"/>
            <a:ext cx="10531333" cy="6955750"/>
          </a:xfrm>
          <a:prstGeom prst="rect">
            <a:avLst/>
          </a:prstGeom>
          <a:noFill/>
        </p:spPr>
        <p:txBody>
          <a:bodyPr wrap="square" lIns="91440" tIns="45720" rIns="91440" bIns="45720" rtlCol="0" anchor="t">
            <a:spAutoFit/>
          </a:bodyPr>
          <a:lstStyle/>
          <a:p>
            <a:pPr algn="just"/>
            <a:r>
              <a:rPr lang="en-US" sz="7200" dirty="0">
                <a:solidFill>
                  <a:schemeClr val="tx2">
                    <a:lumMod val="60000"/>
                    <a:lumOff val="40000"/>
                  </a:schemeClr>
                </a:solidFill>
                <a:latin typeface="Rockwell" panose="02060603020205020403" pitchFamily="18" charset="0"/>
              </a:rPr>
              <a:t>PARTICIPANTS</a:t>
            </a:r>
          </a:p>
          <a:p>
            <a:pPr marL="571500" indent="-571500">
              <a:buFont typeface="Arial" panose="020B0604020202020204" pitchFamily="34" charset="0"/>
              <a:buChar char="•"/>
            </a:pPr>
            <a:r>
              <a:rPr lang="en-US" sz="3400" dirty="0">
                <a:solidFill>
                  <a:schemeClr val="tx2">
                    <a:lumMod val="60000"/>
                    <a:lumOff val="40000"/>
                  </a:schemeClr>
                </a:solidFill>
                <a:latin typeface="Rockwell"/>
              </a:rPr>
              <a:t>Met the following criterion: </a:t>
            </a:r>
          </a:p>
          <a:p>
            <a:pPr marL="1371600" lvl="1" indent="-571500">
              <a:buFont typeface="Arial" panose="020B0604020202020204" pitchFamily="34" charset="0"/>
              <a:buChar char="•"/>
            </a:pPr>
            <a:r>
              <a:rPr lang="en-US" sz="3400" dirty="0">
                <a:solidFill>
                  <a:schemeClr val="tx2">
                    <a:lumMod val="60000"/>
                    <a:lumOff val="40000"/>
                  </a:schemeClr>
                </a:solidFill>
                <a:latin typeface="Rockwell"/>
              </a:rPr>
              <a:t>Free of any lower extremity musculoskeletal injury at time of testing and in preceding 8 weeks</a:t>
            </a:r>
          </a:p>
          <a:p>
            <a:pPr marL="1371600" lvl="1" indent="-571500">
              <a:buFont typeface="Arial" panose="020B0604020202020204" pitchFamily="34" charset="0"/>
              <a:buChar char="•"/>
            </a:pPr>
            <a:r>
              <a:rPr lang="en-US" sz="3400" dirty="0">
                <a:solidFill>
                  <a:schemeClr val="tx2">
                    <a:lumMod val="60000"/>
                    <a:lumOff val="40000"/>
                  </a:schemeClr>
                </a:solidFill>
                <a:latin typeface="Rockwell"/>
              </a:rPr>
              <a:t>Minimum 6 years of dance training</a:t>
            </a:r>
          </a:p>
          <a:p>
            <a:pPr marL="1371600" lvl="1" indent="-571500">
              <a:buFont typeface="Arial" panose="020B0604020202020204" pitchFamily="34" charset="0"/>
              <a:buChar char="•"/>
            </a:pPr>
            <a:r>
              <a:rPr lang="en-US" sz="3400" dirty="0">
                <a:solidFill>
                  <a:schemeClr val="tx2">
                    <a:lumMod val="60000"/>
                    <a:lumOff val="40000"/>
                  </a:schemeClr>
                </a:solidFill>
                <a:latin typeface="Rockwell"/>
              </a:rPr>
              <a:t>Currently participating &gt;120 minutes of ballet/contemporary dance per week </a:t>
            </a:r>
          </a:p>
          <a:p>
            <a:pPr marL="1371600" lvl="1" indent="-571500">
              <a:buFont typeface="Arial" panose="020B0604020202020204" pitchFamily="34" charset="0"/>
              <a:buChar char="•"/>
            </a:pPr>
            <a:r>
              <a:rPr lang="en-US" sz="3400" dirty="0">
                <a:solidFill>
                  <a:schemeClr val="tx2">
                    <a:lumMod val="60000"/>
                    <a:lumOff val="40000"/>
                  </a:schemeClr>
                </a:solidFill>
                <a:latin typeface="Rockwell"/>
              </a:rPr>
              <a:t>18-30 years old	</a:t>
            </a:r>
          </a:p>
          <a:p>
            <a:pPr marL="571500" indent="-571500">
              <a:buFont typeface="Arial" panose="020B0604020202020204" pitchFamily="34" charset="0"/>
              <a:buChar char="•"/>
            </a:pPr>
            <a:r>
              <a:rPr lang="en-US" sz="3400" dirty="0">
                <a:solidFill>
                  <a:schemeClr val="tx2">
                    <a:lumMod val="60000"/>
                    <a:lumOff val="40000"/>
                  </a:schemeClr>
                </a:solidFill>
                <a:latin typeface="Rockwell"/>
              </a:rPr>
              <a:t>No contraindications to exercise or procedures </a:t>
            </a:r>
          </a:p>
          <a:p>
            <a:pPr marL="571500" indent="-571500">
              <a:buFont typeface="Arial" panose="020B0604020202020204" pitchFamily="34" charset="0"/>
              <a:buChar char="•"/>
            </a:pPr>
            <a:r>
              <a:rPr lang="en-US" sz="3400" dirty="0">
                <a:solidFill>
                  <a:schemeClr val="tx2">
                    <a:lumMod val="60000"/>
                    <a:lumOff val="40000"/>
                  </a:schemeClr>
                </a:solidFill>
                <a:latin typeface="Rockwell"/>
              </a:rPr>
              <a:t>Two participants were recruited from Sacred Heart University from the Dance Company.</a:t>
            </a:r>
            <a:endParaRPr lang="en-US" sz="3400" dirty="0">
              <a:solidFill>
                <a:schemeClr val="tx2">
                  <a:lumMod val="60000"/>
                  <a:lumOff val="40000"/>
                </a:schemeClr>
              </a:solidFill>
              <a:ea typeface="+mn-lt"/>
              <a:cs typeface="+mn-lt"/>
            </a:endParaRPr>
          </a:p>
        </p:txBody>
      </p:sp>
      <p:sp>
        <p:nvSpPr>
          <p:cNvPr id="36" name="TextBox 35"/>
          <p:cNvSpPr txBox="1"/>
          <p:nvPr/>
        </p:nvSpPr>
        <p:spPr>
          <a:xfrm>
            <a:off x="12786026" y="12611159"/>
            <a:ext cx="9464374" cy="6971139"/>
          </a:xfrm>
          <a:prstGeom prst="rect">
            <a:avLst/>
          </a:prstGeom>
          <a:noFill/>
        </p:spPr>
        <p:txBody>
          <a:bodyPr wrap="square" lIns="91440" tIns="45720" rIns="91440" bIns="45720" rtlCol="0" anchor="t">
            <a:spAutoFit/>
          </a:bodyPr>
          <a:lstStyle/>
          <a:p>
            <a:pPr algn="just"/>
            <a:r>
              <a:rPr lang="en-US" sz="7200" dirty="0">
                <a:solidFill>
                  <a:schemeClr val="tx2">
                    <a:lumMod val="60000"/>
                    <a:lumOff val="40000"/>
                  </a:schemeClr>
                </a:solidFill>
                <a:latin typeface="Rockwell"/>
              </a:rPr>
              <a:t>METHODS</a:t>
            </a:r>
          </a:p>
          <a:p>
            <a:pPr marL="514350" indent="-514350" algn="just">
              <a:buAutoNum type="arabicPeriod"/>
            </a:pPr>
            <a:r>
              <a:rPr lang="en-US" sz="2500" dirty="0">
                <a:solidFill>
                  <a:schemeClr val="tx2">
                    <a:lumMod val="60000"/>
                    <a:lumOff val="40000"/>
                  </a:schemeClr>
                </a:solidFill>
                <a:latin typeface="Rockwell"/>
              </a:rPr>
              <a:t>Following informed consent, participants wore normal dance attire. The ballet dancer wore So </a:t>
            </a:r>
            <a:r>
              <a:rPr lang="en-US" sz="2500" dirty="0" err="1">
                <a:solidFill>
                  <a:schemeClr val="tx2">
                    <a:lumMod val="60000"/>
                    <a:lumOff val="40000"/>
                  </a:schemeClr>
                </a:solidFill>
                <a:latin typeface="Rockwell"/>
              </a:rPr>
              <a:t>Danca</a:t>
            </a:r>
            <a:r>
              <a:rPr lang="en-US" sz="2500" dirty="0">
                <a:solidFill>
                  <a:schemeClr val="tx2">
                    <a:lumMod val="60000"/>
                    <a:lumOff val="40000"/>
                  </a:schemeClr>
                </a:solidFill>
                <a:latin typeface="Rockwell"/>
              </a:rPr>
              <a:t> canvas ballet slippers and the contemporary dancer was barefoot.</a:t>
            </a:r>
            <a:endParaRPr lang="en-US" sz="2500" dirty="0">
              <a:solidFill>
                <a:schemeClr val="tx2">
                  <a:lumMod val="60000"/>
                  <a:lumOff val="40000"/>
                </a:schemeClr>
              </a:solidFill>
              <a:latin typeface="Rockwell" panose="02060603020205020403" pitchFamily="18" charset="0"/>
            </a:endParaRPr>
          </a:p>
          <a:p>
            <a:pPr marL="514350" indent="-514350" algn="just">
              <a:buAutoNum type="arabicPeriod"/>
            </a:pPr>
            <a:r>
              <a:rPr lang="en-US" sz="2500" dirty="0">
                <a:solidFill>
                  <a:schemeClr val="tx2">
                    <a:lumMod val="60000"/>
                    <a:lumOff val="40000"/>
                  </a:schemeClr>
                </a:solidFill>
                <a:latin typeface="Rockwell"/>
              </a:rPr>
              <a:t>Wearable tibial activity monitor (Blue Trident </a:t>
            </a:r>
            <a:r>
              <a:rPr lang="en-US" sz="2500" dirty="0" err="1">
                <a:solidFill>
                  <a:schemeClr val="tx2">
                    <a:lumMod val="60000"/>
                    <a:lumOff val="40000"/>
                  </a:schemeClr>
                </a:solidFill>
                <a:latin typeface="Rockwell"/>
              </a:rPr>
              <a:t>iMeasureU</a:t>
            </a:r>
            <a:r>
              <a:rPr lang="en-US" sz="2500" dirty="0">
                <a:solidFill>
                  <a:schemeClr val="tx2">
                    <a:lumMod val="60000"/>
                    <a:lumOff val="40000"/>
                  </a:schemeClr>
                </a:solidFill>
                <a:latin typeface="Rockwell"/>
              </a:rPr>
              <a:t> (IMU) device)</a:t>
            </a:r>
            <a:r>
              <a:rPr lang="en-US" sz="2500" baseline="30000" dirty="0">
                <a:solidFill>
                  <a:schemeClr val="tx2">
                    <a:lumMod val="60000"/>
                    <a:lumOff val="40000"/>
                  </a:schemeClr>
                </a:solidFill>
                <a:latin typeface="Rockwell"/>
              </a:rPr>
              <a:t>3</a:t>
            </a:r>
            <a:r>
              <a:rPr lang="en-US" sz="2500" dirty="0">
                <a:solidFill>
                  <a:schemeClr val="tx2">
                    <a:lumMod val="60000"/>
                    <a:lumOff val="40000"/>
                  </a:schemeClr>
                </a:solidFill>
                <a:latin typeface="Rockwell"/>
              </a:rPr>
              <a:t> was placed on each ankle of each participant using manufacturer supplied silicon straps. The IMU was mounted at the anteromedial side of the tibia, 3 cm proximal to the medial malleolus (Figure 1). Pre-wrap and athletic tape were used to fully secure the silicon strap. </a:t>
            </a:r>
          </a:p>
          <a:p>
            <a:pPr marL="514350" indent="-514350" algn="just">
              <a:buAutoNum type="arabicPeriod"/>
            </a:pPr>
            <a:r>
              <a:rPr lang="en-US" sz="2500" dirty="0">
                <a:solidFill>
                  <a:schemeClr val="tx2">
                    <a:lumMod val="60000"/>
                    <a:lumOff val="40000"/>
                  </a:schemeClr>
                </a:solidFill>
                <a:latin typeface="Rockwell"/>
              </a:rPr>
              <a:t>The ballet dancer performed a typical ballet class. All five sessions, in the same dance studio, consisted of an hour at the ballet barre, an hour in the </a:t>
            </a:r>
            <a:r>
              <a:rPr lang="en-US" sz="2500" dirty="0" err="1">
                <a:solidFill>
                  <a:schemeClr val="tx2">
                    <a:lumMod val="60000"/>
                    <a:lumOff val="40000"/>
                  </a:schemeClr>
                </a:solidFill>
                <a:latin typeface="Rockwell"/>
              </a:rPr>
              <a:t>centre</a:t>
            </a:r>
            <a:r>
              <a:rPr lang="en-US" sz="2500" dirty="0">
                <a:solidFill>
                  <a:schemeClr val="tx2">
                    <a:lumMod val="60000"/>
                    <a:lumOff val="40000"/>
                  </a:schemeClr>
                </a:solidFill>
                <a:latin typeface="Rockwell"/>
              </a:rPr>
              <a:t>, and forty-five minutes of choreography. There was a fifteen-minute break between class (barre and </a:t>
            </a:r>
            <a:r>
              <a:rPr lang="en-US" sz="2500" dirty="0" err="1">
                <a:solidFill>
                  <a:schemeClr val="tx2">
                    <a:lumMod val="60000"/>
                    <a:lumOff val="40000"/>
                  </a:schemeClr>
                </a:solidFill>
                <a:latin typeface="Rockwell"/>
              </a:rPr>
              <a:t>centre</a:t>
            </a:r>
            <a:r>
              <a:rPr lang="en-US" sz="2500" dirty="0">
                <a:solidFill>
                  <a:schemeClr val="tx2">
                    <a:lumMod val="60000"/>
                    <a:lumOff val="40000"/>
                  </a:schemeClr>
                </a:solidFill>
                <a:latin typeface="Rockwell"/>
              </a:rPr>
              <a:t>) and choreography. IMU devices remained on the ankles during this break. </a:t>
            </a:r>
          </a:p>
        </p:txBody>
      </p:sp>
      <p:sp>
        <p:nvSpPr>
          <p:cNvPr id="37" name="TextBox 36"/>
          <p:cNvSpPr txBox="1"/>
          <p:nvPr/>
        </p:nvSpPr>
        <p:spPr>
          <a:xfrm>
            <a:off x="12684574" y="24666768"/>
            <a:ext cx="16871779" cy="1200329"/>
          </a:xfrm>
          <a:prstGeom prst="rect">
            <a:avLst/>
          </a:prstGeom>
          <a:noFill/>
        </p:spPr>
        <p:txBody>
          <a:bodyPr wrap="square" lIns="91440" tIns="45720" rIns="91440" bIns="45720" rtlCol="0" anchor="t">
            <a:spAutoFit/>
          </a:bodyPr>
          <a:lstStyle/>
          <a:p>
            <a:pPr algn="just"/>
            <a:r>
              <a:rPr lang="en-US" sz="7200" dirty="0">
                <a:solidFill>
                  <a:schemeClr val="tx2">
                    <a:lumMod val="60000"/>
                    <a:lumOff val="40000"/>
                  </a:schemeClr>
                </a:solidFill>
                <a:latin typeface="Rockwell"/>
              </a:rPr>
              <a:t>RESULTS</a:t>
            </a:r>
          </a:p>
        </p:txBody>
      </p:sp>
      <p:sp>
        <p:nvSpPr>
          <p:cNvPr id="38" name="Rectangle 37"/>
          <p:cNvSpPr/>
          <p:nvPr/>
        </p:nvSpPr>
        <p:spPr>
          <a:xfrm>
            <a:off x="31555651" y="5364669"/>
            <a:ext cx="12335549" cy="2647604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86"/>
          </a:p>
        </p:txBody>
      </p:sp>
      <p:sp>
        <p:nvSpPr>
          <p:cNvPr id="39" name="TextBox 38"/>
          <p:cNvSpPr txBox="1"/>
          <p:nvPr/>
        </p:nvSpPr>
        <p:spPr>
          <a:xfrm>
            <a:off x="31671756" y="28463732"/>
            <a:ext cx="11887200" cy="3354765"/>
          </a:xfrm>
          <a:prstGeom prst="rect">
            <a:avLst/>
          </a:prstGeom>
          <a:noFill/>
        </p:spPr>
        <p:txBody>
          <a:bodyPr wrap="square" lIns="91440" tIns="45720" rIns="91440" bIns="45720" rtlCol="0" anchor="t">
            <a:spAutoFit/>
          </a:bodyPr>
          <a:lstStyle/>
          <a:p>
            <a:r>
              <a:rPr lang="en-US" sz="7200" dirty="0">
                <a:solidFill>
                  <a:schemeClr val="tx2">
                    <a:lumMod val="60000"/>
                    <a:lumOff val="40000"/>
                  </a:schemeClr>
                </a:solidFill>
                <a:latin typeface="Rockwell"/>
              </a:rPr>
              <a:t>REFERENCES</a:t>
            </a:r>
          </a:p>
          <a:p>
            <a:pPr marL="514350" indent="-514350">
              <a:buAutoNum type="arabicPeriod"/>
            </a:pPr>
            <a:r>
              <a:rPr lang="en-US" sz="1400" dirty="0">
                <a:solidFill>
                  <a:schemeClr val="tx2">
                    <a:lumMod val="60000"/>
                    <a:lumOff val="40000"/>
                  </a:schemeClr>
                </a:solidFill>
                <a:latin typeface="Rockwell" panose="02060603020205020403" pitchFamily="18" charset="77"/>
              </a:rPr>
              <a:t>McMahon E, Pope R, Freire K. Relationships between lateral limb bias, turnout, and lower limb injury in a female pre-professional ballet dancer population. </a:t>
            </a:r>
            <a:r>
              <a:rPr lang="en-US" sz="1400" i="1" dirty="0">
                <a:solidFill>
                  <a:schemeClr val="tx2">
                    <a:lumMod val="60000"/>
                    <a:lumOff val="40000"/>
                  </a:schemeClr>
                </a:solidFill>
                <a:latin typeface="Rockwell" panose="02060603020205020403" pitchFamily="18" charset="77"/>
              </a:rPr>
              <a:t>J Dance Med Sci.</a:t>
            </a:r>
            <a:r>
              <a:rPr lang="en-US" sz="1400" dirty="0">
                <a:solidFill>
                  <a:schemeClr val="tx2">
                    <a:lumMod val="60000"/>
                    <a:lumOff val="40000"/>
                  </a:schemeClr>
                </a:solidFill>
                <a:latin typeface="Rockwell" panose="02060603020205020403" pitchFamily="18" charset="77"/>
              </a:rPr>
              <a:t> 2021;25(2):139-146.</a:t>
            </a:r>
          </a:p>
          <a:p>
            <a:pPr marL="514350" indent="-514350">
              <a:buFontTx/>
              <a:buAutoNum type="arabicPeriod"/>
            </a:pPr>
            <a:r>
              <a:rPr lang="en-US" sz="1400" b="0" i="0" dirty="0">
                <a:solidFill>
                  <a:schemeClr val="tx2">
                    <a:lumMod val="60000"/>
                    <a:lumOff val="40000"/>
                  </a:schemeClr>
                </a:solidFill>
                <a:effectLst/>
                <a:latin typeface="Rockwell" panose="02060603020205020403" pitchFamily="18" charset="77"/>
              </a:rPr>
              <a:t>Conway CK, Bradshaw EJ, Rice VJ, Clark RA. Are dancers symmetrical during single leg and double legged landings? </a:t>
            </a:r>
            <a:r>
              <a:rPr lang="en-US" sz="1400" b="0" i="1" dirty="0">
                <a:solidFill>
                  <a:schemeClr val="tx2">
                    <a:lumMod val="60000"/>
                    <a:lumOff val="40000"/>
                  </a:schemeClr>
                </a:solidFill>
                <a:effectLst/>
                <a:latin typeface="Rockwell" panose="02060603020205020403" pitchFamily="18" charset="77"/>
              </a:rPr>
              <a:t>ISBS</a:t>
            </a:r>
            <a:r>
              <a:rPr lang="en-US" sz="1400" b="0" i="0" dirty="0">
                <a:solidFill>
                  <a:schemeClr val="tx2">
                    <a:lumMod val="60000"/>
                    <a:lumOff val="40000"/>
                  </a:schemeClr>
                </a:solidFill>
                <a:effectLst/>
                <a:latin typeface="Rockwell" panose="02060603020205020403" pitchFamily="18" charset="77"/>
              </a:rPr>
              <a:t>. 2016;33:844-847.</a:t>
            </a:r>
          </a:p>
          <a:p>
            <a:pPr marL="514350" indent="-514350">
              <a:buFontTx/>
              <a:buAutoNum type="arabicPeriod"/>
            </a:pPr>
            <a:r>
              <a:rPr lang="en-US" sz="1400" dirty="0">
                <a:solidFill>
                  <a:schemeClr val="tx2">
                    <a:lumMod val="60000"/>
                    <a:lumOff val="40000"/>
                  </a:schemeClr>
                </a:solidFill>
                <a:latin typeface="Rockwell" panose="02060603020205020403" pitchFamily="18" charset="77"/>
              </a:rPr>
              <a:t>Catelli D, Carsen S, Lamontagne M. Week-long protocol to monitor physical activity intensity and impact loading in children. </a:t>
            </a:r>
            <a:r>
              <a:rPr lang="en-US" sz="1400" i="1" dirty="0">
                <a:solidFill>
                  <a:schemeClr val="tx2">
                    <a:lumMod val="60000"/>
                    <a:lumOff val="40000"/>
                  </a:schemeClr>
                </a:solidFill>
                <a:latin typeface="Rockwell" panose="02060603020205020403" pitchFamily="18" charset="77"/>
              </a:rPr>
              <a:t>Gait &amp; Posture</a:t>
            </a:r>
            <a:r>
              <a:rPr lang="en-US" sz="1400" dirty="0">
                <a:solidFill>
                  <a:schemeClr val="tx2">
                    <a:lumMod val="60000"/>
                    <a:lumOff val="40000"/>
                  </a:schemeClr>
                </a:solidFill>
                <a:latin typeface="Rockwell" panose="02060603020205020403" pitchFamily="18" charset="77"/>
              </a:rPr>
              <a:t>. 2020;81:56-57.</a:t>
            </a:r>
          </a:p>
          <a:p>
            <a:pPr marL="514350" indent="-514350">
              <a:buFontTx/>
              <a:buAutoNum type="arabicPeriod"/>
            </a:pPr>
            <a:r>
              <a:rPr lang="en-US" sz="1400" dirty="0" err="1">
                <a:solidFill>
                  <a:schemeClr val="tx2">
                    <a:lumMod val="60000"/>
                    <a:lumOff val="40000"/>
                  </a:schemeClr>
                </a:solidFill>
                <a:latin typeface="Rockwell" panose="02060603020205020403" pitchFamily="18" charset="77"/>
              </a:rPr>
              <a:t>Wanke</a:t>
            </a:r>
            <a:r>
              <a:rPr lang="en-US" sz="1400" dirty="0">
                <a:solidFill>
                  <a:schemeClr val="tx2">
                    <a:lumMod val="60000"/>
                    <a:lumOff val="40000"/>
                  </a:schemeClr>
                </a:solidFill>
                <a:latin typeface="Rockwell" panose="02060603020205020403" pitchFamily="18" charset="77"/>
              </a:rPr>
              <a:t> EM, Mill H, </a:t>
            </a:r>
            <a:r>
              <a:rPr lang="en-US" sz="1400" dirty="0" err="1">
                <a:solidFill>
                  <a:schemeClr val="tx2">
                    <a:lumMod val="60000"/>
                    <a:lumOff val="40000"/>
                  </a:schemeClr>
                </a:solidFill>
                <a:latin typeface="Rockwell" panose="02060603020205020403" pitchFamily="18" charset="77"/>
              </a:rPr>
              <a:t>Wanke</a:t>
            </a:r>
            <a:r>
              <a:rPr lang="en-US" sz="1400" dirty="0">
                <a:solidFill>
                  <a:schemeClr val="tx2">
                    <a:lumMod val="60000"/>
                    <a:lumOff val="40000"/>
                  </a:schemeClr>
                </a:solidFill>
                <a:latin typeface="Rockwell" panose="02060603020205020403" pitchFamily="18" charset="77"/>
              </a:rPr>
              <a:t> A, et al. Dance partner or dance floor: Exogenous factors resulting in accidents in professional dancers. </a:t>
            </a:r>
            <a:r>
              <a:rPr lang="en-US" sz="1400" i="1" dirty="0">
                <a:solidFill>
                  <a:schemeClr val="tx2">
                    <a:lumMod val="60000"/>
                    <a:lumOff val="40000"/>
                  </a:schemeClr>
                </a:solidFill>
                <a:latin typeface="Rockwell" panose="02060603020205020403" pitchFamily="18" charset="77"/>
              </a:rPr>
              <a:t>Med </a:t>
            </a:r>
            <a:r>
              <a:rPr lang="en-US" sz="1400" i="1" dirty="0" err="1">
                <a:solidFill>
                  <a:schemeClr val="tx2">
                    <a:lumMod val="60000"/>
                    <a:lumOff val="40000"/>
                  </a:schemeClr>
                </a:solidFill>
                <a:latin typeface="Rockwell" panose="02060603020205020403" pitchFamily="18" charset="77"/>
              </a:rPr>
              <a:t>Probl</a:t>
            </a:r>
            <a:r>
              <a:rPr lang="en-US" sz="1400" i="1" dirty="0">
                <a:solidFill>
                  <a:schemeClr val="tx2">
                    <a:lumMod val="60000"/>
                    <a:lumOff val="40000"/>
                  </a:schemeClr>
                </a:solidFill>
                <a:latin typeface="Rockwell" panose="02060603020205020403" pitchFamily="18" charset="77"/>
              </a:rPr>
              <a:t> Perform Ar</a:t>
            </a:r>
            <a:r>
              <a:rPr lang="en-US" sz="1400" dirty="0">
                <a:solidFill>
                  <a:schemeClr val="tx2">
                    <a:lumMod val="60000"/>
                    <a:lumOff val="40000"/>
                  </a:schemeClr>
                </a:solidFill>
                <a:latin typeface="Rockwell" panose="02060603020205020403" pitchFamily="18" charset="77"/>
              </a:rPr>
              <a:t>. 2013;28(3):131-136.</a:t>
            </a:r>
          </a:p>
          <a:p>
            <a:pPr marL="514350" indent="-514350">
              <a:buFontTx/>
              <a:buAutoNum type="arabicPeriod"/>
            </a:pPr>
            <a:r>
              <a:rPr lang="en-US" sz="1400" b="0" i="0" u="none" strike="noStrike" dirty="0">
                <a:solidFill>
                  <a:schemeClr val="tx2">
                    <a:lumMod val="60000"/>
                    <a:lumOff val="40000"/>
                  </a:schemeClr>
                </a:solidFill>
                <a:effectLst/>
                <a:latin typeface="Rockwell" panose="02060603020205020403" pitchFamily="18" charset="77"/>
              </a:rPr>
              <a:t>Bishop C, Read P, </a:t>
            </a:r>
            <a:r>
              <a:rPr lang="en-US" sz="1400" b="0" i="0" u="none" strike="noStrike" dirty="0" err="1">
                <a:solidFill>
                  <a:schemeClr val="tx2">
                    <a:lumMod val="60000"/>
                    <a:lumOff val="40000"/>
                  </a:schemeClr>
                </a:solidFill>
                <a:effectLst/>
                <a:latin typeface="Rockwell" panose="02060603020205020403" pitchFamily="18" charset="77"/>
              </a:rPr>
              <a:t>Chavda</a:t>
            </a:r>
            <a:r>
              <a:rPr lang="en-US" sz="1400" b="0" i="0" u="none" strike="noStrike" dirty="0">
                <a:solidFill>
                  <a:schemeClr val="tx2">
                    <a:lumMod val="60000"/>
                    <a:lumOff val="40000"/>
                  </a:schemeClr>
                </a:solidFill>
                <a:effectLst/>
                <a:latin typeface="Rockwell" panose="02060603020205020403" pitchFamily="18" charset="77"/>
              </a:rPr>
              <a:t> S, Turner A. Asymmetries of the Lower Limb: The Calculation Conundrum in Strength Training and Conditioning. </a:t>
            </a:r>
            <a:r>
              <a:rPr lang="en-US" sz="1400" b="0" i="1" u="none" strike="noStrike" dirty="0">
                <a:solidFill>
                  <a:schemeClr val="tx2">
                    <a:lumMod val="60000"/>
                    <a:lumOff val="40000"/>
                  </a:schemeClr>
                </a:solidFill>
                <a:effectLst/>
                <a:latin typeface="Rockwell" panose="02060603020205020403" pitchFamily="18" charset="77"/>
              </a:rPr>
              <a:t>Strength Cond J</a:t>
            </a:r>
            <a:r>
              <a:rPr lang="en-US" sz="1400" b="0" i="0" u="none" strike="noStrike" dirty="0">
                <a:solidFill>
                  <a:schemeClr val="tx2">
                    <a:lumMod val="60000"/>
                    <a:lumOff val="40000"/>
                  </a:schemeClr>
                </a:solidFill>
                <a:effectLst/>
                <a:latin typeface="Rockwell" panose="02060603020205020403" pitchFamily="18" charset="77"/>
              </a:rPr>
              <a:t>. 2016;0(0):1-6.</a:t>
            </a:r>
            <a:endParaRPr lang="en-US" sz="1400" dirty="0">
              <a:solidFill>
                <a:schemeClr val="tx2">
                  <a:lumMod val="60000"/>
                  <a:lumOff val="40000"/>
                </a:schemeClr>
              </a:solidFill>
              <a:latin typeface="Rockwell" panose="02060603020205020403" pitchFamily="18" charset="77"/>
            </a:endParaRPr>
          </a:p>
        </p:txBody>
      </p:sp>
      <p:sp>
        <p:nvSpPr>
          <p:cNvPr id="40" name="TextBox 39"/>
          <p:cNvSpPr txBox="1"/>
          <p:nvPr/>
        </p:nvSpPr>
        <p:spPr>
          <a:xfrm>
            <a:off x="31950497" y="5248652"/>
            <a:ext cx="11742777" cy="16342935"/>
          </a:xfrm>
          <a:prstGeom prst="rect">
            <a:avLst/>
          </a:prstGeom>
          <a:noFill/>
        </p:spPr>
        <p:txBody>
          <a:bodyPr wrap="square" lIns="91440" tIns="45720" rIns="91440" bIns="45720" rtlCol="0" anchor="t">
            <a:spAutoFit/>
          </a:bodyPr>
          <a:lstStyle/>
          <a:p>
            <a:pPr algn="just"/>
            <a:r>
              <a:rPr lang="en-US" sz="7200" dirty="0">
                <a:solidFill>
                  <a:schemeClr val="tx2">
                    <a:lumMod val="60000"/>
                    <a:lumOff val="40000"/>
                  </a:schemeClr>
                </a:solidFill>
                <a:latin typeface="Rockwell"/>
              </a:rPr>
              <a:t>DISCUSSION</a:t>
            </a:r>
          </a:p>
          <a:p>
            <a:pPr marL="457200" indent="-457200">
              <a:buFont typeface="Arial" panose="020B0604020202020204" pitchFamily="34" charset="0"/>
              <a:buChar char="•"/>
            </a:pPr>
            <a:r>
              <a:rPr lang="en-US" sz="2400" dirty="0">
                <a:solidFill>
                  <a:schemeClr val="tx2">
                    <a:lumMod val="60000"/>
                    <a:lumOff val="40000"/>
                  </a:schemeClr>
                </a:solidFill>
                <a:latin typeface="Rockwell"/>
              </a:rPr>
              <a:t>In a standard contemporary class, there are 33%-48% more low impact peaks, 62-65% more moderate impact peaks, and 233-2900% more high impact peaks than in a ballet class.</a:t>
            </a:r>
          </a:p>
          <a:p>
            <a:pPr marL="1371600" lvl="1" indent="-457200">
              <a:buFont typeface="Arial" panose="020B0604020202020204" pitchFamily="34" charset="0"/>
              <a:buChar char="•"/>
            </a:pPr>
            <a:r>
              <a:rPr lang="en-US" sz="2400" dirty="0">
                <a:solidFill>
                  <a:schemeClr val="tx2">
                    <a:lumMod val="60000"/>
                    <a:lumOff val="40000"/>
                  </a:schemeClr>
                </a:solidFill>
                <a:latin typeface="Rockwell"/>
              </a:rPr>
              <a:t>Could be explained by differences in flooring compliance as each dancer performed on different surfaces. </a:t>
            </a:r>
          </a:p>
          <a:p>
            <a:pPr marL="457200" indent="-457200">
              <a:buFont typeface="Arial" panose="020B0604020202020204" pitchFamily="34" charset="0"/>
              <a:buChar char="•"/>
            </a:pPr>
            <a:r>
              <a:rPr lang="en-US" sz="2400" dirty="0">
                <a:solidFill>
                  <a:schemeClr val="tx2">
                    <a:lumMod val="60000"/>
                    <a:lumOff val="40000"/>
                  </a:schemeClr>
                </a:solidFill>
                <a:latin typeface="Rockwell"/>
              </a:rPr>
              <a:t>Low intensity walking produces over 8 times the number of low impact peaks per minute than dance classes. Moderate intensity walking produces about 1.5 times less moderate impact peaks per minute than dance classes. High intensity walking produces no high impact peaks.</a:t>
            </a:r>
          </a:p>
          <a:p>
            <a:pPr marL="457200" indent="-457200">
              <a:buFont typeface="Arial" panose="020B0604020202020204" pitchFamily="34" charset="0"/>
              <a:buChar char="•"/>
            </a:pPr>
            <a:r>
              <a:rPr lang="en-US" sz="2400" dirty="0">
                <a:solidFill>
                  <a:schemeClr val="tx2">
                    <a:lumMod val="60000"/>
                    <a:lumOff val="40000"/>
                  </a:schemeClr>
                </a:solidFill>
                <a:latin typeface="Rockwell"/>
                <a:sym typeface="Wingdings" pitchFamily="2" charset="2"/>
              </a:rPr>
              <a:t>Lower symmetry angles for moderate and high impact peaks for ballet dancer may indicate greater  symmetry (Figure 3)</a:t>
            </a:r>
          </a:p>
          <a:p>
            <a:pPr marL="457200" indent="-457200">
              <a:buFont typeface="Arial" panose="020B0604020202020204" pitchFamily="34" charset="0"/>
              <a:buChar char="•"/>
            </a:pPr>
            <a:r>
              <a:rPr lang="en-US" sz="2400" dirty="0">
                <a:solidFill>
                  <a:schemeClr val="tx2">
                    <a:lumMod val="60000"/>
                    <a:lumOff val="40000"/>
                  </a:schemeClr>
                </a:solidFill>
                <a:latin typeface="Rockwell"/>
                <a:sym typeface="Wingdings" pitchFamily="2" charset="2"/>
              </a:rPr>
              <a:t>Overall, largest asymmetries occur in high impact peaks (Figure 3). This could be due to a greater variability of movement at these accelerations  harder to control than smaller, more precise, low impact movements</a:t>
            </a:r>
          </a:p>
          <a:p>
            <a:pPr marL="1371600" lvl="1" indent="-457200">
              <a:buFont typeface="Arial" panose="020B0604020202020204" pitchFamily="34" charset="0"/>
              <a:buChar char="•"/>
            </a:pPr>
            <a:r>
              <a:rPr lang="en-US" sz="2400" dirty="0">
                <a:solidFill>
                  <a:schemeClr val="tx2">
                    <a:lumMod val="60000"/>
                    <a:lumOff val="40000"/>
                  </a:schemeClr>
                </a:solidFill>
                <a:latin typeface="Rockwell"/>
                <a:sym typeface="Wingdings" pitchFamily="2" charset="2"/>
              </a:rPr>
              <a:t>Average symmetry angle at high impact peaks for ballet dancer was 6.4%, as compared to 4.3% at low impact peaks and 1.4% at moderate impact peaks.</a:t>
            </a:r>
          </a:p>
          <a:p>
            <a:pPr marL="1371600" lvl="1" indent="-457200">
              <a:buFont typeface="Arial" panose="020B0604020202020204" pitchFamily="34" charset="0"/>
              <a:buChar char="•"/>
            </a:pPr>
            <a:r>
              <a:rPr lang="en-US" sz="2400" dirty="0">
                <a:solidFill>
                  <a:schemeClr val="tx2">
                    <a:lumMod val="60000"/>
                    <a:lumOff val="40000"/>
                  </a:schemeClr>
                </a:solidFill>
                <a:latin typeface="Rockwell"/>
                <a:sym typeface="Wingdings" pitchFamily="2" charset="2"/>
              </a:rPr>
              <a:t>Average symmetry angle at high impact peaks for contemporary dancer was 14.1%, as compared to 1.9% at low impact peaks and 3.6% at moderate impact peaks.</a:t>
            </a:r>
          </a:p>
          <a:p>
            <a:pPr marL="457200" indent="-457200">
              <a:buFont typeface="Arial" panose="020B0604020202020204" pitchFamily="34" charset="0"/>
              <a:buChar char="•"/>
            </a:pPr>
            <a:r>
              <a:rPr lang="en-US" sz="2400" dirty="0">
                <a:solidFill>
                  <a:schemeClr val="tx2">
                    <a:lumMod val="60000"/>
                    <a:lumOff val="40000"/>
                  </a:schemeClr>
                </a:solidFill>
                <a:latin typeface="Rockwell"/>
                <a:sym typeface="Wingdings" pitchFamily="2" charset="2"/>
              </a:rPr>
              <a:t>Asymmetries were not all in same direction (towards left or right side)</a:t>
            </a:r>
          </a:p>
          <a:p>
            <a:pPr marL="1371600" lvl="1" indent="-457200">
              <a:buFont typeface="Arial" panose="020B0604020202020204" pitchFamily="34" charset="0"/>
              <a:buChar char="•"/>
            </a:pPr>
            <a:r>
              <a:rPr lang="en-US" sz="2400" dirty="0">
                <a:solidFill>
                  <a:schemeClr val="tx2">
                    <a:lumMod val="60000"/>
                    <a:lumOff val="40000"/>
                  </a:schemeClr>
                </a:solidFill>
                <a:latin typeface="Rockwell"/>
                <a:sym typeface="Wingdings" pitchFamily="2" charset="2"/>
              </a:rPr>
              <a:t>Ballet Dancer: favored right side (100% of sessions) for low impact peaks, right side for moderate impact peaks (60% of sessions) and left side for high impact peaks (60% of sessions).</a:t>
            </a:r>
          </a:p>
          <a:p>
            <a:pPr marL="2743200" lvl="2" indent="-457200">
              <a:buFont typeface="Arial" panose="020B0604020202020204" pitchFamily="34" charset="0"/>
              <a:buChar char="•"/>
            </a:pPr>
            <a:r>
              <a:rPr lang="en-US" sz="2400" dirty="0">
                <a:solidFill>
                  <a:schemeClr val="tx2">
                    <a:lumMod val="60000"/>
                    <a:lumOff val="40000"/>
                  </a:schemeClr>
                </a:solidFill>
                <a:latin typeface="Rockwell"/>
                <a:sym typeface="Wingdings" pitchFamily="2" charset="2"/>
              </a:rPr>
              <a:t>Low and moderate impact peaks correspond with McMahon et al. (dancers favor right/dominant side)</a:t>
            </a:r>
            <a:r>
              <a:rPr lang="en-US" sz="2400" baseline="30000" dirty="0">
                <a:solidFill>
                  <a:schemeClr val="tx2">
                    <a:lumMod val="60000"/>
                    <a:lumOff val="40000"/>
                  </a:schemeClr>
                </a:solidFill>
                <a:latin typeface="Rockwell"/>
                <a:sym typeface="Wingdings" pitchFamily="2" charset="2"/>
              </a:rPr>
              <a:t>1</a:t>
            </a:r>
            <a:endParaRPr lang="en-US" sz="2400" dirty="0">
              <a:solidFill>
                <a:schemeClr val="tx2">
                  <a:lumMod val="60000"/>
                  <a:lumOff val="40000"/>
                </a:schemeClr>
              </a:solidFill>
              <a:latin typeface="Rockwell"/>
              <a:sym typeface="Wingdings" pitchFamily="2" charset="2"/>
            </a:endParaRPr>
          </a:p>
          <a:p>
            <a:pPr marL="1371600" lvl="1" indent="-457200">
              <a:buFont typeface="Arial" panose="020B0604020202020204" pitchFamily="34" charset="0"/>
              <a:buChar char="•"/>
            </a:pPr>
            <a:r>
              <a:rPr lang="en-US" sz="2400" dirty="0">
                <a:solidFill>
                  <a:schemeClr val="tx2">
                    <a:lumMod val="60000"/>
                    <a:lumOff val="40000"/>
                  </a:schemeClr>
                </a:solidFill>
                <a:latin typeface="Rockwell"/>
                <a:sym typeface="Wingdings" pitchFamily="2" charset="2"/>
              </a:rPr>
              <a:t>Contemporary Dancer: favored left side (80% of sessions) for low impact peaks and the right side for both moderate and high impact peaks (80% of sessions) </a:t>
            </a:r>
          </a:p>
          <a:p>
            <a:pPr marL="2743200" lvl="2" indent="-457200">
              <a:buFont typeface="Arial" panose="020B0604020202020204" pitchFamily="34" charset="0"/>
              <a:buChar char="•"/>
            </a:pPr>
            <a:r>
              <a:rPr lang="en-US" sz="2400" dirty="0">
                <a:solidFill>
                  <a:schemeClr val="tx2">
                    <a:lumMod val="60000"/>
                    <a:lumOff val="40000"/>
                  </a:schemeClr>
                </a:solidFill>
                <a:latin typeface="Rockwell"/>
                <a:sym typeface="Wingdings" pitchFamily="2" charset="2"/>
              </a:rPr>
              <a:t>Moderate and high peaks correspond with McMahon et al.</a:t>
            </a:r>
            <a:r>
              <a:rPr lang="en-US" sz="2400" baseline="30000" dirty="0">
                <a:solidFill>
                  <a:schemeClr val="tx2">
                    <a:lumMod val="60000"/>
                    <a:lumOff val="40000"/>
                  </a:schemeClr>
                </a:solidFill>
                <a:latin typeface="Rockwell"/>
                <a:sym typeface="Wingdings" pitchFamily="2" charset="2"/>
              </a:rPr>
              <a:t>1</a:t>
            </a:r>
            <a:endParaRPr lang="en-US" sz="2400" dirty="0">
              <a:solidFill>
                <a:schemeClr val="tx2">
                  <a:lumMod val="60000"/>
                  <a:lumOff val="40000"/>
                </a:schemeClr>
              </a:solidFill>
              <a:latin typeface="Rockwell"/>
              <a:sym typeface="Wingdings" pitchFamily="2" charset="2"/>
            </a:endParaRPr>
          </a:p>
          <a:p>
            <a:pPr indent="-1280114"/>
            <a:r>
              <a:rPr lang="en-US" sz="7200" dirty="0">
                <a:solidFill>
                  <a:schemeClr val="tx2">
                    <a:lumMod val="60000"/>
                    <a:lumOff val="40000"/>
                  </a:schemeClr>
                </a:solidFill>
                <a:latin typeface="Rockwell"/>
                <a:sym typeface="Wingdings" pitchFamily="2" charset="2"/>
              </a:rPr>
              <a:t>FUTURE WORK</a:t>
            </a:r>
          </a:p>
          <a:p>
            <a:pPr marL="457200" indent="-457200">
              <a:buFont typeface="Arial" panose="020B0604020202020204" pitchFamily="34" charset="0"/>
              <a:buChar char="•"/>
            </a:pPr>
            <a:r>
              <a:rPr lang="en-US" sz="2400" dirty="0">
                <a:solidFill>
                  <a:schemeClr val="tx2">
                    <a:lumMod val="60000"/>
                    <a:lumOff val="40000"/>
                  </a:schemeClr>
                </a:solidFill>
                <a:latin typeface="Rockwell"/>
              </a:rPr>
              <a:t>Potential for future studies:</a:t>
            </a:r>
          </a:p>
          <a:p>
            <a:pPr marL="1371600" lvl="1" indent="-457200">
              <a:buFont typeface="Arial" panose="020B0604020202020204" pitchFamily="34" charset="0"/>
              <a:buChar char="•"/>
            </a:pPr>
            <a:r>
              <a:rPr lang="en-US" sz="2400" dirty="0">
                <a:solidFill>
                  <a:schemeClr val="tx2">
                    <a:lumMod val="60000"/>
                    <a:lumOff val="40000"/>
                  </a:schemeClr>
                </a:solidFill>
                <a:latin typeface="Rockwell"/>
              </a:rPr>
              <a:t>Larger variety of dance classes</a:t>
            </a:r>
          </a:p>
          <a:p>
            <a:pPr marL="1371600" lvl="1" indent="-457200">
              <a:buFont typeface="Arial" panose="020B0604020202020204" pitchFamily="34" charset="0"/>
              <a:buChar char="•"/>
            </a:pPr>
            <a:r>
              <a:rPr lang="en-US" sz="2400" dirty="0">
                <a:solidFill>
                  <a:schemeClr val="tx2">
                    <a:lumMod val="60000"/>
                    <a:lumOff val="40000"/>
                  </a:schemeClr>
                </a:solidFill>
                <a:latin typeface="Rockwell"/>
              </a:rPr>
              <a:t>More participants</a:t>
            </a:r>
          </a:p>
          <a:p>
            <a:pPr marL="1371600" lvl="1" indent="-457200">
              <a:buFont typeface="Arial" panose="020B0604020202020204" pitchFamily="34" charset="0"/>
              <a:buChar char="•"/>
            </a:pPr>
            <a:r>
              <a:rPr lang="en-US" sz="2400" dirty="0">
                <a:solidFill>
                  <a:schemeClr val="tx2">
                    <a:lumMod val="60000"/>
                    <a:lumOff val="40000"/>
                  </a:schemeClr>
                </a:solidFill>
                <a:latin typeface="Rockwell"/>
              </a:rPr>
              <a:t>Manipulate other variables (sex, flooring compliance)</a:t>
            </a:r>
          </a:p>
          <a:p>
            <a:pPr marL="2194560" lvl="2" indent="-457200">
              <a:buFont typeface="Arial" panose="020B0604020202020204" pitchFamily="34" charset="0"/>
              <a:buChar char="•"/>
            </a:pPr>
            <a:r>
              <a:rPr lang="en-US" sz="2400" dirty="0">
                <a:solidFill>
                  <a:schemeClr val="tx2">
                    <a:lumMod val="60000"/>
                    <a:lumOff val="40000"/>
                  </a:schemeClr>
                </a:solidFill>
                <a:latin typeface="Rockwell"/>
              </a:rPr>
              <a:t>28.4% of injuries among professional dancers explained by flooring type</a:t>
            </a:r>
            <a:r>
              <a:rPr lang="en-US" sz="2400" baseline="30000" dirty="0">
                <a:solidFill>
                  <a:schemeClr val="tx2">
                    <a:lumMod val="60000"/>
                    <a:lumOff val="40000"/>
                  </a:schemeClr>
                </a:solidFill>
                <a:latin typeface="Rockwell"/>
              </a:rPr>
              <a:t>4</a:t>
            </a:r>
            <a:endParaRPr lang="en-US" sz="2400" dirty="0">
              <a:solidFill>
                <a:schemeClr val="tx2">
                  <a:lumMod val="60000"/>
                  <a:lumOff val="40000"/>
                </a:schemeClr>
              </a:solidFill>
              <a:latin typeface="Rockwell"/>
            </a:endParaRPr>
          </a:p>
          <a:p>
            <a:pPr marL="2194560" lvl="2" indent="-457200">
              <a:buFont typeface="Arial" panose="020B0604020202020204" pitchFamily="34" charset="0"/>
              <a:buChar char="•"/>
            </a:pPr>
            <a:r>
              <a:rPr lang="en-US" sz="2400" dirty="0">
                <a:solidFill>
                  <a:schemeClr val="tx2">
                    <a:lumMod val="60000"/>
                    <a:lumOff val="40000"/>
                  </a:schemeClr>
                </a:solidFill>
                <a:latin typeface="Rockwell"/>
              </a:rPr>
              <a:t>Females more likely to sustain injuries related to floor type than males</a:t>
            </a:r>
            <a:r>
              <a:rPr lang="en-US" sz="2400" baseline="30000" dirty="0">
                <a:solidFill>
                  <a:schemeClr val="tx2">
                    <a:lumMod val="60000"/>
                    <a:lumOff val="40000"/>
                  </a:schemeClr>
                </a:solidFill>
                <a:latin typeface="Rockwell"/>
              </a:rPr>
              <a:t>4</a:t>
            </a:r>
            <a:endParaRPr lang="en-US" sz="2400" dirty="0">
              <a:solidFill>
                <a:schemeClr val="tx2">
                  <a:lumMod val="60000"/>
                  <a:lumOff val="40000"/>
                </a:schemeClr>
              </a:solidFill>
              <a:latin typeface="Rockwell"/>
            </a:endParaRPr>
          </a:p>
        </p:txBody>
      </p:sp>
      <p:cxnSp>
        <p:nvCxnSpPr>
          <p:cNvPr id="41" name="Straight Connector 40"/>
          <p:cNvCxnSpPr/>
          <p:nvPr/>
        </p:nvCxnSpPr>
        <p:spPr>
          <a:xfrm>
            <a:off x="31779825" y="21591587"/>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1751713" y="21659971"/>
            <a:ext cx="11724270" cy="6617196"/>
          </a:xfrm>
          <a:prstGeom prst="rect">
            <a:avLst/>
          </a:prstGeom>
          <a:noFill/>
        </p:spPr>
        <p:txBody>
          <a:bodyPr wrap="square" lIns="91440" tIns="45720" rIns="91440" bIns="45720" rtlCol="0" anchor="t">
            <a:spAutoFit/>
          </a:bodyPr>
          <a:lstStyle/>
          <a:p>
            <a:pPr algn="just"/>
            <a:r>
              <a:rPr lang="en-US" sz="7200" dirty="0">
                <a:solidFill>
                  <a:schemeClr val="tx2">
                    <a:lumMod val="60000"/>
                    <a:lumOff val="40000"/>
                  </a:schemeClr>
                </a:solidFill>
                <a:latin typeface="Rockwell"/>
              </a:rPr>
              <a:t>TAKE HOME MESSAGES</a:t>
            </a:r>
          </a:p>
          <a:p>
            <a:pPr marL="514350" indent="-514350">
              <a:buFont typeface="+mj-lt"/>
              <a:buAutoNum type="arabicPeriod"/>
            </a:pPr>
            <a:r>
              <a:rPr lang="en-US" sz="3200" dirty="0">
                <a:solidFill>
                  <a:schemeClr val="tx2">
                    <a:lumMod val="60000"/>
                    <a:lumOff val="40000"/>
                  </a:schemeClr>
                </a:solidFill>
                <a:latin typeface="Rockwell"/>
              </a:rPr>
              <a:t>Definitive conclusion about bilateral symmetry requires more data + more controlled environment</a:t>
            </a:r>
          </a:p>
          <a:p>
            <a:pPr marL="914400" lvl="1"/>
            <a:r>
              <a:rPr lang="en-US" sz="3200" i="1" dirty="0">
                <a:solidFill>
                  <a:schemeClr val="tx2">
                    <a:lumMod val="60000"/>
                    <a:lumOff val="40000"/>
                  </a:schemeClr>
                </a:solidFill>
                <a:latin typeface="Rockwell"/>
              </a:rPr>
              <a:t>Symmetry angles vary greatly between classes</a:t>
            </a:r>
          </a:p>
          <a:p>
            <a:pPr marL="514350" indent="-514350">
              <a:buFont typeface="+mj-lt"/>
              <a:buAutoNum type="arabicPeriod"/>
            </a:pPr>
            <a:r>
              <a:rPr lang="en-US" sz="3200" dirty="0">
                <a:solidFill>
                  <a:schemeClr val="tx2">
                    <a:lumMod val="60000"/>
                    <a:lumOff val="40000"/>
                  </a:schemeClr>
                </a:solidFill>
                <a:latin typeface="Rockwell"/>
              </a:rPr>
              <a:t>Ankle mounted IMU devices are tolerated and  practical</a:t>
            </a:r>
          </a:p>
          <a:p>
            <a:pPr marL="914400" lvl="1"/>
            <a:r>
              <a:rPr lang="en-US" sz="3200" i="1" dirty="0">
                <a:solidFill>
                  <a:schemeClr val="tx2">
                    <a:lumMod val="60000"/>
                    <a:lumOff val="40000"/>
                  </a:schemeClr>
                </a:solidFill>
                <a:latin typeface="Rockwell"/>
              </a:rPr>
              <a:t>Suggested in a previous study done on bilateral symmetry between children’s limbs</a:t>
            </a:r>
            <a:r>
              <a:rPr lang="en-US" sz="3200" i="1" baseline="30000" dirty="0">
                <a:solidFill>
                  <a:schemeClr val="tx2">
                    <a:lumMod val="60000"/>
                    <a:lumOff val="40000"/>
                  </a:schemeClr>
                </a:solidFill>
                <a:latin typeface="Rockwell"/>
              </a:rPr>
              <a:t>3</a:t>
            </a:r>
            <a:endParaRPr lang="en-US" sz="3200" i="1" dirty="0">
              <a:solidFill>
                <a:schemeClr val="tx2">
                  <a:lumMod val="60000"/>
                  <a:lumOff val="40000"/>
                </a:schemeClr>
              </a:solidFill>
              <a:latin typeface="Rockwell"/>
            </a:endParaRPr>
          </a:p>
          <a:p>
            <a:pPr marL="514350" indent="-514350">
              <a:buFont typeface="+mj-lt"/>
              <a:buAutoNum type="arabicPeriod"/>
            </a:pPr>
            <a:r>
              <a:rPr lang="en-US" sz="3200" dirty="0">
                <a:solidFill>
                  <a:schemeClr val="tx2">
                    <a:lumMod val="60000"/>
                    <a:lumOff val="40000"/>
                  </a:schemeClr>
                </a:solidFill>
                <a:latin typeface="Rockwell"/>
              </a:rPr>
              <a:t>IMU devices remained in place, collected data via Bluetooth connection throughout studios, required minimal interaction between researcher and participant</a:t>
            </a:r>
          </a:p>
          <a:p>
            <a:pPr marL="514350" indent="-514350">
              <a:buFont typeface="+mj-lt"/>
              <a:buAutoNum type="arabicPeriod"/>
            </a:pPr>
            <a:r>
              <a:rPr lang="en-US" sz="3200" dirty="0">
                <a:solidFill>
                  <a:schemeClr val="tx2">
                    <a:lumMod val="60000"/>
                    <a:lumOff val="40000"/>
                  </a:schemeClr>
                </a:solidFill>
                <a:latin typeface="Rockwell"/>
              </a:rPr>
              <a:t>This study serves as an important first step towards safer and more symmetrical training for future dancers</a:t>
            </a:r>
          </a:p>
        </p:txBody>
      </p:sp>
      <p:cxnSp>
        <p:nvCxnSpPr>
          <p:cNvPr id="44" name="Straight Connector 43"/>
          <p:cNvCxnSpPr/>
          <p:nvPr/>
        </p:nvCxnSpPr>
        <p:spPr>
          <a:xfrm>
            <a:off x="31779825" y="28463732"/>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1840715"/>
            <a:ext cx="43891200" cy="1238214"/>
          </a:xfrm>
          <a:prstGeom prst="rect">
            <a:avLst/>
          </a:prstGeom>
        </p:spPr>
      </p:pic>
      <p:sp>
        <p:nvSpPr>
          <p:cNvPr id="27" name="TextBox 26"/>
          <p:cNvSpPr txBox="1"/>
          <p:nvPr/>
        </p:nvSpPr>
        <p:spPr>
          <a:xfrm>
            <a:off x="10515600" y="32174161"/>
            <a:ext cx="23630851" cy="646331"/>
          </a:xfrm>
          <a:prstGeom prst="rect">
            <a:avLst/>
          </a:prstGeom>
          <a:noFill/>
        </p:spPr>
        <p:txBody>
          <a:bodyPr wrap="square" rtlCol="0">
            <a:spAutoFit/>
          </a:bodyPr>
          <a:lstStyle/>
          <a:p>
            <a:pPr algn="ctr"/>
            <a:r>
              <a:rPr lang="en-US" sz="3600" b="1">
                <a:solidFill>
                  <a:schemeClr val="bg1"/>
                </a:solidFill>
                <a:latin typeface="Rockwell" panose="02060603020205020403" pitchFamily="18" charset="0"/>
                <a:cs typeface="Times New Roman" pitchFamily="18" charset="0"/>
              </a:rPr>
              <a:t>This work was presented at the 2023 Sacred Heart University Exercise Science Capstone Symposium</a:t>
            </a:r>
          </a:p>
        </p:txBody>
      </p:sp>
      <p:pic>
        <p:nvPicPr>
          <p:cNvPr id="4" name="Picture 4" descr="Text&#10;&#10;Description automatically generated">
            <a:extLst>
              <a:ext uri="{FF2B5EF4-FFF2-40B4-BE49-F238E27FC236}">
                <a16:creationId xmlns:a16="http://schemas.microsoft.com/office/drawing/2014/main" id="{9149F9D2-ADFE-F3C9-4E90-CE9ADE0B69FD}"/>
              </a:ext>
            </a:extLst>
          </p:cNvPr>
          <p:cNvPicPr>
            <a:picLocks noChangeAspect="1"/>
          </p:cNvPicPr>
          <p:nvPr/>
        </p:nvPicPr>
        <p:blipFill rotWithShape="1">
          <a:blip r:embed="rId5"/>
          <a:srcRect l="7736" t="11538" r="9572" b="25198"/>
          <a:stretch/>
        </p:blipFill>
        <p:spPr>
          <a:xfrm>
            <a:off x="23317359" y="5910288"/>
            <a:ext cx="7704930" cy="3828209"/>
          </a:xfrm>
          <a:prstGeom prst="rect">
            <a:avLst/>
          </a:prstGeom>
        </p:spPr>
      </p:pic>
      <p:graphicFrame>
        <p:nvGraphicFramePr>
          <p:cNvPr id="10" name="Table 9">
            <a:extLst>
              <a:ext uri="{FF2B5EF4-FFF2-40B4-BE49-F238E27FC236}">
                <a16:creationId xmlns:a16="http://schemas.microsoft.com/office/drawing/2014/main" id="{4FD1511A-F2D6-131D-8F89-AA2DB2DF3FDB}"/>
              </a:ext>
            </a:extLst>
          </p:cNvPr>
          <p:cNvGraphicFramePr>
            <a:graphicFrameLocks noGrp="1"/>
          </p:cNvGraphicFramePr>
          <p:nvPr>
            <p:extLst>
              <p:ext uri="{D42A27DB-BD31-4B8C-83A1-F6EECF244321}">
                <p14:modId xmlns:p14="http://schemas.microsoft.com/office/powerpoint/2010/main" val="195447684"/>
              </p:ext>
            </p:extLst>
          </p:nvPr>
        </p:nvGraphicFramePr>
        <p:xfrm>
          <a:off x="12723589" y="26267091"/>
          <a:ext cx="4722077" cy="5121904"/>
        </p:xfrm>
        <a:graphic>
          <a:graphicData uri="http://schemas.openxmlformats.org/drawingml/2006/table">
            <a:tbl>
              <a:tblPr firstRow="1" bandRow="1">
                <a:tableStyleId>{5C22544A-7EE6-4342-B048-85BDC9FD1C3A}</a:tableStyleId>
              </a:tblPr>
              <a:tblGrid>
                <a:gridCol w="1492824">
                  <a:extLst>
                    <a:ext uri="{9D8B030D-6E8A-4147-A177-3AD203B41FA5}">
                      <a16:colId xmlns:a16="http://schemas.microsoft.com/office/drawing/2014/main" val="4032917096"/>
                    </a:ext>
                  </a:extLst>
                </a:gridCol>
                <a:gridCol w="1682788">
                  <a:extLst>
                    <a:ext uri="{9D8B030D-6E8A-4147-A177-3AD203B41FA5}">
                      <a16:colId xmlns:a16="http://schemas.microsoft.com/office/drawing/2014/main" val="421323479"/>
                    </a:ext>
                  </a:extLst>
                </a:gridCol>
                <a:gridCol w="1546465">
                  <a:extLst>
                    <a:ext uri="{9D8B030D-6E8A-4147-A177-3AD203B41FA5}">
                      <a16:colId xmlns:a16="http://schemas.microsoft.com/office/drawing/2014/main" val="707983232"/>
                    </a:ext>
                  </a:extLst>
                </a:gridCol>
              </a:tblGrid>
              <a:tr h="1025424">
                <a:tc gridSpan="3">
                  <a:txBody>
                    <a:bodyPr/>
                    <a:lstStyle/>
                    <a:p>
                      <a:pPr algn="ctr" fontAlgn="b"/>
                      <a:r>
                        <a:rPr lang="en-US" sz="2400" dirty="0">
                          <a:effectLst/>
                          <a:latin typeface="Rockwell"/>
                        </a:rPr>
                        <a:t>SYMMETRY ANGLES </a:t>
                      </a:r>
                      <a:endParaRPr lang="en-US" sz="2400" b="1" dirty="0">
                        <a:solidFill>
                          <a:srgbClr val="203764"/>
                        </a:solidFill>
                        <a:effectLst/>
                        <a:latin typeface="Rockwell"/>
                      </a:endParaRPr>
                    </a:p>
                    <a:p>
                      <a:pPr lvl="0" algn="ctr">
                        <a:buNone/>
                      </a:pPr>
                      <a:r>
                        <a:rPr lang="en-US" sz="2400" dirty="0">
                          <a:effectLst/>
                          <a:latin typeface="Rockwell"/>
                        </a:rPr>
                        <a:t>(CONTEMPORARY)</a:t>
                      </a:r>
                      <a:endParaRPr lang="en-US" sz="2400" b="1" dirty="0">
                        <a:solidFill>
                          <a:srgbClr val="203764"/>
                        </a:solidFill>
                        <a:effectLst/>
                        <a:latin typeface="Rockwell"/>
                      </a:endParaRPr>
                    </a:p>
                  </a:txBody>
                  <a:tcPr marL="9525" marR="9525" marT="9525"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89635263"/>
                  </a:ext>
                </a:extLst>
              </a:tr>
              <a:tr h="1229870">
                <a:tc>
                  <a:txBody>
                    <a:bodyPr/>
                    <a:lstStyle/>
                    <a:p>
                      <a:pPr algn="ctr" fontAlgn="ctr"/>
                      <a:r>
                        <a:rPr lang="en-US" sz="2200" dirty="0">
                          <a:solidFill>
                            <a:srgbClr val="0070C0"/>
                          </a:solidFill>
                          <a:effectLst/>
                          <a:latin typeface="Rockwell"/>
                        </a:rPr>
                        <a:t>Total Low</a:t>
                      </a:r>
                    </a:p>
                    <a:p>
                      <a:pPr algn="ctr" fontAlgn="ctr"/>
                      <a:r>
                        <a:rPr lang="en-US" sz="2200" dirty="0">
                          <a:solidFill>
                            <a:srgbClr val="0070C0"/>
                          </a:solidFill>
                          <a:effectLst/>
                          <a:latin typeface="Rockwell"/>
                        </a:rPr>
                        <a:t> Impact Peaks</a:t>
                      </a:r>
                      <a:endParaRPr lang="en-US" sz="2200" b="1" dirty="0">
                        <a:solidFill>
                          <a:srgbClr val="0070C0"/>
                        </a:solidFill>
                        <a:effectLst/>
                        <a:latin typeface="Rockwell"/>
                      </a:endParaRPr>
                    </a:p>
                  </a:txBody>
                  <a:tcPr marL="9525" marR="9525" marT="9525" anchor="ctr">
                    <a:solidFill>
                      <a:schemeClr val="bg1">
                        <a:lumMod val="75000"/>
                      </a:schemeClr>
                    </a:solidFill>
                  </a:tcPr>
                </a:tc>
                <a:tc>
                  <a:txBody>
                    <a:bodyPr/>
                    <a:lstStyle/>
                    <a:p>
                      <a:pPr algn="ctr" fontAlgn="ctr"/>
                      <a:r>
                        <a:rPr lang="en-US" sz="2200" dirty="0">
                          <a:solidFill>
                            <a:srgbClr val="0070C0"/>
                          </a:solidFill>
                          <a:effectLst/>
                          <a:latin typeface="Rockwell"/>
                        </a:rPr>
                        <a:t>Total Moderate Impact Peaks</a:t>
                      </a:r>
                      <a:endParaRPr lang="en-US" sz="2200" b="1" dirty="0">
                        <a:solidFill>
                          <a:srgbClr val="0070C0"/>
                        </a:solidFill>
                        <a:effectLst/>
                        <a:latin typeface="Rockwell"/>
                      </a:endParaRPr>
                    </a:p>
                  </a:txBody>
                  <a:tcPr marL="9525" marR="9525" marT="9525" anchor="ctr">
                    <a:solidFill>
                      <a:schemeClr val="bg1">
                        <a:lumMod val="75000"/>
                      </a:schemeClr>
                    </a:solidFill>
                  </a:tcPr>
                </a:tc>
                <a:tc>
                  <a:txBody>
                    <a:bodyPr/>
                    <a:lstStyle/>
                    <a:p>
                      <a:pPr algn="ctr" fontAlgn="ctr"/>
                      <a:r>
                        <a:rPr lang="en-US" sz="2200" dirty="0">
                          <a:solidFill>
                            <a:srgbClr val="0070C0"/>
                          </a:solidFill>
                          <a:effectLst/>
                          <a:latin typeface="Rockwell"/>
                        </a:rPr>
                        <a:t>Total High Impact Peaks</a:t>
                      </a:r>
                      <a:endParaRPr lang="en-US" sz="2200" b="1" dirty="0">
                        <a:solidFill>
                          <a:srgbClr val="0070C0"/>
                        </a:solidFill>
                        <a:effectLst/>
                        <a:latin typeface="Rockwell"/>
                      </a:endParaRPr>
                    </a:p>
                  </a:txBody>
                  <a:tcPr marL="9525" marR="9525" marT="9525" anchor="ctr">
                    <a:solidFill>
                      <a:schemeClr val="bg1">
                        <a:lumMod val="75000"/>
                      </a:schemeClr>
                    </a:solidFill>
                  </a:tcPr>
                </a:tc>
                <a:extLst>
                  <a:ext uri="{0D108BD9-81ED-4DB2-BD59-A6C34878D82A}">
                    <a16:rowId xmlns:a16="http://schemas.microsoft.com/office/drawing/2014/main" val="2098853908"/>
                  </a:ext>
                </a:extLst>
              </a:tr>
              <a:tr h="540023">
                <a:tc>
                  <a:txBody>
                    <a:bodyPr/>
                    <a:lstStyle/>
                    <a:p>
                      <a:pPr algn="ctr" fontAlgn="b"/>
                      <a:r>
                        <a:rPr lang="en-US" sz="2400" dirty="0">
                          <a:solidFill>
                            <a:srgbClr val="0070C0"/>
                          </a:solidFill>
                          <a:effectLst/>
                          <a:latin typeface="Rockwell"/>
                        </a:rPr>
                        <a:t>0.74</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3.41</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6.22</a:t>
                      </a:r>
                    </a:p>
                  </a:txBody>
                  <a:tcPr marL="9525" marR="9525" marT="9525" anchor="b">
                    <a:solidFill>
                      <a:schemeClr val="bg1">
                        <a:lumMod val="95000"/>
                      </a:schemeClr>
                    </a:solidFill>
                  </a:tcPr>
                </a:tc>
                <a:extLst>
                  <a:ext uri="{0D108BD9-81ED-4DB2-BD59-A6C34878D82A}">
                    <a16:rowId xmlns:a16="http://schemas.microsoft.com/office/drawing/2014/main" val="4041152613"/>
                  </a:ext>
                </a:extLst>
              </a:tr>
              <a:tr h="540023">
                <a:tc>
                  <a:txBody>
                    <a:bodyPr/>
                    <a:lstStyle/>
                    <a:p>
                      <a:pPr algn="ctr" fontAlgn="b"/>
                      <a:r>
                        <a:rPr lang="en-US" sz="2400">
                          <a:solidFill>
                            <a:srgbClr val="0070C0"/>
                          </a:solidFill>
                          <a:effectLst/>
                          <a:latin typeface="Rockwell"/>
                        </a:rPr>
                        <a:t>2.26</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3.76</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18.81</a:t>
                      </a:r>
                    </a:p>
                  </a:txBody>
                  <a:tcPr marL="9525" marR="9525" marT="9525" anchor="b">
                    <a:solidFill>
                      <a:schemeClr val="bg1">
                        <a:lumMod val="95000"/>
                      </a:schemeClr>
                    </a:solidFill>
                  </a:tcPr>
                </a:tc>
                <a:extLst>
                  <a:ext uri="{0D108BD9-81ED-4DB2-BD59-A6C34878D82A}">
                    <a16:rowId xmlns:a16="http://schemas.microsoft.com/office/drawing/2014/main" val="3727906910"/>
                  </a:ext>
                </a:extLst>
              </a:tr>
              <a:tr h="540023">
                <a:tc>
                  <a:txBody>
                    <a:bodyPr/>
                    <a:lstStyle/>
                    <a:p>
                      <a:pPr algn="ctr" fontAlgn="b"/>
                      <a:r>
                        <a:rPr lang="en-US" sz="2400">
                          <a:solidFill>
                            <a:srgbClr val="0070C0"/>
                          </a:solidFill>
                          <a:effectLst/>
                          <a:latin typeface="Rockwell"/>
                        </a:rPr>
                        <a:t>2.45</a:t>
                      </a:r>
                    </a:p>
                  </a:txBody>
                  <a:tcPr marL="9525" marR="9525" marT="9525" anchor="b">
                    <a:solidFill>
                      <a:schemeClr val="bg1">
                        <a:lumMod val="95000"/>
                      </a:schemeClr>
                    </a:solidFill>
                  </a:tcPr>
                </a:tc>
                <a:tc>
                  <a:txBody>
                    <a:bodyPr/>
                    <a:lstStyle/>
                    <a:p>
                      <a:pPr algn="ctr" fontAlgn="b"/>
                      <a:r>
                        <a:rPr lang="en-US" sz="2400">
                          <a:solidFill>
                            <a:srgbClr val="0070C0"/>
                          </a:solidFill>
                          <a:effectLst/>
                          <a:latin typeface="Rockwell"/>
                        </a:rPr>
                        <a:t>4.71</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15.04</a:t>
                      </a:r>
                    </a:p>
                  </a:txBody>
                  <a:tcPr marL="9525" marR="9525" marT="9525" anchor="b">
                    <a:solidFill>
                      <a:schemeClr val="bg1">
                        <a:lumMod val="95000"/>
                      </a:schemeClr>
                    </a:solidFill>
                  </a:tcPr>
                </a:tc>
                <a:extLst>
                  <a:ext uri="{0D108BD9-81ED-4DB2-BD59-A6C34878D82A}">
                    <a16:rowId xmlns:a16="http://schemas.microsoft.com/office/drawing/2014/main" val="2527397695"/>
                  </a:ext>
                </a:extLst>
              </a:tr>
              <a:tr h="540023">
                <a:tc>
                  <a:txBody>
                    <a:bodyPr/>
                    <a:lstStyle/>
                    <a:p>
                      <a:pPr algn="ctr" fontAlgn="b"/>
                      <a:r>
                        <a:rPr lang="en-US" sz="2400">
                          <a:solidFill>
                            <a:srgbClr val="0070C0"/>
                          </a:solidFill>
                          <a:effectLst/>
                          <a:latin typeface="Rockwell"/>
                        </a:rPr>
                        <a:t>1.52</a:t>
                      </a:r>
                    </a:p>
                  </a:txBody>
                  <a:tcPr marL="9525" marR="9525" marT="9525" anchor="b">
                    <a:solidFill>
                      <a:schemeClr val="bg1">
                        <a:lumMod val="95000"/>
                      </a:schemeClr>
                    </a:solidFill>
                  </a:tcPr>
                </a:tc>
                <a:tc>
                  <a:txBody>
                    <a:bodyPr/>
                    <a:lstStyle/>
                    <a:p>
                      <a:pPr algn="ctr" fontAlgn="b"/>
                      <a:r>
                        <a:rPr lang="en-US" sz="2400">
                          <a:solidFill>
                            <a:srgbClr val="0070C0"/>
                          </a:solidFill>
                          <a:effectLst/>
                          <a:latin typeface="Rockwell"/>
                        </a:rPr>
                        <a:t>3.21</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20.48</a:t>
                      </a:r>
                    </a:p>
                  </a:txBody>
                  <a:tcPr marL="9525" marR="9525" marT="9525" anchor="b">
                    <a:solidFill>
                      <a:schemeClr val="bg1">
                        <a:lumMod val="95000"/>
                      </a:schemeClr>
                    </a:solidFill>
                  </a:tcPr>
                </a:tc>
                <a:extLst>
                  <a:ext uri="{0D108BD9-81ED-4DB2-BD59-A6C34878D82A}">
                    <a16:rowId xmlns:a16="http://schemas.microsoft.com/office/drawing/2014/main" val="1632996577"/>
                  </a:ext>
                </a:extLst>
              </a:tr>
              <a:tr h="540023">
                <a:tc>
                  <a:txBody>
                    <a:bodyPr/>
                    <a:lstStyle/>
                    <a:p>
                      <a:pPr algn="ctr" fontAlgn="b"/>
                      <a:r>
                        <a:rPr lang="en-US" sz="2400">
                          <a:solidFill>
                            <a:srgbClr val="0070C0"/>
                          </a:solidFill>
                          <a:effectLst/>
                          <a:latin typeface="Rockwell"/>
                        </a:rPr>
                        <a:t>2.30</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2.83</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9.97</a:t>
                      </a:r>
                    </a:p>
                  </a:txBody>
                  <a:tcPr marL="9525" marR="9525" marT="9525" anchor="b">
                    <a:solidFill>
                      <a:schemeClr val="bg1">
                        <a:lumMod val="95000"/>
                      </a:schemeClr>
                    </a:solidFill>
                  </a:tcPr>
                </a:tc>
                <a:extLst>
                  <a:ext uri="{0D108BD9-81ED-4DB2-BD59-A6C34878D82A}">
                    <a16:rowId xmlns:a16="http://schemas.microsoft.com/office/drawing/2014/main" val="1009206969"/>
                  </a:ext>
                </a:extLst>
              </a:tr>
            </a:tbl>
          </a:graphicData>
        </a:graphic>
      </p:graphicFrame>
      <p:graphicFrame>
        <p:nvGraphicFramePr>
          <p:cNvPr id="12" name="Table 11">
            <a:extLst>
              <a:ext uri="{FF2B5EF4-FFF2-40B4-BE49-F238E27FC236}">
                <a16:creationId xmlns:a16="http://schemas.microsoft.com/office/drawing/2014/main" id="{9267A912-6CD4-4F02-F397-CE94BE62A3CB}"/>
              </a:ext>
            </a:extLst>
          </p:cNvPr>
          <p:cNvGraphicFramePr>
            <a:graphicFrameLocks noGrp="1"/>
          </p:cNvGraphicFramePr>
          <p:nvPr>
            <p:extLst>
              <p:ext uri="{D42A27DB-BD31-4B8C-83A1-F6EECF244321}">
                <p14:modId xmlns:p14="http://schemas.microsoft.com/office/powerpoint/2010/main" val="1660872765"/>
              </p:ext>
            </p:extLst>
          </p:nvPr>
        </p:nvGraphicFramePr>
        <p:xfrm>
          <a:off x="17542724" y="26284635"/>
          <a:ext cx="5087802" cy="5086673"/>
        </p:xfrm>
        <a:graphic>
          <a:graphicData uri="http://schemas.openxmlformats.org/drawingml/2006/table">
            <a:tbl>
              <a:tblPr firstRow="1" bandRow="1">
                <a:tableStyleId>{5C22544A-7EE6-4342-B048-85BDC9FD1C3A}</a:tableStyleId>
              </a:tblPr>
              <a:tblGrid>
                <a:gridCol w="1640405">
                  <a:extLst>
                    <a:ext uri="{9D8B030D-6E8A-4147-A177-3AD203B41FA5}">
                      <a16:colId xmlns:a16="http://schemas.microsoft.com/office/drawing/2014/main" val="3245815963"/>
                    </a:ext>
                  </a:extLst>
                </a:gridCol>
                <a:gridCol w="1803726">
                  <a:extLst>
                    <a:ext uri="{9D8B030D-6E8A-4147-A177-3AD203B41FA5}">
                      <a16:colId xmlns:a16="http://schemas.microsoft.com/office/drawing/2014/main" val="1143417931"/>
                    </a:ext>
                  </a:extLst>
                </a:gridCol>
                <a:gridCol w="1643671">
                  <a:extLst>
                    <a:ext uri="{9D8B030D-6E8A-4147-A177-3AD203B41FA5}">
                      <a16:colId xmlns:a16="http://schemas.microsoft.com/office/drawing/2014/main" val="2902553272"/>
                    </a:ext>
                  </a:extLst>
                </a:gridCol>
              </a:tblGrid>
              <a:tr h="1010280">
                <a:tc gridSpan="3">
                  <a:txBody>
                    <a:bodyPr/>
                    <a:lstStyle/>
                    <a:p>
                      <a:pPr algn="ctr" fontAlgn="b"/>
                      <a:r>
                        <a:rPr lang="en-US" sz="2400" dirty="0">
                          <a:solidFill>
                            <a:schemeClr val="accent1">
                              <a:lumMod val="75000"/>
                            </a:schemeClr>
                          </a:solidFill>
                          <a:effectLst/>
                          <a:latin typeface="Rockwell"/>
                        </a:rPr>
                        <a:t>SYMMETRY ANGLES</a:t>
                      </a:r>
                      <a:endParaRPr lang="en-US" sz="2400" b="1" dirty="0">
                        <a:solidFill>
                          <a:schemeClr val="accent1">
                            <a:lumMod val="75000"/>
                          </a:schemeClr>
                        </a:solidFill>
                        <a:effectLst/>
                        <a:latin typeface="Rockwell"/>
                      </a:endParaRPr>
                    </a:p>
                    <a:p>
                      <a:pPr lvl="0" algn="ctr">
                        <a:buNone/>
                      </a:pPr>
                      <a:r>
                        <a:rPr lang="en-US" sz="2400" dirty="0">
                          <a:solidFill>
                            <a:schemeClr val="accent1">
                              <a:lumMod val="75000"/>
                            </a:schemeClr>
                          </a:solidFill>
                          <a:effectLst/>
                          <a:latin typeface="Rockwell"/>
                        </a:rPr>
                        <a:t> (BALLET)</a:t>
                      </a:r>
                      <a:endParaRPr lang="en-US" sz="2400" b="1" dirty="0">
                        <a:solidFill>
                          <a:schemeClr val="accent1">
                            <a:lumMod val="75000"/>
                          </a:schemeClr>
                        </a:solidFill>
                        <a:effectLst/>
                        <a:latin typeface="Rockwell"/>
                      </a:endParaRPr>
                    </a:p>
                  </a:txBody>
                  <a:tcPr marL="9525" marR="9525" marT="9525" anchor="ctr">
                    <a:solidFill>
                      <a:schemeClr val="accent1">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8237877"/>
                  </a:ext>
                </a:extLst>
              </a:tr>
              <a:tr h="1449673">
                <a:tc>
                  <a:txBody>
                    <a:bodyPr/>
                    <a:lstStyle/>
                    <a:p>
                      <a:pPr algn="ctr" fontAlgn="ctr"/>
                      <a:r>
                        <a:rPr lang="en-US" sz="2200" dirty="0">
                          <a:solidFill>
                            <a:srgbClr val="0070C0"/>
                          </a:solidFill>
                          <a:effectLst/>
                          <a:latin typeface="Rockwell"/>
                        </a:rPr>
                        <a:t>Total Low Impact Peaks</a:t>
                      </a:r>
                      <a:endParaRPr lang="en-US" sz="2200" b="1" dirty="0">
                        <a:solidFill>
                          <a:srgbClr val="0070C0"/>
                        </a:solidFill>
                        <a:effectLst/>
                        <a:latin typeface="Rockwell"/>
                      </a:endParaRPr>
                    </a:p>
                  </a:txBody>
                  <a:tcPr marL="9525" marR="9525" marT="9525" anchor="ctr">
                    <a:solidFill>
                      <a:schemeClr val="bg1">
                        <a:lumMod val="75000"/>
                      </a:schemeClr>
                    </a:solidFill>
                  </a:tcPr>
                </a:tc>
                <a:tc>
                  <a:txBody>
                    <a:bodyPr/>
                    <a:lstStyle/>
                    <a:p>
                      <a:pPr algn="ctr" fontAlgn="ctr"/>
                      <a:r>
                        <a:rPr lang="en-US" sz="2200" dirty="0">
                          <a:solidFill>
                            <a:srgbClr val="0070C0"/>
                          </a:solidFill>
                          <a:effectLst/>
                          <a:latin typeface="Rockwell"/>
                        </a:rPr>
                        <a:t>Total Moderate</a:t>
                      </a:r>
                      <a:endParaRPr lang="en-US" sz="2200" b="1" dirty="0">
                        <a:solidFill>
                          <a:srgbClr val="0070C0"/>
                        </a:solidFill>
                        <a:effectLst/>
                        <a:latin typeface="Rockwell"/>
                      </a:endParaRPr>
                    </a:p>
                    <a:p>
                      <a:pPr lvl="0" algn="ctr">
                        <a:buNone/>
                      </a:pPr>
                      <a:r>
                        <a:rPr lang="en-US" sz="2200" dirty="0">
                          <a:solidFill>
                            <a:srgbClr val="0070C0"/>
                          </a:solidFill>
                          <a:effectLst/>
                          <a:latin typeface="Rockwell"/>
                        </a:rPr>
                        <a:t> Impact Peaks</a:t>
                      </a:r>
                      <a:endParaRPr lang="en-US" sz="2200" b="1" dirty="0">
                        <a:solidFill>
                          <a:srgbClr val="0070C0"/>
                        </a:solidFill>
                        <a:effectLst/>
                        <a:latin typeface="Rockwell"/>
                      </a:endParaRPr>
                    </a:p>
                  </a:txBody>
                  <a:tcPr marL="9525" marR="9525" marT="9525" anchor="ctr">
                    <a:solidFill>
                      <a:schemeClr val="bg1">
                        <a:lumMod val="75000"/>
                      </a:schemeClr>
                    </a:solidFill>
                  </a:tcPr>
                </a:tc>
                <a:tc>
                  <a:txBody>
                    <a:bodyPr/>
                    <a:lstStyle/>
                    <a:p>
                      <a:pPr algn="ctr" fontAlgn="ctr"/>
                      <a:r>
                        <a:rPr lang="en-US" sz="2200" dirty="0">
                          <a:solidFill>
                            <a:srgbClr val="0070C0"/>
                          </a:solidFill>
                          <a:effectLst/>
                          <a:latin typeface="Rockwell"/>
                        </a:rPr>
                        <a:t>Total High Impact Peaks</a:t>
                      </a:r>
                      <a:endParaRPr lang="en-US" sz="2200" b="1" dirty="0">
                        <a:solidFill>
                          <a:srgbClr val="0070C0"/>
                        </a:solidFill>
                        <a:effectLst/>
                        <a:latin typeface="Rockwell"/>
                      </a:endParaRPr>
                    </a:p>
                  </a:txBody>
                  <a:tcPr marL="9525" marR="9525" marT="9525" anchor="ctr">
                    <a:solidFill>
                      <a:schemeClr val="bg1">
                        <a:lumMod val="75000"/>
                      </a:schemeClr>
                    </a:solidFill>
                  </a:tcPr>
                </a:tc>
                <a:extLst>
                  <a:ext uri="{0D108BD9-81ED-4DB2-BD59-A6C34878D82A}">
                    <a16:rowId xmlns:a16="http://schemas.microsoft.com/office/drawing/2014/main" val="2077292234"/>
                  </a:ext>
                </a:extLst>
              </a:tr>
              <a:tr h="525344">
                <a:tc>
                  <a:txBody>
                    <a:bodyPr/>
                    <a:lstStyle/>
                    <a:p>
                      <a:pPr algn="ctr" fontAlgn="b"/>
                      <a:r>
                        <a:rPr lang="en-US" sz="2400" dirty="0">
                          <a:solidFill>
                            <a:srgbClr val="0070C0"/>
                          </a:solidFill>
                          <a:effectLst/>
                          <a:latin typeface="Rockwell"/>
                        </a:rPr>
                        <a:t>5.39</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0.59</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20.48</a:t>
                      </a:r>
                    </a:p>
                  </a:txBody>
                  <a:tcPr marL="9525" marR="9525" marT="9525" anchor="b">
                    <a:solidFill>
                      <a:schemeClr val="bg1">
                        <a:lumMod val="95000"/>
                      </a:schemeClr>
                    </a:solidFill>
                  </a:tcPr>
                </a:tc>
                <a:extLst>
                  <a:ext uri="{0D108BD9-81ED-4DB2-BD59-A6C34878D82A}">
                    <a16:rowId xmlns:a16="http://schemas.microsoft.com/office/drawing/2014/main" val="253164576"/>
                  </a:ext>
                </a:extLst>
              </a:tr>
              <a:tr h="525344">
                <a:tc>
                  <a:txBody>
                    <a:bodyPr/>
                    <a:lstStyle/>
                    <a:p>
                      <a:pPr algn="ctr" fontAlgn="b"/>
                      <a:r>
                        <a:rPr lang="en-US" sz="2400" dirty="0">
                          <a:solidFill>
                            <a:srgbClr val="0070C0"/>
                          </a:solidFill>
                          <a:effectLst/>
                          <a:latin typeface="Rockwell"/>
                        </a:rPr>
                        <a:t>0.76</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0.04</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5.77</a:t>
                      </a:r>
                    </a:p>
                  </a:txBody>
                  <a:tcPr marL="9525" marR="9525" marT="9525" anchor="b">
                    <a:solidFill>
                      <a:schemeClr val="bg1">
                        <a:lumMod val="95000"/>
                      </a:schemeClr>
                    </a:solidFill>
                  </a:tcPr>
                </a:tc>
                <a:extLst>
                  <a:ext uri="{0D108BD9-81ED-4DB2-BD59-A6C34878D82A}">
                    <a16:rowId xmlns:a16="http://schemas.microsoft.com/office/drawing/2014/main" val="301091730"/>
                  </a:ext>
                </a:extLst>
              </a:tr>
              <a:tr h="525344">
                <a:tc>
                  <a:txBody>
                    <a:bodyPr/>
                    <a:lstStyle/>
                    <a:p>
                      <a:pPr algn="ctr" fontAlgn="b"/>
                      <a:r>
                        <a:rPr lang="en-US" sz="2400">
                          <a:solidFill>
                            <a:srgbClr val="0070C0"/>
                          </a:solidFill>
                          <a:effectLst/>
                          <a:latin typeface="Rockwell"/>
                        </a:rPr>
                        <a:t>5.81</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4.55</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0.00</a:t>
                      </a:r>
                    </a:p>
                  </a:txBody>
                  <a:tcPr marL="9525" marR="9525" marT="9525" anchor="b">
                    <a:solidFill>
                      <a:schemeClr val="bg1">
                        <a:lumMod val="95000"/>
                      </a:schemeClr>
                    </a:solidFill>
                  </a:tcPr>
                </a:tc>
                <a:extLst>
                  <a:ext uri="{0D108BD9-81ED-4DB2-BD59-A6C34878D82A}">
                    <a16:rowId xmlns:a16="http://schemas.microsoft.com/office/drawing/2014/main" val="3944087888"/>
                  </a:ext>
                </a:extLst>
              </a:tr>
              <a:tr h="525344">
                <a:tc>
                  <a:txBody>
                    <a:bodyPr/>
                    <a:lstStyle/>
                    <a:p>
                      <a:pPr algn="ctr" fontAlgn="b"/>
                      <a:r>
                        <a:rPr lang="en-US" sz="2400">
                          <a:solidFill>
                            <a:srgbClr val="0070C0"/>
                          </a:solidFill>
                          <a:effectLst/>
                          <a:latin typeface="Rockwell"/>
                        </a:rPr>
                        <a:t>4.54</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1.26</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5.77</a:t>
                      </a:r>
                    </a:p>
                  </a:txBody>
                  <a:tcPr marL="9525" marR="9525" marT="9525" anchor="b">
                    <a:solidFill>
                      <a:schemeClr val="bg1">
                        <a:lumMod val="95000"/>
                      </a:schemeClr>
                    </a:solidFill>
                  </a:tcPr>
                </a:tc>
                <a:extLst>
                  <a:ext uri="{0D108BD9-81ED-4DB2-BD59-A6C34878D82A}">
                    <a16:rowId xmlns:a16="http://schemas.microsoft.com/office/drawing/2014/main" val="1906877520"/>
                  </a:ext>
                </a:extLst>
              </a:tr>
              <a:tr h="525344">
                <a:tc>
                  <a:txBody>
                    <a:bodyPr/>
                    <a:lstStyle/>
                    <a:p>
                      <a:pPr algn="ctr" fontAlgn="b"/>
                      <a:r>
                        <a:rPr lang="en-US" sz="2400" dirty="0">
                          <a:solidFill>
                            <a:srgbClr val="0070C0"/>
                          </a:solidFill>
                          <a:effectLst/>
                          <a:latin typeface="Rockwell"/>
                        </a:rPr>
                        <a:t>4.79</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0.47</a:t>
                      </a:r>
                    </a:p>
                  </a:txBody>
                  <a:tcPr marL="9525" marR="9525" marT="9525" anchor="b">
                    <a:solidFill>
                      <a:schemeClr val="bg1">
                        <a:lumMod val="95000"/>
                      </a:schemeClr>
                    </a:solidFill>
                  </a:tcPr>
                </a:tc>
                <a:tc>
                  <a:txBody>
                    <a:bodyPr/>
                    <a:lstStyle/>
                    <a:p>
                      <a:pPr algn="ctr" fontAlgn="b"/>
                      <a:r>
                        <a:rPr lang="en-US" sz="2400" dirty="0">
                          <a:solidFill>
                            <a:srgbClr val="0070C0"/>
                          </a:solidFill>
                          <a:effectLst/>
                          <a:latin typeface="Rockwell"/>
                        </a:rPr>
                        <a:t>0.00</a:t>
                      </a:r>
                    </a:p>
                  </a:txBody>
                  <a:tcPr marL="9525" marR="9525" marT="9525" anchor="b">
                    <a:solidFill>
                      <a:schemeClr val="bg1">
                        <a:lumMod val="95000"/>
                      </a:schemeClr>
                    </a:solidFill>
                  </a:tcPr>
                </a:tc>
                <a:extLst>
                  <a:ext uri="{0D108BD9-81ED-4DB2-BD59-A6C34878D82A}">
                    <a16:rowId xmlns:a16="http://schemas.microsoft.com/office/drawing/2014/main" val="2127070340"/>
                  </a:ext>
                </a:extLst>
              </a:tr>
            </a:tbl>
          </a:graphicData>
        </a:graphic>
      </p:graphicFrame>
      <p:sp>
        <p:nvSpPr>
          <p:cNvPr id="13" name="TextBox 12">
            <a:extLst>
              <a:ext uri="{FF2B5EF4-FFF2-40B4-BE49-F238E27FC236}">
                <a16:creationId xmlns:a16="http://schemas.microsoft.com/office/drawing/2014/main" id="{C3941C60-E6DD-4DFB-5A2F-05AACA114AAA}"/>
              </a:ext>
            </a:extLst>
          </p:cNvPr>
          <p:cNvSpPr txBox="1"/>
          <p:nvPr/>
        </p:nvSpPr>
        <p:spPr>
          <a:xfrm>
            <a:off x="23200331" y="9824450"/>
            <a:ext cx="7821958"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rgbClr val="548DD4"/>
                </a:solidFill>
                <a:latin typeface="Rockwell"/>
                <a:cs typeface="Calibri"/>
              </a:rPr>
              <a:t>Figure 1 – </a:t>
            </a:r>
            <a:r>
              <a:rPr lang="en-US" sz="1600" i="1" dirty="0">
                <a:solidFill>
                  <a:srgbClr val="548DD4"/>
                </a:solidFill>
                <a:latin typeface="Rockwell"/>
                <a:cs typeface="Calibri"/>
              </a:rPr>
              <a:t>The </a:t>
            </a:r>
            <a:r>
              <a:rPr lang="en-US" sz="1600" i="1" dirty="0" err="1">
                <a:solidFill>
                  <a:srgbClr val="548DD4"/>
                </a:solidFill>
                <a:latin typeface="Rockwell"/>
                <a:cs typeface="Calibri"/>
              </a:rPr>
              <a:t>iMeasureU</a:t>
            </a:r>
            <a:r>
              <a:rPr lang="en-US" sz="1600" i="1" dirty="0">
                <a:solidFill>
                  <a:srgbClr val="548DD4"/>
                </a:solidFill>
                <a:latin typeface="Rockwell"/>
                <a:cs typeface="Calibri"/>
              </a:rPr>
              <a:t> (Vicon) is a tri-axial acceleration measurement device that is positioned securely on the tibia (3-cm anterior to the medial malleolus) via a silicon Velcro strap.</a:t>
            </a:r>
            <a:endParaRPr lang="en-US" sz="1600" dirty="0">
              <a:solidFill>
                <a:srgbClr val="548DD4"/>
              </a:solidFill>
              <a:latin typeface="Rockwell"/>
            </a:endParaRPr>
          </a:p>
        </p:txBody>
      </p:sp>
      <p:pic>
        <p:nvPicPr>
          <p:cNvPr id="8" name="Picture 7" descr="Chart&#10;&#10;Description automatically generated">
            <a:extLst>
              <a:ext uri="{FF2B5EF4-FFF2-40B4-BE49-F238E27FC236}">
                <a16:creationId xmlns:a16="http://schemas.microsoft.com/office/drawing/2014/main" id="{50BBD6D5-DB06-5EFC-1582-6E8D54E5607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341214" y="12951522"/>
            <a:ext cx="8707428" cy="5972110"/>
          </a:xfrm>
          <a:prstGeom prst="rect">
            <a:avLst/>
          </a:prstGeom>
        </p:spPr>
      </p:pic>
      <p:sp>
        <p:nvSpPr>
          <p:cNvPr id="30" name="TextBox 29">
            <a:extLst>
              <a:ext uri="{FF2B5EF4-FFF2-40B4-BE49-F238E27FC236}">
                <a16:creationId xmlns:a16="http://schemas.microsoft.com/office/drawing/2014/main" id="{BADCF922-77BF-E1B5-2E26-E6B8B47312D6}"/>
              </a:ext>
            </a:extLst>
          </p:cNvPr>
          <p:cNvSpPr txBox="1"/>
          <p:nvPr/>
        </p:nvSpPr>
        <p:spPr>
          <a:xfrm>
            <a:off x="22564452" y="18776760"/>
            <a:ext cx="8707428"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dirty="0">
                <a:solidFill>
                  <a:srgbClr val="548DD4"/>
                </a:solidFill>
                <a:latin typeface="Rockwell"/>
                <a:cs typeface="Calibri"/>
              </a:rPr>
              <a:t>Figure 2 – </a:t>
            </a:r>
            <a:r>
              <a:rPr lang="en-US" sz="1800" i="1" dirty="0">
                <a:solidFill>
                  <a:srgbClr val="548DD4"/>
                </a:solidFill>
                <a:latin typeface="Rockwell"/>
                <a:cs typeface="Calibri"/>
              </a:rPr>
              <a:t>Resultant acceleration (g) over entire dance session. Low impact (2 – 5 g), moderate impact (5 – 20 g) and high impact (&gt;20 g) denoted via color bands.</a:t>
            </a:r>
            <a:endParaRPr lang="en-US" sz="1800" dirty="0">
              <a:solidFill>
                <a:srgbClr val="548DD4"/>
              </a:solidFill>
              <a:latin typeface="Rockwell"/>
            </a:endParaRPr>
          </a:p>
        </p:txBody>
      </p:sp>
      <p:sp>
        <p:nvSpPr>
          <p:cNvPr id="54" name="TextBox 53">
            <a:extLst>
              <a:ext uri="{FF2B5EF4-FFF2-40B4-BE49-F238E27FC236}">
                <a16:creationId xmlns:a16="http://schemas.microsoft.com/office/drawing/2014/main" id="{C2A11D8B-AF92-F575-A812-2B527C346C41}"/>
              </a:ext>
            </a:extLst>
          </p:cNvPr>
          <p:cNvSpPr txBox="1"/>
          <p:nvPr/>
        </p:nvSpPr>
        <p:spPr>
          <a:xfrm>
            <a:off x="22963943" y="30776846"/>
            <a:ext cx="849465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dirty="0">
                <a:solidFill>
                  <a:srgbClr val="548DD4"/>
                </a:solidFill>
                <a:latin typeface="Rockwell"/>
                <a:cs typeface="Calibri"/>
              </a:rPr>
              <a:t>Figure 3 – </a:t>
            </a:r>
            <a:r>
              <a:rPr lang="en-US" sz="1800" i="1" dirty="0">
                <a:solidFill>
                  <a:srgbClr val="548DD4"/>
                </a:solidFill>
                <a:latin typeface="Rockwell"/>
                <a:cs typeface="Calibri"/>
              </a:rPr>
              <a:t>Mean and Standard Deviation of Symmetry Angles of the Contemporary and Ballet Dancers</a:t>
            </a:r>
            <a:endParaRPr lang="en-US" sz="1800" dirty="0">
              <a:solidFill>
                <a:srgbClr val="548DD4"/>
              </a:solidFill>
              <a:latin typeface="Rockwell"/>
            </a:endParaRPr>
          </a:p>
        </p:txBody>
      </p:sp>
      <p:sp>
        <p:nvSpPr>
          <p:cNvPr id="5" name="TextBox 4">
            <a:extLst>
              <a:ext uri="{FF2B5EF4-FFF2-40B4-BE49-F238E27FC236}">
                <a16:creationId xmlns:a16="http://schemas.microsoft.com/office/drawing/2014/main" id="{8CFC6786-73EB-3B23-B3E6-52A9C7D753B5}"/>
              </a:ext>
            </a:extLst>
          </p:cNvPr>
          <p:cNvSpPr txBox="1"/>
          <p:nvPr/>
        </p:nvSpPr>
        <p:spPr>
          <a:xfrm>
            <a:off x="12786026" y="19497925"/>
            <a:ext cx="18488313" cy="1246495"/>
          </a:xfrm>
          <a:prstGeom prst="rect">
            <a:avLst/>
          </a:prstGeom>
          <a:noFill/>
        </p:spPr>
        <p:txBody>
          <a:bodyPr wrap="square" rtlCol="0">
            <a:spAutoFit/>
          </a:bodyPr>
          <a:lstStyle/>
          <a:p>
            <a:pPr marL="457200" marR="0" lvl="0" indent="-457200" algn="just" defTabSz="4389028" rtl="0" eaLnBrk="1" fontAlgn="auto" latinLnBrk="0" hangingPunct="1">
              <a:lnSpc>
                <a:spcPct val="100000"/>
              </a:lnSpc>
              <a:spcBef>
                <a:spcPts val="0"/>
              </a:spcBef>
              <a:spcAft>
                <a:spcPts val="0"/>
              </a:spcAft>
              <a:buClrTx/>
              <a:buSzTx/>
              <a:buFont typeface="+mj-lt"/>
              <a:buAutoNum type="arabicPeriod" startAt="4"/>
              <a:tabLst/>
              <a:defRPr/>
            </a:pPr>
            <a:r>
              <a:rPr kumimoji="0" lang="en-US" sz="2500" b="0" i="0" u="none" strike="noStrike" kern="1200" cap="none" spc="0" normalizeH="0" baseline="0" noProof="0" dirty="0">
                <a:ln>
                  <a:noFill/>
                </a:ln>
                <a:solidFill>
                  <a:srgbClr val="1F497D">
                    <a:lumMod val="60000"/>
                    <a:lumOff val="40000"/>
                  </a:srgbClr>
                </a:solidFill>
                <a:effectLst/>
                <a:uLnTx/>
                <a:uFillTx/>
                <a:latin typeface="Rockwell"/>
                <a:ea typeface="+mn-ea"/>
                <a:cs typeface="+mn-cs"/>
              </a:rPr>
              <a:t>The contemporary dancer performed a typical contemporary class. All five sessions, in the same dance studio, consisted of a warm-up, </a:t>
            </a:r>
            <a:r>
              <a:rPr kumimoji="0" lang="en-US" sz="2500" b="0" i="0" u="none" strike="noStrike" kern="1200" cap="none" spc="0" normalizeH="0" baseline="0" noProof="0" dirty="0" err="1">
                <a:ln>
                  <a:noFill/>
                </a:ln>
                <a:solidFill>
                  <a:srgbClr val="1F497D">
                    <a:lumMod val="60000"/>
                    <a:lumOff val="40000"/>
                  </a:srgbClr>
                </a:solidFill>
                <a:effectLst/>
                <a:uLnTx/>
                <a:uFillTx/>
                <a:latin typeface="Rockwell"/>
                <a:ea typeface="+mn-ea"/>
                <a:cs typeface="+mn-cs"/>
              </a:rPr>
              <a:t>centre</a:t>
            </a:r>
            <a:r>
              <a:rPr kumimoji="0" lang="en-US" sz="2500" b="0" i="0" u="none" strike="noStrike" kern="1200" cap="none" spc="0" normalizeH="0" baseline="0" noProof="0" dirty="0">
                <a:ln>
                  <a:noFill/>
                </a:ln>
                <a:solidFill>
                  <a:srgbClr val="1F497D">
                    <a:lumMod val="60000"/>
                    <a:lumOff val="40000"/>
                  </a:srgbClr>
                </a:solidFill>
                <a:effectLst/>
                <a:uLnTx/>
                <a:uFillTx/>
                <a:latin typeface="Rockwell"/>
                <a:ea typeface="+mn-ea"/>
                <a:cs typeface="+mn-cs"/>
              </a:rPr>
              <a:t> work, and forty-five minutes of choreography. There was a fifteen-minute break between each class and choreography.  IMU devices remained on the ankles during this break. </a:t>
            </a:r>
          </a:p>
        </p:txBody>
      </p:sp>
      <p:sp>
        <p:nvSpPr>
          <p:cNvPr id="7" name="TextBox 6">
            <a:extLst>
              <a:ext uri="{FF2B5EF4-FFF2-40B4-BE49-F238E27FC236}">
                <a16:creationId xmlns:a16="http://schemas.microsoft.com/office/drawing/2014/main" id="{ACD955C4-B072-0D7E-C56C-EAEA3ACDD905}"/>
              </a:ext>
            </a:extLst>
          </p:cNvPr>
          <p:cNvSpPr txBox="1"/>
          <p:nvPr/>
        </p:nvSpPr>
        <p:spPr>
          <a:xfrm>
            <a:off x="12712123" y="20813511"/>
            <a:ext cx="18488312" cy="3893374"/>
          </a:xfrm>
          <a:prstGeom prst="rect">
            <a:avLst/>
          </a:prstGeom>
          <a:noFill/>
        </p:spPr>
        <p:txBody>
          <a:bodyPr wrap="square" lIns="91440" tIns="45720" rIns="91440" bIns="45720" rtlCol="0" anchor="t">
            <a:spAutoFit/>
          </a:bodyPr>
          <a:lstStyle/>
          <a:p>
            <a:pPr algn="just"/>
            <a:r>
              <a:rPr lang="en-US" sz="7200" dirty="0">
                <a:solidFill>
                  <a:schemeClr val="tx2">
                    <a:lumMod val="60000"/>
                    <a:lumOff val="40000"/>
                  </a:schemeClr>
                </a:solidFill>
                <a:latin typeface="Rockwell"/>
              </a:rPr>
              <a:t>DATA ANALYSIS</a:t>
            </a:r>
          </a:p>
          <a:p>
            <a:pPr marL="342900" indent="-342900" algn="just">
              <a:buFont typeface="Arial" panose="020B0604020202020204" pitchFamily="34" charset="0"/>
              <a:buChar char="•"/>
            </a:pPr>
            <a:r>
              <a:rPr lang="en-US" sz="2500" dirty="0">
                <a:solidFill>
                  <a:schemeClr val="tx2">
                    <a:lumMod val="60000"/>
                    <a:lumOff val="40000"/>
                  </a:schemeClr>
                </a:solidFill>
                <a:latin typeface="Rockwell"/>
              </a:rPr>
              <a:t>A custom Python script filtered IMU tri-axial acceleration data with 4th order low pass Butterworth filter (60 Hz)</a:t>
            </a:r>
          </a:p>
          <a:p>
            <a:pPr marL="342900" indent="-342900" algn="just">
              <a:buFont typeface="Arial" panose="020B0604020202020204" pitchFamily="34" charset="0"/>
              <a:buChar char="•"/>
            </a:pPr>
            <a:r>
              <a:rPr lang="en-US" sz="2500" dirty="0">
                <a:solidFill>
                  <a:schemeClr val="tx2">
                    <a:lumMod val="60000"/>
                    <a:lumOff val="40000"/>
                  </a:schemeClr>
                </a:solidFill>
                <a:latin typeface="Rockwell"/>
              </a:rPr>
              <a:t>The resultant acceleration was then computed, and peaks were recorded between 2 and 5 </a:t>
            </a:r>
            <a:r>
              <a:rPr lang="en-US" sz="2500" i="1" dirty="0">
                <a:solidFill>
                  <a:schemeClr val="tx2">
                    <a:lumMod val="60000"/>
                    <a:lumOff val="40000"/>
                  </a:schemeClr>
                </a:solidFill>
                <a:latin typeface="Rockwell"/>
              </a:rPr>
              <a:t>g</a:t>
            </a:r>
            <a:r>
              <a:rPr lang="en-US" sz="2500" dirty="0">
                <a:solidFill>
                  <a:schemeClr val="tx2">
                    <a:lumMod val="60000"/>
                    <a:lumOff val="40000"/>
                  </a:schemeClr>
                </a:solidFill>
                <a:latin typeface="Rockwell"/>
              </a:rPr>
              <a:t> (Low Impact), between 5 and 2- </a:t>
            </a:r>
            <a:r>
              <a:rPr lang="en-US" sz="2500" i="1" dirty="0">
                <a:solidFill>
                  <a:schemeClr val="tx2">
                    <a:lumMod val="60000"/>
                    <a:lumOff val="40000"/>
                  </a:schemeClr>
                </a:solidFill>
                <a:latin typeface="Rockwell"/>
              </a:rPr>
              <a:t>g</a:t>
            </a:r>
            <a:r>
              <a:rPr lang="en-US" sz="2500" dirty="0">
                <a:solidFill>
                  <a:schemeClr val="tx2">
                    <a:lumMod val="60000"/>
                    <a:lumOff val="40000"/>
                  </a:schemeClr>
                </a:solidFill>
                <a:latin typeface="Rockwell"/>
              </a:rPr>
              <a:t> (Moderate Impact), and &gt; 20 </a:t>
            </a:r>
            <a:r>
              <a:rPr lang="en-US" sz="2500" i="1" dirty="0">
                <a:solidFill>
                  <a:schemeClr val="tx2">
                    <a:lumMod val="60000"/>
                    <a:lumOff val="40000"/>
                  </a:schemeClr>
                </a:solidFill>
                <a:latin typeface="Rockwell"/>
              </a:rPr>
              <a:t>g</a:t>
            </a:r>
            <a:r>
              <a:rPr lang="en-US" sz="2500" dirty="0">
                <a:solidFill>
                  <a:schemeClr val="tx2">
                    <a:lumMod val="60000"/>
                    <a:lumOff val="40000"/>
                  </a:schemeClr>
                </a:solidFill>
                <a:latin typeface="Rockwell"/>
              </a:rPr>
              <a:t> (High Impact) for each leg. </a:t>
            </a:r>
          </a:p>
          <a:p>
            <a:pPr marL="342900" indent="-342900" algn="just">
              <a:buFont typeface="Arial" panose="020B0604020202020204" pitchFamily="34" charset="0"/>
              <a:buChar char="•"/>
            </a:pPr>
            <a:r>
              <a:rPr kumimoji="0" lang="en-US" sz="2500" b="0" i="0" u="none" strike="noStrike" kern="1200" cap="none" spc="0" normalizeH="0" baseline="0" noProof="0" dirty="0">
                <a:ln>
                  <a:noFill/>
                </a:ln>
                <a:solidFill>
                  <a:srgbClr val="558ED5"/>
                </a:solidFill>
                <a:effectLst/>
                <a:uLnTx/>
                <a:uFillTx/>
                <a:latin typeface="Rockwell" panose="02060603020205020403" pitchFamily="18" charset="77"/>
                <a:ea typeface="+mn-ea"/>
                <a:cs typeface="+mn-cs"/>
              </a:rPr>
              <a:t>Symmetry angle (SA) metric between legs was then calculated</a:t>
            </a:r>
            <a:r>
              <a:rPr lang="en-US" sz="2500" dirty="0">
                <a:solidFill>
                  <a:srgbClr val="558ED5"/>
                </a:solidFill>
                <a:latin typeface="Rockwell" panose="02060603020205020403" pitchFamily="18" charset="77"/>
              </a:rPr>
              <a:t>.</a:t>
            </a:r>
            <a:r>
              <a:rPr kumimoji="0" lang="en-US" sz="2500" b="0" i="0" u="none" strike="noStrike" kern="1200" cap="none" spc="0" normalizeH="0" baseline="0" noProof="0" dirty="0">
                <a:ln>
                  <a:noFill/>
                </a:ln>
                <a:solidFill>
                  <a:srgbClr val="558ED5"/>
                </a:solidFill>
                <a:effectLst/>
                <a:uLnTx/>
                <a:uFillTx/>
                <a:latin typeface="Rockwell" panose="02060603020205020403" pitchFamily="18" charset="77"/>
                <a:ea typeface="+mn-ea"/>
                <a:cs typeface="+mn-cs"/>
              </a:rPr>
              <a:t> SA is a logical method of calculating asymmetry that does not require reference values. It quantifies the degree of asymmetry from a 45-degree angle. Two symmetrical values create a 45-degree angle, and the smaller the percentage, the larger degree of symmetry between the left and right legs. Symmetry angle shows the magnitude, not the direction, of the vector.</a:t>
            </a:r>
            <a:r>
              <a:rPr kumimoji="0" lang="en-US" sz="2500" b="0" i="0" u="none" strike="noStrike" kern="1200" cap="none" spc="0" normalizeH="0" baseline="30000" noProof="0" dirty="0">
                <a:ln>
                  <a:noFill/>
                </a:ln>
                <a:solidFill>
                  <a:srgbClr val="558ED5"/>
                </a:solidFill>
                <a:effectLst/>
                <a:uLnTx/>
                <a:uFillTx/>
                <a:latin typeface="Rockwell" panose="02060603020205020403" pitchFamily="18" charset="77"/>
                <a:ea typeface="+mn-ea"/>
                <a:cs typeface="+mn-cs"/>
              </a:rPr>
              <a:t>5</a:t>
            </a:r>
            <a:endParaRPr kumimoji="0" lang="en-US" sz="2500" b="0" i="0" u="none" strike="noStrike" kern="1200" cap="none" spc="0" normalizeH="0" baseline="0" noProof="0" dirty="0">
              <a:ln>
                <a:noFill/>
              </a:ln>
              <a:solidFill>
                <a:srgbClr val="1F497D">
                  <a:lumMod val="60000"/>
                  <a:lumOff val="40000"/>
                </a:srgbClr>
              </a:solidFill>
              <a:effectLst/>
              <a:uLnTx/>
              <a:uFillTx/>
              <a:latin typeface="Rockwell"/>
              <a:ea typeface="+mn-ea"/>
              <a:cs typeface="+mn-cs"/>
            </a:endParaRPr>
          </a:p>
        </p:txBody>
      </p:sp>
      <p:sp>
        <p:nvSpPr>
          <p:cNvPr id="17" name="TextBox 16">
            <a:extLst>
              <a:ext uri="{FF2B5EF4-FFF2-40B4-BE49-F238E27FC236}">
                <a16:creationId xmlns:a16="http://schemas.microsoft.com/office/drawing/2014/main" id="{CCE61515-5BB4-5DE1-52B6-1F739EBD3AE8}"/>
              </a:ext>
            </a:extLst>
          </p:cNvPr>
          <p:cNvSpPr txBox="1"/>
          <p:nvPr/>
        </p:nvSpPr>
        <p:spPr>
          <a:xfrm>
            <a:off x="12712123" y="25722086"/>
            <a:ext cx="976041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dirty="0">
                <a:solidFill>
                  <a:srgbClr val="548DD4"/>
                </a:solidFill>
                <a:latin typeface="Rockwell"/>
                <a:cs typeface="Calibri"/>
              </a:rPr>
              <a:t>Table 1,2 – </a:t>
            </a:r>
            <a:r>
              <a:rPr lang="en-US" sz="1800" i="1" dirty="0">
                <a:solidFill>
                  <a:srgbClr val="548DD4"/>
                </a:solidFill>
                <a:latin typeface="Rockwell"/>
                <a:cs typeface="Calibri"/>
              </a:rPr>
              <a:t>Symmetry Angles Between Right and Left Legs</a:t>
            </a:r>
            <a:endParaRPr lang="en-US" sz="1800" dirty="0">
              <a:solidFill>
                <a:srgbClr val="548DD4"/>
              </a:solidFill>
              <a:latin typeface="Rockwell"/>
            </a:endParaRPr>
          </a:p>
        </p:txBody>
      </p:sp>
      <p:sp>
        <p:nvSpPr>
          <p:cNvPr id="19" name="Rectangle 18">
            <a:extLst>
              <a:ext uri="{FF2B5EF4-FFF2-40B4-BE49-F238E27FC236}">
                <a16:creationId xmlns:a16="http://schemas.microsoft.com/office/drawing/2014/main" id="{409AA2DA-FD79-4E1A-7E48-F3D25D241855}"/>
              </a:ext>
            </a:extLst>
          </p:cNvPr>
          <p:cNvSpPr/>
          <p:nvPr/>
        </p:nvSpPr>
        <p:spPr>
          <a:xfrm>
            <a:off x="23200331" y="17172129"/>
            <a:ext cx="7848311" cy="503599"/>
          </a:xfrm>
          <a:prstGeom prst="rect">
            <a:avLst/>
          </a:prstGeom>
          <a:solidFill>
            <a:srgbClr val="00B05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1D57F78-25FA-E974-D3C7-A95AFB02948E}"/>
              </a:ext>
            </a:extLst>
          </p:cNvPr>
          <p:cNvSpPr/>
          <p:nvPr/>
        </p:nvSpPr>
        <p:spPr>
          <a:xfrm>
            <a:off x="23200332" y="15247553"/>
            <a:ext cx="7821958" cy="1913142"/>
          </a:xfrm>
          <a:prstGeom prst="rect">
            <a:avLst/>
          </a:prstGeom>
          <a:solidFill>
            <a:srgbClr val="FF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1D08613-9BF9-27A6-CDA9-4CEF947A5618}"/>
              </a:ext>
            </a:extLst>
          </p:cNvPr>
          <p:cNvSpPr/>
          <p:nvPr/>
        </p:nvSpPr>
        <p:spPr>
          <a:xfrm>
            <a:off x="23246634" y="13371481"/>
            <a:ext cx="7775655" cy="1913142"/>
          </a:xfrm>
          <a:prstGeom prst="rect">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BCB942B-09A6-61A6-BD8E-A0712027AC27}"/>
              </a:ext>
            </a:extLst>
          </p:cNvPr>
          <p:cNvSpPr/>
          <p:nvPr/>
        </p:nvSpPr>
        <p:spPr>
          <a:xfrm>
            <a:off x="1179643" y="24894627"/>
            <a:ext cx="5450531" cy="3170099"/>
          </a:xfrm>
          <a:prstGeom prst="rect">
            <a:avLst/>
          </a:prstGeom>
          <a:noFill/>
        </p:spPr>
        <p:txBody>
          <a:bodyPr wrap="none" lIns="91440" tIns="45720" rIns="91440" bIns="45720">
            <a:spAutoFit/>
          </a:bodyPr>
          <a:lstStyle/>
          <a:p>
            <a:pPr algn="ctr"/>
            <a:r>
              <a:rPr lang="en-US" sz="20000" b="0" cap="none" spc="0" dirty="0">
                <a:ln w="0"/>
                <a:solidFill>
                  <a:schemeClr val="accent1"/>
                </a:solidFill>
                <a:effectLst>
                  <a:outerShdw blurRad="38100" dist="25400" dir="5400000" algn="ctr" rotWithShape="0">
                    <a:srgbClr val="6E747A">
                      <a:alpha val="43000"/>
                    </a:srgbClr>
                  </a:outerShdw>
                </a:effectLst>
                <a:latin typeface="Rockwell" panose="02060603020205020403" pitchFamily="18" charset="77"/>
              </a:rPr>
              <a:t>67%</a:t>
            </a:r>
          </a:p>
        </p:txBody>
      </p:sp>
      <p:pic>
        <p:nvPicPr>
          <p:cNvPr id="1026" name="Picture 2" descr="Average Lifespan of Pointe Shoes">
            <a:extLst>
              <a:ext uri="{FF2B5EF4-FFF2-40B4-BE49-F238E27FC236}">
                <a16:creationId xmlns:a16="http://schemas.microsoft.com/office/drawing/2014/main" id="{4600E959-95D7-7D68-13CC-7F427E2BE57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6788" r="29107"/>
          <a:stretch/>
        </p:blipFill>
        <p:spPr bwMode="auto">
          <a:xfrm>
            <a:off x="7897596" y="25305977"/>
            <a:ext cx="4168427" cy="628823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a:extLst>
              <a:ext uri="{FF2B5EF4-FFF2-40B4-BE49-F238E27FC236}">
                <a16:creationId xmlns:a16="http://schemas.microsoft.com/office/drawing/2014/main" id="{8E1A01D4-155E-C256-543B-5B33F475E68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735786" y="25336995"/>
            <a:ext cx="8614768" cy="5451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730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33a9a1e-3795-49c3-bf68-ecce201b8d70">
      <Terms xmlns="http://schemas.microsoft.com/office/infopath/2007/PartnerControls"/>
    </lcf76f155ced4ddcb4097134ff3c332f>
    <TaxCatchAll xmlns="97f189ce-eb07-4121-926c-ad10829e050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241F422EC0CC4C8EBE4DC8336F4E7E" ma:contentTypeVersion="24" ma:contentTypeDescription="Create a new document." ma:contentTypeScope="" ma:versionID="fee7e86598603b20da1948ba976de989">
  <xsd:schema xmlns:xsd="http://www.w3.org/2001/XMLSchema" xmlns:xs="http://www.w3.org/2001/XMLSchema" xmlns:p="http://schemas.microsoft.com/office/2006/metadata/properties" xmlns:ns2="5523b991-a3cc-42ec-99c0-93458c6ee87f" xmlns:ns3="933a9a1e-3795-49c3-bf68-ecce201b8d70" xmlns:ns4="97f189ce-eb07-4121-926c-ad10829e0504" targetNamespace="http://schemas.microsoft.com/office/2006/metadata/properties" ma:root="true" ma:fieldsID="1d97dea8cf51a6ae40d3a5c8662918c9" ns2:_="" ns3:_="" ns4:_="">
    <xsd:import namespace="5523b991-a3cc-42ec-99c0-93458c6ee87f"/>
    <xsd:import namespace="933a9a1e-3795-49c3-bf68-ecce201b8d70"/>
    <xsd:import namespace="97f189ce-eb07-4121-926c-ad10829e0504"/>
    <xsd:element name="properties">
      <xsd:complexType>
        <xsd:sequence>
          <xsd:element name="documentManagement">
            <xsd:complexType>
              <xsd:all>
                <xsd:element ref="ns2:SharedWithUsers" minOccurs="0"/>
                <xsd:element ref="ns2:SharedWithDetails" minOccurs="0"/>
                <xsd:element ref="ns3:MediaServiceEventHashCode" minOccurs="0"/>
                <xsd:element ref="ns3:MediaServiceGenerationTime"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LengthInSeconds" minOccurs="0"/>
                <xsd:element ref="ns3:lcf76f155ced4ddcb4097134ff3c332f" minOccurs="0"/>
                <xsd:element ref="ns4:TaxCatchAll"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23b991-a3cc-42ec-99c0-93458c6ee87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3a9a1e-3795-49c3-bf68-ecce201b8d70" elementFormDefault="qualified">
    <xsd:import namespace="http://schemas.microsoft.com/office/2006/documentManagement/types"/>
    <xsd:import namespace="http://schemas.microsoft.com/office/infopath/2007/PartnerControls"/>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fc7c6bf-bcdc-4a22-a798-56f05a6d25cb"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f189ce-eb07-4121-926c-ad10829e0504"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5fa4540d-ee79-451e-830a-8e0323f89d54}" ma:internalName="TaxCatchAll" ma:showField="CatchAllData" ma:web="97f189ce-eb07-4121-926c-ad10829e05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299B37-D4EC-4CB6-93C0-945DA68A3EAB}">
  <ds:schemaRefs>
    <ds:schemaRef ds:uri="http://schemas.microsoft.com/sharepoint/v3/contenttype/forms"/>
  </ds:schemaRefs>
</ds:datastoreItem>
</file>

<file path=customXml/itemProps2.xml><?xml version="1.0" encoding="utf-8"?>
<ds:datastoreItem xmlns:ds="http://schemas.openxmlformats.org/officeDocument/2006/customXml" ds:itemID="{AC2CA534-F2B0-4C31-905C-7FFADA9216DC}">
  <ds:schemaRefs>
    <ds:schemaRef ds:uri="933a9a1e-3795-49c3-bf68-ecce201b8d70"/>
    <ds:schemaRef ds:uri="97f189ce-eb07-4121-926c-ad10829e0504"/>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0034FE1-EAE4-481B-B51C-96BF9D65CAB1}">
  <ds:schemaRefs>
    <ds:schemaRef ds:uri="5523b991-a3cc-42ec-99c0-93458c6ee87f"/>
    <ds:schemaRef ds:uri="933a9a1e-3795-49c3-bf68-ecce201b8d70"/>
    <ds:schemaRef ds:uri="97f189ce-eb07-4121-926c-ad10829e050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2814</TotalTime>
  <Words>1751</Words>
  <Application>Microsoft Macintosh PowerPoint</Application>
  <PresentationFormat>Custom</PresentationFormat>
  <Paragraphs>113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Rockwell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Scibek, Prof. Eric P.</dc:creator>
  <cp:lastModifiedBy>Broyles, Kaitlin F.</cp:lastModifiedBy>
  <cp:revision>111</cp:revision>
  <dcterms:created xsi:type="dcterms:W3CDTF">2013-06-27T21:33:01Z</dcterms:created>
  <dcterms:modified xsi:type="dcterms:W3CDTF">2023-04-16T21:44:54Z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0x010100EA241F422EC0CC4C8EBE4DC8336F4E7E</vt:lpwstr>
  </property>
  <property fmtid="{D5CDD505-2E9C-101B-9397-08002B2CF9AE}" pid="3" name="Order">
    <vt:r8>11500</vt:r8>
  </property>
</Properties>
</file>