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43891200" cy="32918400"/>
  <p:notesSz cx="6858000" cy="9144000"/>
  <p:defaultTextStyle>
    <a:defPPr>
      <a:defRPr lang="en-US"/>
    </a:defPPr>
    <a:lvl1pPr marL="0" algn="l" defTabSz="4389028" rtl="0" eaLnBrk="1" latinLnBrk="0" hangingPunct="1">
      <a:defRPr sz="8700" kern="1200">
        <a:solidFill>
          <a:schemeClr val="tx1"/>
        </a:solidFill>
        <a:latin typeface="+mn-lt"/>
        <a:ea typeface="+mn-ea"/>
        <a:cs typeface="+mn-cs"/>
      </a:defRPr>
    </a:lvl1pPr>
    <a:lvl2pPr marL="2194514" algn="l" defTabSz="4389028" rtl="0" eaLnBrk="1" latinLnBrk="0" hangingPunct="1">
      <a:defRPr sz="8700" kern="1200">
        <a:solidFill>
          <a:schemeClr val="tx1"/>
        </a:solidFill>
        <a:latin typeface="+mn-lt"/>
        <a:ea typeface="+mn-ea"/>
        <a:cs typeface="+mn-cs"/>
      </a:defRPr>
    </a:lvl2pPr>
    <a:lvl3pPr marL="4389028" algn="l" defTabSz="4389028" rtl="0" eaLnBrk="1" latinLnBrk="0" hangingPunct="1">
      <a:defRPr sz="8700" kern="1200">
        <a:solidFill>
          <a:schemeClr val="tx1"/>
        </a:solidFill>
        <a:latin typeface="+mn-lt"/>
        <a:ea typeface="+mn-ea"/>
        <a:cs typeface="+mn-cs"/>
      </a:defRPr>
    </a:lvl3pPr>
    <a:lvl4pPr marL="6583543" algn="l" defTabSz="4389028" rtl="0" eaLnBrk="1" latinLnBrk="0" hangingPunct="1">
      <a:defRPr sz="8700" kern="1200">
        <a:solidFill>
          <a:schemeClr val="tx1"/>
        </a:solidFill>
        <a:latin typeface="+mn-lt"/>
        <a:ea typeface="+mn-ea"/>
        <a:cs typeface="+mn-cs"/>
      </a:defRPr>
    </a:lvl4pPr>
    <a:lvl5pPr marL="8778057" algn="l" defTabSz="4389028" rtl="0" eaLnBrk="1" latinLnBrk="0" hangingPunct="1">
      <a:defRPr sz="8700" kern="1200">
        <a:solidFill>
          <a:schemeClr val="tx1"/>
        </a:solidFill>
        <a:latin typeface="+mn-lt"/>
        <a:ea typeface="+mn-ea"/>
        <a:cs typeface="+mn-cs"/>
      </a:defRPr>
    </a:lvl5pPr>
    <a:lvl6pPr marL="10972571" algn="l" defTabSz="4389028" rtl="0" eaLnBrk="1" latinLnBrk="0" hangingPunct="1">
      <a:defRPr sz="8700" kern="1200">
        <a:solidFill>
          <a:schemeClr val="tx1"/>
        </a:solidFill>
        <a:latin typeface="+mn-lt"/>
        <a:ea typeface="+mn-ea"/>
        <a:cs typeface="+mn-cs"/>
      </a:defRPr>
    </a:lvl6pPr>
    <a:lvl7pPr marL="13167085" algn="l" defTabSz="4389028" rtl="0" eaLnBrk="1" latinLnBrk="0" hangingPunct="1">
      <a:defRPr sz="8700" kern="1200">
        <a:solidFill>
          <a:schemeClr val="tx1"/>
        </a:solidFill>
        <a:latin typeface="+mn-lt"/>
        <a:ea typeface="+mn-ea"/>
        <a:cs typeface="+mn-cs"/>
      </a:defRPr>
    </a:lvl7pPr>
    <a:lvl8pPr marL="15361599" algn="l" defTabSz="4389028" rtl="0" eaLnBrk="1" latinLnBrk="0" hangingPunct="1">
      <a:defRPr sz="8700" kern="1200">
        <a:solidFill>
          <a:schemeClr val="tx1"/>
        </a:solidFill>
        <a:latin typeface="+mn-lt"/>
        <a:ea typeface="+mn-ea"/>
        <a:cs typeface="+mn-cs"/>
      </a:defRPr>
    </a:lvl8pPr>
    <a:lvl9pPr marL="17556115" algn="l" defTabSz="4389028" rtl="0" eaLnBrk="1" latinLnBrk="0" hangingPunct="1">
      <a:defRPr sz="87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13824"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F49F35A-944E-685E-AD77-BCEF42DF3E33}" name="Moran, Prof. Matthew F." initials="MPMF" userId="S::moranm@sacredheart.edu::50d0339a-1c7f-446d-b93a-23d5a446cf9e" providerId="AD"/>
  <p188:author id="{EB75B692-3FEF-1A4A-4D13-E3C7857D7E32}" name="Rogler, Isabella C." initials="IR" userId="S::rogleri@mail.sacredheart.edu::3985b9aa-92a3-4d33-80d8-2793127dee9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181B"/>
    <a:srgbClr val="336699"/>
    <a:srgbClr val="AF0000"/>
    <a:srgbClr val="CC3333"/>
    <a:srgbClr val="C42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576"/>
    <p:restoredTop sz="95530"/>
  </p:normalViewPr>
  <p:slideViewPr>
    <p:cSldViewPr>
      <p:cViewPr>
        <p:scale>
          <a:sx n="35" d="100"/>
          <a:sy n="35" d="100"/>
        </p:scale>
        <p:origin x="184" y="144"/>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https://mailsacredheart-my.sharepoint.com/personal/moranm_sacredheart_edu/Documents/Documents/Research/Projects/Theia%20Noraxon%20Running/COM%20Project/COM_running_project.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mailsacredheart-my.sharepoint.com/personal/moranm_sacredheart_edu/Documents/Documents/Research/Projects/Theia%20Noraxon%20Running/COM%20Project/COM_running_project.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mailsacredheart-my.sharepoint.com/personal/moranm_sacredheart_edu/Documents/Documents/Research/Projects/Theia%20Noraxon%20Running/COM%20Project/COM_running_project.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a:t>Stature</a:t>
            </a:r>
            <a:r>
              <a:rPr lang="en-US" b="1" baseline="0"/>
              <a:t> (cm) vs VO (cm) RELATIONSHIP</a:t>
            </a:r>
            <a:endParaRPr lang="en-US" b="1"/>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spPr>
            <a:ln w="19050" cap="rnd">
              <a:noFill/>
              <a:round/>
            </a:ln>
            <a:effectLst/>
          </c:spPr>
          <c:marker>
            <c:symbol val="circle"/>
            <c:size val="5"/>
            <c:spPr>
              <a:solidFill>
                <a:schemeClr val="accent1"/>
              </a:solidFill>
              <a:ln w="9525">
                <a:solidFill>
                  <a:schemeClr val="accent1"/>
                </a:solidFill>
              </a:ln>
              <a:effectLst/>
            </c:spPr>
          </c:marker>
          <c:trendline>
            <c:spPr>
              <a:ln w="19050" cap="rnd">
                <a:solidFill>
                  <a:schemeClr val="accent1"/>
                </a:solidFill>
                <a:prstDash val="sysDot"/>
              </a:ln>
              <a:effectLst/>
            </c:spPr>
            <c:trendlineType val="linear"/>
            <c:dispRSqr val="1"/>
            <c:dispEq val="1"/>
            <c:trendlineLbl>
              <c:layout>
                <c:manualLayout>
                  <c:x val="0.12792829779003456"/>
                  <c:y val="-0.10530909242427811"/>
                </c:manualLayout>
              </c:layout>
              <c:numFmt formatCode="General" sourceLinked="0"/>
              <c:spPr>
                <a:solidFill>
                  <a:schemeClr val="bg2"/>
                </a:solidFill>
                <a:ln>
                  <a:solidFill>
                    <a:schemeClr val="accent1"/>
                  </a:solid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trendlineLbl>
          </c:trendline>
          <c:xVal>
            <c:numRef>
              <c:f>'VO Predictors'!$D$2:$D$22</c:f>
              <c:numCache>
                <c:formatCode>General</c:formatCode>
                <c:ptCount val="21"/>
                <c:pt idx="0">
                  <c:v>163.83000000000001</c:v>
                </c:pt>
                <c:pt idx="1">
                  <c:v>168.91</c:v>
                </c:pt>
                <c:pt idx="2">
                  <c:v>179.07</c:v>
                </c:pt>
                <c:pt idx="3">
                  <c:v>186.69</c:v>
                </c:pt>
                <c:pt idx="4">
                  <c:v>185.42000000000002</c:v>
                </c:pt>
                <c:pt idx="5">
                  <c:v>180.34</c:v>
                </c:pt>
                <c:pt idx="6">
                  <c:v>170.18</c:v>
                </c:pt>
                <c:pt idx="7">
                  <c:v>165.1</c:v>
                </c:pt>
                <c:pt idx="8">
                  <c:v>165.1</c:v>
                </c:pt>
                <c:pt idx="9">
                  <c:v>173.99</c:v>
                </c:pt>
                <c:pt idx="10">
                  <c:v>163.83000000000001</c:v>
                </c:pt>
                <c:pt idx="11">
                  <c:v>163.83000000000001</c:v>
                </c:pt>
                <c:pt idx="12">
                  <c:v>168.91</c:v>
                </c:pt>
                <c:pt idx="13">
                  <c:v>167.64000000000001</c:v>
                </c:pt>
                <c:pt idx="14">
                  <c:v>172.08500000000001</c:v>
                </c:pt>
                <c:pt idx="15">
                  <c:v>180.34</c:v>
                </c:pt>
                <c:pt idx="16">
                  <c:v>179.07</c:v>
                </c:pt>
                <c:pt idx="17">
                  <c:v>167.64000000000001</c:v>
                </c:pt>
                <c:pt idx="18">
                  <c:v>161.29</c:v>
                </c:pt>
                <c:pt idx="19">
                  <c:v>185.42000000000002</c:v>
                </c:pt>
                <c:pt idx="20">
                  <c:v>168.91</c:v>
                </c:pt>
              </c:numCache>
            </c:numRef>
          </c:xVal>
          <c:yVal>
            <c:numRef>
              <c:f>'VO Predictors'!$E$2:$E$22</c:f>
              <c:numCache>
                <c:formatCode>General</c:formatCode>
                <c:ptCount val="21"/>
                <c:pt idx="0">
                  <c:v>8.6449999999999907</c:v>
                </c:pt>
                <c:pt idx="1">
                  <c:v>8.3579999999999899</c:v>
                </c:pt>
                <c:pt idx="2">
                  <c:v>9.5630000000000095</c:v>
                </c:pt>
                <c:pt idx="3">
                  <c:v>8.4459999999999891</c:v>
                </c:pt>
                <c:pt idx="4">
                  <c:v>8.5879999999999903</c:v>
                </c:pt>
                <c:pt idx="5">
                  <c:v>8.3979999999999997</c:v>
                </c:pt>
                <c:pt idx="6">
                  <c:v>8.3369999999999909</c:v>
                </c:pt>
                <c:pt idx="7">
                  <c:v>9.9349999999999898</c:v>
                </c:pt>
                <c:pt idx="8">
                  <c:v>7.2239999999999904</c:v>
                </c:pt>
                <c:pt idx="9">
                  <c:v>7.786999999999999</c:v>
                </c:pt>
                <c:pt idx="10">
                  <c:v>7.9569999999999999</c:v>
                </c:pt>
                <c:pt idx="11">
                  <c:v>9.9349999999999987</c:v>
                </c:pt>
                <c:pt idx="12">
                  <c:v>7.8499999999999908</c:v>
                </c:pt>
                <c:pt idx="13">
                  <c:v>9.1659999999999897</c:v>
                </c:pt>
                <c:pt idx="14">
                  <c:v>10.824999999999999</c:v>
                </c:pt>
                <c:pt idx="15">
                  <c:v>11.3249999999999</c:v>
                </c:pt>
                <c:pt idx="16">
                  <c:v>11.5899999999999</c:v>
                </c:pt>
                <c:pt idx="17">
                  <c:v>10.423</c:v>
                </c:pt>
                <c:pt idx="18">
                  <c:v>7.6370000000000102</c:v>
                </c:pt>
                <c:pt idx="19">
                  <c:v>10.0549999999999</c:v>
                </c:pt>
                <c:pt idx="20">
                  <c:v>6.8199999999999896</c:v>
                </c:pt>
              </c:numCache>
            </c:numRef>
          </c:yVal>
          <c:smooth val="0"/>
          <c:extLst>
            <c:ext xmlns:c16="http://schemas.microsoft.com/office/drawing/2014/chart" uri="{C3380CC4-5D6E-409C-BE32-E72D297353CC}">
              <c16:uniqueId val="{00000001-5D49-9D47-B90D-7704916E689E}"/>
            </c:ext>
          </c:extLst>
        </c:ser>
        <c:dLbls>
          <c:showLegendKey val="0"/>
          <c:showVal val="0"/>
          <c:showCatName val="0"/>
          <c:showSerName val="0"/>
          <c:showPercent val="0"/>
          <c:showBubbleSize val="0"/>
        </c:dLbls>
        <c:axId val="1914104959"/>
        <c:axId val="1914105791"/>
      </c:scatterChart>
      <c:valAx>
        <c:axId val="1914104959"/>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Height (cm)</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14105791"/>
        <c:crosses val="autoZero"/>
        <c:crossBetween val="midCat"/>
      </c:valAx>
      <c:valAx>
        <c:axId val="1914105791"/>
        <c:scaling>
          <c:orientation val="minMax"/>
          <c:min val="6"/>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VO</a:t>
                </a:r>
                <a:r>
                  <a:rPr lang="en-US" baseline="0"/>
                  <a:t> </a:t>
                </a:r>
                <a:r>
                  <a:rPr lang="en-US"/>
                  <a:t>(cm)</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14104959"/>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dirty="0"/>
              <a:t>Cadence (spm)</a:t>
            </a:r>
            <a:r>
              <a:rPr lang="en-US" b="1" baseline="0" dirty="0"/>
              <a:t> vs VO (cm) RELATIONSHIP</a:t>
            </a:r>
            <a:endParaRPr lang="en-US" b="1" dirty="0"/>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spPr>
            <a:ln w="19050" cap="rnd">
              <a:noFill/>
              <a:round/>
            </a:ln>
            <a:effectLst/>
          </c:spPr>
          <c:marker>
            <c:symbol val="circle"/>
            <c:size val="5"/>
            <c:spPr>
              <a:solidFill>
                <a:schemeClr val="accent2"/>
              </a:solidFill>
              <a:ln w="9525">
                <a:solidFill>
                  <a:schemeClr val="accent2"/>
                </a:solidFill>
              </a:ln>
              <a:effectLst/>
            </c:spPr>
          </c:marker>
          <c:trendline>
            <c:spPr>
              <a:ln w="19050" cap="rnd">
                <a:solidFill>
                  <a:schemeClr val="accent1"/>
                </a:solidFill>
                <a:prstDash val="sysDot"/>
              </a:ln>
              <a:effectLst/>
            </c:spPr>
            <c:trendlineType val="linear"/>
            <c:dispRSqr val="1"/>
            <c:dispEq val="1"/>
            <c:trendlineLbl>
              <c:layout>
                <c:manualLayout>
                  <c:x val="2.3425812006771844E-2"/>
                  <c:y val="3.2110256480674185E-3"/>
                </c:manualLayout>
              </c:layout>
              <c:numFmt formatCode="General" sourceLinked="0"/>
              <c:spPr>
                <a:solidFill>
                  <a:schemeClr val="bg2"/>
                </a:solid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trendlineLbl>
          </c:trendline>
          <c:xVal>
            <c:numRef>
              <c:f>'VO Predictors'!$G$2:$G$22</c:f>
              <c:numCache>
                <c:formatCode>General</c:formatCode>
                <c:ptCount val="21"/>
                <c:pt idx="0">
                  <c:v>185</c:v>
                </c:pt>
                <c:pt idx="1">
                  <c:v>169</c:v>
                </c:pt>
                <c:pt idx="2">
                  <c:v>167</c:v>
                </c:pt>
                <c:pt idx="3">
                  <c:v>154</c:v>
                </c:pt>
                <c:pt idx="4">
                  <c:v>159</c:v>
                </c:pt>
                <c:pt idx="5">
                  <c:v>164</c:v>
                </c:pt>
                <c:pt idx="6">
                  <c:v>168</c:v>
                </c:pt>
                <c:pt idx="7">
                  <c:v>161</c:v>
                </c:pt>
                <c:pt idx="8">
                  <c:v>193</c:v>
                </c:pt>
                <c:pt idx="9">
                  <c:v>172</c:v>
                </c:pt>
                <c:pt idx="10">
                  <c:v>178</c:v>
                </c:pt>
                <c:pt idx="11">
                  <c:v>172</c:v>
                </c:pt>
                <c:pt idx="12">
                  <c:v>173</c:v>
                </c:pt>
                <c:pt idx="13">
                  <c:v>176</c:v>
                </c:pt>
                <c:pt idx="14">
                  <c:v>178</c:v>
                </c:pt>
                <c:pt idx="15">
                  <c:v>179</c:v>
                </c:pt>
                <c:pt idx="16">
                  <c:v>166</c:v>
                </c:pt>
                <c:pt idx="17">
                  <c:v>187</c:v>
                </c:pt>
                <c:pt idx="18">
                  <c:v>171</c:v>
                </c:pt>
                <c:pt idx="19">
                  <c:v>175</c:v>
                </c:pt>
                <c:pt idx="20">
                  <c:v>178</c:v>
                </c:pt>
              </c:numCache>
            </c:numRef>
          </c:xVal>
          <c:yVal>
            <c:numRef>
              <c:f>'VO Predictors'!$H$2:$H$22</c:f>
              <c:numCache>
                <c:formatCode>General</c:formatCode>
                <c:ptCount val="21"/>
                <c:pt idx="0">
                  <c:v>8.6449999999999907</c:v>
                </c:pt>
                <c:pt idx="1">
                  <c:v>8.3579999999999899</c:v>
                </c:pt>
                <c:pt idx="2">
                  <c:v>9.5630000000000095</c:v>
                </c:pt>
                <c:pt idx="3">
                  <c:v>8.4459999999999891</c:v>
                </c:pt>
                <c:pt idx="4">
                  <c:v>8.5879999999999903</c:v>
                </c:pt>
                <c:pt idx="5">
                  <c:v>8.3979999999999997</c:v>
                </c:pt>
                <c:pt idx="6">
                  <c:v>8.3369999999999909</c:v>
                </c:pt>
                <c:pt idx="7">
                  <c:v>9.9349999999999898</c:v>
                </c:pt>
                <c:pt idx="8">
                  <c:v>7.2239999999999904</c:v>
                </c:pt>
                <c:pt idx="9">
                  <c:v>7.786999999999999</c:v>
                </c:pt>
                <c:pt idx="10">
                  <c:v>7.9569999999999999</c:v>
                </c:pt>
                <c:pt idx="11">
                  <c:v>9.9349999999999987</c:v>
                </c:pt>
                <c:pt idx="12">
                  <c:v>7.8499999999999908</c:v>
                </c:pt>
                <c:pt idx="13">
                  <c:v>9.1659999999999897</c:v>
                </c:pt>
                <c:pt idx="14">
                  <c:v>10.824999999999999</c:v>
                </c:pt>
                <c:pt idx="15">
                  <c:v>11.3249999999999</c:v>
                </c:pt>
                <c:pt idx="16">
                  <c:v>11.5899999999999</c:v>
                </c:pt>
                <c:pt idx="17">
                  <c:v>10.423</c:v>
                </c:pt>
                <c:pt idx="18">
                  <c:v>7.6370000000000102</c:v>
                </c:pt>
                <c:pt idx="19">
                  <c:v>10.0549999999999</c:v>
                </c:pt>
                <c:pt idx="20">
                  <c:v>6.8199999999999896</c:v>
                </c:pt>
              </c:numCache>
            </c:numRef>
          </c:yVal>
          <c:smooth val="0"/>
          <c:extLst>
            <c:ext xmlns:c16="http://schemas.microsoft.com/office/drawing/2014/chart" uri="{C3380CC4-5D6E-409C-BE32-E72D297353CC}">
              <c16:uniqueId val="{00000001-17A2-F24E-BD31-A6DFC0D04E9C}"/>
            </c:ext>
          </c:extLst>
        </c:ser>
        <c:dLbls>
          <c:showLegendKey val="0"/>
          <c:showVal val="0"/>
          <c:showCatName val="0"/>
          <c:showSerName val="0"/>
          <c:showPercent val="0"/>
          <c:showBubbleSize val="0"/>
        </c:dLbls>
        <c:axId val="1713953695"/>
        <c:axId val="1713952031"/>
      </c:scatterChart>
      <c:valAx>
        <c:axId val="1713953695"/>
        <c:scaling>
          <c:orientation val="minMax"/>
          <c:max val="195"/>
          <c:min val="15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dirty="0"/>
                  <a:t>Cadence (spm)</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13952031"/>
        <c:crosses val="autoZero"/>
        <c:crossBetween val="midCat"/>
      </c:valAx>
      <c:valAx>
        <c:axId val="1713952031"/>
        <c:scaling>
          <c:orientation val="minMax"/>
          <c:min val="6"/>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VO (cm)</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13953695"/>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dirty="0"/>
              <a:t>Step Length/Height vs Cadence (spm)</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spPr>
            <a:ln w="19050" cap="rnd">
              <a:noFill/>
              <a:round/>
            </a:ln>
            <a:effectLst/>
          </c:spPr>
          <c:marker>
            <c:symbol val="circle"/>
            <c:size val="5"/>
            <c:spPr>
              <a:solidFill>
                <a:schemeClr val="accent6">
                  <a:lumMod val="75000"/>
                </a:schemeClr>
              </a:solidFill>
              <a:ln w="9525">
                <a:solidFill>
                  <a:schemeClr val="accent6">
                    <a:lumMod val="75000"/>
                  </a:schemeClr>
                </a:solidFill>
              </a:ln>
              <a:effectLst/>
            </c:spPr>
          </c:marker>
          <c:trendline>
            <c:spPr>
              <a:ln w="19050" cap="rnd">
                <a:solidFill>
                  <a:schemeClr val="accent1"/>
                </a:solidFill>
                <a:prstDash val="sysDot"/>
              </a:ln>
              <a:effectLst/>
            </c:spPr>
            <c:trendlineType val="linear"/>
            <c:dispRSqr val="1"/>
            <c:dispEq val="1"/>
            <c:trendlineLbl>
              <c:layout>
                <c:manualLayout>
                  <c:x val="6.1487507083188814E-2"/>
                  <c:y val="-9.4940931015015786E-2"/>
                </c:manualLayout>
              </c:layout>
              <c:numFmt formatCode="General" sourceLinked="0"/>
              <c:spPr>
                <a:solidFill>
                  <a:schemeClr val="bg2"/>
                </a:solid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trendlineLbl>
          </c:trendline>
          <c:xVal>
            <c:numRef>
              <c:f>'VO Predictors'!$K$2:$K$22</c:f>
              <c:numCache>
                <c:formatCode>0.0000</c:formatCode>
                <c:ptCount val="21"/>
                <c:pt idx="0">
                  <c:v>0.75077824574253793</c:v>
                </c:pt>
                <c:pt idx="1">
                  <c:v>0.70451719850808125</c:v>
                </c:pt>
                <c:pt idx="2">
                  <c:v>0.88512872061205117</c:v>
                </c:pt>
                <c:pt idx="3">
                  <c:v>0.67759387219454714</c:v>
                </c:pt>
                <c:pt idx="4">
                  <c:v>0.73346996009060506</c:v>
                </c:pt>
                <c:pt idx="5">
                  <c:v>0.72917821891981816</c:v>
                </c:pt>
                <c:pt idx="6">
                  <c:v>0.70219767305206249</c:v>
                </c:pt>
                <c:pt idx="7">
                  <c:v>0.71471835251362814</c:v>
                </c:pt>
                <c:pt idx="8">
                  <c:v>0.65717746820109024</c:v>
                </c:pt>
                <c:pt idx="9">
                  <c:v>0.7155583654233002</c:v>
                </c:pt>
                <c:pt idx="10">
                  <c:v>0.75688213391930659</c:v>
                </c:pt>
                <c:pt idx="11">
                  <c:v>0.8057132393334554</c:v>
                </c:pt>
                <c:pt idx="12">
                  <c:v>0.77852110591439228</c:v>
                </c:pt>
                <c:pt idx="13">
                  <c:v>0.77547124791219268</c:v>
                </c:pt>
                <c:pt idx="14">
                  <c:v>0.73800738007380073</c:v>
                </c:pt>
                <c:pt idx="15">
                  <c:v>0.82898968614838642</c:v>
                </c:pt>
                <c:pt idx="16">
                  <c:v>0.75668732897749491</c:v>
                </c:pt>
                <c:pt idx="17">
                  <c:v>0.77845382963493193</c:v>
                </c:pt>
                <c:pt idx="18">
                  <c:v>0.72540145080290164</c:v>
                </c:pt>
                <c:pt idx="19">
                  <c:v>0.80627763995254009</c:v>
                </c:pt>
                <c:pt idx="20">
                  <c:v>0.80812266887691675</c:v>
                </c:pt>
              </c:numCache>
            </c:numRef>
          </c:xVal>
          <c:yVal>
            <c:numRef>
              <c:f>'VO Predictors'!$L$2:$L$22</c:f>
              <c:numCache>
                <c:formatCode>General</c:formatCode>
                <c:ptCount val="21"/>
                <c:pt idx="0">
                  <c:v>8.6449999999999907</c:v>
                </c:pt>
                <c:pt idx="1">
                  <c:v>8.3579999999999899</c:v>
                </c:pt>
                <c:pt idx="2">
                  <c:v>9.5630000000000095</c:v>
                </c:pt>
                <c:pt idx="3">
                  <c:v>8.4459999999999891</c:v>
                </c:pt>
                <c:pt idx="4">
                  <c:v>8.5879999999999903</c:v>
                </c:pt>
                <c:pt idx="5">
                  <c:v>8.3979999999999997</c:v>
                </c:pt>
                <c:pt idx="6">
                  <c:v>8.3369999999999909</c:v>
                </c:pt>
                <c:pt idx="7">
                  <c:v>9.9349999999999898</c:v>
                </c:pt>
                <c:pt idx="8">
                  <c:v>7.2239999999999904</c:v>
                </c:pt>
                <c:pt idx="9">
                  <c:v>7.786999999999999</c:v>
                </c:pt>
                <c:pt idx="10">
                  <c:v>7.9569999999999999</c:v>
                </c:pt>
                <c:pt idx="11">
                  <c:v>9.9349999999999987</c:v>
                </c:pt>
                <c:pt idx="12">
                  <c:v>7.8499999999999908</c:v>
                </c:pt>
                <c:pt idx="13">
                  <c:v>9.1659999999999897</c:v>
                </c:pt>
                <c:pt idx="14">
                  <c:v>10.824999999999999</c:v>
                </c:pt>
                <c:pt idx="15">
                  <c:v>11.3249999999999</c:v>
                </c:pt>
                <c:pt idx="16">
                  <c:v>11.5899999999999</c:v>
                </c:pt>
                <c:pt idx="17">
                  <c:v>10.423</c:v>
                </c:pt>
                <c:pt idx="18">
                  <c:v>7.6370000000000102</c:v>
                </c:pt>
                <c:pt idx="19">
                  <c:v>10.0549999999999</c:v>
                </c:pt>
                <c:pt idx="20">
                  <c:v>6.8199999999999896</c:v>
                </c:pt>
              </c:numCache>
            </c:numRef>
          </c:yVal>
          <c:smooth val="0"/>
          <c:extLst>
            <c:ext xmlns:c16="http://schemas.microsoft.com/office/drawing/2014/chart" uri="{C3380CC4-5D6E-409C-BE32-E72D297353CC}">
              <c16:uniqueId val="{00000001-37BE-A449-9D0A-B5B5D15C481A}"/>
            </c:ext>
          </c:extLst>
        </c:ser>
        <c:dLbls>
          <c:showLegendKey val="0"/>
          <c:showVal val="0"/>
          <c:showCatName val="0"/>
          <c:showSerName val="0"/>
          <c:showPercent val="0"/>
          <c:showBubbleSize val="0"/>
        </c:dLbls>
        <c:axId val="1713496255"/>
        <c:axId val="1713496671"/>
      </c:scatterChart>
      <c:valAx>
        <c:axId val="1713496255"/>
        <c:scaling>
          <c:orientation val="minMax"/>
          <c:min val="0.65000000000000013"/>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dirty="0"/>
                  <a:t>Cadence (spm)</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0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13496671"/>
        <c:crosses val="autoZero"/>
        <c:crossBetween val="midCat"/>
      </c:valAx>
      <c:valAx>
        <c:axId val="1713496671"/>
        <c:scaling>
          <c:orientation val="minMax"/>
          <c:min val="6"/>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Step Length/Height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13496255"/>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2230F9-7C29-244C-A6D7-E06BA2CC445E}" type="datetimeFigureOut">
              <a:rPr lang="en-US" smtClean="0"/>
              <a:t>4/18/23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D5670C-C776-484B-8650-5E9E86DA38E4}" type="slidenum">
              <a:rPr lang="en-US" smtClean="0"/>
              <a:t>‹#›</a:t>
            </a:fld>
            <a:endParaRPr lang="en-US"/>
          </a:p>
        </p:txBody>
      </p:sp>
    </p:spTree>
    <p:extLst>
      <p:ext uri="{BB962C8B-B14F-4D97-AF65-F5344CB8AC3E}">
        <p14:creationId xmlns:p14="http://schemas.microsoft.com/office/powerpoint/2010/main" val="33466090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2D5670C-C776-484B-8650-5E9E86DA38E4}" type="slidenum">
              <a:rPr lang="en-US" smtClean="0"/>
              <a:t>1</a:t>
            </a:fld>
            <a:endParaRPr lang="en-US"/>
          </a:p>
        </p:txBody>
      </p:sp>
    </p:spTree>
    <p:extLst>
      <p:ext uri="{BB962C8B-B14F-4D97-AF65-F5344CB8AC3E}">
        <p14:creationId xmlns:p14="http://schemas.microsoft.com/office/powerpoint/2010/main" val="30430479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4"/>
            <a:ext cx="37307520" cy="7056121"/>
          </a:xfrm>
        </p:spPr>
        <p:txBody>
          <a:bodyPr/>
          <a:lstStyle/>
          <a:p>
            <a:r>
              <a:rPr lang="en-US"/>
              <a:t>Click to edit Master title style</a:t>
            </a:r>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821426" indent="0" algn="ctr">
              <a:buNone/>
              <a:defRPr>
                <a:solidFill>
                  <a:schemeClr val="tx1">
                    <a:tint val="75000"/>
                  </a:schemeClr>
                </a:solidFill>
              </a:defRPr>
            </a:lvl2pPr>
            <a:lvl3pPr marL="5642852" indent="0" algn="ctr">
              <a:buNone/>
              <a:defRPr>
                <a:solidFill>
                  <a:schemeClr val="tx1">
                    <a:tint val="75000"/>
                  </a:schemeClr>
                </a:solidFill>
              </a:defRPr>
            </a:lvl3pPr>
            <a:lvl4pPr marL="8464280" indent="0" algn="ctr">
              <a:buNone/>
              <a:defRPr>
                <a:solidFill>
                  <a:schemeClr val="tx1">
                    <a:tint val="75000"/>
                  </a:schemeClr>
                </a:solidFill>
              </a:defRPr>
            </a:lvl4pPr>
            <a:lvl5pPr marL="11285706" indent="0" algn="ctr">
              <a:buNone/>
              <a:defRPr>
                <a:solidFill>
                  <a:schemeClr val="tx1">
                    <a:tint val="75000"/>
                  </a:schemeClr>
                </a:solidFill>
              </a:defRPr>
            </a:lvl5pPr>
            <a:lvl6pPr marL="14107132" indent="0" algn="ctr">
              <a:buNone/>
              <a:defRPr>
                <a:solidFill>
                  <a:schemeClr val="tx1">
                    <a:tint val="75000"/>
                  </a:schemeClr>
                </a:solidFill>
              </a:defRPr>
            </a:lvl6pPr>
            <a:lvl7pPr marL="16928559" indent="0" algn="ctr">
              <a:buNone/>
              <a:defRPr>
                <a:solidFill>
                  <a:schemeClr val="tx1">
                    <a:tint val="75000"/>
                  </a:schemeClr>
                </a:solidFill>
              </a:defRPr>
            </a:lvl7pPr>
            <a:lvl8pPr marL="19749985" indent="0" algn="ctr">
              <a:buNone/>
              <a:defRPr>
                <a:solidFill>
                  <a:schemeClr val="tx1">
                    <a:tint val="75000"/>
                  </a:schemeClr>
                </a:solidFill>
              </a:defRPr>
            </a:lvl8pPr>
            <a:lvl9pPr marL="22571414"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4F16189-DB41-42F5-B187-0E036EE96E0B}" type="datetimeFigureOut">
              <a:rPr lang="en-US" smtClean="0"/>
              <a:t>4/18/23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2FD185-E02B-4476-BAC7-44E4CC1EA1FE}" type="slidenum">
              <a:rPr lang="en-US" smtClean="0"/>
              <a:t>‹#›</a:t>
            </a:fld>
            <a:endParaRPr lang="en-US" dirty="0"/>
          </a:p>
        </p:txBody>
      </p:sp>
    </p:spTree>
    <p:extLst>
      <p:ext uri="{BB962C8B-B14F-4D97-AF65-F5344CB8AC3E}">
        <p14:creationId xmlns:p14="http://schemas.microsoft.com/office/powerpoint/2010/main" val="3588688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16189-DB41-42F5-B187-0E036EE96E0B}" type="datetimeFigureOut">
              <a:rPr lang="en-US" smtClean="0"/>
              <a:t>4/18/23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2FD185-E02B-4476-BAC7-44E4CC1EA1FE}" type="slidenum">
              <a:rPr lang="en-US" smtClean="0"/>
              <a:t>‹#›</a:t>
            </a:fld>
            <a:endParaRPr lang="en-US" dirty="0"/>
          </a:p>
        </p:txBody>
      </p:sp>
    </p:spTree>
    <p:extLst>
      <p:ext uri="{BB962C8B-B14F-4D97-AF65-F5344CB8AC3E}">
        <p14:creationId xmlns:p14="http://schemas.microsoft.com/office/powerpoint/2010/main" val="3399211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66"/>
            <a:ext cx="9875520" cy="2808732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4560" y="1318266"/>
            <a:ext cx="28895040" cy="2808732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16189-DB41-42F5-B187-0E036EE96E0B}" type="datetimeFigureOut">
              <a:rPr lang="en-US" smtClean="0"/>
              <a:t>4/18/23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2FD185-E02B-4476-BAC7-44E4CC1EA1FE}" type="slidenum">
              <a:rPr lang="en-US" smtClean="0"/>
              <a:t>‹#›</a:t>
            </a:fld>
            <a:endParaRPr lang="en-US" dirty="0"/>
          </a:p>
        </p:txBody>
      </p:sp>
    </p:spTree>
    <p:extLst>
      <p:ext uri="{BB962C8B-B14F-4D97-AF65-F5344CB8AC3E}">
        <p14:creationId xmlns:p14="http://schemas.microsoft.com/office/powerpoint/2010/main" val="3246450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16189-DB41-42F5-B187-0E036EE96E0B}" type="datetimeFigureOut">
              <a:rPr lang="en-US" smtClean="0"/>
              <a:t>4/18/23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2FD185-E02B-4476-BAC7-44E4CC1EA1FE}" type="slidenum">
              <a:rPr lang="en-US" smtClean="0"/>
              <a:t>‹#›</a:t>
            </a:fld>
            <a:endParaRPr lang="en-US" dirty="0"/>
          </a:p>
        </p:txBody>
      </p:sp>
    </p:spTree>
    <p:extLst>
      <p:ext uri="{BB962C8B-B14F-4D97-AF65-F5344CB8AC3E}">
        <p14:creationId xmlns:p14="http://schemas.microsoft.com/office/powerpoint/2010/main" val="1432897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3" y="21153123"/>
            <a:ext cx="37307520" cy="6537960"/>
          </a:xfrm>
        </p:spPr>
        <p:txBody>
          <a:bodyPr anchor="t"/>
          <a:lstStyle>
            <a:lvl1pPr algn="l">
              <a:defRPr sz="24684" b="1" cap="all"/>
            </a:lvl1pPr>
          </a:lstStyle>
          <a:p>
            <a:r>
              <a:rPr lang="en-US"/>
              <a:t>Click to edit Master title style</a:t>
            </a:r>
          </a:p>
        </p:txBody>
      </p:sp>
      <p:sp>
        <p:nvSpPr>
          <p:cNvPr id="3" name="Text Placeholder 2"/>
          <p:cNvSpPr>
            <a:spLocks noGrp="1"/>
          </p:cNvSpPr>
          <p:nvPr>
            <p:ph type="body" idx="1"/>
          </p:nvPr>
        </p:nvSpPr>
        <p:spPr>
          <a:xfrm>
            <a:off x="3467103" y="13952227"/>
            <a:ext cx="37307520" cy="7200899"/>
          </a:xfrm>
        </p:spPr>
        <p:txBody>
          <a:bodyPr anchor="b"/>
          <a:lstStyle>
            <a:lvl1pPr marL="0" indent="0">
              <a:buNone/>
              <a:defRPr sz="12471">
                <a:solidFill>
                  <a:schemeClr val="tx1">
                    <a:tint val="75000"/>
                  </a:schemeClr>
                </a:solidFill>
              </a:defRPr>
            </a:lvl1pPr>
            <a:lvl2pPr marL="2821426" indent="0">
              <a:buNone/>
              <a:defRPr sz="11186">
                <a:solidFill>
                  <a:schemeClr val="tx1">
                    <a:tint val="75000"/>
                  </a:schemeClr>
                </a:solidFill>
              </a:defRPr>
            </a:lvl2pPr>
            <a:lvl3pPr marL="5642852" indent="0">
              <a:buNone/>
              <a:defRPr sz="9900">
                <a:solidFill>
                  <a:schemeClr val="tx1">
                    <a:tint val="75000"/>
                  </a:schemeClr>
                </a:solidFill>
              </a:defRPr>
            </a:lvl3pPr>
            <a:lvl4pPr marL="8464280" indent="0">
              <a:buNone/>
              <a:defRPr sz="8614">
                <a:solidFill>
                  <a:schemeClr val="tx1">
                    <a:tint val="75000"/>
                  </a:schemeClr>
                </a:solidFill>
              </a:defRPr>
            </a:lvl4pPr>
            <a:lvl5pPr marL="11285706" indent="0">
              <a:buNone/>
              <a:defRPr sz="8614">
                <a:solidFill>
                  <a:schemeClr val="tx1">
                    <a:tint val="75000"/>
                  </a:schemeClr>
                </a:solidFill>
              </a:defRPr>
            </a:lvl5pPr>
            <a:lvl6pPr marL="14107132" indent="0">
              <a:buNone/>
              <a:defRPr sz="8614">
                <a:solidFill>
                  <a:schemeClr val="tx1">
                    <a:tint val="75000"/>
                  </a:schemeClr>
                </a:solidFill>
              </a:defRPr>
            </a:lvl6pPr>
            <a:lvl7pPr marL="16928559" indent="0">
              <a:buNone/>
              <a:defRPr sz="8614">
                <a:solidFill>
                  <a:schemeClr val="tx1">
                    <a:tint val="75000"/>
                  </a:schemeClr>
                </a:solidFill>
              </a:defRPr>
            </a:lvl7pPr>
            <a:lvl8pPr marL="19749985" indent="0">
              <a:buNone/>
              <a:defRPr sz="8614">
                <a:solidFill>
                  <a:schemeClr val="tx1">
                    <a:tint val="75000"/>
                  </a:schemeClr>
                </a:solidFill>
              </a:defRPr>
            </a:lvl8pPr>
            <a:lvl9pPr marL="22571414" indent="0">
              <a:buNone/>
              <a:defRPr sz="861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F16189-DB41-42F5-B187-0E036EE96E0B}" type="datetimeFigureOut">
              <a:rPr lang="en-US" smtClean="0"/>
              <a:t>4/18/23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2FD185-E02B-4476-BAC7-44E4CC1EA1FE}" type="slidenum">
              <a:rPr lang="en-US" smtClean="0"/>
              <a:t>‹#›</a:t>
            </a:fld>
            <a:endParaRPr lang="en-US" dirty="0"/>
          </a:p>
        </p:txBody>
      </p:sp>
    </p:spTree>
    <p:extLst>
      <p:ext uri="{BB962C8B-B14F-4D97-AF65-F5344CB8AC3E}">
        <p14:creationId xmlns:p14="http://schemas.microsoft.com/office/powerpoint/2010/main" val="3966247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4560" y="7680965"/>
            <a:ext cx="19385280" cy="21724623"/>
          </a:xfrm>
        </p:spPr>
        <p:txBody>
          <a:bodyPr/>
          <a:lstStyle>
            <a:lvl1pPr>
              <a:defRPr sz="17228"/>
            </a:lvl1pPr>
            <a:lvl2pPr>
              <a:defRPr sz="14786"/>
            </a:lvl2pPr>
            <a:lvl3pPr>
              <a:defRPr sz="12471"/>
            </a:lvl3pPr>
            <a:lvl4pPr>
              <a:defRPr sz="11186"/>
            </a:lvl4pPr>
            <a:lvl5pPr>
              <a:defRPr sz="11186"/>
            </a:lvl5pPr>
            <a:lvl6pPr>
              <a:defRPr sz="11186"/>
            </a:lvl6pPr>
            <a:lvl7pPr>
              <a:defRPr sz="11186"/>
            </a:lvl7pPr>
            <a:lvl8pPr>
              <a:defRPr sz="11186"/>
            </a:lvl8pPr>
            <a:lvl9pPr>
              <a:defRPr sz="1118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311360" y="7680965"/>
            <a:ext cx="19385280" cy="21724623"/>
          </a:xfrm>
        </p:spPr>
        <p:txBody>
          <a:bodyPr/>
          <a:lstStyle>
            <a:lvl1pPr>
              <a:defRPr sz="17228"/>
            </a:lvl1pPr>
            <a:lvl2pPr>
              <a:defRPr sz="14786"/>
            </a:lvl2pPr>
            <a:lvl3pPr>
              <a:defRPr sz="12471"/>
            </a:lvl3pPr>
            <a:lvl4pPr>
              <a:defRPr sz="11186"/>
            </a:lvl4pPr>
            <a:lvl5pPr>
              <a:defRPr sz="11186"/>
            </a:lvl5pPr>
            <a:lvl6pPr>
              <a:defRPr sz="11186"/>
            </a:lvl6pPr>
            <a:lvl7pPr>
              <a:defRPr sz="11186"/>
            </a:lvl7pPr>
            <a:lvl8pPr>
              <a:defRPr sz="11186"/>
            </a:lvl8pPr>
            <a:lvl9pPr>
              <a:defRPr sz="1118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4F16189-DB41-42F5-B187-0E036EE96E0B}" type="datetimeFigureOut">
              <a:rPr lang="en-US" smtClean="0"/>
              <a:t>4/18/23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62FD185-E02B-4476-BAC7-44E4CC1EA1FE}" type="slidenum">
              <a:rPr lang="en-US" smtClean="0"/>
              <a:t>‹#›</a:t>
            </a:fld>
            <a:endParaRPr lang="en-US" dirty="0"/>
          </a:p>
        </p:txBody>
      </p:sp>
    </p:spTree>
    <p:extLst>
      <p:ext uri="{BB962C8B-B14F-4D97-AF65-F5344CB8AC3E}">
        <p14:creationId xmlns:p14="http://schemas.microsoft.com/office/powerpoint/2010/main" val="2565502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0" y="7368545"/>
            <a:ext cx="19392903" cy="3070858"/>
          </a:xfrm>
        </p:spPr>
        <p:txBody>
          <a:bodyPr anchor="b"/>
          <a:lstStyle>
            <a:lvl1pPr marL="0" indent="0">
              <a:buNone/>
              <a:defRPr sz="14786" b="1"/>
            </a:lvl1pPr>
            <a:lvl2pPr marL="2821426" indent="0">
              <a:buNone/>
              <a:defRPr sz="12471" b="1"/>
            </a:lvl2pPr>
            <a:lvl3pPr marL="5642852" indent="0">
              <a:buNone/>
              <a:defRPr sz="11186" b="1"/>
            </a:lvl3pPr>
            <a:lvl4pPr marL="8464280" indent="0">
              <a:buNone/>
              <a:defRPr sz="9900" b="1"/>
            </a:lvl4pPr>
            <a:lvl5pPr marL="11285706" indent="0">
              <a:buNone/>
              <a:defRPr sz="9900" b="1"/>
            </a:lvl5pPr>
            <a:lvl6pPr marL="14107132" indent="0">
              <a:buNone/>
              <a:defRPr sz="9900" b="1"/>
            </a:lvl6pPr>
            <a:lvl7pPr marL="16928559" indent="0">
              <a:buNone/>
              <a:defRPr sz="9900" b="1"/>
            </a:lvl7pPr>
            <a:lvl8pPr marL="19749985" indent="0">
              <a:buNone/>
              <a:defRPr sz="9900" b="1"/>
            </a:lvl8pPr>
            <a:lvl9pPr marL="22571414" indent="0">
              <a:buNone/>
              <a:defRPr sz="9900" b="1"/>
            </a:lvl9pPr>
          </a:lstStyle>
          <a:p>
            <a:pPr lvl="0"/>
            <a:r>
              <a:rPr lang="en-US"/>
              <a:t>Click to edit Master text styles</a:t>
            </a:r>
          </a:p>
        </p:txBody>
      </p:sp>
      <p:sp>
        <p:nvSpPr>
          <p:cNvPr id="4" name="Content Placeholder 3"/>
          <p:cNvSpPr>
            <a:spLocks noGrp="1"/>
          </p:cNvSpPr>
          <p:nvPr>
            <p:ph sz="half" idx="2"/>
          </p:nvPr>
        </p:nvSpPr>
        <p:spPr>
          <a:xfrm>
            <a:off x="2194560" y="10439403"/>
            <a:ext cx="19392903" cy="18966182"/>
          </a:xfrm>
        </p:spPr>
        <p:txBody>
          <a:bodyPr/>
          <a:lstStyle>
            <a:lvl1pPr>
              <a:defRPr sz="14786"/>
            </a:lvl1pPr>
            <a:lvl2pPr>
              <a:defRPr sz="12471"/>
            </a:lvl2pPr>
            <a:lvl3pPr>
              <a:defRPr sz="11186"/>
            </a:lvl3pPr>
            <a:lvl4pPr>
              <a:defRPr sz="9900"/>
            </a:lvl4pPr>
            <a:lvl5pPr>
              <a:defRPr sz="9900"/>
            </a:lvl5pPr>
            <a:lvl6pPr>
              <a:defRPr sz="9900"/>
            </a:lvl6pPr>
            <a:lvl7pPr>
              <a:defRPr sz="9900"/>
            </a:lvl7pPr>
            <a:lvl8pPr>
              <a:defRPr sz="9900"/>
            </a:lvl8pPr>
            <a:lvl9pPr>
              <a:defRPr sz="9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3" y="7368545"/>
            <a:ext cx="19400520" cy="3070858"/>
          </a:xfrm>
        </p:spPr>
        <p:txBody>
          <a:bodyPr anchor="b"/>
          <a:lstStyle>
            <a:lvl1pPr marL="0" indent="0">
              <a:buNone/>
              <a:defRPr sz="14786" b="1"/>
            </a:lvl1pPr>
            <a:lvl2pPr marL="2821426" indent="0">
              <a:buNone/>
              <a:defRPr sz="12471" b="1"/>
            </a:lvl2pPr>
            <a:lvl3pPr marL="5642852" indent="0">
              <a:buNone/>
              <a:defRPr sz="11186" b="1"/>
            </a:lvl3pPr>
            <a:lvl4pPr marL="8464280" indent="0">
              <a:buNone/>
              <a:defRPr sz="9900" b="1"/>
            </a:lvl4pPr>
            <a:lvl5pPr marL="11285706" indent="0">
              <a:buNone/>
              <a:defRPr sz="9900" b="1"/>
            </a:lvl5pPr>
            <a:lvl6pPr marL="14107132" indent="0">
              <a:buNone/>
              <a:defRPr sz="9900" b="1"/>
            </a:lvl6pPr>
            <a:lvl7pPr marL="16928559" indent="0">
              <a:buNone/>
              <a:defRPr sz="9900" b="1"/>
            </a:lvl7pPr>
            <a:lvl8pPr marL="19749985" indent="0">
              <a:buNone/>
              <a:defRPr sz="9900" b="1"/>
            </a:lvl8pPr>
            <a:lvl9pPr marL="22571414" indent="0">
              <a:buNone/>
              <a:defRPr sz="9900" b="1"/>
            </a:lvl9pPr>
          </a:lstStyle>
          <a:p>
            <a:pPr lvl="0"/>
            <a:r>
              <a:rPr lang="en-US"/>
              <a:t>Click to edit Master text styles</a:t>
            </a:r>
          </a:p>
        </p:txBody>
      </p:sp>
      <p:sp>
        <p:nvSpPr>
          <p:cNvPr id="6" name="Content Placeholder 5"/>
          <p:cNvSpPr>
            <a:spLocks noGrp="1"/>
          </p:cNvSpPr>
          <p:nvPr>
            <p:ph sz="quarter" idx="4"/>
          </p:nvPr>
        </p:nvSpPr>
        <p:spPr>
          <a:xfrm>
            <a:off x="22296123" y="10439403"/>
            <a:ext cx="19400520" cy="18966182"/>
          </a:xfrm>
        </p:spPr>
        <p:txBody>
          <a:bodyPr/>
          <a:lstStyle>
            <a:lvl1pPr>
              <a:defRPr sz="14786"/>
            </a:lvl1pPr>
            <a:lvl2pPr>
              <a:defRPr sz="12471"/>
            </a:lvl2pPr>
            <a:lvl3pPr>
              <a:defRPr sz="11186"/>
            </a:lvl3pPr>
            <a:lvl4pPr>
              <a:defRPr sz="9900"/>
            </a:lvl4pPr>
            <a:lvl5pPr>
              <a:defRPr sz="9900"/>
            </a:lvl5pPr>
            <a:lvl6pPr>
              <a:defRPr sz="9900"/>
            </a:lvl6pPr>
            <a:lvl7pPr>
              <a:defRPr sz="9900"/>
            </a:lvl7pPr>
            <a:lvl8pPr>
              <a:defRPr sz="9900"/>
            </a:lvl8pPr>
            <a:lvl9pPr>
              <a:defRPr sz="9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4F16189-DB41-42F5-B187-0E036EE96E0B}" type="datetimeFigureOut">
              <a:rPr lang="en-US" smtClean="0"/>
              <a:t>4/18/23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62FD185-E02B-4476-BAC7-44E4CC1EA1FE}" type="slidenum">
              <a:rPr lang="en-US" smtClean="0"/>
              <a:t>‹#›</a:t>
            </a:fld>
            <a:endParaRPr lang="en-US" dirty="0"/>
          </a:p>
        </p:txBody>
      </p:sp>
    </p:spTree>
    <p:extLst>
      <p:ext uri="{BB962C8B-B14F-4D97-AF65-F5344CB8AC3E}">
        <p14:creationId xmlns:p14="http://schemas.microsoft.com/office/powerpoint/2010/main" val="3314339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16189-DB41-42F5-B187-0E036EE96E0B}" type="datetimeFigureOut">
              <a:rPr lang="en-US" smtClean="0"/>
              <a:t>4/18/23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62FD185-E02B-4476-BAC7-44E4CC1EA1FE}" type="slidenum">
              <a:rPr lang="en-US" smtClean="0"/>
              <a:t>‹#›</a:t>
            </a:fld>
            <a:endParaRPr lang="en-US" dirty="0"/>
          </a:p>
        </p:txBody>
      </p:sp>
    </p:spTree>
    <p:extLst>
      <p:ext uri="{BB962C8B-B14F-4D97-AF65-F5344CB8AC3E}">
        <p14:creationId xmlns:p14="http://schemas.microsoft.com/office/powerpoint/2010/main" val="4050762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16189-DB41-42F5-B187-0E036EE96E0B}" type="datetimeFigureOut">
              <a:rPr lang="en-US" smtClean="0"/>
              <a:t>4/18/23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62FD185-E02B-4476-BAC7-44E4CC1EA1FE}" type="slidenum">
              <a:rPr lang="en-US" smtClean="0"/>
              <a:t>‹#›</a:t>
            </a:fld>
            <a:endParaRPr lang="en-US" dirty="0"/>
          </a:p>
        </p:txBody>
      </p:sp>
    </p:spTree>
    <p:extLst>
      <p:ext uri="{BB962C8B-B14F-4D97-AF65-F5344CB8AC3E}">
        <p14:creationId xmlns:p14="http://schemas.microsoft.com/office/powerpoint/2010/main" val="2098884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4" y="1310639"/>
            <a:ext cx="14439903" cy="5577840"/>
          </a:xfrm>
        </p:spPr>
        <p:txBody>
          <a:bodyPr anchor="b"/>
          <a:lstStyle>
            <a:lvl1pPr algn="l">
              <a:defRPr sz="12471" b="1"/>
            </a:lvl1pPr>
          </a:lstStyle>
          <a:p>
            <a:r>
              <a:rPr lang="en-US"/>
              <a:t>Click to edit Master title style</a:t>
            </a:r>
          </a:p>
        </p:txBody>
      </p:sp>
      <p:sp>
        <p:nvSpPr>
          <p:cNvPr id="3" name="Content Placeholder 2"/>
          <p:cNvSpPr>
            <a:spLocks noGrp="1"/>
          </p:cNvSpPr>
          <p:nvPr>
            <p:ph idx="1"/>
          </p:nvPr>
        </p:nvSpPr>
        <p:spPr>
          <a:xfrm>
            <a:off x="17160240" y="1310646"/>
            <a:ext cx="24536400" cy="28094941"/>
          </a:xfrm>
        </p:spPr>
        <p:txBody>
          <a:bodyPr/>
          <a:lstStyle>
            <a:lvl1pPr>
              <a:defRPr sz="19798"/>
            </a:lvl1pPr>
            <a:lvl2pPr>
              <a:defRPr sz="17228"/>
            </a:lvl2pPr>
            <a:lvl3pPr>
              <a:defRPr sz="14786"/>
            </a:lvl3pPr>
            <a:lvl4pPr>
              <a:defRPr sz="12471"/>
            </a:lvl4pPr>
            <a:lvl5pPr>
              <a:defRPr sz="12471"/>
            </a:lvl5pPr>
            <a:lvl6pPr>
              <a:defRPr sz="12471"/>
            </a:lvl6pPr>
            <a:lvl7pPr>
              <a:defRPr sz="12471"/>
            </a:lvl7pPr>
            <a:lvl8pPr>
              <a:defRPr sz="12471"/>
            </a:lvl8pPr>
            <a:lvl9pPr>
              <a:defRPr sz="1247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4" y="6888486"/>
            <a:ext cx="14439903" cy="22517101"/>
          </a:xfrm>
        </p:spPr>
        <p:txBody>
          <a:bodyPr/>
          <a:lstStyle>
            <a:lvl1pPr marL="0" indent="0">
              <a:buNone/>
              <a:defRPr sz="8614"/>
            </a:lvl1pPr>
            <a:lvl2pPr marL="2821426" indent="0">
              <a:buNone/>
              <a:defRPr sz="7327"/>
            </a:lvl2pPr>
            <a:lvl3pPr marL="5642852" indent="0">
              <a:buNone/>
              <a:defRPr sz="6171"/>
            </a:lvl3pPr>
            <a:lvl4pPr marL="8464280" indent="0">
              <a:buNone/>
              <a:defRPr sz="5529"/>
            </a:lvl4pPr>
            <a:lvl5pPr marL="11285706" indent="0">
              <a:buNone/>
              <a:defRPr sz="5529"/>
            </a:lvl5pPr>
            <a:lvl6pPr marL="14107132" indent="0">
              <a:buNone/>
              <a:defRPr sz="5529"/>
            </a:lvl6pPr>
            <a:lvl7pPr marL="16928559" indent="0">
              <a:buNone/>
              <a:defRPr sz="5529"/>
            </a:lvl7pPr>
            <a:lvl8pPr marL="19749985" indent="0">
              <a:buNone/>
              <a:defRPr sz="5529"/>
            </a:lvl8pPr>
            <a:lvl9pPr marL="22571414" indent="0">
              <a:buNone/>
              <a:defRPr sz="5529"/>
            </a:lvl9pPr>
          </a:lstStyle>
          <a:p>
            <a:pPr lvl="0"/>
            <a:r>
              <a:rPr lang="en-US"/>
              <a:t>Click to edit Master text styles</a:t>
            </a:r>
          </a:p>
        </p:txBody>
      </p:sp>
      <p:sp>
        <p:nvSpPr>
          <p:cNvPr id="5" name="Date Placeholder 4"/>
          <p:cNvSpPr>
            <a:spLocks noGrp="1"/>
          </p:cNvSpPr>
          <p:nvPr>
            <p:ph type="dt" sz="half" idx="10"/>
          </p:nvPr>
        </p:nvSpPr>
        <p:spPr/>
        <p:txBody>
          <a:bodyPr/>
          <a:lstStyle/>
          <a:p>
            <a:fld id="{E4F16189-DB41-42F5-B187-0E036EE96E0B}" type="datetimeFigureOut">
              <a:rPr lang="en-US" smtClean="0"/>
              <a:t>4/18/23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62FD185-E02B-4476-BAC7-44E4CC1EA1FE}" type="slidenum">
              <a:rPr lang="en-US" smtClean="0"/>
              <a:t>‹#›</a:t>
            </a:fld>
            <a:endParaRPr lang="en-US" dirty="0"/>
          </a:p>
        </p:txBody>
      </p:sp>
    </p:spTree>
    <p:extLst>
      <p:ext uri="{BB962C8B-B14F-4D97-AF65-F5344CB8AC3E}">
        <p14:creationId xmlns:p14="http://schemas.microsoft.com/office/powerpoint/2010/main" val="1001026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3" y="23042883"/>
            <a:ext cx="26334720" cy="2720341"/>
          </a:xfrm>
        </p:spPr>
        <p:txBody>
          <a:bodyPr anchor="b"/>
          <a:lstStyle>
            <a:lvl1pPr algn="l">
              <a:defRPr sz="12471" b="1"/>
            </a:lvl1pPr>
          </a:lstStyle>
          <a:p>
            <a:r>
              <a:rPr lang="en-US"/>
              <a:t>Click to edit Master title style</a:t>
            </a:r>
          </a:p>
        </p:txBody>
      </p:sp>
      <p:sp>
        <p:nvSpPr>
          <p:cNvPr id="3" name="Picture Placeholder 2"/>
          <p:cNvSpPr>
            <a:spLocks noGrp="1"/>
          </p:cNvSpPr>
          <p:nvPr>
            <p:ph type="pic" idx="1"/>
          </p:nvPr>
        </p:nvSpPr>
        <p:spPr>
          <a:xfrm>
            <a:off x="8602983" y="2941321"/>
            <a:ext cx="26334720" cy="19751040"/>
          </a:xfrm>
        </p:spPr>
        <p:txBody>
          <a:bodyPr/>
          <a:lstStyle>
            <a:lvl1pPr marL="0" indent="0">
              <a:buNone/>
              <a:defRPr sz="19798"/>
            </a:lvl1pPr>
            <a:lvl2pPr marL="2821426" indent="0">
              <a:buNone/>
              <a:defRPr sz="17228"/>
            </a:lvl2pPr>
            <a:lvl3pPr marL="5642852" indent="0">
              <a:buNone/>
              <a:defRPr sz="14786"/>
            </a:lvl3pPr>
            <a:lvl4pPr marL="8464280" indent="0">
              <a:buNone/>
              <a:defRPr sz="12471"/>
            </a:lvl4pPr>
            <a:lvl5pPr marL="11285706" indent="0">
              <a:buNone/>
              <a:defRPr sz="12471"/>
            </a:lvl5pPr>
            <a:lvl6pPr marL="14107132" indent="0">
              <a:buNone/>
              <a:defRPr sz="12471"/>
            </a:lvl6pPr>
            <a:lvl7pPr marL="16928559" indent="0">
              <a:buNone/>
              <a:defRPr sz="12471"/>
            </a:lvl7pPr>
            <a:lvl8pPr marL="19749985" indent="0">
              <a:buNone/>
              <a:defRPr sz="12471"/>
            </a:lvl8pPr>
            <a:lvl9pPr marL="22571414" indent="0">
              <a:buNone/>
              <a:defRPr sz="12471"/>
            </a:lvl9pPr>
          </a:lstStyle>
          <a:p>
            <a:endParaRPr lang="en-US" dirty="0"/>
          </a:p>
        </p:txBody>
      </p:sp>
      <p:sp>
        <p:nvSpPr>
          <p:cNvPr id="4" name="Text Placeholder 3"/>
          <p:cNvSpPr>
            <a:spLocks noGrp="1"/>
          </p:cNvSpPr>
          <p:nvPr>
            <p:ph type="body" sz="half" idx="2"/>
          </p:nvPr>
        </p:nvSpPr>
        <p:spPr>
          <a:xfrm>
            <a:off x="8602983" y="25763224"/>
            <a:ext cx="26334720" cy="3863339"/>
          </a:xfrm>
        </p:spPr>
        <p:txBody>
          <a:bodyPr/>
          <a:lstStyle>
            <a:lvl1pPr marL="0" indent="0">
              <a:buNone/>
              <a:defRPr sz="8614"/>
            </a:lvl1pPr>
            <a:lvl2pPr marL="2821426" indent="0">
              <a:buNone/>
              <a:defRPr sz="7327"/>
            </a:lvl2pPr>
            <a:lvl3pPr marL="5642852" indent="0">
              <a:buNone/>
              <a:defRPr sz="6171"/>
            </a:lvl3pPr>
            <a:lvl4pPr marL="8464280" indent="0">
              <a:buNone/>
              <a:defRPr sz="5529"/>
            </a:lvl4pPr>
            <a:lvl5pPr marL="11285706" indent="0">
              <a:buNone/>
              <a:defRPr sz="5529"/>
            </a:lvl5pPr>
            <a:lvl6pPr marL="14107132" indent="0">
              <a:buNone/>
              <a:defRPr sz="5529"/>
            </a:lvl6pPr>
            <a:lvl7pPr marL="16928559" indent="0">
              <a:buNone/>
              <a:defRPr sz="5529"/>
            </a:lvl7pPr>
            <a:lvl8pPr marL="19749985" indent="0">
              <a:buNone/>
              <a:defRPr sz="5529"/>
            </a:lvl8pPr>
            <a:lvl9pPr marL="22571414" indent="0">
              <a:buNone/>
              <a:defRPr sz="5529"/>
            </a:lvl9pPr>
          </a:lstStyle>
          <a:p>
            <a:pPr lvl="0"/>
            <a:r>
              <a:rPr lang="en-US"/>
              <a:t>Click to edit Master text styles</a:t>
            </a:r>
          </a:p>
        </p:txBody>
      </p:sp>
      <p:sp>
        <p:nvSpPr>
          <p:cNvPr id="5" name="Date Placeholder 4"/>
          <p:cNvSpPr>
            <a:spLocks noGrp="1"/>
          </p:cNvSpPr>
          <p:nvPr>
            <p:ph type="dt" sz="half" idx="10"/>
          </p:nvPr>
        </p:nvSpPr>
        <p:spPr/>
        <p:txBody>
          <a:bodyPr/>
          <a:lstStyle/>
          <a:p>
            <a:fld id="{E4F16189-DB41-42F5-B187-0E036EE96E0B}" type="datetimeFigureOut">
              <a:rPr lang="en-US" smtClean="0"/>
              <a:t>4/18/23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62FD185-E02B-4476-BAC7-44E4CC1EA1FE}" type="slidenum">
              <a:rPr lang="en-US" smtClean="0"/>
              <a:t>‹#›</a:t>
            </a:fld>
            <a:endParaRPr lang="en-US" dirty="0"/>
          </a:p>
        </p:txBody>
      </p:sp>
    </p:spTree>
    <p:extLst>
      <p:ext uri="{BB962C8B-B14F-4D97-AF65-F5344CB8AC3E}">
        <p14:creationId xmlns:p14="http://schemas.microsoft.com/office/powerpoint/2010/main" val="25701189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38903" tIns="219451" rIns="438903" bIns="219451" rtlCol="0" anchor="ctr">
            <a:normAutofit/>
          </a:bodyPr>
          <a:lstStyle/>
          <a:p>
            <a:r>
              <a:rPr lang="en-US"/>
              <a:t>Click to edit Master title style</a:t>
            </a:r>
          </a:p>
        </p:txBody>
      </p:sp>
      <p:sp>
        <p:nvSpPr>
          <p:cNvPr id="3" name="Text Placeholder 2"/>
          <p:cNvSpPr>
            <a:spLocks noGrp="1"/>
          </p:cNvSpPr>
          <p:nvPr>
            <p:ph type="body" idx="1"/>
          </p:nvPr>
        </p:nvSpPr>
        <p:spPr>
          <a:xfrm>
            <a:off x="2194560" y="7680965"/>
            <a:ext cx="39502080" cy="21724623"/>
          </a:xfrm>
          <a:prstGeom prst="rect">
            <a:avLst/>
          </a:prstGeom>
        </p:spPr>
        <p:txBody>
          <a:bodyPr vert="horz" lIns="438903" tIns="219451" rIns="438903" bIns="21945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3"/>
            <a:ext cx="10241280" cy="1752601"/>
          </a:xfrm>
          <a:prstGeom prst="rect">
            <a:avLst/>
          </a:prstGeom>
        </p:spPr>
        <p:txBody>
          <a:bodyPr vert="horz" lIns="438903" tIns="219451" rIns="438903" bIns="219451" rtlCol="0" anchor="ctr"/>
          <a:lstStyle>
            <a:lvl1pPr algn="l">
              <a:defRPr sz="7327">
                <a:solidFill>
                  <a:schemeClr val="tx1">
                    <a:tint val="75000"/>
                  </a:schemeClr>
                </a:solidFill>
              </a:defRPr>
            </a:lvl1pPr>
          </a:lstStyle>
          <a:p>
            <a:fld id="{E4F16189-DB41-42F5-B187-0E036EE96E0B}" type="datetimeFigureOut">
              <a:rPr lang="en-US" smtClean="0"/>
              <a:t>4/18/23</a:t>
            </a:fld>
            <a:endParaRPr lang="en-US" dirty="0"/>
          </a:p>
        </p:txBody>
      </p:sp>
      <p:sp>
        <p:nvSpPr>
          <p:cNvPr id="5" name="Footer Placeholder 4"/>
          <p:cNvSpPr>
            <a:spLocks noGrp="1"/>
          </p:cNvSpPr>
          <p:nvPr>
            <p:ph type="ftr" sz="quarter" idx="3"/>
          </p:nvPr>
        </p:nvSpPr>
        <p:spPr>
          <a:xfrm>
            <a:off x="14996160" y="30510483"/>
            <a:ext cx="13898880" cy="1752601"/>
          </a:xfrm>
          <a:prstGeom prst="rect">
            <a:avLst/>
          </a:prstGeom>
        </p:spPr>
        <p:txBody>
          <a:bodyPr vert="horz" lIns="438903" tIns="219451" rIns="438903" bIns="219451" rtlCol="0" anchor="ctr"/>
          <a:lstStyle>
            <a:lvl1pPr algn="ctr">
              <a:defRPr sz="7327">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1455360" y="30510483"/>
            <a:ext cx="10241280" cy="1752601"/>
          </a:xfrm>
          <a:prstGeom prst="rect">
            <a:avLst/>
          </a:prstGeom>
        </p:spPr>
        <p:txBody>
          <a:bodyPr vert="horz" lIns="438903" tIns="219451" rIns="438903" bIns="219451" rtlCol="0" anchor="ctr"/>
          <a:lstStyle>
            <a:lvl1pPr algn="r">
              <a:defRPr sz="7327">
                <a:solidFill>
                  <a:schemeClr val="tx1">
                    <a:tint val="75000"/>
                  </a:schemeClr>
                </a:solidFill>
              </a:defRPr>
            </a:lvl1pPr>
          </a:lstStyle>
          <a:p>
            <a:fld id="{662FD185-E02B-4476-BAC7-44E4CC1EA1FE}" type="slidenum">
              <a:rPr lang="en-US" smtClean="0"/>
              <a:t>‹#›</a:t>
            </a:fld>
            <a:endParaRPr lang="en-US" dirty="0"/>
          </a:p>
        </p:txBody>
      </p:sp>
    </p:spTree>
    <p:extLst>
      <p:ext uri="{BB962C8B-B14F-4D97-AF65-F5344CB8AC3E}">
        <p14:creationId xmlns:p14="http://schemas.microsoft.com/office/powerpoint/2010/main" val="21885705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5642852" rtl="0" eaLnBrk="1" latinLnBrk="0" hangingPunct="1">
        <a:spcBef>
          <a:spcPct val="0"/>
        </a:spcBef>
        <a:buNone/>
        <a:defRPr sz="27128" kern="1200">
          <a:solidFill>
            <a:schemeClr val="tx1"/>
          </a:solidFill>
          <a:latin typeface="+mj-lt"/>
          <a:ea typeface="+mj-ea"/>
          <a:cs typeface="+mj-cs"/>
        </a:defRPr>
      </a:lvl1pPr>
    </p:titleStyle>
    <p:bodyStyle>
      <a:lvl1pPr marL="2116071" indent="-2116071" algn="l" defTabSz="5642852" rtl="0" eaLnBrk="1" latinLnBrk="0" hangingPunct="1">
        <a:spcBef>
          <a:spcPct val="20000"/>
        </a:spcBef>
        <a:buFont typeface="Arial" pitchFamily="34" charset="0"/>
        <a:buChar char="•"/>
        <a:defRPr sz="19798" kern="1200">
          <a:solidFill>
            <a:schemeClr val="tx1"/>
          </a:solidFill>
          <a:latin typeface="+mn-lt"/>
          <a:ea typeface="+mn-ea"/>
          <a:cs typeface="+mn-cs"/>
        </a:defRPr>
      </a:lvl1pPr>
      <a:lvl2pPr marL="4584818" indent="-1763392" algn="l" defTabSz="5642852" rtl="0" eaLnBrk="1" latinLnBrk="0" hangingPunct="1">
        <a:spcBef>
          <a:spcPct val="20000"/>
        </a:spcBef>
        <a:buFont typeface="Arial" pitchFamily="34" charset="0"/>
        <a:buChar char="–"/>
        <a:defRPr sz="17228" kern="1200">
          <a:solidFill>
            <a:schemeClr val="tx1"/>
          </a:solidFill>
          <a:latin typeface="+mn-lt"/>
          <a:ea typeface="+mn-ea"/>
          <a:cs typeface="+mn-cs"/>
        </a:defRPr>
      </a:lvl2pPr>
      <a:lvl3pPr marL="7053567" indent="-1410714" algn="l" defTabSz="5642852" rtl="0" eaLnBrk="1" latinLnBrk="0" hangingPunct="1">
        <a:spcBef>
          <a:spcPct val="20000"/>
        </a:spcBef>
        <a:buFont typeface="Arial" pitchFamily="34" charset="0"/>
        <a:buChar char="•"/>
        <a:defRPr sz="14786" kern="1200">
          <a:solidFill>
            <a:schemeClr val="tx1"/>
          </a:solidFill>
          <a:latin typeface="+mn-lt"/>
          <a:ea typeface="+mn-ea"/>
          <a:cs typeface="+mn-cs"/>
        </a:defRPr>
      </a:lvl3pPr>
      <a:lvl4pPr marL="9874994" indent="-1410714" algn="l" defTabSz="5642852" rtl="0" eaLnBrk="1" latinLnBrk="0" hangingPunct="1">
        <a:spcBef>
          <a:spcPct val="20000"/>
        </a:spcBef>
        <a:buFont typeface="Arial" pitchFamily="34" charset="0"/>
        <a:buChar char="–"/>
        <a:defRPr sz="12471" kern="1200">
          <a:solidFill>
            <a:schemeClr val="tx1"/>
          </a:solidFill>
          <a:latin typeface="+mn-lt"/>
          <a:ea typeface="+mn-ea"/>
          <a:cs typeface="+mn-cs"/>
        </a:defRPr>
      </a:lvl4pPr>
      <a:lvl5pPr marL="12696420" indent="-1410714" algn="l" defTabSz="5642852" rtl="0" eaLnBrk="1" latinLnBrk="0" hangingPunct="1">
        <a:spcBef>
          <a:spcPct val="20000"/>
        </a:spcBef>
        <a:buFont typeface="Arial" pitchFamily="34" charset="0"/>
        <a:buChar char="»"/>
        <a:defRPr sz="12471" kern="1200">
          <a:solidFill>
            <a:schemeClr val="tx1"/>
          </a:solidFill>
          <a:latin typeface="+mn-lt"/>
          <a:ea typeface="+mn-ea"/>
          <a:cs typeface="+mn-cs"/>
        </a:defRPr>
      </a:lvl5pPr>
      <a:lvl6pPr marL="15517846" indent="-1410714" algn="l" defTabSz="5642852" rtl="0" eaLnBrk="1" latinLnBrk="0" hangingPunct="1">
        <a:spcBef>
          <a:spcPct val="20000"/>
        </a:spcBef>
        <a:buFont typeface="Arial" pitchFamily="34" charset="0"/>
        <a:buChar char="•"/>
        <a:defRPr sz="12471" kern="1200">
          <a:solidFill>
            <a:schemeClr val="tx1"/>
          </a:solidFill>
          <a:latin typeface="+mn-lt"/>
          <a:ea typeface="+mn-ea"/>
          <a:cs typeface="+mn-cs"/>
        </a:defRPr>
      </a:lvl6pPr>
      <a:lvl7pPr marL="18339272" indent="-1410714" algn="l" defTabSz="5642852" rtl="0" eaLnBrk="1" latinLnBrk="0" hangingPunct="1">
        <a:spcBef>
          <a:spcPct val="20000"/>
        </a:spcBef>
        <a:buFont typeface="Arial" pitchFamily="34" charset="0"/>
        <a:buChar char="•"/>
        <a:defRPr sz="12471" kern="1200">
          <a:solidFill>
            <a:schemeClr val="tx1"/>
          </a:solidFill>
          <a:latin typeface="+mn-lt"/>
          <a:ea typeface="+mn-ea"/>
          <a:cs typeface="+mn-cs"/>
        </a:defRPr>
      </a:lvl7pPr>
      <a:lvl8pPr marL="21160700" indent="-1410714" algn="l" defTabSz="5642852" rtl="0" eaLnBrk="1" latinLnBrk="0" hangingPunct="1">
        <a:spcBef>
          <a:spcPct val="20000"/>
        </a:spcBef>
        <a:buFont typeface="Arial" pitchFamily="34" charset="0"/>
        <a:buChar char="•"/>
        <a:defRPr sz="12471" kern="1200">
          <a:solidFill>
            <a:schemeClr val="tx1"/>
          </a:solidFill>
          <a:latin typeface="+mn-lt"/>
          <a:ea typeface="+mn-ea"/>
          <a:cs typeface="+mn-cs"/>
        </a:defRPr>
      </a:lvl8pPr>
      <a:lvl9pPr marL="23982126" indent="-1410714" algn="l" defTabSz="5642852" rtl="0" eaLnBrk="1" latinLnBrk="0" hangingPunct="1">
        <a:spcBef>
          <a:spcPct val="20000"/>
        </a:spcBef>
        <a:buFont typeface="Arial" pitchFamily="34" charset="0"/>
        <a:buChar char="•"/>
        <a:defRPr sz="12471" kern="1200">
          <a:solidFill>
            <a:schemeClr val="tx1"/>
          </a:solidFill>
          <a:latin typeface="+mn-lt"/>
          <a:ea typeface="+mn-ea"/>
          <a:cs typeface="+mn-cs"/>
        </a:defRPr>
      </a:lvl9pPr>
    </p:bodyStyle>
    <p:otherStyle>
      <a:defPPr>
        <a:defRPr lang="en-US"/>
      </a:defPPr>
      <a:lvl1pPr marL="0" algn="l" defTabSz="5642852" rtl="0" eaLnBrk="1" latinLnBrk="0" hangingPunct="1">
        <a:defRPr sz="11186" kern="1200">
          <a:solidFill>
            <a:schemeClr val="tx1"/>
          </a:solidFill>
          <a:latin typeface="+mn-lt"/>
          <a:ea typeface="+mn-ea"/>
          <a:cs typeface="+mn-cs"/>
        </a:defRPr>
      </a:lvl1pPr>
      <a:lvl2pPr marL="2821426" algn="l" defTabSz="5642852" rtl="0" eaLnBrk="1" latinLnBrk="0" hangingPunct="1">
        <a:defRPr sz="11186" kern="1200">
          <a:solidFill>
            <a:schemeClr val="tx1"/>
          </a:solidFill>
          <a:latin typeface="+mn-lt"/>
          <a:ea typeface="+mn-ea"/>
          <a:cs typeface="+mn-cs"/>
        </a:defRPr>
      </a:lvl2pPr>
      <a:lvl3pPr marL="5642852" algn="l" defTabSz="5642852" rtl="0" eaLnBrk="1" latinLnBrk="0" hangingPunct="1">
        <a:defRPr sz="11186" kern="1200">
          <a:solidFill>
            <a:schemeClr val="tx1"/>
          </a:solidFill>
          <a:latin typeface="+mn-lt"/>
          <a:ea typeface="+mn-ea"/>
          <a:cs typeface="+mn-cs"/>
        </a:defRPr>
      </a:lvl3pPr>
      <a:lvl4pPr marL="8464280" algn="l" defTabSz="5642852" rtl="0" eaLnBrk="1" latinLnBrk="0" hangingPunct="1">
        <a:defRPr sz="11186" kern="1200">
          <a:solidFill>
            <a:schemeClr val="tx1"/>
          </a:solidFill>
          <a:latin typeface="+mn-lt"/>
          <a:ea typeface="+mn-ea"/>
          <a:cs typeface="+mn-cs"/>
        </a:defRPr>
      </a:lvl4pPr>
      <a:lvl5pPr marL="11285706" algn="l" defTabSz="5642852" rtl="0" eaLnBrk="1" latinLnBrk="0" hangingPunct="1">
        <a:defRPr sz="11186" kern="1200">
          <a:solidFill>
            <a:schemeClr val="tx1"/>
          </a:solidFill>
          <a:latin typeface="+mn-lt"/>
          <a:ea typeface="+mn-ea"/>
          <a:cs typeface="+mn-cs"/>
        </a:defRPr>
      </a:lvl5pPr>
      <a:lvl6pPr marL="14107132" algn="l" defTabSz="5642852" rtl="0" eaLnBrk="1" latinLnBrk="0" hangingPunct="1">
        <a:defRPr sz="11186" kern="1200">
          <a:solidFill>
            <a:schemeClr val="tx1"/>
          </a:solidFill>
          <a:latin typeface="+mn-lt"/>
          <a:ea typeface="+mn-ea"/>
          <a:cs typeface="+mn-cs"/>
        </a:defRPr>
      </a:lvl6pPr>
      <a:lvl7pPr marL="16928559" algn="l" defTabSz="5642852" rtl="0" eaLnBrk="1" latinLnBrk="0" hangingPunct="1">
        <a:defRPr sz="11186" kern="1200">
          <a:solidFill>
            <a:schemeClr val="tx1"/>
          </a:solidFill>
          <a:latin typeface="+mn-lt"/>
          <a:ea typeface="+mn-ea"/>
          <a:cs typeface="+mn-cs"/>
        </a:defRPr>
      </a:lvl7pPr>
      <a:lvl8pPr marL="19749985" algn="l" defTabSz="5642852" rtl="0" eaLnBrk="1" latinLnBrk="0" hangingPunct="1">
        <a:defRPr sz="11186" kern="1200">
          <a:solidFill>
            <a:schemeClr val="tx1"/>
          </a:solidFill>
          <a:latin typeface="+mn-lt"/>
          <a:ea typeface="+mn-ea"/>
          <a:cs typeface="+mn-cs"/>
        </a:defRPr>
      </a:lvl8pPr>
      <a:lvl9pPr marL="22571414" algn="l" defTabSz="5642852" rtl="0" eaLnBrk="1" latinLnBrk="0" hangingPunct="1">
        <a:defRPr sz="1118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1.xml"/><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6.png"/><Relationship Id="rId5" Type="http://schemas.openxmlformats.org/officeDocument/2006/relationships/image" Target="../media/image3.png"/><Relationship Id="rId10" Type="http://schemas.openxmlformats.org/officeDocument/2006/relationships/chart" Target="../charts/chart3.xml"/><Relationship Id="rId4" Type="http://schemas.openxmlformats.org/officeDocument/2006/relationships/image" Target="../media/image2.png"/><Relationship Id="rId9"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43891200" cy="5364669"/>
          </a:xfrm>
          <a:prstGeom prst="rect">
            <a:avLst/>
          </a:prstGeom>
        </p:spPr>
      </p:pic>
      <p:sp>
        <p:nvSpPr>
          <p:cNvPr id="15" name="TextBox 14"/>
          <p:cNvSpPr txBox="1"/>
          <p:nvPr/>
        </p:nvSpPr>
        <p:spPr>
          <a:xfrm>
            <a:off x="0" y="3300180"/>
            <a:ext cx="43891200" cy="1774397"/>
          </a:xfrm>
          <a:prstGeom prst="rect">
            <a:avLst/>
          </a:prstGeom>
          <a:noFill/>
        </p:spPr>
        <p:txBody>
          <a:bodyPr wrap="square" lIns="164592" tIns="82296" rIns="164592" bIns="82296" rtlCol="0">
            <a:spAutoFit/>
          </a:bodyPr>
          <a:lstStyle/>
          <a:p>
            <a:pPr algn="ctr">
              <a:lnSpc>
                <a:spcPct val="50000"/>
              </a:lnSpc>
              <a:spcBef>
                <a:spcPct val="50000"/>
              </a:spcBef>
            </a:pPr>
            <a:r>
              <a:rPr lang="en-US" sz="6000" dirty="0">
                <a:solidFill>
                  <a:schemeClr val="bg1"/>
                </a:solidFill>
                <a:latin typeface="Rockwell" panose="02060603020205020403" pitchFamily="18" charset="0"/>
                <a:cs typeface="Times New Roman" pitchFamily="18" charset="0"/>
              </a:rPr>
              <a:t>Isabella Rogler </a:t>
            </a:r>
            <a:r>
              <a:rPr lang="en-US" sz="3200" i="1" dirty="0">
                <a:solidFill>
                  <a:schemeClr val="bg1"/>
                </a:solidFill>
                <a:latin typeface="Rockwell" panose="02060603020205020403" pitchFamily="18" charset="0"/>
                <a:cs typeface="Times New Roman" pitchFamily="18" charset="0"/>
              </a:rPr>
              <a:t>[Mentor: Matthew Moran</a:t>
            </a:r>
            <a:r>
              <a:rPr lang="en-US" sz="3200" i="1">
                <a:solidFill>
                  <a:schemeClr val="bg1"/>
                </a:solidFill>
                <a:latin typeface="Rockwell" panose="02060603020205020403" pitchFamily="18" charset="0"/>
                <a:cs typeface="Times New Roman" pitchFamily="18" charset="0"/>
              </a:rPr>
              <a:t>, PhD]</a:t>
            </a:r>
            <a:endParaRPr lang="en-US" sz="3200" i="1" dirty="0">
              <a:solidFill>
                <a:schemeClr val="bg1"/>
              </a:solidFill>
              <a:latin typeface="Rockwell" panose="02060603020205020403" pitchFamily="18" charset="0"/>
              <a:cs typeface="Times New Roman" pitchFamily="18" charset="0"/>
            </a:endParaRPr>
          </a:p>
          <a:p>
            <a:pPr algn="ctr">
              <a:lnSpc>
                <a:spcPct val="50000"/>
              </a:lnSpc>
              <a:spcBef>
                <a:spcPct val="50000"/>
              </a:spcBef>
            </a:pPr>
            <a:r>
              <a:rPr lang="en-US" sz="3600" dirty="0">
                <a:solidFill>
                  <a:schemeClr val="bg1"/>
                </a:solidFill>
                <a:latin typeface="Rockwell" panose="02060603020205020403" pitchFamily="18" charset="0"/>
                <a:cs typeface="Times New Roman" pitchFamily="18" charset="0"/>
              </a:rPr>
              <a:t>College of Health Professions</a:t>
            </a:r>
          </a:p>
          <a:p>
            <a:pPr algn="ctr">
              <a:lnSpc>
                <a:spcPct val="50000"/>
              </a:lnSpc>
              <a:spcBef>
                <a:spcPct val="50000"/>
              </a:spcBef>
            </a:pPr>
            <a:r>
              <a:rPr lang="en-US" sz="3600" dirty="0">
                <a:solidFill>
                  <a:schemeClr val="bg1"/>
                </a:solidFill>
                <a:latin typeface="Rockwell" panose="02060603020205020403" pitchFamily="18" charset="0"/>
                <a:cs typeface="Times New Roman" pitchFamily="18" charset="0"/>
              </a:rPr>
              <a:t>Department of Physical Therapy and Human Movement Science</a:t>
            </a:r>
          </a:p>
        </p:txBody>
      </p:sp>
      <p:sp>
        <p:nvSpPr>
          <p:cNvPr id="16" name="TextBox 15"/>
          <p:cNvSpPr txBox="1"/>
          <p:nvPr/>
        </p:nvSpPr>
        <p:spPr>
          <a:xfrm>
            <a:off x="0" y="492947"/>
            <a:ext cx="43891199" cy="2382191"/>
          </a:xfrm>
          <a:prstGeom prst="rect">
            <a:avLst/>
          </a:prstGeom>
          <a:noFill/>
        </p:spPr>
        <p:txBody>
          <a:bodyPr wrap="square" lIns="164592" tIns="82296" rIns="164592" bIns="82296" rtlCol="0">
            <a:spAutoFit/>
          </a:bodyPr>
          <a:lstStyle/>
          <a:p>
            <a:pPr algn="ctr"/>
            <a:r>
              <a:rPr lang="en-US" sz="7200" dirty="0">
                <a:solidFill>
                  <a:schemeClr val="bg1"/>
                </a:solidFill>
                <a:latin typeface="Rockwell" panose="02060603020205020403" pitchFamily="18" charset="0"/>
                <a:cs typeface="Times New Roman" pitchFamily="18" charset="0"/>
              </a:rPr>
              <a:t>Reliability of Vertical Oscillation during Running Using Marker-less </a:t>
            </a:r>
          </a:p>
          <a:p>
            <a:pPr algn="ctr"/>
            <a:r>
              <a:rPr lang="en-US" sz="7200" dirty="0">
                <a:solidFill>
                  <a:schemeClr val="bg1"/>
                </a:solidFill>
                <a:latin typeface="Rockwell" panose="02060603020205020403" pitchFamily="18" charset="0"/>
                <a:cs typeface="Times New Roman" pitchFamily="18" charset="0"/>
              </a:rPr>
              <a:t>Motion Capture</a:t>
            </a:r>
          </a:p>
        </p:txBody>
      </p:sp>
      <p:sp>
        <p:nvSpPr>
          <p:cNvPr id="22" name="Rectangle 21"/>
          <p:cNvSpPr/>
          <p:nvPr/>
        </p:nvSpPr>
        <p:spPr>
          <a:xfrm>
            <a:off x="0" y="5375554"/>
            <a:ext cx="12335549" cy="26476046"/>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186" dirty="0"/>
          </a:p>
        </p:txBody>
      </p:sp>
      <p:sp>
        <p:nvSpPr>
          <p:cNvPr id="3" name="TextBox 2"/>
          <p:cNvSpPr txBox="1"/>
          <p:nvPr/>
        </p:nvSpPr>
        <p:spPr>
          <a:xfrm>
            <a:off x="381000" y="5761331"/>
            <a:ext cx="11349374" cy="8987076"/>
          </a:xfrm>
          <a:prstGeom prst="rect">
            <a:avLst/>
          </a:prstGeom>
          <a:noFill/>
        </p:spPr>
        <p:txBody>
          <a:bodyPr wrap="square" rtlCol="0">
            <a:spAutoFit/>
          </a:bodyPr>
          <a:lstStyle/>
          <a:p>
            <a:pPr algn="l"/>
            <a:r>
              <a:rPr lang="en-US" sz="7200" dirty="0">
                <a:solidFill>
                  <a:schemeClr val="accent1"/>
                </a:solidFill>
                <a:latin typeface="Rockwell" panose="02060603020205020403" pitchFamily="18" charset="0"/>
              </a:rPr>
              <a:t>ABSTRACT</a:t>
            </a:r>
          </a:p>
          <a:p>
            <a:r>
              <a:rPr lang="en-US" sz="2200" b="1" dirty="0">
                <a:solidFill>
                  <a:schemeClr val="accent1"/>
                </a:solidFill>
                <a:effectLst/>
                <a:latin typeface="Rockwell" panose="02060603020205020403" pitchFamily="18" charset="77"/>
                <a:ea typeface="Calibri" panose="020F0502020204030204" pitchFamily="34" charset="0"/>
              </a:rPr>
              <a:t>INTRODUCTION</a:t>
            </a:r>
            <a:r>
              <a:rPr lang="en-US" sz="2200" dirty="0">
                <a:solidFill>
                  <a:schemeClr val="accent1"/>
                </a:solidFill>
                <a:effectLst/>
                <a:latin typeface="Rockwell" panose="02060603020205020403" pitchFamily="18" charset="77"/>
                <a:ea typeface="Calibri" panose="020F0502020204030204" pitchFamily="34" charset="0"/>
              </a:rPr>
              <a:t>: The spring-mass model explains the way one’s center of mass (COM) fluctuates during running gait. The ‘spring’ represents the structures of the leg that undergo compression and rebound during the stance phase of running</a:t>
            </a:r>
            <a:r>
              <a:rPr lang="en-US" sz="2200" dirty="0">
                <a:solidFill>
                  <a:schemeClr val="accent1"/>
                </a:solidFill>
                <a:latin typeface="Rockwell" panose="02060603020205020403" pitchFamily="18" charset="77"/>
                <a:ea typeface="Calibri" panose="020F0502020204030204" pitchFamily="34" charset="0"/>
              </a:rPr>
              <a:t>. At initial foot contact, the spring compresses and the COM lowers to its maximally compressed state.</a:t>
            </a:r>
            <a:r>
              <a:rPr lang="en-US" sz="2200" baseline="30000" dirty="0">
                <a:solidFill>
                  <a:schemeClr val="accent1"/>
                </a:solidFill>
                <a:latin typeface="Rockwell" panose="02060603020205020403" pitchFamily="18" charset="77"/>
                <a:ea typeface="Calibri" panose="020F0502020204030204" pitchFamily="34" charset="0"/>
              </a:rPr>
              <a:t>1 </a:t>
            </a:r>
            <a:r>
              <a:rPr lang="en-US" sz="2200" dirty="0">
                <a:solidFill>
                  <a:schemeClr val="accent1"/>
                </a:solidFill>
                <a:latin typeface="Rockwell" panose="02060603020205020403" pitchFamily="18" charset="77"/>
                <a:ea typeface="Calibri" panose="020F0502020204030204" pitchFamily="34" charset="0"/>
              </a:rPr>
              <a:t>Measurements are taken at the maximally compressed state and the most superior COM position.</a:t>
            </a:r>
            <a:r>
              <a:rPr lang="en-US" sz="2200" baseline="30000" dirty="0">
                <a:solidFill>
                  <a:schemeClr val="accent1"/>
                </a:solidFill>
                <a:latin typeface="Rockwell" panose="02060603020205020403" pitchFamily="18" charset="77"/>
                <a:ea typeface="Calibri" panose="020F0502020204030204" pitchFamily="34" charset="0"/>
              </a:rPr>
              <a:t>2</a:t>
            </a:r>
            <a:r>
              <a:rPr lang="en-US" sz="2200" dirty="0">
                <a:solidFill>
                  <a:schemeClr val="accent1"/>
                </a:solidFill>
                <a:latin typeface="Rockwell" panose="02060603020205020403" pitchFamily="18" charset="77"/>
                <a:ea typeface="Calibri" panose="020F0502020204030204" pitchFamily="34" charset="0"/>
              </a:rPr>
              <a:t> </a:t>
            </a:r>
            <a:r>
              <a:rPr lang="en-US" sz="2200" dirty="0">
                <a:solidFill>
                  <a:schemeClr val="accent1"/>
                </a:solidFill>
                <a:effectLst/>
                <a:latin typeface="Rockwell" panose="02060603020205020403" pitchFamily="18" charset="77"/>
                <a:ea typeface="Calibri" panose="020F0502020204030204" pitchFamily="34" charset="0"/>
                <a:cs typeface="Arial" panose="020B0604020202020204" pitchFamily="34" charset="0"/>
              </a:rPr>
              <a:t>The vertical displacement of the center of mass in running is known as vertical oscillation (VO). </a:t>
            </a:r>
          </a:p>
          <a:p>
            <a:r>
              <a:rPr lang="en-US" sz="2200" b="1" dirty="0">
                <a:solidFill>
                  <a:schemeClr val="accent1"/>
                </a:solidFill>
                <a:effectLst/>
                <a:latin typeface="Rockwell" panose="02060603020205020403" pitchFamily="18" charset="77"/>
                <a:ea typeface="Calibri" panose="020F0502020204030204" pitchFamily="34" charset="0"/>
                <a:cs typeface="Arial" panose="020B0604020202020204" pitchFamily="34" charset="0"/>
              </a:rPr>
              <a:t>PURPOSE</a:t>
            </a:r>
            <a:r>
              <a:rPr lang="en-US" sz="2200" dirty="0">
                <a:solidFill>
                  <a:schemeClr val="accent1"/>
                </a:solidFill>
                <a:effectLst/>
                <a:latin typeface="Rockwell" panose="02060603020205020403" pitchFamily="18" charset="77"/>
                <a:ea typeface="Calibri" panose="020F0502020204030204" pitchFamily="34" charset="0"/>
                <a:cs typeface="Arial" panose="020B0604020202020204" pitchFamily="34" charset="0"/>
              </a:rPr>
              <a:t>: To develop norms with marker-less motion capture (MLMC) and assess the reliability of measuring VO with MLMC. </a:t>
            </a:r>
          </a:p>
          <a:p>
            <a:r>
              <a:rPr lang="en-US" sz="2200" b="1" dirty="0">
                <a:solidFill>
                  <a:schemeClr val="accent1"/>
                </a:solidFill>
                <a:effectLst/>
                <a:latin typeface="Rockwell" panose="02060603020205020403" pitchFamily="18" charset="77"/>
                <a:ea typeface="Calibri" panose="020F0502020204030204" pitchFamily="34" charset="0"/>
                <a:cs typeface="Arial" panose="020B0604020202020204" pitchFamily="34" charset="0"/>
              </a:rPr>
              <a:t>METHODS</a:t>
            </a:r>
            <a:r>
              <a:rPr lang="en-US" sz="2200" dirty="0">
                <a:solidFill>
                  <a:schemeClr val="accent1"/>
                </a:solidFill>
                <a:effectLst/>
                <a:latin typeface="Rockwell" panose="02060603020205020403" pitchFamily="18" charset="77"/>
                <a:ea typeface="Calibri" panose="020F0502020204030204" pitchFamily="34" charset="0"/>
                <a:cs typeface="Arial" panose="020B0604020202020204" pitchFamily="34" charset="0"/>
              </a:rPr>
              <a:t>: Twenty-one college-aged runners had to fulfill a set of requirements and grant informed consent before beginning the study. All procedures were approved by the University’s Institutional Review Board. Participants committed to coming on there distinct days and run for a total of six minutes at three self-selected speeds. Data was collected using the Phystread Pressure Treadmill and Sony RX0 II cameras. </a:t>
            </a:r>
          </a:p>
          <a:p>
            <a:r>
              <a:rPr lang="en-US" sz="2200" b="1" dirty="0">
                <a:solidFill>
                  <a:schemeClr val="accent1"/>
                </a:solidFill>
                <a:effectLst/>
                <a:latin typeface="Rockwell" panose="02060603020205020403" pitchFamily="18" charset="77"/>
                <a:ea typeface="Calibri" panose="020F0502020204030204" pitchFamily="34" charset="0"/>
                <a:cs typeface="Arial" panose="020B0604020202020204" pitchFamily="34" charset="0"/>
              </a:rPr>
              <a:t>RESULTS</a:t>
            </a:r>
            <a:r>
              <a:rPr lang="en-US" sz="2200" dirty="0">
                <a:solidFill>
                  <a:schemeClr val="accent1"/>
                </a:solidFill>
                <a:effectLst/>
                <a:latin typeface="Rockwell" panose="02060603020205020403" pitchFamily="18" charset="77"/>
                <a:ea typeface="Calibri" panose="020F0502020204030204" pitchFamily="34" charset="0"/>
                <a:cs typeface="Arial" panose="020B0604020202020204" pitchFamily="34" charset="0"/>
              </a:rPr>
              <a:t>: The intracclass correlation coefficient (ICC) was calculated using JASP Software and was computed to be </a:t>
            </a:r>
            <a:r>
              <a:rPr lang="en-US" sz="2200" dirty="0">
                <a:solidFill>
                  <a:schemeClr val="accent1"/>
                </a:solidFill>
                <a:latin typeface="Rockwell" panose="02060603020205020403" pitchFamily="18" charset="77"/>
                <a:ea typeface="Calibri" panose="020F0502020204030204" pitchFamily="34" charset="0"/>
                <a:cs typeface="Arial" panose="020B0604020202020204" pitchFamily="34" charset="0"/>
              </a:rPr>
              <a:t>0.909. The mean VO was 8.99 </a:t>
            </a:r>
            <a:r>
              <a:rPr lang="en-US" sz="2200" b="0" i="0" dirty="0">
                <a:solidFill>
                  <a:schemeClr val="accent1"/>
                </a:solidFill>
                <a:effectLst/>
                <a:latin typeface="Rockwell" panose="02060603020205020403" pitchFamily="18" charset="77"/>
              </a:rPr>
              <a:t>(±)</a:t>
            </a:r>
            <a:r>
              <a:rPr lang="en-US" sz="2200" dirty="0">
                <a:solidFill>
                  <a:schemeClr val="accent1"/>
                </a:solidFill>
                <a:effectLst/>
                <a:latin typeface="Rockwell" panose="02060603020205020403" pitchFamily="18" charset="77"/>
                <a:ea typeface="Calibri" panose="020F0502020204030204" pitchFamily="34" charset="0"/>
                <a:cs typeface="Arial" panose="020B0604020202020204" pitchFamily="34" charset="0"/>
              </a:rPr>
              <a:t> 1.34. Standard error of measurement and minimal detectable change were calculated using MS </a:t>
            </a:r>
            <a:r>
              <a:rPr lang="en-US" sz="2200" dirty="0">
                <a:solidFill>
                  <a:schemeClr val="accent1"/>
                </a:solidFill>
                <a:latin typeface="Rockwell" panose="02060603020205020403" pitchFamily="18" charset="77"/>
                <a:ea typeface="Calibri" panose="020F0502020204030204" pitchFamily="34" charset="0"/>
                <a:cs typeface="Arial" panose="020B0604020202020204" pitchFamily="34" charset="0"/>
              </a:rPr>
              <a:t>Excel software and found to be 0.293 cm and 0.959 cm, respectively. </a:t>
            </a:r>
          </a:p>
          <a:p>
            <a:r>
              <a:rPr lang="en-US" sz="2200" b="1" dirty="0">
                <a:solidFill>
                  <a:schemeClr val="accent1"/>
                </a:solidFill>
                <a:effectLst/>
                <a:latin typeface="Rockwell" panose="02060603020205020403" pitchFamily="18" charset="77"/>
                <a:ea typeface="Calibri" panose="020F0502020204030204" pitchFamily="34" charset="0"/>
                <a:cs typeface="Arial" panose="020B0604020202020204" pitchFamily="34" charset="0"/>
              </a:rPr>
              <a:t>DISCUSSION</a:t>
            </a:r>
            <a:r>
              <a:rPr lang="en-US" sz="2200" b="1" dirty="0">
                <a:solidFill>
                  <a:schemeClr val="accent1"/>
                </a:solidFill>
                <a:latin typeface="Rockwell" panose="02060603020205020403" pitchFamily="18" charset="77"/>
                <a:ea typeface="Calibri" panose="020F0502020204030204" pitchFamily="34" charset="0"/>
                <a:cs typeface="Arial" panose="020B0604020202020204" pitchFamily="34" charset="0"/>
              </a:rPr>
              <a:t>: </a:t>
            </a:r>
            <a:r>
              <a:rPr lang="en-US" sz="2200" dirty="0">
                <a:solidFill>
                  <a:schemeClr val="accent1"/>
                </a:solidFill>
                <a:latin typeface="Rockwell" panose="02060603020205020403" pitchFamily="18" charset="77"/>
                <a:ea typeface="Calibri" panose="020F0502020204030204" pitchFamily="34" charset="0"/>
                <a:cs typeface="Arial" panose="020B0604020202020204" pitchFamily="34" charset="0"/>
              </a:rPr>
              <a:t>Our findings demonstrated </a:t>
            </a:r>
            <a:r>
              <a:rPr lang="en-US" sz="2200" dirty="0">
                <a:solidFill>
                  <a:schemeClr val="accent1"/>
                </a:solidFill>
                <a:effectLst/>
                <a:latin typeface="Rockwell" panose="02060603020205020403" pitchFamily="18" charset="77"/>
                <a:ea typeface="Calibri" panose="020F0502020204030204" pitchFamily="34" charset="0"/>
                <a:cs typeface="Arial" panose="020B0604020202020204" pitchFamily="34" charset="0"/>
              </a:rPr>
              <a:t>that the Theia3D MLMC system was able to reliably measure VO for the twenty-one participants. The intracclass correlation coefficient (ICC) indicated excellent reliability, demonstrating that this technology can accurately measure VO. More research must be completed to determine the implications of how VO can be altered in gait retraining and potential benefits.</a:t>
            </a:r>
          </a:p>
        </p:txBody>
      </p:sp>
      <p:cxnSp>
        <p:nvCxnSpPr>
          <p:cNvPr id="6" name="Straight Connector 5"/>
          <p:cNvCxnSpPr/>
          <p:nvPr/>
        </p:nvCxnSpPr>
        <p:spPr>
          <a:xfrm>
            <a:off x="152400" y="14822311"/>
            <a:ext cx="118872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177800" y="15023861"/>
            <a:ext cx="11506200" cy="923330"/>
          </a:xfrm>
          <a:prstGeom prst="rect">
            <a:avLst/>
          </a:prstGeom>
          <a:noFill/>
        </p:spPr>
        <p:txBody>
          <a:bodyPr wrap="square" rtlCol="0">
            <a:spAutoFit/>
          </a:bodyPr>
          <a:lstStyle/>
          <a:p>
            <a:r>
              <a:rPr lang="en-US" sz="5400" b="1" dirty="0">
                <a:solidFill>
                  <a:schemeClr val="tx2">
                    <a:lumMod val="60000"/>
                    <a:lumOff val="40000"/>
                  </a:schemeClr>
                </a:solidFill>
                <a:latin typeface="Rockwell" panose="02060603020205020403" pitchFamily="18" charset="0"/>
              </a:rPr>
              <a:t>What is Vertical Oscillation (VO)? </a:t>
            </a:r>
          </a:p>
        </p:txBody>
      </p:sp>
      <p:cxnSp>
        <p:nvCxnSpPr>
          <p:cNvPr id="31" name="Straight Connector 30"/>
          <p:cNvCxnSpPr/>
          <p:nvPr/>
        </p:nvCxnSpPr>
        <p:spPr>
          <a:xfrm>
            <a:off x="232484" y="21293762"/>
            <a:ext cx="118872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302587" y="21595149"/>
            <a:ext cx="11506200" cy="1815882"/>
          </a:xfrm>
          <a:prstGeom prst="rect">
            <a:avLst/>
          </a:prstGeom>
          <a:noFill/>
        </p:spPr>
        <p:txBody>
          <a:bodyPr wrap="square" rtlCol="0">
            <a:spAutoFit/>
          </a:bodyPr>
          <a:lstStyle/>
          <a:p>
            <a:r>
              <a:rPr lang="en-US" sz="5600" b="1" dirty="0">
                <a:solidFill>
                  <a:schemeClr val="tx2">
                    <a:lumMod val="60000"/>
                    <a:lumOff val="40000"/>
                  </a:schemeClr>
                </a:solidFill>
                <a:latin typeface="Rockwell" panose="02060603020205020403" pitchFamily="18" charset="0"/>
              </a:rPr>
              <a:t>What is Theia3D Marker-Less Motion Capture?</a:t>
            </a:r>
          </a:p>
        </p:txBody>
      </p:sp>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0600" y="889174"/>
            <a:ext cx="6000750" cy="3295650"/>
          </a:xfrm>
          <a:prstGeom prst="rect">
            <a:avLst/>
          </a:prstGeom>
        </p:spPr>
      </p:pic>
      <p:sp>
        <p:nvSpPr>
          <p:cNvPr id="35" name="TextBox 34"/>
          <p:cNvSpPr txBox="1"/>
          <p:nvPr/>
        </p:nvSpPr>
        <p:spPr>
          <a:xfrm>
            <a:off x="12801600" y="5715000"/>
            <a:ext cx="11506200" cy="1200329"/>
          </a:xfrm>
          <a:prstGeom prst="rect">
            <a:avLst/>
          </a:prstGeom>
          <a:noFill/>
        </p:spPr>
        <p:txBody>
          <a:bodyPr wrap="square" rtlCol="0">
            <a:spAutoFit/>
          </a:bodyPr>
          <a:lstStyle/>
          <a:p>
            <a:r>
              <a:rPr lang="en-US" sz="7200" dirty="0">
                <a:solidFill>
                  <a:schemeClr val="tx2">
                    <a:lumMod val="60000"/>
                    <a:lumOff val="40000"/>
                  </a:schemeClr>
                </a:solidFill>
                <a:latin typeface="Rockwell" panose="02060603020205020403" pitchFamily="18" charset="0"/>
              </a:rPr>
              <a:t>PARTICIPANTS</a:t>
            </a:r>
          </a:p>
        </p:txBody>
      </p:sp>
      <p:sp>
        <p:nvSpPr>
          <p:cNvPr id="36" name="TextBox 35"/>
          <p:cNvSpPr txBox="1"/>
          <p:nvPr/>
        </p:nvSpPr>
        <p:spPr>
          <a:xfrm>
            <a:off x="12515668" y="12502465"/>
            <a:ext cx="11506200" cy="1200329"/>
          </a:xfrm>
          <a:prstGeom prst="rect">
            <a:avLst/>
          </a:prstGeom>
          <a:noFill/>
        </p:spPr>
        <p:txBody>
          <a:bodyPr wrap="square" rtlCol="0">
            <a:spAutoFit/>
          </a:bodyPr>
          <a:lstStyle/>
          <a:p>
            <a:r>
              <a:rPr lang="en-US" sz="7200" dirty="0">
                <a:solidFill>
                  <a:schemeClr val="tx2">
                    <a:lumMod val="60000"/>
                    <a:lumOff val="40000"/>
                  </a:schemeClr>
                </a:solidFill>
                <a:latin typeface="Rockwell" panose="02060603020205020403" pitchFamily="18" charset="0"/>
              </a:rPr>
              <a:t>METHODS</a:t>
            </a:r>
          </a:p>
        </p:txBody>
      </p:sp>
      <p:sp>
        <p:nvSpPr>
          <p:cNvPr id="37" name="TextBox 36"/>
          <p:cNvSpPr txBox="1"/>
          <p:nvPr/>
        </p:nvSpPr>
        <p:spPr>
          <a:xfrm>
            <a:off x="13012498" y="23209416"/>
            <a:ext cx="8089822" cy="1200329"/>
          </a:xfrm>
          <a:prstGeom prst="rect">
            <a:avLst/>
          </a:prstGeom>
          <a:noFill/>
        </p:spPr>
        <p:txBody>
          <a:bodyPr wrap="square" rtlCol="0">
            <a:spAutoFit/>
          </a:bodyPr>
          <a:lstStyle/>
          <a:p>
            <a:r>
              <a:rPr lang="en-US" sz="7200" dirty="0">
                <a:solidFill>
                  <a:schemeClr val="tx2">
                    <a:lumMod val="60000"/>
                    <a:lumOff val="40000"/>
                  </a:schemeClr>
                </a:solidFill>
                <a:latin typeface="Rockwell" panose="02060603020205020403" pitchFamily="18" charset="0"/>
              </a:rPr>
              <a:t>RESULTS</a:t>
            </a:r>
          </a:p>
        </p:txBody>
      </p:sp>
      <p:sp>
        <p:nvSpPr>
          <p:cNvPr id="38" name="Rectangle 37"/>
          <p:cNvSpPr/>
          <p:nvPr/>
        </p:nvSpPr>
        <p:spPr>
          <a:xfrm>
            <a:off x="31555651" y="5364668"/>
            <a:ext cx="12335549" cy="26476046"/>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186" dirty="0"/>
          </a:p>
        </p:txBody>
      </p:sp>
      <p:sp>
        <p:nvSpPr>
          <p:cNvPr id="39" name="TextBox 38"/>
          <p:cNvSpPr txBox="1"/>
          <p:nvPr/>
        </p:nvSpPr>
        <p:spPr>
          <a:xfrm>
            <a:off x="31970325" y="28734602"/>
            <a:ext cx="11506200" cy="3477875"/>
          </a:xfrm>
          <a:prstGeom prst="rect">
            <a:avLst/>
          </a:prstGeom>
          <a:noFill/>
        </p:spPr>
        <p:txBody>
          <a:bodyPr wrap="square" rtlCol="0">
            <a:spAutoFit/>
          </a:bodyPr>
          <a:lstStyle/>
          <a:p>
            <a:r>
              <a:rPr lang="en-US" sz="7200" dirty="0">
                <a:solidFill>
                  <a:schemeClr val="tx2">
                    <a:lumMod val="60000"/>
                    <a:lumOff val="40000"/>
                  </a:schemeClr>
                </a:solidFill>
                <a:latin typeface="Rockwell" panose="02060603020205020403" pitchFamily="18" charset="77"/>
              </a:rPr>
              <a:t>REFERENCES</a:t>
            </a:r>
          </a:p>
          <a:p>
            <a:pPr marL="457200" indent="-457200">
              <a:buAutoNum type="arabicPeriod"/>
            </a:pPr>
            <a:r>
              <a:rPr lang="en-US" sz="950" dirty="0">
                <a:solidFill>
                  <a:schemeClr val="accent1"/>
                </a:solidFill>
                <a:effectLst/>
                <a:latin typeface="Rockwell" panose="02060603020205020403" pitchFamily="18" charset="77"/>
                <a:ea typeface="Times New Roman" panose="02020603050405020304" pitchFamily="18" charset="0"/>
                <a:cs typeface="Arial" panose="020B0604020202020204" pitchFamily="34" charset="0"/>
              </a:rPr>
              <a:t>Lee CR, Farley CT. Determinants of the center of mass trajectory in human walking and running. </a:t>
            </a:r>
            <a:r>
              <a:rPr lang="en-US" sz="950" i="1" dirty="0">
                <a:solidFill>
                  <a:schemeClr val="accent1"/>
                </a:solidFill>
                <a:effectLst/>
                <a:latin typeface="Rockwell" panose="02060603020205020403" pitchFamily="18" charset="77"/>
                <a:ea typeface="Times New Roman" panose="02020603050405020304" pitchFamily="18" charset="0"/>
                <a:cs typeface="Arial" panose="020B0604020202020204" pitchFamily="34" charset="0"/>
              </a:rPr>
              <a:t>J Exp Biol</a:t>
            </a:r>
            <a:r>
              <a:rPr lang="en-US" sz="950" dirty="0">
                <a:solidFill>
                  <a:schemeClr val="accent1"/>
                </a:solidFill>
                <a:effectLst/>
                <a:latin typeface="Rockwell" panose="02060603020205020403" pitchFamily="18" charset="77"/>
                <a:ea typeface="Times New Roman" panose="02020603050405020304" pitchFamily="18" charset="0"/>
                <a:cs typeface="Arial" panose="020B0604020202020204" pitchFamily="34" charset="0"/>
              </a:rPr>
              <a:t>. 1998;201(21):2935-2944. doi:10.1242/jeb.201.21.2935</a:t>
            </a:r>
          </a:p>
          <a:p>
            <a:pPr marL="457200" indent="-457200">
              <a:buFontTx/>
              <a:buAutoNum type="arabicPeriod"/>
            </a:pPr>
            <a:r>
              <a:rPr lang="en-US" sz="950" dirty="0">
                <a:solidFill>
                  <a:schemeClr val="accent1"/>
                </a:solidFill>
                <a:effectLst/>
                <a:latin typeface="Rockwell" panose="02060603020205020403" pitchFamily="18" charset="77"/>
                <a:ea typeface="Times New Roman" panose="02020603050405020304" pitchFamily="18" charset="0"/>
                <a:cs typeface="Arial" panose="020B0604020202020204" pitchFamily="34" charset="0"/>
              </a:rPr>
              <a:t>Souza RB. An evidence-based </a:t>
            </a:r>
            <a:r>
              <a:rPr lang="en-US" sz="950" dirty="0">
                <a:solidFill>
                  <a:schemeClr val="accent1"/>
                </a:solidFill>
                <a:latin typeface="Rockwell" panose="02060603020205020403" pitchFamily="18" charset="77"/>
                <a:ea typeface="Times New Roman" panose="02020603050405020304" pitchFamily="18" charset="0"/>
                <a:cs typeface="Arial" panose="020B0604020202020204" pitchFamily="34" charset="0"/>
              </a:rPr>
              <a:t>v</a:t>
            </a:r>
            <a:r>
              <a:rPr lang="en-US" sz="950" dirty="0">
                <a:solidFill>
                  <a:schemeClr val="accent1"/>
                </a:solidFill>
                <a:effectLst/>
                <a:latin typeface="Rockwell" panose="02060603020205020403" pitchFamily="18" charset="77"/>
                <a:ea typeface="Times New Roman" panose="02020603050405020304" pitchFamily="18" charset="0"/>
                <a:cs typeface="Arial" panose="020B0604020202020204" pitchFamily="34" charset="0"/>
              </a:rPr>
              <a:t>ideotaped </a:t>
            </a:r>
            <a:r>
              <a:rPr lang="en-US" sz="950" dirty="0">
                <a:solidFill>
                  <a:schemeClr val="accent1"/>
                </a:solidFill>
                <a:latin typeface="Rockwell" panose="02060603020205020403" pitchFamily="18" charset="77"/>
                <a:ea typeface="Times New Roman" panose="02020603050405020304" pitchFamily="18" charset="0"/>
                <a:cs typeface="Arial" panose="020B0604020202020204" pitchFamily="34" charset="0"/>
              </a:rPr>
              <a:t>r</a:t>
            </a:r>
            <a:r>
              <a:rPr lang="en-US" sz="950" dirty="0">
                <a:solidFill>
                  <a:schemeClr val="accent1"/>
                </a:solidFill>
                <a:effectLst/>
                <a:latin typeface="Rockwell" panose="02060603020205020403" pitchFamily="18" charset="77"/>
                <a:ea typeface="Times New Roman" panose="02020603050405020304" pitchFamily="18" charset="0"/>
                <a:cs typeface="Arial" panose="020B0604020202020204" pitchFamily="34" charset="0"/>
              </a:rPr>
              <a:t>unning </a:t>
            </a:r>
            <a:r>
              <a:rPr lang="en-US" sz="950" dirty="0">
                <a:solidFill>
                  <a:schemeClr val="accent1"/>
                </a:solidFill>
                <a:latin typeface="Rockwell" panose="02060603020205020403" pitchFamily="18" charset="77"/>
                <a:ea typeface="Times New Roman" panose="02020603050405020304" pitchFamily="18" charset="0"/>
                <a:cs typeface="Arial" panose="020B0604020202020204" pitchFamily="34" charset="0"/>
              </a:rPr>
              <a:t>b</a:t>
            </a:r>
            <a:r>
              <a:rPr lang="en-US" sz="950" dirty="0">
                <a:solidFill>
                  <a:schemeClr val="accent1"/>
                </a:solidFill>
                <a:effectLst/>
                <a:latin typeface="Rockwell" panose="02060603020205020403" pitchFamily="18" charset="77"/>
                <a:ea typeface="Times New Roman" panose="02020603050405020304" pitchFamily="18" charset="0"/>
                <a:cs typeface="Arial" panose="020B0604020202020204" pitchFamily="34" charset="0"/>
              </a:rPr>
              <a:t>iomechanics </a:t>
            </a:r>
            <a:r>
              <a:rPr lang="en-US" sz="950" dirty="0">
                <a:solidFill>
                  <a:schemeClr val="accent1"/>
                </a:solidFill>
                <a:latin typeface="Rockwell" panose="02060603020205020403" pitchFamily="18" charset="77"/>
                <a:ea typeface="Times New Roman" panose="02020603050405020304" pitchFamily="18" charset="0"/>
                <a:cs typeface="Arial" panose="020B0604020202020204" pitchFamily="34" charset="0"/>
              </a:rPr>
              <a:t>a</a:t>
            </a:r>
            <a:r>
              <a:rPr lang="en-US" sz="950" dirty="0">
                <a:solidFill>
                  <a:schemeClr val="accent1"/>
                </a:solidFill>
                <a:effectLst/>
                <a:latin typeface="Rockwell" panose="02060603020205020403" pitchFamily="18" charset="77"/>
                <a:ea typeface="Times New Roman" panose="02020603050405020304" pitchFamily="18" charset="0"/>
                <a:cs typeface="Arial" panose="020B0604020202020204" pitchFamily="34" charset="0"/>
              </a:rPr>
              <a:t>nalysis. </a:t>
            </a:r>
            <a:r>
              <a:rPr lang="en-US" sz="950" i="1" dirty="0">
                <a:solidFill>
                  <a:schemeClr val="accent1"/>
                </a:solidFill>
                <a:effectLst/>
                <a:latin typeface="Rockwell" panose="02060603020205020403" pitchFamily="18" charset="77"/>
                <a:ea typeface="Times New Roman" panose="02020603050405020304" pitchFamily="18" charset="0"/>
                <a:cs typeface="Arial" panose="020B0604020202020204" pitchFamily="34" charset="0"/>
              </a:rPr>
              <a:t>Phys Med </a:t>
            </a:r>
            <a:r>
              <a:rPr lang="en-US" sz="950" i="1" dirty="0" err="1">
                <a:solidFill>
                  <a:schemeClr val="accent1"/>
                </a:solidFill>
                <a:effectLst/>
                <a:latin typeface="Rockwell" panose="02060603020205020403" pitchFamily="18" charset="77"/>
                <a:ea typeface="Times New Roman" panose="02020603050405020304" pitchFamily="18" charset="0"/>
                <a:cs typeface="Arial" panose="020B0604020202020204" pitchFamily="34" charset="0"/>
              </a:rPr>
              <a:t>Rehabil</a:t>
            </a:r>
            <a:r>
              <a:rPr lang="en-US" sz="950" i="1" dirty="0">
                <a:solidFill>
                  <a:schemeClr val="accent1"/>
                </a:solidFill>
                <a:effectLst/>
                <a:latin typeface="Rockwell" panose="02060603020205020403" pitchFamily="18" charset="77"/>
                <a:ea typeface="Times New Roman" panose="02020603050405020304" pitchFamily="18" charset="0"/>
                <a:cs typeface="Arial" panose="020B0604020202020204" pitchFamily="34" charset="0"/>
              </a:rPr>
              <a:t> Clin N Am</a:t>
            </a:r>
            <a:r>
              <a:rPr lang="en-US" sz="950" dirty="0">
                <a:solidFill>
                  <a:schemeClr val="accent1"/>
                </a:solidFill>
                <a:effectLst/>
                <a:latin typeface="Rockwell" panose="02060603020205020403" pitchFamily="18" charset="77"/>
                <a:ea typeface="Times New Roman" panose="02020603050405020304" pitchFamily="18" charset="0"/>
                <a:cs typeface="Arial" panose="020B0604020202020204" pitchFamily="34" charset="0"/>
              </a:rPr>
              <a:t>. 2016;27(1):217-236. doi:10.1016/j.pmr.2015.08.006</a:t>
            </a:r>
          </a:p>
          <a:p>
            <a:pPr marL="457200" indent="-457200">
              <a:buFontTx/>
              <a:buAutoNum type="arabicPeriod"/>
            </a:pPr>
            <a:r>
              <a:rPr lang="en-US" sz="950" dirty="0">
                <a:solidFill>
                  <a:schemeClr val="accent1"/>
                </a:solidFill>
                <a:effectLst/>
                <a:latin typeface="Rockwell" panose="02060603020205020403" pitchFamily="18" charset="77"/>
                <a:ea typeface="Times New Roman" panose="02020603050405020304" pitchFamily="18" charset="0"/>
                <a:cs typeface="Arial" panose="020B0604020202020204" pitchFamily="34" charset="0"/>
              </a:rPr>
              <a:t>Smith CP, Fullerton E, Walton L, Funnell E, </a:t>
            </a:r>
            <a:r>
              <a:rPr lang="en-US" sz="950" dirty="0" err="1">
                <a:solidFill>
                  <a:schemeClr val="accent1"/>
                </a:solidFill>
                <a:effectLst/>
                <a:latin typeface="Rockwell" panose="02060603020205020403" pitchFamily="18" charset="77"/>
                <a:ea typeface="Times New Roman" panose="02020603050405020304" pitchFamily="18" charset="0"/>
                <a:cs typeface="Arial" panose="020B0604020202020204" pitchFamily="34" charset="0"/>
              </a:rPr>
              <a:t>Pantazis</a:t>
            </a:r>
            <a:r>
              <a:rPr lang="en-US" sz="950" dirty="0">
                <a:solidFill>
                  <a:schemeClr val="accent1"/>
                </a:solidFill>
                <a:effectLst/>
                <a:latin typeface="Rockwell" panose="02060603020205020403" pitchFamily="18" charset="77"/>
                <a:ea typeface="Times New Roman" panose="02020603050405020304" pitchFamily="18" charset="0"/>
                <a:cs typeface="Arial" panose="020B0604020202020204" pitchFamily="34" charset="0"/>
              </a:rPr>
              <a:t> D, Lugo H. The validity and reliability of wearable devices for the measurement of vertical oscillation for running. </a:t>
            </a:r>
            <a:r>
              <a:rPr lang="en-US" sz="950" i="1" dirty="0">
                <a:solidFill>
                  <a:schemeClr val="accent1"/>
                </a:solidFill>
                <a:effectLst/>
                <a:latin typeface="Rockwell" panose="02060603020205020403" pitchFamily="18" charset="77"/>
                <a:ea typeface="Times New Roman" panose="02020603050405020304" pitchFamily="18" charset="0"/>
                <a:cs typeface="Arial" panose="020B0604020202020204" pitchFamily="34" charset="0"/>
              </a:rPr>
              <a:t>PLOS ONE</a:t>
            </a:r>
            <a:r>
              <a:rPr lang="en-US" sz="950" dirty="0">
                <a:solidFill>
                  <a:schemeClr val="accent1"/>
                </a:solidFill>
                <a:effectLst/>
                <a:latin typeface="Rockwell" panose="02060603020205020403" pitchFamily="18" charset="77"/>
                <a:ea typeface="Times New Roman" panose="02020603050405020304" pitchFamily="18" charset="0"/>
                <a:cs typeface="Arial" panose="020B0604020202020204" pitchFamily="34" charset="0"/>
              </a:rPr>
              <a:t>. 2022;17(11):e0277810. doi:10.1371/journal.pone.0277810</a:t>
            </a:r>
          </a:p>
          <a:p>
            <a:pPr marL="457200" indent="-457200">
              <a:buFontTx/>
              <a:buAutoNum type="arabicPeriod"/>
            </a:pPr>
            <a:r>
              <a:rPr lang="en-US" sz="950" dirty="0">
                <a:solidFill>
                  <a:schemeClr val="accent1"/>
                </a:solidFill>
                <a:effectLst/>
                <a:latin typeface="Rockwell" panose="02060603020205020403" pitchFamily="18" charset="77"/>
                <a:ea typeface="DengXian" panose="02010600030101010101" pitchFamily="2" charset="-122"/>
                <a:cs typeface="Arial" panose="020B0604020202020204" pitchFamily="34" charset="0"/>
              </a:rPr>
              <a:t>Wade L, Needham L, McGuigan P, </a:t>
            </a:r>
            <a:r>
              <a:rPr lang="en-US" sz="950" dirty="0" err="1">
                <a:solidFill>
                  <a:schemeClr val="accent1"/>
                </a:solidFill>
                <a:effectLst/>
                <a:latin typeface="Rockwell" panose="02060603020205020403" pitchFamily="18" charset="77"/>
                <a:ea typeface="DengXian" panose="02010600030101010101" pitchFamily="2" charset="-122"/>
                <a:cs typeface="Arial" panose="020B0604020202020204" pitchFamily="34" charset="0"/>
              </a:rPr>
              <a:t>Bilzon</a:t>
            </a:r>
            <a:r>
              <a:rPr lang="en-US" sz="950" dirty="0">
                <a:solidFill>
                  <a:schemeClr val="accent1"/>
                </a:solidFill>
                <a:effectLst/>
                <a:latin typeface="Rockwell" panose="02060603020205020403" pitchFamily="18" charset="77"/>
                <a:ea typeface="DengXian" panose="02010600030101010101" pitchFamily="2" charset="-122"/>
                <a:cs typeface="Arial" panose="020B0604020202020204" pitchFamily="34" charset="0"/>
              </a:rPr>
              <a:t> J. Applications and limitations of current markerless motion capture methods for clinical gait biomechanics. </a:t>
            </a:r>
            <a:r>
              <a:rPr lang="en-US" sz="950" i="1" dirty="0" err="1">
                <a:solidFill>
                  <a:schemeClr val="accent1"/>
                </a:solidFill>
                <a:effectLst/>
                <a:latin typeface="Rockwell" panose="02060603020205020403" pitchFamily="18" charset="77"/>
                <a:ea typeface="DengXian" panose="02010600030101010101" pitchFamily="2" charset="-122"/>
                <a:cs typeface="Arial" panose="020B0604020202020204" pitchFamily="34" charset="0"/>
              </a:rPr>
              <a:t>PeerJ</a:t>
            </a:r>
            <a:r>
              <a:rPr lang="en-US" sz="950" dirty="0">
                <a:solidFill>
                  <a:schemeClr val="accent1"/>
                </a:solidFill>
                <a:effectLst/>
                <a:latin typeface="Rockwell" panose="02060603020205020403" pitchFamily="18" charset="77"/>
                <a:ea typeface="DengXian" panose="02010600030101010101" pitchFamily="2" charset="-122"/>
                <a:cs typeface="Arial" panose="020B0604020202020204" pitchFamily="34" charset="0"/>
              </a:rPr>
              <a:t>. 2022;10:e12995. doi:10.7717/peerj.12995</a:t>
            </a:r>
          </a:p>
          <a:p>
            <a:pPr marL="457200" indent="-457200">
              <a:buFontTx/>
              <a:buAutoNum type="arabicPeriod"/>
            </a:pPr>
            <a:r>
              <a:rPr lang="en-US" sz="950" dirty="0">
                <a:solidFill>
                  <a:schemeClr val="accent1"/>
                </a:solidFill>
                <a:effectLst/>
                <a:latin typeface="Rockwell" panose="02060603020205020403" pitchFamily="18" charset="77"/>
              </a:rPr>
              <a:t>Moran MF, Rogler IC, Wager JC. Inter-session </a:t>
            </a:r>
            <a:r>
              <a:rPr lang="en-US" sz="950" dirty="0">
                <a:solidFill>
                  <a:schemeClr val="accent1"/>
                </a:solidFill>
                <a:latin typeface="Rockwell" panose="02060603020205020403" pitchFamily="18" charset="77"/>
              </a:rPr>
              <a:t>r</a:t>
            </a:r>
            <a:r>
              <a:rPr lang="en-US" sz="950" dirty="0">
                <a:solidFill>
                  <a:schemeClr val="accent1"/>
                </a:solidFill>
                <a:effectLst/>
                <a:latin typeface="Rockwell" panose="02060603020205020403" pitchFamily="18" charset="77"/>
              </a:rPr>
              <a:t>epeatability of marker-less </a:t>
            </a:r>
            <a:r>
              <a:rPr lang="en-US" sz="950" dirty="0">
                <a:solidFill>
                  <a:schemeClr val="accent1"/>
                </a:solidFill>
                <a:latin typeface="Rockwell" panose="02060603020205020403" pitchFamily="18" charset="77"/>
              </a:rPr>
              <a:t>m</a:t>
            </a:r>
            <a:r>
              <a:rPr lang="en-US" sz="950" dirty="0">
                <a:solidFill>
                  <a:schemeClr val="accent1"/>
                </a:solidFill>
                <a:effectLst/>
                <a:latin typeface="Rockwell" panose="02060603020205020403" pitchFamily="18" charset="77"/>
              </a:rPr>
              <a:t>otion </a:t>
            </a:r>
            <a:r>
              <a:rPr lang="en-US" sz="950" dirty="0">
                <a:solidFill>
                  <a:schemeClr val="accent1"/>
                </a:solidFill>
                <a:latin typeface="Rockwell" panose="02060603020205020403" pitchFamily="18" charset="77"/>
              </a:rPr>
              <a:t>c</a:t>
            </a:r>
            <a:r>
              <a:rPr lang="en-US" sz="950" dirty="0">
                <a:solidFill>
                  <a:schemeClr val="accent1"/>
                </a:solidFill>
                <a:effectLst/>
                <a:latin typeface="Rockwell" panose="02060603020205020403" pitchFamily="18" charset="77"/>
              </a:rPr>
              <a:t>apture of treadmill </a:t>
            </a:r>
            <a:r>
              <a:rPr lang="en-US" sz="950" dirty="0">
                <a:solidFill>
                  <a:schemeClr val="accent1"/>
                </a:solidFill>
                <a:latin typeface="Rockwell" panose="02060603020205020403" pitchFamily="18" charset="77"/>
              </a:rPr>
              <a:t>r</a:t>
            </a:r>
            <a:r>
              <a:rPr lang="en-US" sz="950" dirty="0">
                <a:solidFill>
                  <a:schemeClr val="accent1"/>
                </a:solidFill>
                <a:effectLst/>
                <a:latin typeface="Rockwell" panose="02060603020205020403" pitchFamily="18" charset="77"/>
              </a:rPr>
              <a:t>unning </a:t>
            </a:r>
            <a:r>
              <a:rPr lang="en-US" sz="950" dirty="0">
                <a:solidFill>
                  <a:schemeClr val="accent1"/>
                </a:solidFill>
                <a:latin typeface="Rockwell" panose="02060603020205020403" pitchFamily="18" charset="77"/>
              </a:rPr>
              <a:t>g</a:t>
            </a:r>
            <a:r>
              <a:rPr lang="en-US" sz="950" dirty="0">
                <a:solidFill>
                  <a:schemeClr val="accent1"/>
                </a:solidFill>
                <a:effectLst/>
                <a:latin typeface="Rockwell" panose="02060603020205020403" pitchFamily="18" charset="77"/>
              </a:rPr>
              <a:t>ait. </a:t>
            </a:r>
            <a:r>
              <a:rPr lang="en-US" sz="950" i="1" dirty="0">
                <a:solidFill>
                  <a:schemeClr val="accent1"/>
                </a:solidFill>
                <a:effectLst/>
                <a:latin typeface="Rockwell" panose="02060603020205020403" pitchFamily="18" charset="77"/>
              </a:rPr>
              <a:t>Appl Sci</a:t>
            </a:r>
            <a:r>
              <a:rPr lang="en-US" sz="950" dirty="0">
                <a:solidFill>
                  <a:schemeClr val="accent1"/>
                </a:solidFill>
                <a:effectLst/>
                <a:latin typeface="Rockwell" panose="02060603020205020403" pitchFamily="18" charset="77"/>
              </a:rPr>
              <a:t>. 2023;13(3):1702. doi:10.3390/app13031702</a:t>
            </a:r>
          </a:p>
          <a:p>
            <a:pPr marL="457200" indent="-457200">
              <a:buFontTx/>
              <a:buAutoNum type="arabicPeriod"/>
            </a:pPr>
            <a:r>
              <a:rPr lang="en-US" sz="950" dirty="0">
                <a:solidFill>
                  <a:schemeClr val="accent1"/>
                </a:solidFill>
                <a:effectLst/>
                <a:latin typeface="Rockwell" panose="02060603020205020403" pitchFamily="18" charset="77"/>
              </a:rPr>
              <a:t>Koo TK, Li MY. A Guideline of Selecting and Reporting Intraclass Correlation Coefficients for Reliability Research. </a:t>
            </a:r>
            <a:r>
              <a:rPr lang="en-US" sz="950" i="1" dirty="0">
                <a:solidFill>
                  <a:schemeClr val="accent1"/>
                </a:solidFill>
                <a:effectLst/>
                <a:latin typeface="Rockwell" panose="02060603020205020403" pitchFamily="18" charset="77"/>
              </a:rPr>
              <a:t>J </a:t>
            </a:r>
            <a:r>
              <a:rPr lang="en-US" sz="950" i="1" dirty="0" err="1">
                <a:solidFill>
                  <a:schemeClr val="accent1"/>
                </a:solidFill>
                <a:effectLst/>
                <a:latin typeface="Rockwell" panose="02060603020205020403" pitchFamily="18" charset="77"/>
              </a:rPr>
              <a:t>Chiropr</a:t>
            </a:r>
            <a:r>
              <a:rPr lang="en-US" sz="950" i="1" dirty="0">
                <a:solidFill>
                  <a:schemeClr val="accent1"/>
                </a:solidFill>
                <a:effectLst/>
                <a:latin typeface="Rockwell" panose="02060603020205020403" pitchFamily="18" charset="77"/>
              </a:rPr>
              <a:t> Med</a:t>
            </a:r>
            <a:r>
              <a:rPr lang="en-US" sz="950" dirty="0">
                <a:solidFill>
                  <a:schemeClr val="accent1"/>
                </a:solidFill>
                <a:effectLst/>
                <a:latin typeface="Rockwell" panose="02060603020205020403" pitchFamily="18" charset="77"/>
              </a:rPr>
              <a:t>. 2016;15(2):155-163. doi:10.1016/j.jcm.2016.02.012</a:t>
            </a:r>
          </a:p>
          <a:p>
            <a:pPr marL="457200" indent="-457200">
              <a:buFontTx/>
              <a:buAutoNum type="arabicPeriod"/>
            </a:pPr>
            <a:r>
              <a:rPr lang="en-US" sz="950" dirty="0">
                <a:solidFill>
                  <a:schemeClr val="accent1"/>
                </a:solidFill>
                <a:effectLst/>
                <a:latin typeface="Rockwell" panose="02060603020205020403" pitchFamily="18" charset="77"/>
              </a:rPr>
              <a:t>van </a:t>
            </a:r>
            <a:r>
              <a:rPr lang="en-US" sz="950" dirty="0" err="1">
                <a:solidFill>
                  <a:schemeClr val="accent1"/>
                </a:solidFill>
                <a:effectLst/>
                <a:latin typeface="Rockwell" panose="02060603020205020403" pitchFamily="18" charset="77"/>
              </a:rPr>
              <a:t>Oeveren</a:t>
            </a:r>
            <a:r>
              <a:rPr lang="en-US" sz="950" dirty="0">
                <a:solidFill>
                  <a:schemeClr val="accent1"/>
                </a:solidFill>
                <a:effectLst/>
                <a:latin typeface="Rockwell" panose="02060603020205020403" pitchFamily="18" charset="77"/>
              </a:rPr>
              <a:t> BT, de Ruiter CJ, Beek PJ, van </a:t>
            </a:r>
            <a:r>
              <a:rPr lang="en-US" sz="950" dirty="0" err="1">
                <a:solidFill>
                  <a:schemeClr val="accent1"/>
                </a:solidFill>
                <a:effectLst/>
                <a:latin typeface="Rockwell" panose="02060603020205020403" pitchFamily="18" charset="77"/>
              </a:rPr>
              <a:t>Dieën</a:t>
            </a:r>
            <a:r>
              <a:rPr lang="en-US" sz="950" dirty="0">
                <a:solidFill>
                  <a:schemeClr val="accent1"/>
                </a:solidFill>
                <a:effectLst/>
                <a:latin typeface="Rockwell" panose="02060603020205020403" pitchFamily="18" charset="77"/>
              </a:rPr>
              <a:t> JH. The biomechanics of running and running styles: a synthesis. </a:t>
            </a:r>
            <a:r>
              <a:rPr lang="en-US" sz="950" i="1" dirty="0">
                <a:solidFill>
                  <a:schemeClr val="accent1"/>
                </a:solidFill>
                <a:effectLst/>
                <a:latin typeface="Rockwell" panose="02060603020205020403" pitchFamily="18" charset="77"/>
              </a:rPr>
              <a:t>Sports </a:t>
            </a:r>
            <a:r>
              <a:rPr lang="en-US" sz="950" i="1" dirty="0" err="1">
                <a:solidFill>
                  <a:schemeClr val="accent1"/>
                </a:solidFill>
                <a:effectLst/>
                <a:latin typeface="Rockwell" panose="02060603020205020403" pitchFamily="18" charset="77"/>
              </a:rPr>
              <a:t>Biomech</a:t>
            </a:r>
            <a:r>
              <a:rPr lang="en-US" sz="950" dirty="0">
                <a:solidFill>
                  <a:schemeClr val="accent1"/>
                </a:solidFill>
                <a:effectLst/>
                <a:latin typeface="Rockwell" panose="02060603020205020403" pitchFamily="18" charset="77"/>
              </a:rPr>
              <a:t>. Published online March 4, 2021:1-39. doi:10.1080/14763141.2021.1873411</a:t>
            </a:r>
          </a:p>
          <a:p>
            <a:pPr marL="457200" indent="-457200">
              <a:buFontTx/>
              <a:buAutoNum type="arabicPeriod"/>
            </a:pPr>
            <a:r>
              <a:rPr lang="en-US" sz="950" dirty="0">
                <a:solidFill>
                  <a:schemeClr val="accent1"/>
                </a:solidFill>
                <a:latin typeface="Rockwell" panose="02060603020205020403" pitchFamily="18" charset="77"/>
              </a:rPr>
              <a:t>Adams D, </a:t>
            </a:r>
            <a:r>
              <a:rPr lang="en-US" sz="950" dirty="0" err="1">
                <a:solidFill>
                  <a:schemeClr val="accent1"/>
                </a:solidFill>
                <a:latin typeface="Rockwell" panose="02060603020205020403" pitchFamily="18" charset="77"/>
              </a:rPr>
              <a:t>Pozzi</a:t>
            </a:r>
            <a:r>
              <a:rPr lang="en-US" sz="950" dirty="0">
                <a:solidFill>
                  <a:schemeClr val="accent1"/>
                </a:solidFill>
                <a:latin typeface="Rockwell" panose="02060603020205020403" pitchFamily="18" charset="77"/>
              </a:rPr>
              <a:t> F, Willy RW, Carrol A, </a:t>
            </a:r>
            <a:r>
              <a:rPr lang="en-US" sz="950" dirty="0" err="1">
                <a:solidFill>
                  <a:schemeClr val="accent1"/>
                </a:solidFill>
                <a:latin typeface="Rockwell" panose="02060603020205020403" pitchFamily="18" charset="77"/>
              </a:rPr>
              <a:t>Zeni</a:t>
            </a:r>
            <a:r>
              <a:rPr lang="en-US" sz="950" dirty="0">
                <a:solidFill>
                  <a:schemeClr val="accent1"/>
                </a:solidFill>
                <a:latin typeface="Rockwell" panose="02060603020205020403" pitchFamily="18" charset="77"/>
              </a:rPr>
              <a:t> J. Altering cadence or vertical oscillation during running: effects on running related injury factors. </a:t>
            </a:r>
            <a:r>
              <a:rPr lang="en-US" sz="950" i="1" dirty="0">
                <a:solidFill>
                  <a:schemeClr val="accent1"/>
                </a:solidFill>
                <a:latin typeface="Rockwell" panose="02060603020205020403" pitchFamily="18" charset="77"/>
              </a:rPr>
              <a:t>Int J Sports Phys </a:t>
            </a:r>
            <a:r>
              <a:rPr lang="en-US" sz="950" i="1" dirty="0" err="1">
                <a:solidFill>
                  <a:schemeClr val="accent1"/>
                </a:solidFill>
                <a:latin typeface="Rockwell" panose="02060603020205020403" pitchFamily="18" charset="77"/>
              </a:rPr>
              <a:t>Ther</a:t>
            </a:r>
            <a:r>
              <a:rPr lang="en-US" sz="950" i="1" dirty="0">
                <a:solidFill>
                  <a:schemeClr val="accent1"/>
                </a:solidFill>
                <a:latin typeface="Rockwell" panose="02060603020205020403" pitchFamily="18" charset="77"/>
              </a:rPr>
              <a:t>. </a:t>
            </a:r>
            <a:r>
              <a:rPr lang="en-US" sz="950" dirty="0">
                <a:solidFill>
                  <a:schemeClr val="accent1"/>
                </a:solidFill>
                <a:latin typeface="Rockwell" panose="02060603020205020403" pitchFamily="18" charset="77"/>
              </a:rPr>
              <a:t>2018;13(4):633-642.</a:t>
            </a:r>
            <a:endParaRPr lang="en-US" sz="950" dirty="0">
              <a:solidFill>
                <a:schemeClr val="accent1"/>
              </a:solidFill>
              <a:effectLst/>
              <a:latin typeface="Rockwell" panose="02060603020205020403" pitchFamily="18" charset="77"/>
            </a:endParaRPr>
          </a:p>
          <a:p>
            <a:pPr marL="457200" indent="-457200">
              <a:buFontTx/>
              <a:buAutoNum type="arabicPeriod"/>
            </a:pPr>
            <a:r>
              <a:rPr lang="en-US" sz="950" dirty="0" err="1">
                <a:solidFill>
                  <a:schemeClr val="accent1"/>
                </a:solidFill>
                <a:effectLst/>
                <a:latin typeface="Rockwell" panose="02060603020205020403" pitchFamily="18" charset="77"/>
              </a:rPr>
              <a:t>Bramah</a:t>
            </a:r>
            <a:r>
              <a:rPr lang="en-US" sz="950" dirty="0">
                <a:solidFill>
                  <a:schemeClr val="accent1"/>
                </a:solidFill>
                <a:effectLst/>
                <a:latin typeface="Rockwell" panose="02060603020205020403" pitchFamily="18" charset="77"/>
              </a:rPr>
              <a:t> C, </a:t>
            </a:r>
            <a:r>
              <a:rPr lang="en-US" sz="950" dirty="0" err="1">
                <a:solidFill>
                  <a:schemeClr val="accent1"/>
                </a:solidFill>
                <a:effectLst/>
                <a:latin typeface="Rockwell" panose="02060603020205020403" pitchFamily="18" charset="77"/>
              </a:rPr>
              <a:t>Preece</a:t>
            </a:r>
            <a:r>
              <a:rPr lang="en-US" sz="950" dirty="0">
                <a:solidFill>
                  <a:schemeClr val="accent1"/>
                </a:solidFill>
                <a:effectLst/>
                <a:latin typeface="Rockwell" panose="02060603020205020403" pitchFamily="18" charset="77"/>
              </a:rPr>
              <a:t> SJ, Gill N, Herrington L. The between-day repeatability, standard error of measurement and minimal detectable change for discrete kinematic parameters during treadmill running. </a:t>
            </a:r>
            <a:r>
              <a:rPr lang="en-US" sz="950" i="1" dirty="0">
                <a:solidFill>
                  <a:schemeClr val="accent1"/>
                </a:solidFill>
                <a:effectLst/>
                <a:latin typeface="Rockwell" panose="02060603020205020403" pitchFamily="18" charset="77"/>
              </a:rPr>
              <a:t>Gait Posture</a:t>
            </a:r>
            <a:r>
              <a:rPr lang="en-US" sz="950" dirty="0">
                <a:solidFill>
                  <a:schemeClr val="accent1"/>
                </a:solidFill>
                <a:effectLst/>
                <a:latin typeface="Rockwell" panose="02060603020205020403" pitchFamily="18" charset="77"/>
              </a:rPr>
              <a:t>. 2021;85:211-216. doi:10.1016/j.gaitpost.2020.12.032</a:t>
            </a:r>
          </a:p>
          <a:p>
            <a:pPr marL="457200" indent="-457200">
              <a:buFontTx/>
              <a:buAutoNum type="arabicPeriod"/>
            </a:pPr>
            <a:endParaRPr lang="en-US" sz="950" dirty="0">
              <a:solidFill>
                <a:schemeClr val="accent1"/>
              </a:solidFill>
              <a:effectLst/>
              <a:latin typeface="Rockwell" panose="02060603020205020403" pitchFamily="18" charset="77"/>
            </a:endParaRPr>
          </a:p>
          <a:p>
            <a:pPr algn="r"/>
            <a:r>
              <a:rPr lang="en-US" sz="800" dirty="0">
                <a:effectLst/>
              </a:rPr>
              <a:t>1.</a:t>
            </a:r>
            <a:endParaRPr lang="en-US" sz="1200" dirty="0">
              <a:solidFill>
                <a:schemeClr val="tx2">
                  <a:lumMod val="60000"/>
                  <a:lumOff val="40000"/>
                </a:schemeClr>
              </a:solidFill>
              <a:effectLst/>
              <a:latin typeface="Rockwell" panose="02060603020205020403" pitchFamily="18" charset="77"/>
            </a:endParaRPr>
          </a:p>
        </p:txBody>
      </p:sp>
      <p:sp>
        <p:nvSpPr>
          <p:cNvPr id="40" name="TextBox 39"/>
          <p:cNvSpPr txBox="1"/>
          <p:nvPr/>
        </p:nvSpPr>
        <p:spPr>
          <a:xfrm>
            <a:off x="31970325" y="5761331"/>
            <a:ext cx="11506200" cy="1200329"/>
          </a:xfrm>
          <a:prstGeom prst="rect">
            <a:avLst/>
          </a:prstGeom>
          <a:noFill/>
        </p:spPr>
        <p:txBody>
          <a:bodyPr wrap="square" rtlCol="0">
            <a:spAutoFit/>
          </a:bodyPr>
          <a:lstStyle/>
          <a:p>
            <a:r>
              <a:rPr lang="en-US" sz="7200" dirty="0">
                <a:solidFill>
                  <a:schemeClr val="tx2">
                    <a:lumMod val="60000"/>
                    <a:lumOff val="40000"/>
                  </a:schemeClr>
                </a:solidFill>
                <a:latin typeface="Rockwell" panose="02060603020205020403" pitchFamily="18" charset="0"/>
              </a:rPr>
              <a:t>DISCUSSION</a:t>
            </a:r>
          </a:p>
        </p:txBody>
      </p:sp>
      <p:cxnSp>
        <p:nvCxnSpPr>
          <p:cNvPr id="41" name="Straight Connector 40"/>
          <p:cNvCxnSpPr/>
          <p:nvPr/>
        </p:nvCxnSpPr>
        <p:spPr>
          <a:xfrm>
            <a:off x="31741724" y="25153764"/>
            <a:ext cx="118872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31862730" y="25153764"/>
            <a:ext cx="11788298" cy="3200876"/>
          </a:xfrm>
          <a:prstGeom prst="rect">
            <a:avLst/>
          </a:prstGeom>
          <a:noFill/>
        </p:spPr>
        <p:txBody>
          <a:bodyPr wrap="square" rtlCol="0">
            <a:spAutoFit/>
          </a:bodyPr>
          <a:lstStyle/>
          <a:p>
            <a:r>
              <a:rPr lang="en-US" sz="6000" dirty="0">
                <a:solidFill>
                  <a:schemeClr val="tx2">
                    <a:lumMod val="60000"/>
                    <a:lumOff val="40000"/>
                  </a:schemeClr>
                </a:solidFill>
                <a:latin typeface="Rockwell" panose="02060603020205020403" pitchFamily="18" charset="0"/>
              </a:rPr>
              <a:t>TAKE HOME MESSAGES</a:t>
            </a:r>
          </a:p>
          <a:p>
            <a:r>
              <a:rPr lang="en-US" sz="3000" dirty="0">
                <a:solidFill>
                  <a:schemeClr val="tx2">
                    <a:lumMod val="60000"/>
                    <a:lumOff val="40000"/>
                  </a:schemeClr>
                </a:solidFill>
                <a:latin typeface="Rockwell" panose="02060603020205020403" pitchFamily="18" charset="0"/>
              </a:rPr>
              <a:t>1. VO’s of </a:t>
            </a:r>
            <a:r>
              <a:rPr lang="en-US" sz="2800" dirty="0">
                <a:solidFill>
                  <a:schemeClr val="accent1"/>
                </a:solidFill>
                <a:latin typeface="Rockwell" panose="02060603020205020403" pitchFamily="18" charset="0"/>
              </a:rPr>
              <a:t>8.99 ± 1.34 cm fall within our ‘norms and future work must be done to assess the clinical implications regarding runners falling outside of this range.</a:t>
            </a:r>
          </a:p>
          <a:p>
            <a:r>
              <a:rPr lang="en-US" sz="2800" dirty="0">
                <a:solidFill>
                  <a:schemeClr val="accent1"/>
                </a:solidFill>
                <a:latin typeface="Rockwell" panose="02060603020205020403" pitchFamily="18" charset="0"/>
              </a:rPr>
              <a:t>2. MLMC can be used to reliably assess VO during running gait and can be used for future research.</a:t>
            </a:r>
            <a:endParaRPr lang="en-US" sz="3000" dirty="0">
              <a:solidFill>
                <a:schemeClr val="tx2">
                  <a:lumMod val="60000"/>
                  <a:lumOff val="40000"/>
                </a:schemeClr>
              </a:solidFill>
              <a:latin typeface="Rockwell" panose="02060603020205020403" pitchFamily="18" charset="0"/>
            </a:endParaRPr>
          </a:p>
        </p:txBody>
      </p:sp>
      <p:cxnSp>
        <p:nvCxnSpPr>
          <p:cNvPr id="44" name="Straight Connector 43"/>
          <p:cNvCxnSpPr/>
          <p:nvPr/>
        </p:nvCxnSpPr>
        <p:spPr>
          <a:xfrm>
            <a:off x="31763828" y="28734602"/>
            <a:ext cx="118872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pic>
        <p:nvPicPr>
          <p:cNvPr id="25" name="Picture 2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31840715"/>
            <a:ext cx="43891200" cy="1238214"/>
          </a:xfrm>
          <a:prstGeom prst="rect">
            <a:avLst/>
          </a:prstGeom>
        </p:spPr>
      </p:pic>
      <p:sp>
        <p:nvSpPr>
          <p:cNvPr id="27" name="TextBox 26"/>
          <p:cNvSpPr txBox="1"/>
          <p:nvPr/>
        </p:nvSpPr>
        <p:spPr>
          <a:xfrm>
            <a:off x="7703138" y="32126464"/>
            <a:ext cx="28484923" cy="646331"/>
          </a:xfrm>
          <a:prstGeom prst="rect">
            <a:avLst/>
          </a:prstGeom>
          <a:noFill/>
        </p:spPr>
        <p:txBody>
          <a:bodyPr wrap="square" rtlCol="0">
            <a:spAutoFit/>
          </a:bodyPr>
          <a:lstStyle/>
          <a:p>
            <a:pPr algn="ctr"/>
            <a:r>
              <a:rPr lang="en-US" sz="3600" b="1" dirty="0">
                <a:solidFill>
                  <a:schemeClr val="bg1"/>
                </a:solidFill>
                <a:latin typeface="Rockwell" panose="02060603020205020403" pitchFamily="18" charset="0"/>
                <a:cs typeface="Times New Roman" pitchFamily="18" charset="0"/>
              </a:rPr>
              <a:t>This work was presented at the 2023 Sacred Heart University Exercise Science Capstone Symposium and Academic Festival</a:t>
            </a:r>
          </a:p>
        </p:txBody>
      </p:sp>
      <p:sp>
        <p:nvSpPr>
          <p:cNvPr id="5" name="TextBox 4">
            <a:extLst>
              <a:ext uri="{FF2B5EF4-FFF2-40B4-BE49-F238E27FC236}">
                <a16:creationId xmlns:a16="http://schemas.microsoft.com/office/drawing/2014/main" id="{B66E507B-6D1C-58E0-7414-302BE420B165}"/>
              </a:ext>
            </a:extLst>
          </p:cNvPr>
          <p:cNvSpPr txBox="1"/>
          <p:nvPr/>
        </p:nvSpPr>
        <p:spPr>
          <a:xfrm>
            <a:off x="12625934" y="11002017"/>
            <a:ext cx="18425445" cy="1077218"/>
          </a:xfrm>
          <a:prstGeom prst="rect">
            <a:avLst/>
          </a:prstGeom>
          <a:noFill/>
        </p:spPr>
        <p:txBody>
          <a:bodyPr wrap="square">
            <a:spAutoFit/>
          </a:bodyPr>
          <a:lstStyle/>
          <a:p>
            <a:r>
              <a:rPr lang="en-US" sz="3200" dirty="0">
                <a:solidFill>
                  <a:schemeClr val="tx2">
                    <a:lumMod val="60000"/>
                    <a:lumOff val="40000"/>
                  </a:schemeClr>
                </a:solidFill>
                <a:latin typeface="Rockwell" panose="02060603020205020403" pitchFamily="18" charset="0"/>
              </a:rPr>
              <a:t>*Procedures were approved by the University’s Institutional Review Board and all participants granted informed consent</a:t>
            </a:r>
          </a:p>
        </p:txBody>
      </p:sp>
      <p:pic>
        <p:nvPicPr>
          <p:cNvPr id="1025" name="Picture 1">
            <a:extLst>
              <a:ext uri="{FF2B5EF4-FFF2-40B4-BE49-F238E27FC236}">
                <a16:creationId xmlns:a16="http://schemas.microsoft.com/office/drawing/2014/main" id="{9BCFA004-1085-FD5D-BABA-5A96D783A8A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968757" y="17900618"/>
            <a:ext cx="6973898" cy="4592336"/>
          </a:xfrm>
          <a:prstGeom prst="rect">
            <a:avLst/>
          </a:prstGeom>
          <a:noFill/>
          <a:extLst>
            <a:ext uri="{909E8E84-426E-40DD-AFC4-6F175D3DCCD1}">
              <a14:hiddenFill xmlns:a14="http://schemas.microsoft.com/office/drawing/2010/main">
                <a:solidFill>
                  <a:srgbClr val="FFFFFF"/>
                </a:solidFill>
              </a14:hiddenFill>
            </a:ext>
          </a:extLst>
        </p:spPr>
      </p:pic>
      <p:sp>
        <p:nvSpPr>
          <p:cNvPr id="10" name="Oval 9">
            <a:extLst>
              <a:ext uri="{FF2B5EF4-FFF2-40B4-BE49-F238E27FC236}">
                <a16:creationId xmlns:a16="http://schemas.microsoft.com/office/drawing/2014/main" id="{E2140EE4-688A-7295-6A06-8D3EEF1564D5}"/>
              </a:ext>
            </a:extLst>
          </p:cNvPr>
          <p:cNvSpPr/>
          <p:nvPr/>
        </p:nvSpPr>
        <p:spPr>
          <a:xfrm>
            <a:off x="24381920" y="21666241"/>
            <a:ext cx="535905" cy="523220"/>
          </a:xfrm>
          <a:prstGeom prst="ellipse">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1" name="Oval 10">
            <a:extLst>
              <a:ext uri="{FF2B5EF4-FFF2-40B4-BE49-F238E27FC236}">
                <a16:creationId xmlns:a16="http://schemas.microsoft.com/office/drawing/2014/main" id="{EDFA35F4-6F5E-D229-D9BF-3394ECFF64BB}"/>
              </a:ext>
            </a:extLst>
          </p:cNvPr>
          <p:cNvSpPr/>
          <p:nvPr/>
        </p:nvSpPr>
        <p:spPr>
          <a:xfrm>
            <a:off x="25803203" y="17953692"/>
            <a:ext cx="601572" cy="584775"/>
          </a:xfrm>
          <a:prstGeom prst="ellipse">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2" name="Oval 11">
            <a:extLst>
              <a:ext uri="{FF2B5EF4-FFF2-40B4-BE49-F238E27FC236}">
                <a16:creationId xmlns:a16="http://schemas.microsoft.com/office/drawing/2014/main" id="{FC41D276-62B0-8866-77ED-58387EBB25CC}"/>
              </a:ext>
            </a:extLst>
          </p:cNvPr>
          <p:cNvSpPr/>
          <p:nvPr/>
        </p:nvSpPr>
        <p:spPr>
          <a:xfrm>
            <a:off x="27260003" y="21627174"/>
            <a:ext cx="535915" cy="522771"/>
          </a:xfrm>
          <a:prstGeom prst="ellipse">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8000"/>
          </a:p>
        </p:txBody>
      </p:sp>
      <p:sp>
        <p:nvSpPr>
          <p:cNvPr id="13" name="Oval 12">
            <a:extLst>
              <a:ext uri="{FF2B5EF4-FFF2-40B4-BE49-F238E27FC236}">
                <a16:creationId xmlns:a16="http://schemas.microsoft.com/office/drawing/2014/main" id="{1B61501B-9595-E54E-0F1B-217CC0055F02}"/>
              </a:ext>
            </a:extLst>
          </p:cNvPr>
          <p:cNvSpPr/>
          <p:nvPr/>
        </p:nvSpPr>
        <p:spPr>
          <a:xfrm>
            <a:off x="28679426" y="18053194"/>
            <a:ext cx="601574" cy="584775"/>
          </a:xfrm>
          <a:prstGeom prst="ellipse">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7" name="TextBox 16">
            <a:extLst>
              <a:ext uri="{FF2B5EF4-FFF2-40B4-BE49-F238E27FC236}">
                <a16:creationId xmlns:a16="http://schemas.microsoft.com/office/drawing/2014/main" id="{0520FBF6-F4B5-B852-3B6A-D35B03CCE504}"/>
              </a:ext>
            </a:extLst>
          </p:cNvPr>
          <p:cNvSpPr txBox="1"/>
          <p:nvPr/>
        </p:nvSpPr>
        <p:spPr>
          <a:xfrm rot="16200000">
            <a:off x="22223767" y="19677196"/>
            <a:ext cx="1270197" cy="400110"/>
          </a:xfrm>
          <a:prstGeom prst="rect">
            <a:avLst/>
          </a:prstGeom>
          <a:noFill/>
        </p:spPr>
        <p:txBody>
          <a:bodyPr wrap="square">
            <a:spAutoFit/>
          </a:bodyPr>
          <a:lstStyle/>
          <a:p>
            <a:r>
              <a:rPr lang="en-US" sz="2000" dirty="0">
                <a:solidFill>
                  <a:schemeClr val="tx2">
                    <a:lumMod val="60000"/>
                    <a:lumOff val="40000"/>
                  </a:schemeClr>
                </a:solidFill>
                <a:effectLst/>
                <a:latin typeface="Rockwell" panose="02060603020205020403" pitchFamily="18" charset="77"/>
                <a:ea typeface="Calibri" panose="020F0502020204030204" pitchFamily="34" charset="0"/>
                <a:cs typeface="Arial" panose="020B0604020202020204" pitchFamily="34" charset="0"/>
              </a:rPr>
              <a:t>Meters</a:t>
            </a:r>
            <a:endParaRPr lang="en-US" sz="2000" dirty="0"/>
          </a:p>
        </p:txBody>
      </p:sp>
      <p:sp>
        <p:nvSpPr>
          <p:cNvPr id="18" name="TextBox 17">
            <a:extLst>
              <a:ext uri="{FF2B5EF4-FFF2-40B4-BE49-F238E27FC236}">
                <a16:creationId xmlns:a16="http://schemas.microsoft.com/office/drawing/2014/main" id="{978C6F0A-67AF-66AD-CC9F-7A03C34565A7}"/>
              </a:ext>
            </a:extLst>
          </p:cNvPr>
          <p:cNvSpPr txBox="1"/>
          <p:nvPr/>
        </p:nvSpPr>
        <p:spPr>
          <a:xfrm>
            <a:off x="25895401" y="22474814"/>
            <a:ext cx="1983605" cy="400103"/>
          </a:xfrm>
          <a:prstGeom prst="rect">
            <a:avLst/>
          </a:prstGeom>
          <a:noFill/>
        </p:spPr>
        <p:txBody>
          <a:bodyPr wrap="square">
            <a:spAutoFit/>
          </a:bodyPr>
          <a:lstStyle/>
          <a:p>
            <a:r>
              <a:rPr lang="en-US" sz="2000" dirty="0">
                <a:solidFill>
                  <a:schemeClr val="tx2">
                    <a:lumMod val="60000"/>
                    <a:lumOff val="40000"/>
                  </a:schemeClr>
                </a:solidFill>
                <a:latin typeface="Rockwell" panose="02060603020205020403" pitchFamily="18" charset="77"/>
                <a:cs typeface="Arial" panose="020B0604020202020204" pitchFamily="34" charset="0"/>
              </a:rPr>
              <a:t>% Gait cycle</a:t>
            </a:r>
            <a:endParaRPr lang="en-US" sz="2000" dirty="0"/>
          </a:p>
        </p:txBody>
      </p:sp>
      <p:sp>
        <p:nvSpPr>
          <p:cNvPr id="19" name="TextBox 18">
            <a:extLst>
              <a:ext uri="{FF2B5EF4-FFF2-40B4-BE49-F238E27FC236}">
                <a16:creationId xmlns:a16="http://schemas.microsoft.com/office/drawing/2014/main" id="{0387394D-9564-3457-FB73-0142A889B7B0}"/>
              </a:ext>
            </a:extLst>
          </p:cNvPr>
          <p:cNvSpPr txBox="1"/>
          <p:nvPr/>
        </p:nvSpPr>
        <p:spPr>
          <a:xfrm>
            <a:off x="24917405" y="21510063"/>
            <a:ext cx="2456674" cy="338554"/>
          </a:xfrm>
          <a:prstGeom prst="rect">
            <a:avLst/>
          </a:prstGeom>
          <a:noFill/>
        </p:spPr>
        <p:txBody>
          <a:bodyPr wrap="square">
            <a:spAutoFit/>
          </a:bodyPr>
          <a:lstStyle/>
          <a:p>
            <a:r>
              <a:rPr lang="en-US" sz="1600" dirty="0">
                <a:solidFill>
                  <a:srgbClr val="FF0000"/>
                </a:solidFill>
                <a:latin typeface="Rockwell" panose="02060603020205020403" pitchFamily="18" charset="77"/>
                <a:cs typeface="Arial" panose="020B0604020202020204" pitchFamily="34" charset="0"/>
              </a:rPr>
              <a:t>Right Stance Min</a:t>
            </a:r>
            <a:endParaRPr lang="en-US" sz="1600" dirty="0">
              <a:solidFill>
                <a:srgbClr val="FF0000"/>
              </a:solidFill>
            </a:endParaRPr>
          </a:p>
        </p:txBody>
      </p:sp>
      <p:sp>
        <p:nvSpPr>
          <p:cNvPr id="20" name="TextBox 19">
            <a:extLst>
              <a:ext uri="{FF2B5EF4-FFF2-40B4-BE49-F238E27FC236}">
                <a16:creationId xmlns:a16="http://schemas.microsoft.com/office/drawing/2014/main" id="{03064219-0E68-43B3-CAD0-D943250521AB}"/>
              </a:ext>
            </a:extLst>
          </p:cNvPr>
          <p:cNvSpPr txBox="1"/>
          <p:nvPr/>
        </p:nvSpPr>
        <p:spPr>
          <a:xfrm>
            <a:off x="28054548" y="21628895"/>
            <a:ext cx="2190058" cy="338554"/>
          </a:xfrm>
          <a:prstGeom prst="rect">
            <a:avLst/>
          </a:prstGeom>
          <a:noFill/>
        </p:spPr>
        <p:txBody>
          <a:bodyPr wrap="square">
            <a:spAutoFit/>
          </a:bodyPr>
          <a:lstStyle/>
          <a:p>
            <a:r>
              <a:rPr lang="en-US" sz="1600" dirty="0">
                <a:solidFill>
                  <a:srgbClr val="FF0000"/>
                </a:solidFill>
                <a:latin typeface="Rockwell" panose="02060603020205020403" pitchFamily="18" charset="77"/>
                <a:cs typeface="Arial" panose="020B0604020202020204" pitchFamily="34" charset="0"/>
              </a:rPr>
              <a:t>Left Stance Min</a:t>
            </a:r>
            <a:endParaRPr lang="en-US" sz="1600" dirty="0">
              <a:solidFill>
                <a:srgbClr val="FF0000"/>
              </a:solidFill>
            </a:endParaRPr>
          </a:p>
        </p:txBody>
      </p:sp>
      <p:sp>
        <p:nvSpPr>
          <p:cNvPr id="21" name="TextBox 20">
            <a:extLst>
              <a:ext uri="{FF2B5EF4-FFF2-40B4-BE49-F238E27FC236}">
                <a16:creationId xmlns:a16="http://schemas.microsoft.com/office/drawing/2014/main" id="{EC397174-3A65-C2FE-3A15-E84A3622B35A}"/>
              </a:ext>
            </a:extLst>
          </p:cNvPr>
          <p:cNvSpPr txBox="1"/>
          <p:nvPr/>
        </p:nvSpPr>
        <p:spPr>
          <a:xfrm>
            <a:off x="26469271" y="18215390"/>
            <a:ext cx="1791366" cy="584775"/>
          </a:xfrm>
          <a:prstGeom prst="rect">
            <a:avLst/>
          </a:prstGeom>
          <a:noFill/>
        </p:spPr>
        <p:txBody>
          <a:bodyPr wrap="square">
            <a:spAutoFit/>
          </a:bodyPr>
          <a:lstStyle/>
          <a:p>
            <a:r>
              <a:rPr lang="en-US" sz="1600" dirty="0">
                <a:solidFill>
                  <a:srgbClr val="FF0000"/>
                </a:solidFill>
                <a:latin typeface="Rockwell" panose="02060603020205020403" pitchFamily="18" charset="77"/>
                <a:cs typeface="Arial" panose="020B0604020202020204" pitchFamily="34" charset="0"/>
              </a:rPr>
              <a:t>Right-Left Aerial Max</a:t>
            </a:r>
            <a:endParaRPr lang="en-US" sz="1600" dirty="0">
              <a:solidFill>
                <a:srgbClr val="FF0000"/>
              </a:solidFill>
            </a:endParaRPr>
          </a:p>
        </p:txBody>
      </p:sp>
      <p:sp>
        <p:nvSpPr>
          <p:cNvPr id="24" name="TextBox 23">
            <a:extLst>
              <a:ext uri="{FF2B5EF4-FFF2-40B4-BE49-F238E27FC236}">
                <a16:creationId xmlns:a16="http://schemas.microsoft.com/office/drawing/2014/main" id="{6C9158CA-18FB-F5B4-F1AC-F3AC9B4BEDFC}"/>
              </a:ext>
            </a:extLst>
          </p:cNvPr>
          <p:cNvSpPr txBox="1"/>
          <p:nvPr/>
        </p:nvSpPr>
        <p:spPr>
          <a:xfrm>
            <a:off x="29281844" y="18331973"/>
            <a:ext cx="2108681" cy="584775"/>
          </a:xfrm>
          <a:prstGeom prst="rect">
            <a:avLst/>
          </a:prstGeom>
          <a:noFill/>
        </p:spPr>
        <p:txBody>
          <a:bodyPr wrap="square">
            <a:spAutoFit/>
          </a:bodyPr>
          <a:lstStyle/>
          <a:p>
            <a:r>
              <a:rPr lang="en-US" sz="1600" dirty="0">
                <a:solidFill>
                  <a:srgbClr val="FF0000"/>
                </a:solidFill>
                <a:latin typeface="Rockwell" panose="02060603020205020403" pitchFamily="18" charset="77"/>
                <a:cs typeface="Arial" panose="020B0604020202020204" pitchFamily="34" charset="0"/>
              </a:rPr>
              <a:t>Left-Right Aerial Max</a:t>
            </a:r>
            <a:endParaRPr lang="en-US" sz="1600" dirty="0">
              <a:solidFill>
                <a:srgbClr val="FF0000"/>
              </a:solidFill>
            </a:endParaRPr>
          </a:p>
        </p:txBody>
      </p:sp>
      <p:sp>
        <p:nvSpPr>
          <p:cNvPr id="32" name="TextBox 31">
            <a:extLst>
              <a:ext uri="{FF2B5EF4-FFF2-40B4-BE49-F238E27FC236}">
                <a16:creationId xmlns:a16="http://schemas.microsoft.com/office/drawing/2014/main" id="{B369EDAF-41E9-E629-0BD1-B9A43410D1EB}"/>
              </a:ext>
            </a:extLst>
          </p:cNvPr>
          <p:cNvSpPr txBox="1"/>
          <p:nvPr/>
        </p:nvSpPr>
        <p:spPr>
          <a:xfrm>
            <a:off x="239404" y="23363964"/>
            <a:ext cx="4934607" cy="8463855"/>
          </a:xfrm>
          <a:prstGeom prst="rect">
            <a:avLst/>
          </a:prstGeom>
          <a:noFill/>
        </p:spPr>
        <p:txBody>
          <a:bodyPr wrap="square">
            <a:spAutoFit/>
          </a:bodyPr>
          <a:lstStyle/>
          <a:p>
            <a:pPr marL="571500" indent="-571500">
              <a:buFontTx/>
              <a:buChar char="-"/>
            </a:pPr>
            <a:r>
              <a:rPr lang="en-US" sz="3200" dirty="0">
                <a:solidFill>
                  <a:schemeClr val="tx2">
                    <a:lumMod val="60000"/>
                    <a:lumOff val="40000"/>
                  </a:schemeClr>
                </a:solidFill>
                <a:effectLst/>
                <a:latin typeface="Rockwell" panose="02060603020205020403" pitchFamily="18" charset="77"/>
                <a:ea typeface="Calibri" panose="020F0502020204030204" pitchFamily="34" charset="0"/>
                <a:cs typeface="Arial" panose="020B0604020202020204" pitchFamily="34" charset="0"/>
              </a:rPr>
              <a:t>Allows for reduced data collection and processing time</a:t>
            </a:r>
            <a:r>
              <a:rPr lang="en-US" sz="3200" baseline="30000" dirty="0">
                <a:solidFill>
                  <a:schemeClr val="tx2">
                    <a:lumMod val="60000"/>
                    <a:lumOff val="40000"/>
                  </a:schemeClr>
                </a:solidFill>
                <a:effectLst/>
                <a:latin typeface="Rockwell" panose="02060603020205020403" pitchFamily="18" charset="77"/>
                <a:ea typeface="Calibri" panose="020F0502020204030204" pitchFamily="34" charset="0"/>
                <a:cs typeface="Arial" panose="020B0604020202020204" pitchFamily="34" charset="0"/>
              </a:rPr>
              <a:t>4</a:t>
            </a:r>
          </a:p>
          <a:p>
            <a:pPr marL="571500" indent="-571500">
              <a:buFontTx/>
              <a:buChar char="-"/>
            </a:pPr>
            <a:r>
              <a:rPr lang="en-US" sz="3200" dirty="0">
                <a:solidFill>
                  <a:schemeClr val="tx2">
                    <a:lumMod val="60000"/>
                    <a:lumOff val="40000"/>
                  </a:schemeClr>
                </a:solidFill>
                <a:latin typeface="Rockwell" panose="02060603020205020403" pitchFamily="18" charset="77"/>
                <a:ea typeface="Calibri" panose="020F0502020204030204" pitchFamily="34" charset="0"/>
                <a:cs typeface="Arial" panose="020B0604020202020204" pitchFamily="34" charset="0"/>
              </a:rPr>
              <a:t>Seek to measure 3D human segmental motion</a:t>
            </a:r>
            <a:r>
              <a:rPr lang="en-US" sz="3200" baseline="30000" dirty="0">
                <a:solidFill>
                  <a:schemeClr val="tx2">
                    <a:lumMod val="60000"/>
                    <a:lumOff val="40000"/>
                  </a:schemeClr>
                </a:solidFill>
                <a:latin typeface="Rockwell" panose="02060603020205020403" pitchFamily="18" charset="77"/>
                <a:ea typeface="Calibri" panose="020F0502020204030204" pitchFamily="34" charset="0"/>
                <a:cs typeface="Arial" panose="020B0604020202020204" pitchFamily="34" charset="0"/>
              </a:rPr>
              <a:t>5</a:t>
            </a:r>
          </a:p>
          <a:p>
            <a:pPr marL="571500" indent="-571500">
              <a:buFontTx/>
              <a:buChar char="-"/>
            </a:pPr>
            <a:r>
              <a:rPr lang="en-US" sz="3200" dirty="0">
                <a:solidFill>
                  <a:schemeClr val="tx2">
                    <a:lumMod val="60000"/>
                    <a:lumOff val="40000"/>
                  </a:schemeClr>
                </a:solidFill>
                <a:latin typeface="Rockwell" panose="02060603020205020403" pitchFamily="18" charset="77"/>
                <a:ea typeface="Calibri" panose="020F0502020204030204" pitchFamily="34" charset="0"/>
                <a:cs typeface="Arial" panose="020B0604020202020204" pitchFamily="34" charset="0"/>
              </a:rPr>
              <a:t>Reliably measures biomechanical joint angles and spatiotemporal metrics during treadmill running</a:t>
            </a:r>
            <a:r>
              <a:rPr lang="en-US" sz="3200" baseline="30000" dirty="0">
                <a:solidFill>
                  <a:schemeClr val="tx2">
                    <a:lumMod val="60000"/>
                    <a:lumOff val="40000"/>
                  </a:schemeClr>
                </a:solidFill>
                <a:latin typeface="Rockwell" panose="02060603020205020403" pitchFamily="18" charset="77"/>
                <a:ea typeface="Calibri" panose="020F0502020204030204" pitchFamily="34" charset="0"/>
                <a:cs typeface="Arial" panose="020B0604020202020204" pitchFamily="34" charset="0"/>
              </a:rPr>
              <a:t>5</a:t>
            </a:r>
          </a:p>
          <a:p>
            <a:pPr marL="571500" indent="-571500">
              <a:buFontTx/>
              <a:buChar char="-"/>
            </a:pPr>
            <a:r>
              <a:rPr lang="en-US" sz="3200" dirty="0">
                <a:solidFill>
                  <a:schemeClr val="tx2">
                    <a:lumMod val="60000"/>
                    <a:lumOff val="40000"/>
                  </a:schemeClr>
                </a:solidFill>
                <a:latin typeface="Rockwell" panose="02060603020205020403" pitchFamily="18" charset="77"/>
                <a:ea typeface="Calibri" panose="020F0502020204030204" pitchFamily="34" charset="0"/>
                <a:cs typeface="Arial" panose="020B0604020202020204" pitchFamily="34" charset="0"/>
              </a:rPr>
              <a:t>Visual3D models are then used in computing segment properties and deriving COM</a:t>
            </a:r>
            <a:r>
              <a:rPr lang="en-US" sz="3200" baseline="30000" dirty="0">
                <a:solidFill>
                  <a:schemeClr val="tx2">
                    <a:lumMod val="60000"/>
                    <a:lumOff val="40000"/>
                  </a:schemeClr>
                </a:solidFill>
                <a:latin typeface="Rockwell" panose="02060603020205020403" pitchFamily="18" charset="77"/>
                <a:ea typeface="Calibri" panose="020F0502020204030204" pitchFamily="34" charset="0"/>
                <a:cs typeface="Arial" panose="020B0604020202020204" pitchFamily="34" charset="0"/>
              </a:rPr>
              <a:t>5</a:t>
            </a:r>
          </a:p>
        </p:txBody>
      </p:sp>
      <p:cxnSp>
        <p:nvCxnSpPr>
          <p:cNvPr id="47" name="Straight Connector 46">
            <a:extLst>
              <a:ext uri="{FF2B5EF4-FFF2-40B4-BE49-F238E27FC236}">
                <a16:creationId xmlns:a16="http://schemas.microsoft.com/office/drawing/2014/main" id="{5617717B-9878-38B1-A325-CBCB9178A67A}"/>
              </a:ext>
            </a:extLst>
          </p:cNvPr>
          <p:cNvCxnSpPr>
            <a:cxnSpLocks/>
          </p:cNvCxnSpPr>
          <p:nvPr/>
        </p:nvCxnSpPr>
        <p:spPr>
          <a:xfrm flipV="1">
            <a:off x="12559901" y="12186158"/>
            <a:ext cx="18247204" cy="11646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568E97FF-F5C7-FBEE-EE01-49BD6DD61167}"/>
              </a:ext>
            </a:extLst>
          </p:cNvPr>
          <p:cNvCxnSpPr>
            <a:cxnSpLocks/>
          </p:cNvCxnSpPr>
          <p:nvPr/>
        </p:nvCxnSpPr>
        <p:spPr>
          <a:xfrm flipV="1">
            <a:off x="12969973" y="22934693"/>
            <a:ext cx="18247204" cy="11646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6367623F-51C8-7C7F-2B63-B450C699FDB8}"/>
              </a:ext>
            </a:extLst>
          </p:cNvPr>
          <p:cNvCxnSpPr>
            <a:cxnSpLocks/>
          </p:cNvCxnSpPr>
          <p:nvPr/>
        </p:nvCxnSpPr>
        <p:spPr>
          <a:xfrm>
            <a:off x="24649872" y="18198626"/>
            <a:ext cx="0" cy="3689933"/>
          </a:xfrm>
          <a:prstGeom prst="straightConnector1">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28" name="Straight Connector 1027">
            <a:extLst>
              <a:ext uri="{FF2B5EF4-FFF2-40B4-BE49-F238E27FC236}">
                <a16:creationId xmlns:a16="http://schemas.microsoft.com/office/drawing/2014/main" id="{E285EE78-992C-B79E-439C-395D67D3CD97}"/>
              </a:ext>
            </a:extLst>
          </p:cNvPr>
          <p:cNvCxnSpPr>
            <a:cxnSpLocks/>
          </p:cNvCxnSpPr>
          <p:nvPr/>
        </p:nvCxnSpPr>
        <p:spPr>
          <a:xfrm>
            <a:off x="23663373" y="21912851"/>
            <a:ext cx="213983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29" name="Straight Connector 1028">
            <a:extLst>
              <a:ext uri="{FF2B5EF4-FFF2-40B4-BE49-F238E27FC236}">
                <a16:creationId xmlns:a16="http://schemas.microsoft.com/office/drawing/2014/main" id="{5888E5EF-3656-BC75-F0B0-ED521CECED04}"/>
              </a:ext>
            </a:extLst>
          </p:cNvPr>
          <p:cNvCxnSpPr/>
          <p:nvPr/>
        </p:nvCxnSpPr>
        <p:spPr>
          <a:xfrm>
            <a:off x="24079200" y="18215390"/>
            <a:ext cx="3027413"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1032" name="TextBox 1031">
            <a:extLst>
              <a:ext uri="{FF2B5EF4-FFF2-40B4-BE49-F238E27FC236}">
                <a16:creationId xmlns:a16="http://schemas.microsoft.com/office/drawing/2014/main" id="{47746112-4AF9-FA34-120A-8A51340DEDD1}"/>
              </a:ext>
            </a:extLst>
          </p:cNvPr>
          <p:cNvSpPr txBox="1"/>
          <p:nvPr/>
        </p:nvSpPr>
        <p:spPr>
          <a:xfrm>
            <a:off x="24649872" y="19540901"/>
            <a:ext cx="722826" cy="400110"/>
          </a:xfrm>
          <a:prstGeom prst="rect">
            <a:avLst/>
          </a:prstGeom>
          <a:noFill/>
        </p:spPr>
        <p:txBody>
          <a:bodyPr wrap="square">
            <a:spAutoFit/>
          </a:bodyPr>
          <a:lstStyle/>
          <a:p>
            <a:r>
              <a:rPr lang="en-US" sz="2000" dirty="0">
                <a:solidFill>
                  <a:srgbClr val="FF0000"/>
                </a:solidFill>
                <a:latin typeface="Rockwell" panose="02060603020205020403" pitchFamily="18" charset="0"/>
              </a:rPr>
              <a:t>VO</a:t>
            </a:r>
          </a:p>
        </p:txBody>
      </p:sp>
      <p:sp>
        <p:nvSpPr>
          <p:cNvPr id="1036" name="TextBox 1035">
            <a:extLst>
              <a:ext uri="{FF2B5EF4-FFF2-40B4-BE49-F238E27FC236}">
                <a16:creationId xmlns:a16="http://schemas.microsoft.com/office/drawing/2014/main" id="{1229C113-C8E1-E3FF-EB8B-272BFBB07631}"/>
              </a:ext>
            </a:extLst>
          </p:cNvPr>
          <p:cNvSpPr txBox="1"/>
          <p:nvPr/>
        </p:nvSpPr>
        <p:spPr>
          <a:xfrm>
            <a:off x="205373" y="16060835"/>
            <a:ext cx="12111374" cy="5324535"/>
          </a:xfrm>
          <a:prstGeom prst="rect">
            <a:avLst/>
          </a:prstGeom>
          <a:noFill/>
        </p:spPr>
        <p:txBody>
          <a:bodyPr wrap="square">
            <a:spAutoFit/>
          </a:bodyPr>
          <a:lstStyle/>
          <a:p>
            <a:r>
              <a:rPr lang="en-US" sz="3400" dirty="0">
                <a:solidFill>
                  <a:schemeClr val="tx2">
                    <a:lumMod val="60000"/>
                    <a:lumOff val="40000"/>
                  </a:schemeClr>
                </a:solidFill>
                <a:effectLst/>
                <a:latin typeface="Rockwell" panose="02060603020205020403" pitchFamily="18" charset="77"/>
                <a:ea typeface="Calibri" panose="020F0502020204030204" pitchFamily="34" charset="0"/>
                <a:cs typeface="Arial" panose="020B0604020202020204" pitchFamily="34" charset="0"/>
              </a:rPr>
              <a:t>Throughout the running gait cycle, one’s COM projects over the stance limb in a sinusoidal pattern.</a:t>
            </a:r>
            <a:r>
              <a:rPr lang="en-US" sz="3400" baseline="30000" dirty="0">
                <a:solidFill>
                  <a:schemeClr val="tx2">
                    <a:lumMod val="60000"/>
                    <a:lumOff val="40000"/>
                  </a:schemeClr>
                </a:solidFill>
                <a:effectLst/>
                <a:latin typeface="Rockwell" panose="02060603020205020403" pitchFamily="18" charset="77"/>
                <a:ea typeface="Calibri" panose="020F0502020204030204" pitchFamily="34" charset="0"/>
                <a:cs typeface="Arial" panose="020B0604020202020204" pitchFamily="34" charset="0"/>
              </a:rPr>
              <a:t>1</a:t>
            </a:r>
            <a:r>
              <a:rPr lang="en-US" sz="3400" dirty="0">
                <a:solidFill>
                  <a:schemeClr val="tx2">
                    <a:lumMod val="60000"/>
                    <a:lumOff val="40000"/>
                  </a:schemeClr>
                </a:solidFill>
                <a:effectLst/>
                <a:latin typeface="Rockwell" panose="02060603020205020403" pitchFamily="18" charset="77"/>
                <a:ea typeface="Calibri" panose="020F0502020204030204" pitchFamily="34" charset="0"/>
                <a:cs typeface="Arial" panose="020B0604020202020204" pitchFamily="34" charset="0"/>
              </a:rPr>
              <a:t> Compression and rebound of the stance limb occurs and measurements are taken at the most superior COM position to its lowest point of the stance phase. The vertical displacement, or distance from the peak position of COM to the lowest position of the COM, is known as VO.</a:t>
            </a:r>
            <a:r>
              <a:rPr lang="en-US" sz="3400" baseline="30000" dirty="0">
                <a:solidFill>
                  <a:schemeClr val="tx2">
                    <a:lumMod val="60000"/>
                    <a:lumOff val="40000"/>
                  </a:schemeClr>
                </a:solidFill>
                <a:effectLst/>
                <a:latin typeface="Rockwell" panose="02060603020205020403" pitchFamily="18" charset="77"/>
                <a:ea typeface="Calibri" panose="020F0502020204030204" pitchFamily="34" charset="0"/>
                <a:cs typeface="Arial" panose="020B0604020202020204" pitchFamily="34" charset="0"/>
              </a:rPr>
              <a:t>2</a:t>
            </a:r>
            <a:r>
              <a:rPr lang="en-US" sz="3400" dirty="0">
                <a:solidFill>
                  <a:schemeClr val="tx2">
                    <a:lumMod val="60000"/>
                    <a:lumOff val="40000"/>
                  </a:schemeClr>
                </a:solidFill>
                <a:effectLst/>
                <a:latin typeface="Rockwell" panose="02060603020205020403" pitchFamily="18" charset="77"/>
                <a:ea typeface="Calibri" panose="020F0502020204030204" pitchFamily="34" charset="0"/>
                <a:cs typeface="Arial" panose="020B0604020202020204" pitchFamily="34" charset="0"/>
              </a:rPr>
              <a:t> Clinically, V</a:t>
            </a:r>
            <a:r>
              <a:rPr lang="en-US" sz="3400" dirty="0">
                <a:solidFill>
                  <a:schemeClr val="tx2">
                    <a:lumMod val="60000"/>
                    <a:lumOff val="40000"/>
                  </a:schemeClr>
                </a:solidFill>
                <a:latin typeface="Rockwell" panose="02060603020205020403" pitchFamily="18" charset="77"/>
                <a:ea typeface="Calibri" panose="020F0502020204030204" pitchFamily="34" charset="0"/>
                <a:cs typeface="Arial" panose="020B0604020202020204" pitchFamily="34" charset="0"/>
              </a:rPr>
              <a:t>O is important to measure in running as it may be linked to efficiency, performance, or injury-related benefits.</a:t>
            </a:r>
            <a:r>
              <a:rPr lang="en-US" sz="3400" baseline="30000" dirty="0">
                <a:solidFill>
                  <a:schemeClr val="tx2">
                    <a:lumMod val="60000"/>
                    <a:lumOff val="40000"/>
                  </a:schemeClr>
                </a:solidFill>
                <a:latin typeface="Rockwell" panose="02060603020205020403" pitchFamily="18" charset="77"/>
                <a:ea typeface="Calibri" panose="020F0502020204030204" pitchFamily="34" charset="0"/>
                <a:cs typeface="Arial" panose="020B0604020202020204" pitchFamily="34" charset="0"/>
              </a:rPr>
              <a:t>3</a:t>
            </a:r>
            <a:r>
              <a:rPr lang="en-US" sz="3400" dirty="0">
                <a:solidFill>
                  <a:schemeClr val="tx2">
                    <a:lumMod val="60000"/>
                    <a:lumOff val="40000"/>
                  </a:schemeClr>
                </a:solidFill>
                <a:latin typeface="Rockwell" panose="02060603020205020403" pitchFamily="18" charset="77"/>
                <a:ea typeface="Calibri" panose="020F0502020204030204" pitchFamily="34" charset="0"/>
                <a:cs typeface="Arial" panose="020B0604020202020204" pitchFamily="34" charset="0"/>
              </a:rPr>
              <a:t> </a:t>
            </a:r>
          </a:p>
          <a:p>
            <a:endParaRPr lang="en-US" sz="3400" dirty="0">
              <a:solidFill>
                <a:schemeClr val="tx2">
                  <a:lumMod val="60000"/>
                  <a:lumOff val="40000"/>
                </a:schemeClr>
              </a:solidFill>
              <a:latin typeface="Rockwell" panose="02060603020205020403" pitchFamily="18" charset="77"/>
              <a:ea typeface="Calibri" panose="020F0502020204030204" pitchFamily="34" charset="0"/>
              <a:cs typeface="Arial" panose="020B0604020202020204" pitchFamily="34" charset="0"/>
            </a:endParaRPr>
          </a:p>
        </p:txBody>
      </p:sp>
      <p:sp>
        <p:nvSpPr>
          <p:cNvPr id="1043" name="TextBox 1042">
            <a:extLst>
              <a:ext uri="{FF2B5EF4-FFF2-40B4-BE49-F238E27FC236}">
                <a16:creationId xmlns:a16="http://schemas.microsoft.com/office/drawing/2014/main" id="{BCC22CDC-F530-679E-12EF-DF969C2BEC22}"/>
              </a:ext>
            </a:extLst>
          </p:cNvPr>
          <p:cNvSpPr txBox="1"/>
          <p:nvPr/>
        </p:nvSpPr>
        <p:spPr>
          <a:xfrm>
            <a:off x="12761947" y="7074062"/>
            <a:ext cx="9290596" cy="3785652"/>
          </a:xfrm>
          <a:prstGeom prst="rect">
            <a:avLst/>
          </a:prstGeom>
          <a:noFill/>
          <a:ln w="19050">
            <a:solidFill>
              <a:schemeClr val="accent1"/>
            </a:solidFill>
          </a:ln>
        </p:spPr>
        <p:txBody>
          <a:bodyPr wrap="square">
            <a:spAutoFit/>
          </a:bodyPr>
          <a:lstStyle/>
          <a:p>
            <a:r>
              <a:rPr lang="en-US" sz="4000" dirty="0">
                <a:solidFill>
                  <a:schemeClr val="tx2">
                    <a:lumMod val="60000"/>
                    <a:lumOff val="40000"/>
                  </a:schemeClr>
                </a:solidFill>
                <a:latin typeface="Rockwell" panose="02060603020205020403" pitchFamily="18" charset="0"/>
              </a:rPr>
              <a:t>Requirements:</a:t>
            </a:r>
          </a:p>
          <a:p>
            <a:pPr marL="571500" indent="-571500">
              <a:buFontTx/>
              <a:buChar char="-"/>
            </a:pPr>
            <a:r>
              <a:rPr lang="en-US" sz="4000" dirty="0">
                <a:solidFill>
                  <a:schemeClr val="tx2">
                    <a:lumMod val="60000"/>
                    <a:lumOff val="40000"/>
                  </a:schemeClr>
                </a:solidFill>
                <a:latin typeface="Rockwell" panose="02060603020205020403" pitchFamily="18" charset="0"/>
              </a:rPr>
              <a:t>Between the age of 18 and 30</a:t>
            </a:r>
          </a:p>
          <a:p>
            <a:pPr marL="571500" indent="-571500">
              <a:buFontTx/>
              <a:buChar char="-"/>
            </a:pPr>
            <a:r>
              <a:rPr lang="en-US" sz="4000" dirty="0">
                <a:solidFill>
                  <a:schemeClr val="tx2">
                    <a:lumMod val="60000"/>
                    <a:lumOff val="40000"/>
                  </a:schemeClr>
                </a:solidFill>
                <a:latin typeface="Rockwell" panose="02060603020205020403" pitchFamily="18" charset="0"/>
              </a:rPr>
              <a:t>Run at least 16 km/ week for a minimum of 3 months before testing</a:t>
            </a:r>
          </a:p>
          <a:p>
            <a:pPr marL="571500" indent="-571500">
              <a:buFontTx/>
              <a:buChar char="-"/>
            </a:pPr>
            <a:r>
              <a:rPr lang="en-US" sz="4000" dirty="0">
                <a:solidFill>
                  <a:schemeClr val="tx2">
                    <a:lumMod val="60000"/>
                    <a:lumOff val="40000"/>
                  </a:schemeClr>
                </a:solidFill>
                <a:latin typeface="Rockwell" panose="02060603020205020403" pitchFamily="18" charset="0"/>
              </a:rPr>
              <a:t>Three years of running experience</a:t>
            </a:r>
          </a:p>
          <a:p>
            <a:pPr marL="571500" indent="-571500">
              <a:buFontTx/>
              <a:buChar char="-"/>
            </a:pPr>
            <a:r>
              <a:rPr lang="en-US" sz="4000" dirty="0">
                <a:solidFill>
                  <a:schemeClr val="tx2">
                    <a:lumMod val="60000"/>
                    <a:lumOff val="40000"/>
                  </a:schemeClr>
                </a:solidFill>
                <a:latin typeface="Rockwell" panose="02060603020205020403" pitchFamily="18" charset="0"/>
              </a:rPr>
              <a:t>Familiar with treadmill running</a:t>
            </a:r>
          </a:p>
        </p:txBody>
      </p:sp>
      <p:sp>
        <p:nvSpPr>
          <p:cNvPr id="1046" name="TextBox 1045">
            <a:extLst>
              <a:ext uri="{FF2B5EF4-FFF2-40B4-BE49-F238E27FC236}">
                <a16:creationId xmlns:a16="http://schemas.microsoft.com/office/drawing/2014/main" id="{54F23F74-8140-1E8D-A61F-2073B49A0058}"/>
              </a:ext>
            </a:extLst>
          </p:cNvPr>
          <p:cNvSpPr txBox="1"/>
          <p:nvPr/>
        </p:nvSpPr>
        <p:spPr>
          <a:xfrm>
            <a:off x="12490324" y="14119720"/>
            <a:ext cx="8787062" cy="2369880"/>
          </a:xfrm>
          <a:prstGeom prst="rect">
            <a:avLst/>
          </a:prstGeom>
          <a:solidFill>
            <a:schemeClr val="accent4">
              <a:lumMod val="20000"/>
              <a:lumOff val="80000"/>
            </a:schemeClr>
          </a:solidFill>
          <a:ln>
            <a:solidFill>
              <a:schemeClr val="accent1"/>
            </a:solidFill>
          </a:ln>
        </p:spPr>
        <p:txBody>
          <a:bodyPr wrap="square">
            <a:spAutoFit/>
          </a:bodyPr>
          <a:lstStyle/>
          <a:p>
            <a:pPr algn="ctr"/>
            <a:r>
              <a:rPr lang="en-US" sz="4000" b="1" dirty="0">
                <a:solidFill>
                  <a:schemeClr val="tx2">
                    <a:lumMod val="60000"/>
                    <a:lumOff val="40000"/>
                  </a:schemeClr>
                </a:solidFill>
                <a:latin typeface="Rockwell" panose="02060603020205020403" pitchFamily="18" charset="0"/>
              </a:rPr>
              <a:t>SESSION #1</a:t>
            </a:r>
          </a:p>
          <a:p>
            <a:pPr algn="ctr"/>
            <a:r>
              <a:rPr lang="en-US" sz="3600" dirty="0">
                <a:solidFill>
                  <a:schemeClr val="tx2">
                    <a:lumMod val="60000"/>
                    <a:lumOff val="40000"/>
                  </a:schemeClr>
                </a:solidFill>
                <a:latin typeface="Rockwell" panose="02060603020205020403" pitchFamily="18" charset="0"/>
              </a:rPr>
              <a:t>Trial 1            Trial 2            Trial 3</a:t>
            </a:r>
          </a:p>
          <a:p>
            <a:pPr algn="ctr"/>
            <a:r>
              <a:rPr lang="en-US" sz="3600" dirty="0">
                <a:solidFill>
                  <a:schemeClr val="tx2">
                    <a:lumMod val="60000"/>
                    <a:lumOff val="40000"/>
                  </a:schemeClr>
                </a:solidFill>
                <a:latin typeface="Rockwell" panose="02060603020205020403" pitchFamily="18" charset="0"/>
              </a:rPr>
              <a:t>RPE=3/10       RPE=5/10      RPE=7/10</a:t>
            </a:r>
          </a:p>
          <a:p>
            <a:pPr algn="ctr"/>
            <a:r>
              <a:rPr lang="en-US" sz="3600" dirty="0">
                <a:solidFill>
                  <a:schemeClr val="tx2">
                    <a:lumMod val="60000"/>
                    <a:lumOff val="40000"/>
                  </a:schemeClr>
                </a:solidFill>
                <a:latin typeface="Rockwell" panose="02060603020205020403" pitchFamily="18" charset="0"/>
              </a:rPr>
              <a:t>~25 seconds  ~25 seconds  ~25 seconds</a:t>
            </a:r>
            <a:endParaRPr lang="en-US" sz="3200" dirty="0">
              <a:solidFill>
                <a:schemeClr val="tx2">
                  <a:lumMod val="60000"/>
                  <a:lumOff val="40000"/>
                </a:schemeClr>
              </a:solidFill>
              <a:latin typeface="Rockwell" panose="02060603020205020403" pitchFamily="18" charset="0"/>
            </a:endParaRPr>
          </a:p>
        </p:txBody>
      </p:sp>
      <p:sp>
        <p:nvSpPr>
          <p:cNvPr id="1047" name="TextBox 1046">
            <a:extLst>
              <a:ext uri="{FF2B5EF4-FFF2-40B4-BE49-F238E27FC236}">
                <a16:creationId xmlns:a16="http://schemas.microsoft.com/office/drawing/2014/main" id="{066409B8-D124-EE75-70AF-944296917DA1}"/>
              </a:ext>
            </a:extLst>
          </p:cNvPr>
          <p:cNvSpPr txBox="1"/>
          <p:nvPr/>
        </p:nvSpPr>
        <p:spPr>
          <a:xfrm>
            <a:off x="17556441" y="12603882"/>
            <a:ext cx="4057055" cy="1261884"/>
          </a:xfrm>
          <a:prstGeom prst="rect">
            <a:avLst/>
          </a:prstGeom>
          <a:noFill/>
          <a:ln w="19050">
            <a:solidFill>
              <a:schemeClr val="accent1"/>
            </a:solidFill>
          </a:ln>
        </p:spPr>
        <p:txBody>
          <a:bodyPr wrap="square">
            <a:spAutoFit/>
          </a:bodyPr>
          <a:lstStyle/>
          <a:p>
            <a:pPr algn="ctr"/>
            <a:r>
              <a:rPr lang="en-US" sz="3600" dirty="0">
                <a:solidFill>
                  <a:schemeClr val="tx2">
                    <a:lumMod val="60000"/>
                    <a:lumOff val="40000"/>
                  </a:schemeClr>
                </a:solidFill>
                <a:latin typeface="Rockwell" panose="02060603020205020403" pitchFamily="18" charset="0"/>
              </a:rPr>
              <a:t>Materials: </a:t>
            </a:r>
          </a:p>
          <a:p>
            <a:pPr algn="ctr"/>
            <a:r>
              <a:rPr lang="en-US" sz="2000" dirty="0">
                <a:solidFill>
                  <a:schemeClr val="tx2">
                    <a:lumMod val="60000"/>
                    <a:lumOff val="40000"/>
                  </a:schemeClr>
                </a:solidFill>
                <a:latin typeface="Rockwell" panose="02060603020205020403" pitchFamily="18" charset="0"/>
              </a:rPr>
              <a:t>Phystread Pressure Treadmill</a:t>
            </a:r>
          </a:p>
          <a:p>
            <a:pPr algn="ctr"/>
            <a:r>
              <a:rPr lang="en-US" sz="2000" dirty="0">
                <a:solidFill>
                  <a:schemeClr val="tx2">
                    <a:lumMod val="60000"/>
                    <a:lumOff val="40000"/>
                  </a:schemeClr>
                </a:solidFill>
                <a:latin typeface="Rockwell" panose="02060603020205020403" pitchFamily="18" charset="0"/>
              </a:rPr>
              <a:t>Sony RX0 II Cameras</a:t>
            </a:r>
            <a:endParaRPr lang="en-US" sz="3600" dirty="0">
              <a:solidFill>
                <a:schemeClr val="tx2">
                  <a:lumMod val="60000"/>
                  <a:lumOff val="40000"/>
                </a:schemeClr>
              </a:solidFill>
              <a:latin typeface="Rockwell" panose="02060603020205020403" pitchFamily="18" charset="0"/>
            </a:endParaRPr>
          </a:p>
        </p:txBody>
      </p:sp>
      <p:sp>
        <p:nvSpPr>
          <p:cNvPr id="1048" name="Down Arrow 1047">
            <a:extLst>
              <a:ext uri="{FF2B5EF4-FFF2-40B4-BE49-F238E27FC236}">
                <a16:creationId xmlns:a16="http://schemas.microsoft.com/office/drawing/2014/main" id="{CB6DE28E-4367-98B5-C37D-1AF4E98287A8}"/>
              </a:ext>
            </a:extLst>
          </p:cNvPr>
          <p:cNvSpPr/>
          <p:nvPr/>
        </p:nvSpPr>
        <p:spPr>
          <a:xfrm>
            <a:off x="16198283" y="16627032"/>
            <a:ext cx="1379929" cy="1146618"/>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9" name="TextBox 1048">
            <a:extLst>
              <a:ext uri="{FF2B5EF4-FFF2-40B4-BE49-F238E27FC236}">
                <a16:creationId xmlns:a16="http://schemas.microsoft.com/office/drawing/2014/main" id="{B45D291B-C8C9-D69C-0A71-709EF7061677}"/>
              </a:ext>
            </a:extLst>
          </p:cNvPr>
          <p:cNvSpPr txBox="1"/>
          <p:nvPr/>
        </p:nvSpPr>
        <p:spPr>
          <a:xfrm>
            <a:off x="12490324" y="17941465"/>
            <a:ext cx="8787062" cy="1261884"/>
          </a:xfrm>
          <a:prstGeom prst="rect">
            <a:avLst/>
          </a:prstGeom>
          <a:solidFill>
            <a:schemeClr val="accent6">
              <a:lumMod val="20000"/>
              <a:lumOff val="80000"/>
            </a:schemeClr>
          </a:solidFill>
          <a:ln>
            <a:solidFill>
              <a:schemeClr val="accent1"/>
            </a:solidFill>
          </a:ln>
        </p:spPr>
        <p:txBody>
          <a:bodyPr wrap="square">
            <a:spAutoFit/>
          </a:bodyPr>
          <a:lstStyle/>
          <a:p>
            <a:pPr algn="ctr"/>
            <a:r>
              <a:rPr lang="en-US" sz="4000" b="1" dirty="0">
                <a:solidFill>
                  <a:schemeClr val="tx2">
                    <a:lumMod val="60000"/>
                    <a:lumOff val="40000"/>
                  </a:schemeClr>
                </a:solidFill>
                <a:latin typeface="Rockwell" panose="02060603020205020403" pitchFamily="18" charset="0"/>
              </a:rPr>
              <a:t>SESSION #2</a:t>
            </a:r>
          </a:p>
          <a:p>
            <a:pPr algn="ctr"/>
            <a:r>
              <a:rPr lang="en-US" sz="3600" dirty="0">
                <a:solidFill>
                  <a:schemeClr val="tx2">
                    <a:lumMod val="60000"/>
                    <a:lumOff val="40000"/>
                  </a:schemeClr>
                </a:solidFill>
                <a:latin typeface="Rockwell" panose="02060603020205020403" pitchFamily="18" charset="0"/>
              </a:rPr>
              <a:t>Identical Test Conditions</a:t>
            </a:r>
            <a:endParaRPr lang="en-US" sz="3200" dirty="0">
              <a:solidFill>
                <a:schemeClr val="tx2">
                  <a:lumMod val="60000"/>
                  <a:lumOff val="40000"/>
                </a:schemeClr>
              </a:solidFill>
              <a:latin typeface="Rockwell" panose="02060603020205020403" pitchFamily="18" charset="0"/>
            </a:endParaRPr>
          </a:p>
        </p:txBody>
      </p:sp>
      <p:sp>
        <p:nvSpPr>
          <p:cNvPr id="1051" name="TextBox 1050">
            <a:extLst>
              <a:ext uri="{FF2B5EF4-FFF2-40B4-BE49-F238E27FC236}">
                <a16:creationId xmlns:a16="http://schemas.microsoft.com/office/drawing/2014/main" id="{63B3026F-2E23-36B3-FA65-3D2FA3B34E7F}"/>
              </a:ext>
            </a:extLst>
          </p:cNvPr>
          <p:cNvSpPr txBox="1"/>
          <p:nvPr/>
        </p:nvSpPr>
        <p:spPr>
          <a:xfrm>
            <a:off x="12511814" y="20653231"/>
            <a:ext cx="8801576" cy="1261884"/>
          </a:xfrm>
          <a:prstGeom prst="rect">
            <a:avLst/>
          </a:prstGeom>
          <a:solidFill>
            <a:schemeClr val="accent2">
              <a:lumMod val="20000"/>
              <a:lumOff val="80000"/>
            </a:schemeClr>
          </a:solidFill>
          <a:ln>
            <a:solidFill>
              <a:schemeClr val="accent1"/>
            </a:solidFill>
          </a:ln>
        </p:spPr>
        <p:txBody>
          <a:bodyPr wrap="square">
            <a:spAutoFit/>
          </a:bodyPr>
          <a:lstStyle/>
          <a:p>
            <a:pPr algn="ctr"/>
            <a:r>
              <a:rPr lang="en-US" sz="4000" b="1" dirty="0">
                <a:solidFill>
                  <a:schemeClr val="tx2">
                    <a:lumMod val="60000"/>
                    <a:lumOff val="40000"/>
                  </a:schemeClr>
                </a:solidFill>
                <a:latin typeface="Rockwell" panose="02060603020205020403" pitchFamily="18" charset="0"/>
              </a:rPr>
              <a:t>SESSION #3</a:t>
            </a:r>
          </a:p>
          <a:p>
            <a:pPr algn="ctr"/>
            <a:r>
              <a:rPr lang="en-US" sz="3600" dirty="0">
                <a:solidFill>
                  <a:schemeClr val="tx2">
                    <a:lumMod val="60000"/>
                    <a:lumOff val="40000"/>
                  </a:schemeClr>
                </a:solidFill>
                <a:latin typeface="Rockwell" panose="02060603020205020403" pitchFamily="18" charset="0"/>
              </a:rPr>
              <a:t>Identical Test Conditions</a:t>
            </a:r>
            <a:endParaRPr lang="en-US" sz="3600" dirty="0"/>
          </a:p>
        </p:txBody>
      </p:sp>
      <p:sp>
        <p:nvSpPr>
          <p:cNvPr id="1052" name="Down Arrow 1051">
            <a:extLst>
              <a:ext uri="{FF2B5EF4-FFF2-40B4-BE49-F238E27FC236}">
                <a16:creationId xmlns:a16="http://schemas.microsoft.com/office/drawing/2014/main" id="{42F97A5D-E179-956B-1AF3-7F24333E4D91}"/>
              </a:ext>
            </a:extLst>
          </p:cNvPr>
          <p:cNvSpPr/>
          <p:nvPr/>
        </p:nvSpPr>
        <p:spPr>
          <a:xfrm>
            <a:off x="16176512" y="19348354"/>
            <a:ext cx="1379929" cy="1146618"/>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4" name="TextBox 1053">
            <a:extLst>
              <a:ext uri="{FF2B5EF4-FFF2-40B4-BE49-F238E27FC236}">
                <a16:creationId xmlns:a16="http://schemas.microsoft.com/office/drawing/2014/main" id="{1D00359F-FD0F-2DAE-4AD9-D4F138B74DFB}"/>
              </a:ext>
            </a:extLst>
          </p:cNvPr>
          <p:cNvSpPr txBox="1"/>
          <p:nvPr/>
        </p:nvSpPr>
        <p:spPr>
          <a:xfrm>
            <a:off x="21962265" y="12607171"/>
            <a:ext cx="9385699" cy="5047536"/>
          </a:xfrm>
          <a:prstGeom prst="rect">
            <a:avLst/>
          </a:prstGeom>
          <a:noFill/>
          <a:ln w="19050">
            <a:solidFill>
              <a:schemeClr val="accent1"/>
            </a:solidFill>
          </a:ln>
        </p:spPr>
        <p:txBody>
          <a:bodyPr wrap="square">
            <a:spAutoFit/>
          </a:bodyPr>
          <a:lstStyle/>
          <a:p>
            <a:r>
              <a:rPr lang="en-US" sz="3600" dirty="0">
                <a:solidFill>
                  <a:schemeClr val="accent1"/>
                </a:solidFill>
                <a:latin typeface="Rockwell" panose="02060603020205020403" pitchFamily="18" charset="0"/>
              </a:rPr>
              <a:t>DATA PROCESSING</a:t>
            </a:r>
          </a:p>
          <a:p>
            <a:r>
              <a:rPr lang="en-US" sz="2200" dirty="0">
                <a:solidFill>
                  <a:schemeClr val="accent1"/>
                </a:solidFill>
                <a:latin typeface="Rockwell" panose="02060603020205020403" pitchFamily="18" charset="0"/>
              </a:rPr>
              <a:t>Theia3D MLMC software was used to determine 3D human segment locations for each trial. Kinematic data was exported and processed with Visual3D Professional (C-Motion Inc.; Germantown, MD, USA). A built-in Visual3D model was applied and derived COM for each participant and each trial. The maximum and minimum COM measurements were used to determine VO.</a:t>
            </a:r>
          </a:p>
          <a:p>
            <a:endParaRPr lang="en-US" sz="2200" dirty="0">
              <a:solidFill>
                <a:schemeClr val="accent1"/>
              </a:solidFill>
              <a:latin typeface="Rockwell" panose="02060603020205020403" pitchFamily="18" charset="0"/>
            </a:endParaRPr>
          </a:p>
          <a:p>
            <a:r>
              <a:rPr lang="en-US" sz="2200" i="1" dirty="0">
                <a:solidFill>
                  <a:schemeClr val="accent1"/>
                </a:solidFill>
                <a:latin typeface="Rockwell" panose="02060603020205020403" pitchFamily="18" charset="0"/>
              </a:rPr>
              <a:t>Statistical Analysis</a:t>
            </a:r>
          </a:p>
          <a:p>
            <a:r>
              <a:rPr lang="en-US" sz="2200" b="0" i="0" dirty="0">
                <a:solidFill>
                  <a:schemeClr val="accent1"/>
                </a:solidFill>
                <a:effectLst/>
                <a:latin typeface="Rockwell" panose="02060603020205020403" pitchFamily="18" charset="77"/>
              </a:rPr>
              <a:t>Inter-session reliability was assessed for VO using intracclass correlation coefficient (ICC), standard </a:t>
            </a:r>
            <a:r>
              <a:rPr lang="en-US" sz="2200" dirty="0">
                <a:solidFill>
                  <a:schemeClr val="accent1"/>
                </a:solidFill>
                <a:latin typeface="Rockwell" panose="02060603020205020403" pitchFamily="18" charset="77"/>
              </a:rPr>
              <a:t>e</a:t>
            </a:r>
            <a:r>
              <a:rPr lang="en-US" sz="2200" b="0" i="0" dirty="0">
                <a:solidFill>
                  <a:schemeClr val="accent1"/>
                </a:solidFill>
                <a:effectLst/>
                <a:latin typeface="Rockwell" panose="02060603020205020403" pitchFamily="18" charset="77"/>
              </a:rPr>
              <a:t>rror of measurement (SEM) and minimum detectable change (MDC). JASP Software (version 0.17.1) was used to compute ICC. Excel was used to compute MDC and SEM variables.</a:t>
            </a:r>
            <a:endParaRPr lang="en-US" sz="2200" dirty="0">
              <a:solidFill>
                <a:schemeClr val="accent1"/>
              </a:solidFill>
              <a:latin typeface="Rockwell" panose="02060603020205020403" pitchFamily="18" charset="77"/>
            </a:endParaRPr>
          </a:p>
        </p:txBody>
      </p:sp>
      <p:sp>
        <p:nvSpPr>
          <p:cNvPr id="1056" name="TextBox 1055">
            <a:extLst>
              <a:ext uri="{FF2B5EF4-FFF2-40B4-BE49-F238E27FC236}">
                <a16:creationId xmlns:a16="http://schemas.microsoft.com/office/drawing/2014/main" id="{5D6F75D7-4541-2E03-FFF7-D4E9BE8D240A}"/>
              </a:ext>
            </a:extLst>
          </p:cNvPr>
          <p:cNvSpPr txBox="1"/>
          <p:nvPr/>
        </p:nvSpPr>
        <p:spPr>
          <a:xfrm>
            <a:off x="22358401" y="7070409"/>
            <a:ext cx="8922289" cy="3662541"/>
          </a:xfrm>
          <a:prstGeom prst="rect">
            <a:avLst/>
          </a:prstGeom>
          <a:noFill/>
          <a:ln w="19050">
            <a:solidFill>
              <a:schemeClr val="accent1"/>
            </a:solidFill>
          </a:ln>
        </p:spPr>
        <p:txBody>
          <a:bodyPr wrap="square">
            <a:spAutoFit/>
          </a:bodyPr>
          <a:lstStyle/>
          <a:p>
            <a:r>
              <a:rPr lang="en-US" sz="4000" dirty="0">
                <a:solidFill>
                  <a:schemeClr val="tx2">
                    <a:lumMod val="60000"/>
                    <a:lumOff val="40000"/>
                  </a:schemeClr>
                </a:solidFill>
                <a:latin typeface="Rockwell" panose="02060603020205020403" pitchFamily="18" charset="0"/>
              </a:rPr>
              <a:t>Twenty-one collegiate/ recreational runners (14 females, 7 males) </a:t>
            </a:r>
          </a:p>
          <a:p>
            <a:pPr marL="571500" indent="-571500">
              <a:buFontTx/>
              <a:buChar char="-"/>
            </a:pPr>
            <a:r>
              <a:rPr lang="en-US" sz="3800" dirty="0">
                <a:solidFill>
                  <a:schemeClr val="tx2">
                    <a:lumMod val="60000"/>
                    <a:lumOff val="40000"/>
                  </a:schemeClr>
                </a:solidFill>
                <a:latin typeface="Rockwell" panose="02060603020205020403" pitchFamily="18" charset="0"/>
              </a:rPr>
              <a:t>Age: 19.5 ± 1.4 years</a:t>
            </a:r>
          </a:p>
          <a:p>
            <a:pPr marL="571500" indent="-571500">
              <a:buFontTx/>
              <a:buChar char="-"/>
            </a:pPr>
            <a:r>
              <a:rPr lang="en-US" sz="3800" dirty="0">
                <a:solidFill>
                  <a:schemeClr val="tx2">
                    <a:lumMod val="60000"/>
                    <a:lumOff val="40000"/>
                  </a:schemeClr>
                </a:solidFill>
                <a:latin typeface="Rockwell" panose="02060603020205020403" pitchFamily="18" charset="0"/>
              </a:rPr>
              <a:t>Height: 1.72 ± 0.08 meters</a:t>
            </a:r>
          </a:p>
          <a:p>
            <a:pPr marL="571500" indent="-571500">
              <a:buFontTx/>
              <a:buChar char="-"/>
            </a:pPr>
            <a:r>
              <a:rPr lang="en-US" sz="3800" dirty="0">
                <a:solidFill>
                  <a:schemeClr val="tx2">
                    <a:lumMod val="60000"/>
                    <a:lumOff val="40000"/>
                  </a:schemeClr>
                </a:solidFill>
                <a:latin typeface="Rockwell" panose="02060603020205020403" pitchFamily="18" charset="0"/>
              </a:rPr>
              <a:t>Mass: 64.2 ± 12.2 kilograms</a:t>
            </a:r>
          </a:p>
          <a:p>
            <a:pPr marL="571500" indent="-571500">
              <a:buFontTx/>
              <a:buChar char="-"/>
            </a:pPr>
            <a:r>
              <a:rPr lang="en-US" sz="3800" dirty="0">
                <a:solidFill>
                  <a:schemeClr val="tx2">
                    <a:lumMod val="60000"/>
                    <a:lumOff val="40000"/>
                  </a:schemeClr>
                </a:solidFill>
                <a:latin typeface="Rockwell" panose="02060603020205020403" pitchFamily="18" charset="0"/>
              </a:rPr>
              <a:t>Running experience: 7.3 ± 2.4 years</a:t>
            </a:r>
          </a:p>
        </p:txBody>
      </p:sp>
      <p:sp>
        <p:nvSpPr>
          <p:cNvPr id="1060" name="TextBox 1059">
            <a:extLst>
              <a:ext uri="{FF2B5EF4-FFF2-40B4-BE49-F238E27FC236}">
                <a16:creationId xmlns:a16="http://schemas.microsoft.com/office/drawing/2014/main" id="{B4950250-122A-86AB-1B0A-C44815D9A691}"/>
              </a:ext>
            </a:extLst>
          </p:cNvPr>
          <p:cNvSpPr txBox="1"/>
          <p:nvPr/>
        </p:nvSpPr>
        <p:spPr>
          <a:xfrm>
            <a:off x="31932225" y="7007938"/>
            <a:ext cx="11506199" cy="12880449"/>
          </a:xfrm>
          <a:prstGeom prst="rect">
            <a:avLst/>
          </a:prstGeom>
          <a:noFill/>
        </p:spPr>
        <p:txBody>
          <a:bodyPr wrap="square">
            <a:spAutoFit/>
          </a:bodyPr>
          <a:lstStyle/>
          <a:p>
            <a:pPr marL="457200" indent="-457200">
              <a:buFont typeface="Arial" panose="020B0604020202020204" pitchFamily="34" charset="0"/>
              <a:buChar char="•"/>
            </a:pPr>
            <a:r>
              <a:rPr lang="en-US" sz="3200" dirty="0">
                <a:solidFill>
                  <a:schemeClr val="accent1"/>
                </a:solidFill>
                <a:latin typeface="Rockwell" panose="02060603020205020403" pitchFamily="18" charset="0"/>
              </a:rPr>
              <a:t>The purpose of this study was to assess the reliability of Theia3D MLMC. Our findings demonstrate that it is reliable to measure VO with this ML system. Peer-reviewed research indicates that ICC values below 0.5 demonstrate poor reliability, while values between 0.5 and 0.75 demonstrate moderate reliability, and values between 0.75 and 0.9 indicate good reliability. Values that are greater than 0.90 demonstrate reliability is excellent. Our ICC value of 0.909 indicates that inter-session reliability for VO was excellent.</a:t>
            </a:r>
            <a:r>
              <a:rPr lang="en-US" sz="3200" baseline="30000" dirty="0">
                <a:solidFill>
                  <a:schemeClr val="accent1"/>
                </a:solidFill>
                <a:latin typeface="Rockwell" panose="02060603020205020403" pitchFamily="18" charset="0"/>
              </a:rPr>
              <a:t>6</a:t>
            </a:r>
            <a:r>
              <a:rPr lang="en-US" sz="3200" dirty="0">
                <a:solidFill>
                  <a:schemeClr val="accent1"/>
                </a:solidFill>
                <a:latin typeface="Rockwell" panose="02060603020205020403" pitchFamily="18" charset="0"/>
              </a:rPr>
              <a:t> Knowing this, we conclude that MLMC can be used to determine VO and can be used for future research and clinical work.</a:t>
            </a:r>
          </a:p>
          <a:p>
            <a:pPr marL="457200" indent="-457200">
              <a:buFont typeface="Arial" panose="020B0604020202020204" pitchFamily="34" charset="0"/>
              <a:buChar char="•"/>
            </a:pPr>
            <a:r>
              <a:rPr lang="en-US" sz="3200" dirty="0">
                <a:solidFill>
                  <a:schemeClr val="accent1"/>
                </a:solidFill>
                <a:latin typeface="Rockwell" panose="02060603020205020403" pitchFamily="18" charset="0"/>
              </a:rPr>
              <a:t>From our work, no correlation was found between the following variables</a:t>
            </a:r>
          </a:p>
          <a:p>
            <a:pPr marL="2651714" lvl="1" indent="-457200">
              <a:buFont typeface="Arial" panose="020B0604020202020204" pitchFamily="34" charset="0"/>
              <a:buChar char="•"/>
            </a:pPr>
            <a:r>
              <a:rPr lang="en-US" sz="3200" dirty="0">
                <a:solidFill>
                  <a:schemeClr val="accent1"/>
                </a:solidFill>
                <a:latin typeface="Rockwell" panose="02060603020205020403" pitchFamily="18" charset="0"/>
              </a:rPr>
              <a:t>Stature (cm) and VO (cm)</a:t>
            </a:r>
          </a:p>
          <a:p>
            <a:pPr marL="2651714" lvl="1" indent="-457200">
              <a:buFont typeface="Arial" panose="020B0604020202020204" pitchFamily="34" charset="0"/>
              <a:buChar char="•"/>
            </a:pPr>
            <a:r>
              <a:rPr lang="en-US" sz="3200" dirty="0">
                <a:solidFill>
                  <a:schemeClr val="accent1"/>
                </a:solidFill>
                <a:latin typeface="Rockwell" panose="02060603020205020403" pitchFamily="18" charset="0"/>
              </a:rPr>
              <a:t>Cadence (spm) and VO (cm)</a:t>
            </a:r>
          </a:p>
          <a:p>
            <a:pPr marL="2651714" lvl="1" indent="-457200">
              <a:buFont typeface="Arial" panose="020B0604020202020204" pitchFamily="34" charset="0"/>
              <a:buChar char="•"/>
            </a:pPr>
            <a:r>
              <a:rPr lang="en-US" sz="3200" dirty="0">
                <a:solidFill>
                  <a:schemeClr val="accent1"/>
                </a:solidFill>
                <a:latin typeface="Rockwell" panose="02060603020205020403" pitchFamily="18" charset="0"/>
              </a:rPr>
              <a:t>Step length/ height (cm) and Cadence (spm)</a:t>
            </a:r>
          </a:p>
          <a:p>
            <a:pPr marL="457200" indent="-457200">
              <a:buFont typeface="Arial" panose="020B0604020202020204" pitchFamily="34" charset="0"/>
              <a:buChar char="•"/>
            </a:pPr>
            <a:r>
              <a:rPr lang="en-US" sz="3200" dirty="0">
                <a:solidFill>
                  <a:schemeClr val="accent1"/>
                </a:solidFill>
                <a:latin typeface="Rockwell" panose="02060603020205020403" pitchFamily="18" charset="0"/>
              </a:rPr>
              <a:t>Our study found a mean VO of 8.99 ± 1.34 cm which is consistent with other findings with VO ranges between 6 and 10 cm.</a:t>
            </a:r>
            <a:r>
              <a:rPr lang="en-US" sz="3200" baseline="30000" dirty="0">
                <a:solidFill>
                  <a:schemeClr val="accent1"/>
                </a:solidFill>
                <a:latin typeface="Rockwell" panose="02060603020205020403" pitchFamily="18" charset="0"/>
              </a:rPr>
              <a:t>7 </a:t>
            </a:r>
          </a:p>
          <a:p>
            <a:pPr marL="457200" indent="-457200">
              <a:buFont typeface="Arial" panose="020B0604020202020204" pitchFamily="34" charset="0"/>
              <a:buChar char="•"/>
            </a:pPr>
            <a:r>
              <a:rPr lang="en-US" sz="3200" dirty="0">
                <a:solidFill>
                  <a:schemeClr val="accent1"/>
                </a:solidFill>
                <a:latin typeface="Rockwell" panose="02060603020205020403" pitchFamily="18" charset="0"/>
              </a:rPr>
              <a:t>Gait retraining cues have been used to decrease VO in attempt to decrease loading rate and risk of injury.</a:t>
            </a:r>
            <a:r>
              <a:rPr lang="en-US" sz="3200" baseline="30000" dirty="0">
                <a:solidFill>
                  <a:schemeClr val="accent1"/>
                </a:solidFill>
                <a:latin typeface="Rockwell" panose="02060603020205020403" pitchFamily="18" charset="0"/>
              </a:rPr>
              <a:t>8</a:t>
            </a:r>
            <a:r>
              <a:rPr lang="en-US" sz="3200" dirty="0">
                <a:solidFill>
                  <a:schemeClr val="accent1"/>
                </a:solidFill>
                <a:latin typeface="Rockwell" panose="02060603020205020403" pitchFamily="18" charset="0"/>
              </a:rPr>
              <a:t> Knowing MLMC can accurately assess VO will provide clinicians with a method to perform gait retraining for VO if applicable. </a:t>
            </a:r>
          </a:p>
          <a:p>
            <a:pPr marL="457200" indent="-457200">
              <a:buFont typeface="Arial" panose="020B0604020202020204" pitchFamily="34" charset="0"/>
              <a:buChar char="•"/>
            </a:pPr>
            <a:endParaRPr lang="en-US" sz="3100" dirty="0">
              <a:solidFill>
                <a:srgbClr val="FF0000"/>
              </a:solidFill>
              <a:latin typeface="Rockwell" panose="02060603020205020403" pitchFamily="18" charset="0"/>
            </a:endParaRPr>
          </a:p>
        </p:txBody>
      </p:sp>
      <p:sp>
        <p:nvSpPr>
          <p:cNvPr id="4" name="TextBox 3">
            <a:extLst>
              <a:ext uri="{FF2B5EF4-FFF2-40B4-BE49-F238E27FC236}">
                <a16:creationId xmlns:a16="http://schemas.microsoft.com/office/drawing/2014/main" id="{96FFA7DA-53CC-33FC-F9EC-04B03DF07579}"/>
              </a:ext>
            </a:extLst>
          </p:cNvPr>
          <p:cNvSpPr txBox="1"/>
          <p:nvPr/>
        </p:nvSpPr>
        <p:spPr>
          <a:xfrm>
            <a:off x="5474822" y="30135397"/>
            <a:ext cx="6285660" cy="707886"/>
          </a:xfrm>
          <a:prstGeom prst="rect">
            <a:avLst/>
          </a:prstGeom>
          <a:noFill/>
        </p:spPr>
        <p:txBody>
          <a:bodyPr wrap="square" rtlCol="0">
            <a:spAutoFit/>
          </a:bodyPr>
          <a:lstStyle/>
          <a:p>
            <a:r>
              <a:rPr lang="en-US" sz="2000" i="1" dirty="0">
                <a:solidFill>
                  <a:schemeClr val="accent1"/>
                </a:solidFill>
                <a:latin typeface="Rockwell" panose="02060603020205020403" pitchFamily="18" charset="0"/>
              </a:rPr>
              <a:t>Figure 1 – Visual3D model at most superior COM position (left) and lowest COM position (right)</a:t>
            </a:r>
          </a:p>
        </p:txBody>
      </p:sp>
      <p:pic>
        <p:nvPicPr>
          <p:cNvPr id="30" name="Picture 29">
            <a:extLst>
              <a:ext uri="{FF2B5EF4-FFF2-40B4-BE49-F238E27FC236}">
                <a16:creationId xmlns:a16="http://schemas.microsoft.com/office/drawing/2014/main" id="{F56FED46-A944-A30E-00BC-F0E0E6F47792}"/>
              </a:ext>
            </a:extLst>
          </p:cNvPr>
          <p:cNvPicPr>
            <a:picLocks noChangeAspect="1"/>
          </p:cNvPicPr>
          <p:nvPr/>
        </p:nvPicPr>
        <p:blipFill rotWithShape="1">
          <a:blip r:embed="rId6">
            <a:extLst>
              <a:ext uri="{28A0092B-C50C-407E-A947-70E740481C1C}">
                <a14:useLocalDpi xmlns:a14="http://schemas.microsoft.com/office/drawing/2010/main" val="0"/>
              </a:ext>
            </a:extLst>
          </a:blip>
          <a:srcRect l="21731" t="14420" r="17973" b="6355"/>
          <a:stretch/>
        </p:blipFill>
        <p:spPr>
          <a:xfrm>
            <a:off x="5501681" y="23607741"/>
            <a:ext cx="3455834" cy="6441962"/>
          </a:xfrm>
          <a:prstGeom prst="rect">
            <a:avLst/>
          </a:prstGeom>
        </p:spPr>
      </p:pic>
      <p:pic>
        <p:nvPicPr>
          <p:cNvPr id="43" name="Picture 42" descr="Diagram&#10;&#10;Description automatically generated">
            <a:extLst>
              <a:ext uri="{FF2B5EF4-FFF2-40B4-BE49-F238E27FC236}">
                <a16:creationId xmlns:a16="http://schemas.microsoft.com/office/drawing/2014/main" id="{EEFD312E-E4C5-58AE-9632-E0A736B655EA}"/>
              </a:ext>
            </a:extLst>
          </p:cNvPr>
          <p:cNvPicPr>
            <a:picLocks noChangeAspect="1"/>
          </p:cNvPicPr>
          <p:nvPr/>
        </p:nvPicPr>
        <p:blipFill rotWithShape="1">
          <a:blip r:embed="rId7">
            <a:extLst>
              <a:ext uri="{28A0092B-C50C-407E-A947-70E740481C1C}">
                <a14:useLocalDpi xmlns:a14="http://schemas.microsoft.com/office/drawing/2010/main" val="0"/>
              </a:ext>
            </a:extLst>
          </a:blip>
          <a:srcRect l="35379" t="11604" r="22915" b="4024"/>
          <a:stretch/>
        </p:blipFill>
        <p:spPr>
          <a:xfrm>
            <a:off x="8956858" y="23610703"/>
            <a:ext cx="2642354" cy="6439000"/>
          </a:xfrm>
          <a:prstGeom prst="rect">
            <a:avLst/>
          </a:prstGeom>
        </p:spPr>
      </p:pic>
      <p:sp>
        <p:nvSpPr>
          <p:cNvPr id="45" name="Rectangle 44">
            <a:extLst>
              <a:ext uri="{FF2B5EF4-FFF2-40B4-BE49-F238E27FC236}">
                <a16:creationId xmlns:a16="http://schemas.microsoft.com/office/drawing/2014/main" id="{B34F5301-8423-CFBC-EFE9-086C458BA1F0}"/>
              </a:ext>
            </a:extLst>
          </p:cNvPr>
          <p:cNvSpPr/>
          <p:nvPr/>
        </p:nvSpPr>
        <p:spPr>
          <a:xfrm>
            <a:off x="5474822" y="23607741"/>
            <a:ext cx="3482036" cy="6441962"/>
          </a:xfrm>
          <a:prstGeom prst="rect">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018436D9-FCC9-D7DD-C43D-AC7170B52287}"/>
              </a:ext>
            </a:extLst>
          </p:cNvPr>
          <p:cNvSpPr/>
          <p:nvPr/>
        </p:nvSpPr>
        <p:spPr>
          <a:xfrm>
            <a:off x="8956858" y="23607741"/>
            <a:ext cx="2642354" cy="644196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1" name="Straight Arrow Connector 50">
            <a:extLst>
              <a:ext uri="{FF2B5EF4-FFF2-40B4-BE49-F238E27FC236}">
                <a16:creationId xmlns:a16="http://schemas.microsoft.com/office/drawing/2014/main" id="{847284E8-75D9-7A23-4B0A-25FCFFA3ACA8}"/>
              </a:ext>
            </a:extLst>
          </p:cNvPr>
          <p:cNvCxnSpPr/>
          <p:nvPr/>
        </p:nvCxnSpPr>
        <p:spPr>
          <a:xfrm flipH="1">
            <a:off x="7703138" y="23387587"/>
            <a:ext cx="1253720" cy="2696436"/>
          </a:xfrm>
          <a:prstGeom prst="straightConnector1">
            <a:avLst/>
          </a:prstGeom>
          <a:ln w="25400">
            <a:tailEnd type="triangle"/>
          </a:ln>
        </p:spPr>
        <p:style>
          <a:lnRef idx="1">
            <a:schemeClr val="accent2"/>
          </a:lnRef>
          <a:fillRef idx="0">
            <a:schemeClr val="accent2"/>
          </a:fillRef>
          <a:effectRef idx="0">
            <a:schemeClr val="accent2"/>
          </a:effectRef>
          <a:fontRef idx="minor">
            <a:schemeClr val="tx1"/>
          </a:fontRef>
        </p:style>
      </p:cxnSp>
      <p:cxnSp>
        <p:nvCxnSpPr>
          <p:cNvPr id="53" name="Straight Arrow Connector 52">
            <a:extLst>
              <a:ext uri="{FF2B5EF4-FFF2-40B4-BE49-F238E27FC236}">
                <a16:creationId xmlns:a16="http://schemas.microsoft.com/office/drawing/2014/main" id="{48706479-6C06-F97B-4F45-31AAEA97F252}"/>
              </a:ext>
            </a:extLst>
          </p:cNvPr>
          <p:cNvCxnSpPr>
            <a:cxnSpLocks/>
          </p:cNvCxnSpPr>
          <p:nvPr/>
        </p:nvCxnSpPr>
        <p:spPr>
          <a:xfrm>
            <a:off x="8983717" y="23387587"/>
            <a:ext cx="1423304" cy="2866651"/>
          </a:xfrm>
          <a:prstGeom prst="straightConnector1">
            <a:avLst/>
          </a:prstGeom>
          <a:ln w="25400">
            <a:tailEnd type="triangle"/>
          </a:ln>
        </p:spPr>
        <p:style>
          <a:lnRef idx="1">
            <a:schemeClr val="accent2"/>
          </a:lnRef>
          <a:fillRef idx="0">
            <a:schemeClr val="accent2"/>
          </a:fillRef>
          <a:effectRef idx="0">
            <a:schemeClr val="accent2"/>
          </a:effectRef>
          <a:fontRef idx="minor">
            <a:schemeClr val="tx1"/>
          </a:fontRef>
        </p:style>
      </p:cxnSp>
      <p:sp>
        <p:nvSpPr>
          <p:cNvPr id="61" name="Oval 60">
            <a:extLst>
              <a:ext uri="{FF2B5EF4-FFF2-40B4-BE49-F238E27FC236}">
                <a16:creationId xmlns:a16="http://schemas.microsoft.com/office/drawing/2014/main" id="{3D3C5096-22C7-FCDF-6DD4-F39E002C0CE5}"/>
              </a:ext>
            </a:extLst>
          </p:cNvPr>
          <p:cNvSpPr/>
          <p:nvPr/>
        </p:nvSpPr>
        <p:spPr>
          <a:xfrm>
            <a:off x="7315755" y="25928467"/>
            <a:ext cx="533400" cy="58597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a:extLst>
              <a:ext uri="{FF2B5EF4-FFF2-40B4-BE49-F238E27FC236}">
                <a16:creationId xmlns:a16="http://schemas.microsoft.com/office/drawing/2014/main" id="{93E79E75-1C28-B2D4-EA66-ACCD8A53F755}"/>
              </a:ext>
            </a:extLst>
          </p:cNvPr>
          <p:cNvSpPr/>
          <p:nvPr/>
        </p:nvSpPr>
        <p:spPr>
          <a:xfrm>
            <a:off x="10211204" y="25954010"/>
            <a:ext cx="533400" cy="58597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6" name="TextBox 1025">
            <a:extLst>
              <a:ext uri="{FF2B5EF4-FFF2-40B4-BE49-F238E27FC236}">
                <a16:creationId xmlns:a16="http://schemas.microsoft.com/office/drawing/2014/main" id="{EA3EA2B7-F7B4-CDE9-8348-DDCF311A2483}"/>
              </a:ext>
            </a:extLst>
          </p:cNvPr>
          <p:cNvSpPr txBox="1"/>
          <p:nvPr/>
        </p:nvSpPr>
        <p:spPr>
          <a:xfrm rot="10800000" flipV="1">
            <a:off x="8415521" y="22987477"/>
            <a:ext cx="1146840" cy="400110"/>
          </a:xfrm>
          <a:prstGeom prst="rect">
            <a:avLst/>
          </a:prstGeom>
          <a:noFill/>
        </p:spPr>
        <p:txBody>
          <a:bodyPr wrap="square">
            <a:spAutoFit/>
          </a:bodyPr>
          <a:lstStyle/>
          <a:p>
            <a:pPr algn="ctr"/>
            <a:r>
              <a:rPr lang="en-US" sz="2000" dirty="0">
                <a:solidFill>
                  <a:srgbClr val="FF0000"/>
                </a:solidFill>
                <a:latin typeface="Rockwell" panose="02060603020205020403" pitchFamily="18" charset="0"/>
              </a:rPr>
              <a:t>COM</a:t>
            </a:r>
            <a:endParaRPr lang="en-US" sz="2000" dirty="0">
              <a:solidFill>
                <a:srgbClr val="FF0000"/>
              </a:solidFill>
            </a:endParaRPr>
          </a:p>
        </p:txBody>
      </p:sp>
      <p:graphicFrame>
        <p:nvGraphicFramePr>
          <p:cNvPr id="1055" name="Chart 1054">
            <a:extLst>
              <a:ext uri="{FF2B5EF4-FFF2-40B4-BE49-F238E27FC236}">
                <a16:creationId xmlns:a16="http://schemas.microsoft.com/office/drawing/2014/main" id="{131C3418-1F78-FA42-6959-1B378364CAB6}"/>
              </a:ext>
            </a:extLst>
          </p:cNvPr>
          <p:cNvGraphicFramePr>
            <a:graphicFrameLocks/>
          </p:cNvGraphicFramePr>
          <p:nvPr>
            <p:extLst>
              <p:ext uri="{D42A27DB-BD31-4B8C-83A1-F6EECF244321}">
                <p14:modId xmlns:p14="http://schemas.microsoft.com/office/powerpoint/2010/main" val="2186281855"/>
              </p:ext>
            </p:extLst>
          </p:nvPr>
        </p:nvGraphicFramePr>
        <p:xfrm>
          <a:off x="22272860" y="27374305"/>
          <a:ext cx="8707724" cy="3628372"/>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1057" name="Chart 1056">
            <a:extLst>
              <a:ext uri="{FF2B5EF4-FFF2-40B4-BE49-F238E27FC236}">
                <a16:creationId xmlns:a16="http://schemas.microsoft.com/office/drawing/2014/main" id="{23E3F5C5-E326-270F-183B-554C5A339D0A}"/>
              </a:ext>
            </a:extLst>
          </p:cNvPr>
          <p:cNvGraphicFramePr>
            <a:graphicFrameLocks/>
          </p:cNvGraphicFramePr>
          <p:nvPr>
            <p:extLst>
              <p:ext uri="{D42A27DB-BD31-4B8C-83A1-F6EECF244321}">
                <p14:modId xmlns:p14="http://schemas.microsoft.com/office/powerpoint/2010/main" val="976855114"/>
              </p:ext>
            </p:extLst>
          </p:nvPr>
        </p:nvGraphicFramePr>
        <p:xfrm>
          <a:off x="22183009" y="22996443"/>
          <a:ext cx="8717120" cy="3633271"/>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1058" name="Chart 1057">
            <a:extLst>
              <a:ext uri="{FF2B5EF4-FFF2-40B4-BE49-F238E27FC236}">
                <a16:creationId xmlns:a16="http://schemas.microsoft.com/office/drawing/2014/main" id="{5BEE2702-9A7B-EB1F-E550-03DC7BFCFF27}"/>
              </a:ext>
            </a:extLst>
          </p:cNvPr>
          <p:cNvGraphicFramePr>
            <a:graphicFrameLocks/>
          </p:cNvGraphicFramePr>
          <p:nvPr>
            <p:extLst>
              <p:ext uri="{D42A27DB-BD31-4B8C-83A1-F6EECF244321}">
                <p14:modId xmlns:p14="http://schemas.microsoft.com/office/powerpoint/2010/main" val="2865029700"/>
              </p:ext>
            </p:extLst>
          </p:nvPr>
        </p:nvGraphicFramePr>
        <p:xfrm>
          <a:off x="12698849" y="27374305"/>
          <a:ext cx="8717120" cy="3628372"/>
        </p:xfrm>
        <a:graphic>
          <a:graphicData uri="http://schemas.openxmlformats.org/drawingml/2006/chart">
            <c:chart xmlns:c="http://schemas.openxmlformats.org/drawingml/2006/chart" xmlns:r="http://schemas.openxmlformats.org/officeDocument/2006/relationships" r:id="rId10"/>
          </a:graphicData>
        </a:graphic>
      </p:graphicFrame>
      <p:sp>
        <p:nvSpPr>
          <p:cNvPr id="1062" name="TextBox 1061">
            <a:extLst>
              <a:ext uri="{FF2B5EF4-FFF2-40B4-BE49-F238E27FC236}">
                <a16:creationId xmlns:a16="http://schemas.microsoft.com/office/drawing/2014/main" id="{30E66989-A01B-E5B8-5E5F-753A1CF6B899}"/>
              </a:ext>
            </a:extLst>
          </p:cNvPr>
          <p:cNvSpPr txBox="1"/>
          <p:nvPr/>
        </p:nvSpPr>
        <p:spPr>
          <a:xfrm>
            <a:off x="12922689" y="30897516"/>
            <a:ext cx="8390702" cy="923330"/>
          </a:xfrm>
          <a:prstGeom prst="rect">
            <a:avLst/>
          </a:prstGeom>
          <a:noFill/>
        </p:spPr>
        <p:txBody>
          <a:bodyPr wrap="square">
            <a:spAutoFit/>
          </a:bodyPr>
          <a:lstStyle/>
          <a:p>
            <a:r>
              <a:rPr lang="en-US" sz="1800" i="1" dirty="0">
                <a:solidFill>
                  <a:schemeClr val="accent1"/>
                </a:solidFill>
                <a:latin typeface="Rockwell" panose="02060603020205020403" pitchFamily="18" charset="0"/>
              </a:rPr>
              <a:t>Figure 2 – Relationship between step length/ height ratio and cadence (spm) in 21 runners at self-selected speeds based on a 7/10 RPE</a:t>
            </a:r>
          </a:p>
          <a:p>
            <a:r>
              <a:rPr lang="en-US" sz="1800" i="1" dirty="0">
                <a:solidFill>
                  <a:schemeClr val="accent1"/>
                </a:solidFill>
                <a:latin typeface="Rockwell" panose="02060603020205020403" pitchFamily="18" charset="0"/>
              </a:rPr>
              <a:t>Correlation was rated as poor (r</a:t>
            </a:r>
            <a:r>
              <a:rPr lang="en-US" sz="1800" i="1" baseline="30000" dirty="0">
                <a:solidFill>
                  <a:schemeClr val="accent1"/>
                </a:solidFill>
                <a:latin typeface="Rockwell" panose="02060603020205020403" pitchFamily="18" charset="0"/>
              </a:rPr>
              <a:t>2</a:t>
            </a:r>
            <a:r>
              <a:rPr lang="en-US" sz="1800" i="1" dirty="0">
                <a:solidFill>
                  <a:schemeClr val="accent1"/>
                </a:solidFill>
                <a:latin typeface="Rockwell" panose="02060603020205020403" pitchFamily="18" charset="0"/>
              </a:rPr>
              <a:t> = 0.1555)</a:t>
            </a:r>
          </a:p>
        </p:txBody>
      </p:sp>
      <p:sp>
        <p:nvSpPr>
          <p:cNvPr id="1063" name="TextBox 1062">
            <a:extLst>
              <a:ext uri="{FF2B5EF4-FFF2-40B4-BE49-F238E27FC236}">
                <a16:creationId xmlns:a16="http://schemas.microsoft.com/office/drawing/2014/main" id="{54C99BE9-28C5-5AFD-B0AC-1F80AAB77A3C}"/>
              </a:ext>
            </a:extLst>
          </p:cNvPr>
          <p:cNvSpPr txBox="1"/>
          <p:nvPr/>
        </p:nvSpPr>
        <p:spPr>
          <a:xfrm>
            <a:off x="22624194" y="26451539"/>
            <a:ext cx="8390702" cy="923330"/>
          </a:xfrm>
          <a:prstGeom prst="rect">
            <a:avLst/>
          </a:prstGeom>
          <a:noFill/>
        </p:spPr>
        <p:txBody>
          <a:bodyPr wrap="square">
            <a:spAutoFit/>
          </a:bodyPr>
          <a:lstStyle/>
          <a:p>
            <a:r>
              <a:rPr lang="en-US" sz="1800" i="1" dirty="0">
                <a:solidFill>
                  <a:schemeClr val="accent1"/>
                </a:solidFill>
                <a:latin typeface="Rockwell" panose="02060603020205020403" pitchFamily="18" charset="0"/>
              </a:rPr>
              <a:t>Figure 3 – Relationship between cadence (spm) and VO (cm) in 21 runners at self-selected speeds based on a 7/10 RPE</a:t>
            </a:r>
          </a:p>
          <a:p>
            <a:r>
              <a:rPr lang="en-US" sz="1800" i="1" dirty="0">
                <a:solidFill>
                  <a:schemeClr val="accent1"/>
                </a:solidFill>
                <a:latin typeface="Rockwell" panose="02060603020205020403" pitchFamily="18" charset="0"/>
              </a:rPr>
              <a:t>Correlation was rated as poor (r</a:t>
            </a:r>
            <a:r>
              <a:rPr lang="en-US" sz="1800" i="1" baseline="30000" dirty="0">
                <a:solidFill>
                  <a:schemeClr val="accent1"/>
                </a:solidFill>
                <a:latin typeface="Rockwell" panose="02060603020205020403" pitchFamily="18" charset="0"/>
              </a:rPr>
              <a:t>2</a:t>
            </a:r>
            <a:r>
              <a:rPr lang="en-US" sz="1800" i="1" dirty="0">
                <a:solidFill>
                  <a:schemeClr val="accent1"/>
                </a:solidFill>
                <a:latin typeface="Rockwell" panose="02060603020205020403" pitchFamily="18" charset="0"/>
              </a:rPr>
              <a:t> = 0.0024)</a:t>
            </a:r>
          </a:p>
        </p:txBody>
      </p:sp>
      <p:sp>
        <p:nvSpPr>
          <p:cNvPr id="1066" name="TextBox 1065">
            <a:extLst>
              <a:ext uri="{FF2B5EF4-FFF2-40B4-BE49-F238E27FC236}">
                <a16:creationId xmlns:a16="http://schemas.microsoft.com/office/drawing/2014/main" id="{E82BFB00-AADD-81FD-214F-61B52EF4FCDC}"/>
              </a:ext>
            </a:extLst>
          </p:cNvPr>
          <p:cNvSpPr txBox="1"/>
          <p:nvPr/>
        </p:nvSpPr>
        <p:spPr>
          <a:xfrm>
            <a:off x="22629753" y="30853012"/>
            <a:ext cx="8385143" cy="923330"/>
          </a:xfrm>
          <a:prstGeom prst="rect">
            <a:avLst/>
          </a:prstGeom>
          <a:noFill/>
        </p:spPr>
        <p:txBody>
          <a:bodyPr wrap="square">
            <a:spAutoFit/>
          </a:bodyPr>
          <a:lstStyle/>
          <a:p>
            <a:r>
              <a:rPr lang="en-US" sz="1800" i="1" dirty="0">
                <a:solidFill>
                  <a:schemeClr val="accent1"/>
                </a:solidFill>
                <a:latin typeface="Rockwell" panose="02060603020205020403" pitchFamily="18" charset="0"/>
              </a:rPr>
              <a:t>Figure 4 – Relationship between cadence (spm) and VO (cm) in 21 runners at self-selected speeds based on a 7/10 RPE</a:t>
            </a:r>
          </a:p>
          <a:p>
            <a:r>
              <a:rPr lang="en-US" sz="1800" i="1" dirty="0">
                <a:solidFill>
                  <a:schemeClr val="accent1"/>
                </a:solidFill>
                <a:latin typeface="Rockwell" panose="02060603020205020403" pitchFamily="18" charset="0"/>
              </a:rPr>
              <a:t>Correlation was rated as poor (r</a:t>
            </a:r>
            <a:r>
              <a:rPr lang="en-US" sz="1800" i="1" baseline="30000" dirty="0">
                <a:solidFill>
                  <a:schemeClr val="accent1"/>
                </a:solidFill>
                <a:latin typeface="Rockwell" panose="02060603020205020403" pitchFamily="18" charset="0"/>
              </a:rPr>
              <a:t>2</a:t>
            </a:r>
            <a:r>
              <a:rPr lang="en-US" sz="1800" i="1" dirty="0">
                <a:solidFill>
                  <a:schemeClr val="accent1"/>
                </a:solidFill>
                <a:latin typeface="Rockwell" panose="02060603020205020403" pitchFamily="18" charset="0"/>
              </a:rPr>
              <a:t> = 0.0919)</a:t>
            </a:r>
          </a:p>
        </p:txBody>
      </p:sp>
      <p:cxnSp>
        <p:nvCxnSpPr>
          <p:cNvPr id="1067" name="Straight Connector 1066">
            <a:extLst>
              <a:ext uri="{FF2B5EF4-FFF2-40B4-BE49-F238E27FC236}">
                <a16:creationId xmlns:a16="http://schemas.microsoft.com/office/drawing/2014/main" id="{EBDDDB3F-30E4-D82B-74EC-53F330986533}"/>
              </a:ext>
            </a:extLst>
          </p:cNvPr>
          <p:cNvCxnSpPr/>
          <p:nvPr/>
        </p:nvCxnSpPr>
        <p:spPr>
          <a:xfrm>
            <a:off x="31779825" y="19431000"/>
            <a:ext cx="118872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069" name="TextBox 1068">
            <a:extLst>
              <a:ext uri="{FF2B5EF4-FFF2-40B4-BE49-F238E27FC236}">
                <a16:creationId xmlns:a16="http://schemas.microsoft.com/office/drawing/2014/main" id="{5314B3E0-8D40-951B-A044-A5884F841574}"/>
              </a:ext>
            </a:extLst>
          </p:cNvPr>
          <p:cNvSpPr txBox="1"/>
          <p:nvPr/>
        </p:nvSpPr>
        <p:spPr>
          <a:xfrm>
            <a:off x="31803769" y="19514625"/>
            <a:ext cx="11714472" cy="5170646"/>
          </a:xfrm>
          <a:prstGeom prst="rect">
            <a:avLst/>
          </a:prstGeom>
          <a:noFill/>
        </p:spPr>
        <p:txBody>
          <a:bodyPr wrap="square">
            <a:spAutoFit/>
          </a:bodyPr>
          <a:lstStyle/>
          <a:p>
            <a:r>
              <a:rPr lang="en-US" sz="6000" dirty="0">
                <a:solidFill>
                  <a:schemeClr val="tx2">
                    <a:lumMod val="60000"/>
                    <a:lumOff val="40000"/>
                  </a:schemeClr>
                </a:solidFill>
                <a:latin typeface="Rockwell" panose="02060603020205020403" pitchFamily="18" charset="0"/>
              </a:rPr>
              <a:t>FUTURE WORK</a:t>
            </a:r>
          </a:p>
          <a:p>
            <a:pPr marL="457200" indent="-457200">
              <a:buFont typeface="Arial" panose="020B0604020202020204" pitchFamily="34" charset="0"/>
              <a:buChar char="•"/>
            </a:pPr>
            <a:r>
              <a:rPr lang="en-US" sz="3000" dirty="0">
                <a:solidFill>
                  <a:schemeClr val="accent1"/>
                </a:solidFill>
                <a:latin typeface="Rockwell" panose="02060603020205020403" pitchFamily="18" charset="0"/>
              </a:rPr>
              <a:t>Gait retraining may be used to decrease VO and reduce peak vertical ground reaction forces.</a:t>
            </a:r>
            <a:r>
              <a:rPr lang="en-US" sz="3000" baseline="30000" dirty="0">
                <a:solidFill>
                  <a:schemeClr val="accent1"/>
                </a:solidFill>
                <a:latin typeface="Rockwell" panose="02060603020205020403" pitchFamily="18" charset="0"/>
              </a:rPr>
              <a:t>8</a:t>
            </a:r>
            <a:r>
              <a:rPr lang="en-US" sz="3000" dirty="0">
                <a:solidFill>
                  <a:schemeClr val="accent1"/>
                </a:solidFill>
                <a:latin typeface="Rockwell" panose="02060603020205020403" pitchFamily="18" charset="0"/>
              </a:rPr>
              <a:t> This study serves to provide clinicians with a reliable method of collecting VO data. </a:t>
            </a:r>
          </a:p>
          <a:p>
            <a:pPr marL="457200" indent="-457200">
              <a:buFont typeface="Arial" panose="020B0604020202020204" pitchFamily="34" charset="0"/>
              <a:buChar char="•"/>
            </a:pPr>
            <a:r>
              <a:rPr lang="en-US" sz="3000" dirty="0">
                <a:solidFill>
                  <a:schemeClr val="accent1"/>
                </a:solidFill>
                <a:latin typeface="Rockwell" panose="02060603020205020403" pitchFamily="18" charset="0"/>
              </a:rPr>
              <a:t>Future work must be done to determine the impact that altering VO would have on running biomechanics and running economy.</a:t>
            </a:r>
          </a:p>
          <a:p>
            <a:pPr marL="457200" indent="-457200">
              <a:buFont typeface="Arial" panose="020B0604020202020204" pitchFamily="34" charset="0"/>
              <a:buChar char="•"/>
            </a:pPr>
            <a:r>
              <a:rPr lang="en-US" sz="3000" dirty="0">
                <a:solidFill>
                  <a:schemeClr val="accent1"/>
                </a:solidFill>
                <a:latin typeface="Rockwell" panose="02060603020205020403" pitchFamily="18" charset="0"/>
              </a:rPr>
              <a:t>Both SEM and MDC values were low which indicates that future work must be conducted to assess the implications that these small changes may have practically.</a:t>
            </a:r>
            <a:r>
              <a:rPr lang="en-US" sz="3000" baseline="30000" dirty="0">
                <a:solidFill>
                  <a:schemeClr val="accent1"/>
                </a:solidFill>
                <a:latin typeface="Rockwell" panose="02060603020205020403" pitchFamily="18" charset="0"/>
              </a:rPr>
              <a:t>9</a:t>
            </a:r>
            <a:endParaRPr lang="en-US" sz="3000" dirty="0">
              <a:solidFill>
                <a:schemeClr val="accent1"/>
              </a:solidFill>
              <a:latin typeface="Rockwell" panose="02060603020205020403" pitchFamily="18" charset="0"/>
            </a:endParaRPr>
          </a:p>
        </p:txBody>
      </p:sp>
      <p:pic>
        <p:nvPicPr>
          <p:cNvPr id="1073" name="Picture 1072" descr="Table&#10;&#10;Description automatically generated">
            <a:extLst>
              <a:ext uri="{FF2B5EF4-FFF2-40B4-BE49-F238E27FC236}">
                <a16:creationId xmlns:a16="http://schemas.microsoft.com/office/drawing/2014/main" id="{6A596841-D798-A481-2B3D-AA67FFC8E4C7}"/>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3014887" y="24452268"/>
            <a:ext cx="8401082" cy="2716768"/>
          </a:xfrm>
          <a:prstGeom prst="rect">
            <a:avLst/>
          </a:prstGeom>
        </p:spPr>
      </p:pic>
    </p:spTree>
    <p:extLst>
      <p:ext uri="{BB962C8B-B14F-4D97-AF65-F5344CB8AC3E}">
        <p14:creationId xmlns:p14="http://schemas.microsoft.com/office/powerpoint/2010/main" val="10217302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933a9a1e-3795-49c3-bf68-ecce201b8d70">
      <Terms xmlns="http://schemas.microsoft.com/office/infopath/2007/PartnerControls"/>
    </lcf76f155ced4ddcb4097134ff3c332f>
    <TaxCatchAll xmlns="97f189ce-eb07-4121-926c-ad10829e050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A241F422EC0CC4C8EBE4DC8336F4E7E" ma:contentTypeVersion="24" ma:contentTypeDescription="Create a new document." ma:contentTypeScope="" ma:versionID="fee7e86598603b20da1948ba976de989">
  <xsd:schema xmlns:xsd="http://www.w3.org/2001/XMLSchema" xmlns:xs="http://www.w3.org/2001/XMLSchema" xmlns:p="http://schemas.microsoft.com/office/2006/metadata/properties" xmlns:ns2="5523b991-a3cc-42ec-99c0-93458c6ee87f" xmlns:ns3="933a9a1e-3795-49c3-bf68-ecce201b8d70" xmlns:ns4="97f189ce-eb07-4121-926c-ad10829e0504" targetNamespace="http://schemas.microsoft.com/office/2006/metadata/properties" ma:root="true" ma:fieldsID="1d97dea8cf51a6ae40d3a5c8662918c9" ns2:_="" ns3:_="" ns4:_="">
    <xsd:import namespace="5523b991-a3cc-42ec-99c0-93458c6ee87f"/>
    <xsd:import namespace="933a9a1e-3795-49c3-bf68-ecce201b8d70"/>
    <xsd:import namespace="97f189ce-eb07-4121-926c-ad10829e0504"/>
    <xsd:element name="properties">
      <xsd:complexType>
        <xsd:sequence>
          <xsd:element name="documentManagement">
            <xsd:complexType>
              <xsd:all>
                <xsd:element ref="ns2:SharedWithUsers" minOccurs="0"/>
                <xsd:element ref="ns2:SharedWithDetails" minOccurs="0"/>
                <xsd:element ref="ns3:MediaServiceEventHashCode" minOccurs="0"/>
                <xsd:element ref="ns3:MediaServiceGenerationTime" minOccurs="0"/>
                <xsd:element ref="ns3:MediaServiceAutoKeyPoints" minOccurs="0"/>
                <xsd:element ref="ns3:MediaServiceKeyPoints" minOccurs="0"/>
                <xsd:element ref="ns3:MediaServiceDateTaken" minOccurs="0"/>
                <xsd:element ref="ns3:MediaServiceAutoTags" minOccurs="0"/>
                <xsd:element ref="ns3:MediaServiceOCR" minOccurs="0"/>
                <xsd:element ref="ns3:MediaLengthInSeconds" minOccurs="0"/>
                <xsd:element ref="ns3:lcf76f155ced4ddcb4097134ff3c332f" minOccurs="0"/>
                <xsd:element ref="ns4:TaxCatchAll"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523b991-a3cc-42ec-99c0-93458c6ee87f"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33a9a1e-3795-49c3-bf68-ecce201b8d70" elementFormDefault="qualified">
    <xsd:import namespace="http://schemas.microsoft.com/office/2006/documentManagement/types"/>
    <xsd:import namespace="http://schemas.microsoft.com/office/infopath/2007/PartnerControls"/>
    <xsd:element name="MediaServiceEventHashCode" ma:index="10" nillable="true" ma:displayName="MediaServiceEventHashCode" ma:hidden="true" ma:internalName="MediaServiceEventHashCode"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4fc7c6bf-bcdc-4a22-a798-56f05a6d25cb" ma:termSetId="09814cd3-568e-fe90-9814-8d621ff8fb84" ma:anchorId="fba54fb3-c3e1-fe81-a776-ca4b69148c4d" ma:open="true" ma:isKeyword="false">
      <xsd:complexType>
        <xsd:sequence>
          <xsd:element ref="pc:Terms" minOccurs="0" maxOccurs="1"/>
        </xsd:sequence>
      </xsd:complexType>
    </xsd:element>
    <xsd:element name="MediaServiceLocation" ma:index="21"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7f189ce-eb07-4121-926c-ad10829e0504"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5fa4540d-ee79-451e-830a-8e0323f89d54}" ma:internalName="TaxCatchAll" ma:showField="CatchAllData" ma:web="97f189ce-eb07-4121-926c-ad10829e050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F299B37-D4EC-4CB6-93C0-945DA68A3EAB}">
  <ds:schemaRefs>
    <ds:schemaRef ds:uri="http://schemas.microsoft.com/sharepoint/v3/contenttype/forms"/>
  </ds:schemaRefs>
</ds:datastoreItem>
</file>

<file path=customXml/itemProps2.xml><?xml version="1.0" encoding="utf-8"?>
<ds:datastoreItem xmlns:ds="http://schemas.openxmlformats.org/officeDocument/2006/customXml" ds:itemID="{AC2CA534-F2B0-4C31-905C-7FFADA9216DC}">
  <ds:schemaRefs>
    <ds:schemaRef ds:uri="http://purl.org/dc/terms/"/>
    <ds:schemaRef ds:uri="http://purl.org/dc/elements/1.1/"/>
    <ds:schemaRef ds:uri="http://schemas.microsoft.com/office/2006/documentManagement/types"/>
    <ds:schemaRef ds:uri="http://purl.org/dc/dcmitype/"/>
    <ds:schemaRef ds:uri="http://www.w3.org/XML/1998/namespace"/>
    <ds:schemaRef ds:uri="http://schemas.openxmlformats.org/package/2006/metadata/core-properties"/>
    <ds:schemaRef ds:uri="http://schemas.microsoft.com/office/infopath/2007/PartnerControls"/>
    <ds:schemaRef ds:uri="97f189ce-eb07-4121-926c-ad10829e0504"/>
    <ds:schemaRef ds:uri="933a9a1e-3795-49c3-bf68-ecce201b8d70"/>
    <ds:schemaRef ds:uri="5523b991-a3cc-42ec-99c0-93458c6ee87f"/>
    <ds:schemaRef ds:uri="http://schemas.microsoft.com/office/2006/metadata/properties"/>
  </ds:schemaRefs>
</ds:datastoreItem>
</file>

<file path=customXml/itemProps3.xml><?xml version="1.0" encoding="utf-8"?>
<ds:datastoreItem xmlns:ds="http://schemas.openxmlformats.org/officeDocument/2006/customXml" ds:itemID="{D0034FE1-EAE4-481B-B51C-96BF9D65CAB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523b991-a3cc-42ec-99c0-93458c6ee87f"/>
    <ds:schemaRef ds:uri="933a9a1e-3795-49c3-bf68-ecce201b8d70"/>
    <ds:schemaRef ds:uri="97f189ce-eb07-4121-926c-ad10829e050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37250</TotalTime>
  <Words>1661</Words>
  <Application>Microsoft Macintosh PowerPoint</Application>
  <PresentationFormat>Custom</PresentationFormat>
  <Paragraphs>101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Rockwell</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Scibek, Prof. Eric P.</dc:creator>
  <cp:lastModifiedBy>Rogler, Isabella C.</cp:lastModifiedBy>
  <cp:revision>119</cp:revision>
  <dcterms:created xsi:type="dcterms:W3CDTF">2013-06-27T21:33:01Z</dcterms:created>
  <dcterms:modified xsi:type="dcterms:W3CDTF">2023-04-18T21:49:37Z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0x010100EA241F422EC0CC4C8EBE4DC8336F4E7E</vt:lpwstr>
  </property>
  <property fmtid="{D5CDD505-2E9C-101B-9397-08002B2CF9AE}" pid="3" name="Order">
    <vt:r8>11500</vt:r8>
  </property>
</Properties>
</file>