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8"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yssa  Woronik" initials="" lastIdx="6" clrIdx="0"/>
  <p:cmAuthor id="1" name="Coreno, Joanna M." initials="CM" lastIdx="2" clrIdx="1">
    <p:extLst>
      <p:ext uri="{19B8F6BF-5375-455C-9EA6-DF929625EA0E}">
        <p15:presenceInfo xmlns:p15="http://schemas.microsoft.com/office/powerpoint/2012/main" userId="S::corenoj@mail.sacredheart.edu::9b181acd-ece6-453b-b13d-5ce798866a7d" providerId="AD"/>
      </p:ext>
    </p:extLst>
  </p:cmAuthor>
  <p:cmAuthor id="2" name="Woronik, Prof. Alyssa" initials="WA" lastIdx="1" clrIdx="2">
    <p:extLst>
      <p:ext uri="{19B8F6BF-5375-455C-9EA6-DF929625EA0E}">
        <p15:presenceInfo xmlns:p15="http://schemas.microsoft.com/office/powerpoint/2012/main" userId="S::woronika@sacredheart.edu::1338bb6c-362f-44d5-b1cb-49583335f2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F38C56-E8A1-1B25-DDDA-BB77FFAB072C}" v="10" dt="2023-03-20T16:10:56.852"/>
    <p1510:client id="{344812F4-2C93-74D8-0B0B-FA1FC0F41400}" v="48" dt="2023-03-23T21:40:33.662"/>
    <p1510:client id="{3B88F0AF-9F6C-F596-571B-F02271A120AB}" v="65" dt="2023-03-24T12:08:32.505"/>
    <p1510:client id="{3DD8D24A-D764-1ADD-141E-23448E0C9324}" v="54" dt="2023-03-23T23:40:15.305"/>
    <p1510:client id="{5B7F88B3-8C44-E54F-9727-D675A1E6D4AC}" v="75" dt="2023-03-19T17:17:21.170"/>
    <p1510:client id="{7ECC6592-9CA8-9DA4-3228-68EF9775FE42}" v="266" dt="2023-03-22T21:17:27.976"/>
    <p1510:client id="{A7120CB3-64DF-9D40-AE44-7EAFAEC50EBC}" v="457" dt="2023-03-19T17:19:08.074"/>
    <p1510:client id="{C20A423E-BF4E-6255-C99B-3073750361BF}" v="296" dt="2023-03-26T20:35:50.209"/>
    <p1510:client id="{D614F6EB-AEF6-E623-E84E-507997163507}" v="9" dt="2023-03-23T21:43:37.632"/>
    <p1510:client id="{DC8E2D9F-1CF6-911D-583F-83898562F256}" v="3" dt="2023-04-13T16:55:19.549"/>
    <p1510:client id="{FE729ECC-D71C-9FEA-0710-ADB5F74F3D04}" v="6" dt="2023-03-19T17:44:09.8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4"/>
  </p:normalViewPr>
  <p:slideViewPr>
    <p:cSldViewPr snapToGrid="0">
      <p:cViewPr varScale="1">
        <p:scale>
          <a:sx n="22" d="100"/>
          <a:sy n="22" d="100"/>
        </p:scale>
        <p:origin x="1960" y="29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8T18:33:06.91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p>
        </p:txBody>
      </p:sp>
      <p:sp>
        <p:nvSpPr>
          <p:cNvPr id="4" name="Date Placeholder 3"/>
          <p:cNvSpPr>
            <a:spLocks noGrp="1"/>
          </p:cNvSpPr>
          <p:nvPr>
            <p:ph type="dt" sz="half" idx="10"/>
          </p:nvPr>
        </p:nvSpPr>
        <p:spPr/>
        <p:txBody>
          <a:bodyPr/>
          <a:lstStyle/>
          <a:p>
            <a:fld id="{39005225-7AF8-8A4A-9D3A-85DDC211734B}" type="datetimeFigureOut">
              <a:rPr lang="en-US" smtClean="0"/>
              <a:t>4/13/23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D061C-02E8-E94F-987E-1F7AA6C6C18C}" type="slidenum">
              <a:rPr lang="en-US" smtClean="0"/>
              <a:t>‹#›</a:t>
            </a:fld>
            <a:endParaRPr lang="en-US"/>
          </a:p>
        </p:txBody>
      </p:sp>
    </p:spTree>
    <p:extLst>
      <p:ext uri="{BB962C8B-B14F-4D97-AF65-F5344CB8AC3E}">
        <p14:creationId xmlns:p14="http://schemas.microsoft.com/office/powerpoint/2010/main" val="3854162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005225-7AF8-8A4A-9D3A-85DDC211734B}" type="datetimeFigureOut">
              <a:rPr lang="en-US" smtClean="0"/>
              <a:t>4/13/23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D061C-02E8-E94F-987E-1F7AA6C6C18C}" type="slidenum">
              <a:rPr lang="en-US" smtClean="0"/>
              <a:t>‹#›</a:t>
            </a:fld>
            <a:endParaRPr lang="en-US"/>
          </a:p>
        </p:txBody>
      </p:sp>
    </p:spTree>
    <p:extLst>
      <p:ext uri="{BB962C8B-B14F-4D97-AF65-F5344CB8AC3E}">
        <p14:creationId xmlns:p14="http://schemas.microsoft.com/office/powerpoint/2010/main" val="2734218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005225-7AF8-8A4A-9D3A-85DDC211734B}" type="datetimeFigureOut">
              <a:rPr lang="en-US" smtClean="0"/>
              <a:t>4/13/23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D061C-02E8-E94F-987E-1F7AA6C6C18C}" type="slidenum">
              <a:rPr lang="en-US" smtClean="0"/>
              <a:t>‹#›</a:t>
            </a:fld>
            <a:endParaRPr lang="en-US"/>
          </a:p>
        </p:txBody>
      </p:sp>
    </p:spTree>
    <p:extLst>
      <p:ext uri="{BB962C8B-B14F-4D97-AF65-F5344CB8AC3E}">
        <p14:creationId xmlns:p14="http://schemas.microsoft.com/office/powerpoint/2010/main" val="3389084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005225-7AF8-8A4A-9D3A-85DDC211734B}" type="datetimeFigureOut">
              <a:rPr lang="en-US" smtClean="0"/>
              <a:t>4/13/23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D061C-02E8-E94F-987E-1F7AA6C6C18C}" type="slidenum">
              <a:rPr lang="en-US" smtClean="0"/>
              <a:t>‹#›</a:t>
            </a:fld>
            <a:endParaRPr lang="en-US"/>
          </a:p>
        </p:txBody>
      </p:sp>
    </p:spTree>
    <p:extLst>
      <p:ext uri="{BB962C8B-B14F-4D97-AF65-F5344CB8AC3E}">
        <p14:creationId xmlns:p14="http://schemas.microsoft.com/office/powerpoint/2010/main" val="1028293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005225-7AF8-8A4A-9D3A-85DDC211734B}" type="datetimeFigureOut">
              <a:rPr lang="en-US" smtClean="0"/>
              <a:t>4/13/23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D061C-02E8-E94F-987E-1F7AA6C6C18C}" type="slidenum">
              <a:rPr lang="en-US" smtClean="0"/>
              <a:t>‹#›</a:t>
            </a:fld>
            <a:endParaRPr lang="en-US"/>
          </a:p>
        </p:txBody>
      </p:sp>
    </p:spTree>
    <p:extLst>
      <p:ext uri="{BB962C8B-B14F-4D97-AF65-F5344CB8AC3E}">
        <p14:creationId xmlns:p14="http://schemas.microsoft.com/office/powerpoint/2010/main" val="1028079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005225-7AF8-8A4A-9D3A-85DDC211734B}" type="datetimeFigureOut">
              <a:rPr lang="en-US" smtClean="0"/>
              <a:t>4/13/23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D061C-02E8-E94F-987E-1F7AA6C6C18C}" type="slidenum">
              <a:rPr lang="en-US" smtClean="0"/>
              <a:t>‹#›</a:t>
            </a:fld>
            <a:endParaRPr lang="en-US"/>
          </a:p>
        </p:txBody>
      </p:sp>
    </p:spTree>
    <p:extLst>
      <p:ext uri="{BB962C8B-B14F-4D97-AF65-F5344CB8AC3E}">
        <p14:creationId xmlns:p14="http://schemas.microsoft.com/office/powerpoint/2010/main" val="2482250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005225-7AF8-8A4A-9D3A-85DDC211734B}" type="datetimeFigureOut">
              <a:rPr lang="en-US" smtClean="0"/>
              <a:t>4/13/23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0D061C-02E8-E94F-987E-1F7AA6C6C18C}" type="slidenum">
              <a:rPr lang="en-US" smtClean="0"/>
              <a:t>‹#›</a:t>
            </a:fld>
            <a:endParaRPr lang="en-US"/>
          </a:p>
        </p:txBody>
      </p:sp>
    </p:spTree>
    <p:extLst>
      <p:ext uri="{BB962C8B-B14F-4D97-AF65-F5344CB8AC3E}">
        <p14:creationId xmlns:p14="http://schemas.microsoft.com/office/powerpoint/2010/main" val="1551263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005225-7AF8-8A4A-9D3A-85DDC211734B}" type="datetimeFigureOut">
              <a:rPr lang="en-US" smtClean="0"/>
              <a:t>4/13/23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0D061C-02E8-E94F-987E-1F7AA6C6C18C}" type="slidenum">
              <a:rPr lang="en-US" smtClean="0"/>
              <a:t>‹#›</a:t>
            </a:fld>
            <a:endParaRPr lang="en-US"/>
          </a:p>
        </p:txBody>
      </p:sp>
    </p:spTree>
    <p:extLst>
      <p:ext uri="{BB962C8B-B14F-4D97-AF65-F5344CB8AC3E}">
        <p14:creationId xmlns:p14="http://schemas.microsoft.com/office/powerpoint/2010/main" val="2666519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005225-7AF8-8A4A-9D3A-85DDC211734B}" type="datetimeFigureOut">
              <a:rPr lang="en-US" smtClean="0"/>
              <a:t>4/13/23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0D061C-02E8-E94F-987E-1F7AA6C6C18C}" type="slidenum">
              <a:rPr lang="en-US" smtClean="0"/>
              <a:t>‹#›</a:t>
            </a:fld>
            <a:endParaRPr lang="en-US"/>
          </a:p>
        </p:txBody>
      </p:sp>
    </p:spTree>
    <p:extLst>
      <p:ext uri="{BB962C8B-B14F-4D97-AF65-F5344CB8AC3E}">
        <p14:creationId xmlns:p14="http://schemas.microsoft.com/office/powerpoint/2010/main" val="2633541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39005225-7AF8-8A4A-9D3A-85DDC211734B}" type="datetimeFigureOut">
              <a:rPr lang="en-US" smtClean="0"/>
              <a:t>4/13/23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D061C-02E8-E94F-987E-1F7AA6C6C18C}" type="slidenum">
              <a:rPr lang="en-US" smtClean="0"/>
              <a:t>‹#›</a:t>
            </a:fld>
            <a:endParaRPr lang="en-US"/>
          </a:p>
        </p:txBody>
      </p:sp>
    </p:spTree>
    <p:extLst>
      <p:ext uri="{BB962C8B-B14F-4D97-AF65-F5344CB8AC3E}">
        <p14:creationId xmlns:p14="http://schemas.microsoft.com/office/powerpoint/2010/main" val="3733652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39005225-7AF8-8A4A-9D3A-85DDC211734B}" type="datetimeFigureOut">
              <a:rPr lang="en-US" smtClean="0"/>
              <a:t>4/13/23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D061C-02E8-E94F-987E-1F7AA6C6C18C}" type="slidenum">
              <a:rPr lang="en-US" smtClean="0"/>
              <a:t>‹#›</a:t>
            </a:fld>
            <a:endParaRPr lang="en-US"/>
          </a:p>
        </p:txBody>
      </p:sp>
    </p:spTree>
    <p:extLst>
      <p:ext uri="{BB962C8B-B14F-4D97-AF65-F5344CB8AC3E}">
        <p14:creationId xmlns:p14="http://schemas.microsoft.com/office/powerpoint/2010/main" val="4182396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39005225-7AF8-8A4A-9D3A-85DDC211734B}" type="datetimeFigureOut">
              <a:rPr lang="en-US" smtClean="0"/>
              <a:t>4/13/23</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AA0D061C-02E8-E94F-987E-1F7AA6C6C18C}" type="slidenum">
              <a:rPr lang="en-US" smtClean="0"/>
              <a:t>‹#›</a:t>
            </a:fld>
            <a:endParaRPr lang="en-US"/>
          </a:p>
        </p:txBody>
      </p:sp>
    </p:spTree>
    <p:extLst>
      <p:ext uri="{BB962C8B-B14F-4D97-AF65-F5344CB8AC3E}">
        <p14:creationId xmlns:p14="http://schemas.microsoft.com/office/powerpoint/2010/main" val="40974019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0"/>
          <p:cNvPicPr>
            <a:picLocks noChangeAspect="1"/>
          </p:cNvPicPr>
          <p:nvPr/>
        </p:nvPicPr>
        <p:blipFill rotWithShape="1">
          <a:blip r:embed="rId2"/>
          <a:srcRect l="44583" r="2473" b="8273"/>
          <a:stretch/>
        </p:blipFill>
        <p:spPr>
          <a:xfrm>
            <a:off x="26233122" y="24217622"/>
            <a:ext cx="1385431" cy="1348482"/>
          </a:xfrm>
          <a:prstGeom prst="rect">
            <a:avLst/>
          </a:prstGeom>
        </p:spPr>
      </p:pic>
      <p:pic>
        <p:nvPicPr>
          <p:cNvPr id="9" name="Picture 8"/>
          <p:cNvPicPr>
            <a:picLocks noChangeAspect="1"/>
          </p:cNvPicPr>
          <p:nvPr/>
        </p:nvPicPr>
        <p:blipFill rotWithShape="1">
          <a:blip r:embed="rId2"/>
          <a:srcRect r="51064"/>
          <a:stretch/>
        </p:blipFill>
        <p:spPr>
          <a:xfrm>
            <a:off x="21784520" y="24205391"/>
            <a:ext cx="1280543" cy="1470096"/>
          </a:xfrm>
          <a:prstGeom prst="rect">
            <a:avLst/>
          </a:prstGeom>
        </p:spPr>
      </p:pic>
      <p:sp>
        <p:nvSpPr>
          <p:cNvPr id="44" name="Text Box 16">
            <a:extLst>
              <a:ext uri="{FF2B5EF4-FFF2-40B4-BE49-F238E27FC236}">
                <a16:creationId xmlns:a16="http://schemas.microsoft.com/office/drawing/2014/main" id="{08C4E8D0-E509-5E39-4410-36483BF14A43}"/>
              </a:ext>
            </a:extLst>
          </p:cNvPr>
          <p:cNvSpPr txBox="1">
            <a:spLocks noChangeArrowheads="1"/>
          </p:cNvSpPr>
          <p:nvPr/>
        </p:nvSpPr>
        <p:spPr bwMode="auto">
          <a:xfrm>
            <a:off x="8543110" y="184772"/>
            <a:ext cx="28019827" cy="6636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9925" tIns="39970" rIns="79925" bIns="39970" anchor="t">
            <a:spAutoFit/>
          </a:bodyPr>
          <a:lstStyle>
            <a:lvl1pPr defTabSz="5016500" eaLnBrk="0" hangingPunct="0">
              <a:defRPr sz="4000" b="1" baseline="-25000">
                <a:solidFill>
                  <a:schemeClr val="tx1"/>
                </a:solidFill>
                <a:latin typeface="Arial" pitchFamily="34" charset="0"/>
                <a:ea typeface="MS PGothic" pitchFamily="34" charset="-128"/>
              </a:defRPr>
            </a:lvl1pPr>
            <a:lvl2pPr marL="742950" indent="-285750" defTabSz="5016500" eaLnBrk="0" hangingPunct="0">
              <a:defRPr sz="4000" b="1" baseline="-25000">
                <a:solidFill>
                  <a:schemeClr val="tx1"/>
                </a:solidFill>
                <a:latin typeface="Arial" pitchFamily="34" charset="0"/>
                <a:ea typeface="MS PGothic" pitchFamily="34" charset="-128"/>
              </a:defRPr>
            </a:lvl2pPr>
            <a:lvl3pPr marL="1143000" indent="-228600" defTabSz="5016500" eaLnBrk="0" hangingPunct="0">
              <a:defRPr sz="4000" b="1" baseline="-25000">
                <a:solidFill>
                  <a:schemeClr val="tx1"/>
                </a:solidFill>
                <a:latin typeface="Arial" pitchFamily="34" charset="0"/>
                <a:ea typeface="MS PGothic" pitchFamily="34" charset="-128"/>
              </a:defRPr>
            </a:lvl3pPr>
            <a:lvl4pPr marL="1600200" indent="-228600" defTabSz="5016500" eaLnBrk="0" hangingPunct="0">
              <a:defRPr sz="4000" b="1" baseline="-25000">
                <a:solidFill>
                  <a:schemeClr val="tx1"/>
                </a:solidFill>
                <a:latin typeface="Arial" pitchFamily="34" charset="0"/>
                <a:ea typeface="MS PGothic" pitchFamily="34" charset="-128"/>
              </a:defRPr>
            </a:lvl4pPr>
            <a:lvl5pPr marL="2057400" indent="-228600" defTabSz="5016500" eaLnBrk="0" hangingPunct="0">
              <a:defRPr sz="4000" b="1" baseline="-25000">
                <a:solidFill>
                  <a:schemeClr val="tx1"/>
                </a:solidFill>
                <a:latin typeface="Arial" pitchFamily="34" charset="0"/>
                <a:ea typeface="MS PGothic" pitchFamily="34" charset="-128"/>
              </a:defRPr>
            </a:lvl5pPr>
            <a:lvl6pPr marL="2514600" indent="-228600" defTabSz="5016500" eaLnBrk="0" fontAlgn="base" hangingPunct="0">
              <a:spcBef>
                <a:spcPct val="0"/>
              </a:spcBef>
              <a:spcAft>
                <a:spcPct val="0"/>
              </a:spcAft>
              <a:defRPr sz="4000" b="1" baseline="-25000">
                <a:solidFill>
                  <a:schemeClr val="tx1"/>
                </a:solidFill>
                <a:latin typeface="Arial" pitchFamily="34" charset="0"/>
                <a:ea typeface="MS PGothic" pitchFamily="34" charset="-128"/>
              </a:defRPr>
            </a:lvl6pPr>
            <a:lvl7pPr marL="2971800" indent="-228600" defTabSz="5016500" eaLnBrk="0" fontAlgn="base" hangingPunct="0">
              <a:spcBef>
                <a:spcPct val="0"/>
              </a:spcBef>
              <a:spcAft>
                <a:spcPct val="0"/>
              </a:spcAft>
              <a:defRPr sz="4000" b="1" baseline="-25000">
                <a:solidFill>
                  <a:schemeClr val="tx1"/>
                </a:solidFill>
                <a:latin typeface="Arial" pitchFamily="34" charset="0"/>
                <a:ea typeface="MS PGothic" pitchFamily="34" charset="-128"/>
              </a:defRPr>
            </a:lvl7pPr>
            <a:lvl8pPr marL="3429000" indent="-228600" defTabSz="5016500" eaLnBrk="0" fontAlgn="base" hangingPunct="0">
              <a:spcBef>
                <a:spcPct val="0"/>
              </a:spcBef>
              <a:spcAft>
                <a:spcPct val="0"/>
              </a:spcAft>
              <a:defRPr sz="4000" b="1" baseline="-25000">
                <a:solidFill>
                  <a:schemeClr val="tx1"/>
                </a:solidFill>
                <a:latin typeface="Arial" pitchFamily="34" charset="0"/>
                <a:ea typeface="MS PGothic" pitchFamily="34" charset="-128"/>
              </a:defRPr>
            </a:lvl8pPr>
            <a:lvl9pPr marL="3886200" indent="-228600" defTabSz="5016500" eaLnBrk="0" fontAlgn="base" hangingPunct="0">
              <a:spcBef>
                <a:spcPct val="0"/>
              </a:spcBef>
              <a:spcAft>
                <a:spcPct val="0"/>
              </a:spcAft>
              <a:defRPr sz="4000" b="1" baseline="-25000">
                <a:solidFill>
                  <a:schemeClr val="tx1"/>
                </a:solidFill>
                <a:latin typeface="Arial" pitchFamily="34" charset="0"/>
                <a:ea typeface="MS PGothic" pitchFamily="34" charset="-128"/>
              </a:defRPr>
            </a:lvl9pPr>
          </a:lstStyle>
          <a:p>
            <a:pPr algn="ctr"/>
            <a:r>
              <a:rPr lang="en-US" sz="8800" b="1" i="0" u="none" strike="noStrike" baseline="0">
                <a:solidFill>
                  <a:srgbClr val="C00000"/>
                </a:solidFill>
                <a:effectLst/>
                <a:latin typeface="Arial"/>
                <a:ea typeface="MS PGothic"/>
                <a:cs typeface="Arial"/>
              </a:rPr>
              <a:t>Optimization of a DNA Extraction Protocol for Identification of </a:t>
            </a:r>
            <a:r>
              <a:rPr lang="en-US" sz="8800" baseline="0">
                <a:solidFill>
                  <a:srgbClr val="C00000"/>
                </a:solidFill>
                <a:latin typeface="Arial"/>
                <a:ea typeface="MS PGothic"/>
                <a:cs typeface="Arial"/>
              </a:rPr>
              <a:t>Meiofauna </a:t>
            </a:r>
            <a:r>
              <a:rPr lang="en-US" sz="8800" b="1" i="0" u="none" strike="noStrike" baseline="0">
                <a:solidFill>
                  <a:srgbClr val="C00000"/>
                </a:solidFill>
                <a:effectLst/>
                <a:latin typeface="Arial"/>
                <a:ea typeface="MS PGothic"/>
                <a:cs typeface="Arial"/>
              </a:rPr>
              <a:t>in </a:t>
            </a:r>
            <a:r>
              <a:rPr lang="en-US" sz="8800" baseline="0">
                <a:solidFill>
                  <a:srgbClr val="C00000"/>
                </a:solidFill>
                <a:latin typeface="Arial"/>
                <a:ea typeface="MS PGothic"/>
                <a:cs typeface="Arial"/>
              </a:rPr>
              <a:t>Sediment </a:t>
            </a:r>
            <a:endParaRPr lang="en-US" sz="8800" b="1" baseline="0">
              <a:solidFill>
                <a:srgbClr val="C00000"/>
              </a:solidFill>
              <a:effectLst/>
            </a:endParaRPr>
          </a:p>
          <a:p>
            <a:pPr algn="ctr" eaLnBrk="1" hangingPunct="1">
              <a:spcBef>
                <a:spcPts val="0"/>
              </a:spcBef>
            </a:pPr>
            <a:endParaRPr lang="en-US" sz="10000" baseline="0"/>
          </a:p>
          <a:p>
            <a:pPr algn="ctr" eaLnBrk="1" hangingPunct="1">
              <a:spcBef>
                <a:spcPct val="50000"/>
              </a:spcBef>
            </a:pPr>
            <a:endParaRPr lang="en-US" altLang="zh-CN" sz="10000" baseline="0">
              <a:ea typeface="SimSun" pitchFamily="2" charset="-122"/>
            </a:endParaRPr>
          </a:p>
        </p:txBody>
      </p:sp>
      <p:sp>
        <p:nvSpPr>
          <p:cNvPr id="46" name="Rectangle 45">
            <a:extLst>
              <a:ext uri="{FF2B5EF4-FFF2-40B4-BE49-F238E27FC236}">
                <a16:creationId xmlns:a16="http://schemas.microsoft.com/office/drawing/2014/main" id="{0EADC42C-99C7-7CC3-FD87-90AD60AB120D}"/>
              </a:ext>
            </a:extLst>
          </p:cNvPr>
          <p:cNvSpPr>
            <a:spLocks noChangeArrowheads="1"/>
          </p:cNvSpPr>
          <p:nvPr/>
        </p:nvSpPr>
        <p:spPr bwMode="auto">
          <a:xfrm>
            <a:off x="1371600" y="9391567"/>
            <a:ext cx="13128173" cy="10656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9925" tIns="39970" rIns="79925" bIns="39970" anchor="ctr">
            <a:spAutoFit/>
          </a:bodyPr>
          <a:lstStyle/>
          <a:p>
            <a:pPr algn="ctr"/>
            <a:endParaRPr lang="en-US" altLang="zh-CN" sz="4300">
              <a:ea typeface="SimSun" pitchFamily="2" charset="-122"/>
            </a:endParaRPr>
          </a:p>
          <a:p>
            <a:pPr algn="ctr"/>
            <a:endParaRPr lang="en-US" altLang="zh-CN" sz="1900">
              <a:ea typeface="SimSun" pitchFamily="2" charset="-122"/>
            </a:endParaRPr>
          </a:p>
          <a:p>
            <a:pPr algn="just">
              <a:spcAft>
                <a:spcPts val="2626"/>
              </a:spcAft>
            </a:pPr>
            <a:r>
              <a:rPr lang="en-US" altLang="zh-CN">
                <a:ea typeface="SimSun" pitchFamily="2" charset="-122"/>
              </a:rPr>
              <a:t>	</a:t>
            </a:r>
            <a:endParaRPr lang="en-US" altLang="zh-CN" baseline="0">
              <a:ea typeface="SimSun" pitchFamily="2" charset="-122"/>
            </a:endParaRPr>
          </a:p>
        </p:txBody>
      </p:sp>
      <p:grpSp>
        <p:nvGrpSpPr>
          <p:cNvPr id="56" name="Group 55">
            <a:extLst>
              <a:ext uri="{FF2B5EF4-FFF2-40B4-BE49-F238E27FC236}">
                <a16:creationId xmlns:a16="http://schemas.microsoft.com/office/drawing/2014/main" id="{0117915D-208D-7EEC-2A2E-CDDD2964015E}"/>
              </a:ext>
            </a:extLst>
          </p:cNvPr>
          <p:cNvGrpSpPr/>
          <p:nvPr/>
        </p:nvGrpSpPr>
        <p:grpSpPr>
          <a:xfrm>
            <a:off x="355600" y="4285940"/>
            <a:ext cx="14824490" cy="28073660"/>
            <a:chOff x="1184910" y="17151378"/>
            <a:chExt cx="16145988" cy="13487400"/>
          </a:xfrm>
        </p:grpSpPr>
        <p:sp>
          <p:nvSpPr>
            <p:cNvPr id="57" name="Rectangle 20">
              <a:extLst>
                <a:ext uri="{FF2B5EF4-FFF2-40B4-BE49-F238E27FC236}">
                  <a16:creationId xmlns:a16="http://schemas.microsoft.com/office/drawing/2014/main" id="{73DC363A-CE6E-4F0E-B49B-6C064747ED4C}"/>
                </a:ext>
              </a:extLst>
            </p:cNvPr>
            <p:cNvSpPr>
              <a:spLocks noChangeArrowheads="1"/>
            </p:cNvSpPr>
            <p:nvPr/>
          </p:nvSpPr>
          <p:spPr bwMode="auto">
            <a:xfrm>
              <a:off x="1194480" y="17151378"/>
              <a:ext cx="16078200" cy="13487400"/>
            </a:xfrm>
            <a:prstGeom prst="rect">
              <a:avLst/>
            </a:prstGeom>
            <a:noFill/>
            <a:ln w="9525">
              <a:solidFill>
                <a:srgbClr val="C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aseline="0"/>
            </a:p>
          </p:txBody>
        </p:sp>
        <p:sp>
          <p:nvSpPr>
            <p:cNvPr id="58" name="Rectangle 69">
              <a:extLst>
                <a:ext uri="{FF2B5EF4-FFF2-40B4-BE49-F238E27FC236}">
                  <a16:creationId xmlns:a16="http://schemas.microsoft.com/office/drawing/2014/main" id="{BB18620A-6331-B4E2-F8BF-119B85AF3BBA}"/>
                </a:ext>
              </a:extLst>
            </p:cNvPr>
            <p:cNvSpPr/>
            <p:nvPr/>
          </p:nvSpPr>
          <p:spPr>
            <a:xfrm>
              <a:off x="1184910" y="17151378"/>
              <a:ext cx="16145988" cy="509899"/>
            </a:xfrm>
            <a:custGeom>
              <a:avLst/>
              <a:gdLst>
                <a:gd name="connsiteX0" fmla="*/ 0 w 16078200"/>
                <a:gd name="connsiteY0" fmla="*/ 0 h 671050"/>
                <a:gd name="connsiteX1" fmla="*/ 16078200 w 16078200"/>
                <a:gd name="connsiteY1" fmla="*/ 0 h 671050"/>
                <a:gd name="connsiteX2" fmla="*/ 16078200 w 16078200"/>
                <a:gd name="connsiteY2" fmla="*/ 671050 h 671050"/>
                <a:gd name="connsiteX3" fmla="*/ 0 w 16078200"/>
                <a:gd name="connsiteY3" fmla="*/ 671050 h 671050"/>
                <a:gd name="connsiteX4" fmla="*/ 0 w 16078200"/>
                <a:gd name="connsiteY4" fmla="*/ 0 h 671050"/>
                <a:gd name="connsiteX0" fmla="*/ 0 w 16106775"/>
                <a:gd name="connsiteY0" fmla="*/ 0 h 871075"/>
                <a:gd name="connsiteX1" fmla="*/ 16078200 w 16106775"/>
                <a:gd name="connsiteY1" fmla="*/ 0 h 871075"/>
                <a:gd name="connsiteX2" fmla="*/ 16106775 w 16106775"/>
                <a:gd name="connsiteY2" fmla="*/ 871075 h 871075"/>
                <a:gd name="connsiteX3" fmla="*/ 0 w 16106775"/>
                <a:gd name="connsiteY3" fmla="*/ 671050 h 871075"/>
                <a:gd name="connsiteX4" fmla="*/ 0 w 16106775"/>
                <a:gd name="connsiteY4" fmla="*/ 0 h 871075"/>
                <a:gd name="connsiteX0" fmla="*/ 0 w 16106775"/>
                <a:gd name="connsiteY0" fmla="*/ 0 h 871075"/>
                <a:gd name="connsiteX1" fmla="*/ 16078200 w 16106775"/>
                <a:gd name="connsiteY1" fmla="*/ 0 h 871075"/>
                <a:gd name="connsiteX2" fmla="*/ 16106775 w 16106775"/>
                <a:gd name="connsiteY2" fmla="*/ 871075 h 871075"/>
                <a:gd name="connsiteX3" fmla="*/ 57150 w 16106775"/>
                <a:gd name="connsiteY3" fmla="*/ 813925 h 871075"/>
                <a:gd name="connsiteX4" fmla="*/ 0 w 16106775"/>
                <a:gd name="connsiteY4" fmla="*/ 0 h 871075"/>
                <a:gd name="connsiteX0" fmla="*/ 0 w 16163925"/>
                <a:gd name="connsiteY0" fmla="*/ 0 h 1140653"/>
                <a:gd name="connsiteX1" fmla="*/ 16078200 w 16163925"/>
                <a:gd name="connsiteY1" fmla="*/ 0 h 1140653"/>
                <a:gd name="connsiteX2" fmla="*/ 16163925 w 16163925"/>
                <a:gd name="connsiteY2" fmla="*/ 1140653 h 1140653"/>
                <a:gd name="connsiteX3" fmla="*/ 57150 w 16163925"/>
                <a:gd name="connsiteY3" fmla="*/ 813925 h 1140653"/>
                <a:gd name="connsiteX4" fmla="*/ 0 w 16163925"/>
                <a:gd name="connsiteY4" fmla="*/ 0 h 1140653"/>
                <a:gd name="connsiteX0" fmla="*/ 0 w 16163925"/>
                <a:gd name="connsiteY0" fmla="*/ 0 h 1140653"/>
                <a:gd name="connsiteX1" fmla="*/ 16078200 w 16163925"/>
                <a:gd name="connsiteY1" fmla="*/ 0 h 1140653"/>
                <a:gd name="connsiteX2" fmla="*/ 16163925 w 16163925"/>
                <a:gd name="connsiteY2" fmla="*/ 1140653 h 1140653"/>
                <a:gd name="connsiteX3" fmla="*/ 57150 w 16163925"/>
                <a:gd name="connsiteY3" fmla="*/ 1122014 h 1140653"/>
                <a:gd name="connsiteX4" fmla="*/ 0 w 16163925"/>
                <a:gd name="connsiteY4" fmla="*/ 0 h 1140653"/>
                <a:gd name="connsiteX0" fmla="*/ 0 w 16078200"/>
                <a:gd name="connsiteY0" fmla="*/ 0 h 1140653"/>
                <a:gd name="connsiteX1" fmla="*/ 16078200 w 16078200"/>
                <a:gd name="connsiteY1" fmla="*/ 0 h 1140653"/>
                <a:gd name="connsiteX2" fmla="*/ 16078200 w 16078200"/>
                <a:gd name="connsiteY2" fmla="*/ 1140653 h 1140653"/>
                <a:gd name="connsiteX3" fmla="*/ 57150 w 16078200"/>
                <a:gd name="connsiteY3" fmla="*/ 1122014 h 1140653"/>
                <a:gd name="connsiteX4" fmla="*/ 0 w 16078200"/>
                <a:gd name="connsiteY4" fmla="*/ 0 h 1140653"/>
                <a:gd name="connsiteX0" fmla="*/ 0 w 16078200"/>
                <a:gd name="connsiteY0" fmla="*/ 0 h 1140653"/>
                <a:gd name="connsiteX1" fmla="*/ 16078200 w 16078200"/>
                <a:gd name="connsiteY1" fmla="*/ 0 h 1140653"/>
                <a:gd name="connsiteX2" fmla="*/ 16078200 w 16078200"/>
                <a:gd name="connsiteY2" fmla="*/ 1140653 h 1140653"/>
                <a:gd name="connsiteX3" fmla="*/ 57150 w 16078200"/>
                <a:gd name="connsiteY3" fmla="*/ 1122014 h 1140653"/>
                <a:gd name="connsiteX4" fmla="*/ 0 w 16078200"/>
                <a:gd name="connsiteY4" fmla="*/ 0 h 1140653"/>
                <a:gd name="connsiteX0" fmla="*/ 0 w 16078200"/>
                <a:gd name="connsiteY0" fmla="*/ 0 h 1347939"/>
                <a:gd name="connsiteX1" fmla="*/ 16078200 w 16078200"/>
                <a:gd name="connsiteY1" fmla="*/ 0 h 1347939"/>
                <a:gd name="connsiteX2" fmla="*/ 16078200 w 16078200"/>
                <a:gd name="connsiteY2" fmla="*/ 1140653 h 1347939"/>
                <a:gd name="connsiteX3" fmla="*/ 118110 w 16078200"/>
                <a:gd name="connsiteY3" fmla="*/ 1347939 h 1347939"/>
                <a:gd name="connsiteX4" fmla="*/ 0 w 16078200"/>
                <a:gd name="connsiteY4" fmla="*/ 0 h 1347939"/>
                <a:gd name="connsiteX0" fmla="*/ 0 w 16078200"/>
                <a:gd name="connsiteY0" fmla="*/ 0 h 1411763"/>
                <a:gd name="connsiteX1" fmla="*/ 16078200 w 16078200"/>
                <a:gd name="connsiteY1" fmla="*/ 0 h 1411763"/>
                <a:gd name="connsiteX2" fmla="*/ 16047720 w 16078200"/>
                <a:gd name="connsiteY2" fmla="*/ 1411763 h 1411763"/>
                <a:gd name="connsiteX3" fmla="*/ 118110 w 16078200"/>
                <a:gd name="connsiteY3" fmla="*/ 1347939 h 1411763"/>
                <a:gd name="connsiteX4" fmla="*/ 0 w 16078200"/>
                <a:gd name="connsiteY4" fmla="*/ 0 h 1411763"/>
                <a:gd name="connsiteX0" fmla="*/ 3810 w 16082010"/>
                <a:gd name="connsiteY0" fmla="*/ 0 h 1411763"/>
                <a:gd name="connsiteX1" fmla="*/ 16082010 w 16082010"/>
                <a:gd name="connsiteY1" fmla="*/ 0 h 1411763"/>
                <a:gd name="connsiteX2" fmla="*/ 16051530 w 16082010"/>
                <a:gd name="connsiteY2" fmla="*/ 1411763 h 1411763"/>
                <a:gd name="connsiteX3" fmla="*/ 0 w 16082010"/>
                <a:gd name="connsiteY3" fmla="*/ 1393124 h 1411763"/>
                <a:gd name="connsiteX4" fmla="*/ 3810 w 16082010"/>
                <a:gd name="connsiteY4" fmla="*/ 0 h 1411763"/>
                <a:gd name="connsiteX0" fmla="*/ 3810 w 16112490"/>
                <a:gd name="connsiteY0" fmla="*/ 0 h 1502133"/>
                <a:gd name="connsiteX1" fmla="*/ 16082010 w 16112490"/>
                <a:gd name="connsiteY1" fmla="*/ 0 h 1502133"/>
                <a:gd name="connsiteX2" fmla="*/ 16112490 w 16112490"/>
                <a:gd name="connsiteY2" fmla="*/ 1502133 h 1502133"/>
                <a:gd name="connsiteX3" fmla="*/ 0 w 16112490"/>
                <a:gd name="connsiteY3" fmla="*/ 1393124 h 1502133"/>
                <a:gd name="connsiteX4" fmla="*/ 3810 w 16112490"/>
                <a:gd name="connsiteY4" fmla="*/ 0 h 1502133"/>
                <a:gd name="connsiteX0" fmla="*/ 3810 w 16112490"/>
                <a:gd name="connsiteY0" fmla="*/ 0 h 1623345"/>
                <a:gd name="connsiteX1" fmla="*/ 16082010 w 16112490"/>
                <a:gd name="connsiteY1" fmla="*/ 0 h 1623345"/>
                <a:gd name="connsiteX2" fmla="*/ 16112490 w 16112490"/>
                <a:gd name="connsiteY2" fmla="*/ 1502133 h 1623345"/>
                <a:gd name="connsiteX3" fmla="*/ 0 w 16112490"/>
                <a:gd name="connsiteY3" fmla="*/ 1623345 h 1623345"/>
                <a:gd name="connsiteX4" fmla="*/ 3810 w 16112490"/>
                <a:gd name="connsiteY4" fmla="*/ 0 h 1623345"/>
                <a:gd name="connsiteX0" fmla="*/ 3810 w 16112490"/>
                <a:gd name="connsiteY0" fmla="*/ 0 h 1787789"/>
                <a:gd name="connsiteX1" fmla="*/ 16082010 w 16112490"/>
                <a:gd name="connsiteY1" fmla="*/ 0 h 1787789"/>
                <a:gd name="connsiteX2" fmla="*/ 16112490 w 16112490"/>
                <a:gd name="connsiteY2" fmla="*/ 1502133 h 1787789"/>
                <a:gd name="connsiteX3" fmla="*/ 0 w 16112490"/>
                <a:gd name="connsiteY3" fmla="*/ 1787789 h 1787789"/>
                <a:gd name="connsiteX4" fmla="*/ 3810 w 16112490"/>
                <a:gd name="connsiteY4" fmla="*/ 0 h 1787789"/>
                <a:gd name="connsiteX0" fmla="*/ 3810 w 16126292"/>
                <a:gd name="connsiteY0" fmla="*/ 0 h 1787789"/>
                <a:gd name="connsiteX1" fmla="*/ 16082010 w 16126292"/>
                <a:gd name="connsiteY1" fmla="*/ 0 h 1787789"/>
                <a:gd name="connsiteX2" fmla="*/ 16126292 w 16126292"/>
                <a:gd name="connsiteY2" fmla="*/ 1765243 h 1787789"/>
                <a:gd name="connsiteX3" fmla="*/ 0 w 16126292"/>
                <a:gd name="connsiteY3" fmla="*/ 1787789 h 1787789"/>
                <a:gd name="connsiteX4" fmla="*/ 3810 w 16126292"/>
                <a:gd name="connsiteY4" fmla="*/ 0 h 1787789"/>
                <a:gd name="connsiteX0" fmla="*/ 3810 w 16098689"/>
                <a:gd name="connsiteY0" fmla="*/ 0 h 1798132"/>
                <a:gd name="connsiteX1" fmla="*/ 16082010 w 16098689"/>
                <a:gd name="connsiteY1" fmla="*/ 0 h 1798132"/>
                <a:gd name="connsiteX2" fmla="*/ 16098689 w 16098689"/>
                <a:gd name="connsiteY2" fmla="*/ 1798132 h 1798132"/>
                <a:gd name="connsiteX3" fmla="*/ 0 w 16098689"/>
                <a:gd name="connsiteY3" fmla="*/ 1787789 h 1798132"/>
                <a:gd name="connsiteX4" fmla="*/ 3810 w 16098689"/>
                <a:gd name="connsiteY4" fmla="*/ 0 h 1798132"/>
                <a:gd name="connsiteX0" fmla="*/ 3810 w 16082010"/>
                <a:gd name="connsiteY0" fmla="*/ 0 h 1798132"/>
                <a:gd name="connsiteX1" fmla="*/ 16082010 w 16082010"/>
                <a:gd name="connsiteY1" fmla="*/ 0 h 1798132"/>
                <a:gd name="connsiteX2" fmla="*/ 16071086 w 16082010"/>
                <a:gd name="connsiteY2" fmla="*/ 1798132 h 1798132"/>
                <a:gd name="connsiteX3" fmla="*/ 0 w 16082010"/>
                <a:gd name="connsiteY3" fmla="*/ 1787789 h 1798132"/>
                <a:gd name="connsiteX4" fmla="*/ 3810 w 16082010"/>
                <a:gd name="connsiteY4" fmla="*/ 0 h 1798132"/>
                <a:gd name="connsiteX0" fmla="*/ 3810 w 16085689"/>
                <a:gd name="connsiteY0" fmla="*/ 0 h 1798132"/>
                <a:gd name="connsiteX1" fmla="*/ 16082010 w 16085689"/>
                <a:gd name="connsiteY1" fmla="*/ 0 h 1798132"/>
                <a:gd name="connsiteX2" fmla="*/ 16084888 w 16085689"/>
                <a:gd name="connsiteY2" fmla="*/ 1798132 h 1798132"/>
                <a:gd name="connsiteX3" fmla="*/ 0 w 16085689"/>
                <a:gd name="connsiteY3" fmla="*/ 1787789 h 1798132"/>
                <a:gd name="connsiteX4" fmla="*/ 3810 w 16085689"/>
                <a:gd name="connsiteY4" fmla="*/ 0 h 1798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5689" h="1798132">
                  <a:moveTo>
                    <a:pt x="3810" y="0"/>
                  </a:moveTo>
                  <a:lnTo>
                    <a:pt x="16082010" y="0"/>
                  </a:lnTo>
                  <a:cubicBezTo>
                    <a:pt x="16078369" y="599377"/>
                    <a:pt x="16088529" y="1198755"/>
                    <a:pt x="16084888" y="1798132"/>
                  </a:cubicBezTo>
                  <a:lnTo>
                    <a:pt x="0" y="1787789"/>
                  </a:lnTo>
                  <a:lnTo>
                    <a:pt x="3810" y="0"/>
                  </a:lnTo>
                  <a:close/>
                </a:path>
              </a:pathLst>
            </a:custGeom>
            <a:solidFill>
              <a:srgbClr val="C00000"/>
            </a:solidFill>
          </p:spPr>
          <p:txBody>
            <a:bodyPr wrap="square">
              <a:spAutoFit/>
            </a:bodyPr>
            <a:lstStyle/>
            <a:p>
              <a:pPr algn="ctr">
                <a:defRPr/>
              </a:pPr>
              <a:r>
                <a:rPr lang="en-US" sz="6000" baseline="0">
                  <a:solidFill>
                    <a:schemeClr val="bg1"/>
                  </a:solidFill>
                  <a:latin typeface="Arial" charset="0"/>
                  <a:ea typeface="ＭＳ Ｐゴシック" charset="0"/>
                  <a:cs typeface="ＭＳ Ｐゴシック" charset="0"/>
                </a:rPr>
                <a:t>Background and Importance</a:t>
              </a:r>
            </a:p>
          </p:txBody>
        </p:sp>
      </p:grpSp>
      <p:grpSp>
        <p:nvGrpSpPr>
          <p:cNvPr id="59" name="Group 58">
            <a:extLst>
              <a:ext uri="{FF2B5EF4-FFF2-40B4-BE49-F238E27FC236}">
                <a16:creationId xmlns:a16="http://schemas.microsoft.com/office/drawing/2014/main" id="{26C9868C-AB38-D71B-6632-3ABED6B72D9B}"/>
              </a:ext>
            </a:extLst>
          </p:cNvPr>
          <p:cNvGrpSpPr/>
          <p:nvPr/>
        </p:nvGrpSpPr>
        <p:grpSpPr>
          <a:xfrm>
            <a:off x="15407575" y="11480800"/>
            <a:ext cx="14026118" cy="20845905"/>
            <a:chOff x="34807225" y="6557962"/>
            <a:chExt cx="15563392" cy="14020800"/>
          </a:xfrm>
        </p:grpSpPr>
        <p:sp>
          <p:nvSpPr>
            <p:cNvPr id="60" name="Rectangle 34">
              <a:extLst>
                <a:ext uri="{FF2B5EF4-FFF2-40B4-BE49-F238E27FC236}">
                  <a16:creationId xmlns:a16="http://schemas.microsoft.com/office/drawing/2014/main" id="{39202081-4143-3CC7-2A01-A6C888255E89}"/>
                </a:ext>
              </a:extLst>
            </p:cNvPr>
            <p:cNvSpPr>
              <a:spLocks noChangeArrowheads="1"/>
            </p:cNvSpPr>
            <p:nvPr/>
          </p:nvSpPr>
          <p:spPr bwMode="auto">
            <a:xfrm>
              <a:off x="34823400" y="6557962"/>
              <a:ext cx="15544800" cy="14020800"/>
            </a:xfrm>
            <a:prstGeom prst="rect">
              <a:avLst/>
            </a:prstGeom>
            <a:noFill/>
            <a:ln w="9525">
              <a:solidFill>
                <a:srgbClr val="C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aseline="0"/>
            </a:p>
          </p:txBody>
        </p:sp>
        <p:sp>
          <p:nvSpPr>
            <p:cNvPr id="61" name="Rectangle 8">
              <a:extLst>
                <a:ext uri="{FF2B5EF4-FFF2-40B4-BE49-F238E27FC236}">
                  <a16:creationId xmlns:a16="http://schemas.microsoft.com/office/drawing/2014/main" id="{EE79960D-3754-7311-78AE-05A4251E1CC0}"/>
                </a:ext>
              </a:extLst>
            </p:cNvPr>
            <p:cNvSpPr/>
            <p:nvPr/>
          </p:nvSpPr>
          <p:spPr>
            <a:xfrm>
              <a:off x="34807225" y="6557968"/>
              <a:ext cx="15563392" cy="727446"/>
            </a:xfrm>
            <a:custGeom>
              <a:avLst/>
              <a:gdLst>
                <a:gd name="connsiteX0" fmla="*/ 0 w 16230600"/>
                <a:gd name="connsiteY0" fmla="*/ 0 h 646331"/>
                <a:gd name="connsiteX1" fmla="*/ 16230600 w 16230600"/>
                <a:gd name="connsiteY1" fmla="*/ 0 h 646331"/>
                <a:gd name="connsiteX2" fmla="*/ 16230600 w 16230600"/>
                <a:gd name="connsiteY2" fmla="*/ 646331 h 646331"/>
                <a:gd name="connsiteX3" fmla="*/ 0 w 16230600"/>
                <a:gd name="connsiteY3" fmla="*/ 646331 h 646331"/>
                <a:gd name="connsiteX4" fmla="*/ 0 w 16230600"/>
                <a:gd name="connsiteY4" fmla="*/ 0 h 646331"/>
                <a:gd name="connsiteX0" fmla="*/ 0 w 16230600"/>
                <a:gd name="connsiteY0" fmla="*/ 0 h 817781"/>
                <a:gd name="connsiteX1" fmla="*/ 16230600 w 16230600"/>
                <a:gd name="connsiteY1" fmla="*/ 0 h 817781"/>
                <a:gd name="connsiteX2" fmla="*/ 16230600 w 16230600"/>
                <a:gd name="connsiteY2" fmla="*/ 646331 h 817781"/>
                <a:gd name="connsiteX3" fmla="*/ 57150 w 16230600"/>
                <a:gd name="connsiteY3" fmla="*/ 817781 h 817781"/>
                <a:gd name="connsiteX4" fmla="*/ 0 w 16230600"/>
                <a:gd name="connsiteY4" fmla="*/ 0 h 817781"/>
                <a:gd name="connsiteX0" fmla="*/ 0 w 16230600"/>
                <a:gd name="connsiteY0" fmla="*/ 0 h 846356"/>
                <a:gd name="connsiteX1" fmla="*/ 16230600 w 16230600"/>
                <a:gd name="connsiteY1" fmla="*/ 0 h 846356"/>
                <a:gd name="connsiteX2" fmla="*/ 16202025 w 16230600"/>
                <a:gd name="connsiteY2" fmla="*/ 846356 h 846356"/>
                <a:gd name="connsiteX3" fmla="*/ 57150 w 16230600"/>
                <a:gd name="connsiteY3" fmla="*/ 817781 h 846356"/>
                <a:gd name="connsiteX4" fmla="*/ 0 w 16230600"/>
                <a:gd name="connsiteY4" fmla="*/ 0 h 846356"/>
                <a:gd name="connsiteX0" fmla="*/ 0 w 16230600"/>
                <a:gd name="connsiteY0" fmla="*/ 0 h 932081"/>
                <a:gd name="connsiteX1" fmla="*/ 16230600 w 16230600"/>
                <a:gd name="connsiteY1" fmla="*/ 0 h 932081"/>
                <a:gd name="connsiteX2" fmla="*/ 16202025 w 16230600"/>
                <a:gd name="connsiteY2" fmla="*/ 846356 h 932081"/>
                <a:gd name="connsiteX3" fmla="*/ 0 w 16230600"/>
                <a:gd name="connsiteY3" fmla="*/ 932081 h 932081"/>
                <a:gd name="connsiteX4" fmla="*/ 0 w 16230600"/>
                <a:gd name="connsiteY4" fmla="*/ 0 h 932081"/>
                <a:gd name="connsiteX0" fmla="*/ 0 w 16230600"/>
                <a:gd name="connsiteY0" fmla="*/ 0 h 960656"/>
                <a:gd name="connsiteX1" fmla="*/ 16230600 w 16230600"/>
                <a:gd name="connsiteY1" fmla="*/ 0 h 960656"/>
                <a:gd name="connsiteX2" fmla="*/ 16202025 w 16230600"/>
                <a:gd name="connsiteY2" fmla="*/ 960656 h 960656"/>
                <a:gd name="connsiteX3" fmla="*/ 0 w 16230600"/>
                <a:gd name="connsiteY3" fmla="*/ 932081 h 960656"/>
                <a:gd name="connsiteX4" fmla="*/ 0 w 16230600"/>
                <a:gd name="connsiteY4" fmla="*/ 0 h 960656"/>
                <a:gd name="connsiteX0" fmla="*/ 0 w 16230600"/>
                <a:gd name="connsiteY0" fmla="*/ 0 h 1229383"/>
                <a:gd name="connsiteX1" fmla="*/ 16230600 w 16230600"/>
                <a:gd name="connsiteY1" fmla="*/ 0 h 1229383"/>
                <a:gd name="connsiteX2" fmla="*/ 16202025 w 16230600"/>
                <a:gd name="connsiteY2" fmla="*/ 960656 h 1229383"/>
                <a:gd name="connsiteX3" fmla="*/ 28575 w 16230600"/>
                <a:gd name="connsiteY3" fmla="*/ 1229383 h 1229383"/>
                <a:gd name="connsiteX4" fmla="*/ 0 w 16230600"/>
                <a:gd name="connsiteY4" fmla="*/ 0 h 1229383"/>
                <a:gd name="connsiteX0" fmla="*/ 0 w 16230600"/>
                <a:gd name="connsiteY0" fmla="*/ 0 h 1257958"/>
                <a:gd name="connsiteX1" fmla="*/ 16230600 w 16230600"/>
                <a:gd name="connsiteY1" fmla="*/ 0 h 1257958"/>
                <a:gd name="connsiteX2" fmla="*/ 16173450 w 16230600"/>
                <a:gd name="connsiteY2" fmla="*/ 1257958 h 1257958"/>
                <a:gd name="connsiteX3" fmla="*/ 28575 w 16230600"/>
                <a:gd name="connsiteY3" fmla="*/ 1229383 h 1257958"/>
                <a:gd name="connsiteX4" fmla="*/ 0 w 16230600"/>
                <a:gd name="connsiteY4" fmla="*/ 0 h 1257958"/>
                <a:gd name="connsiteX0" fmla="*/ 0 w 16230600"/>
                <a:gd name="connsiteY0" fmla="*/ 0 h 1618692"/>
                <a:gd name="connsiteX1" fmla="*/ 16230600 w 16230600"/>
                <a:gd name="connsiteY1" fmla="*/ 0 h 1618692"/>
                <a:gd name="connsiteX2" fmla="*/ 16173450 w 16230600"/>
                <a:gd name="connsiteY2" fmla="*/ 1257958 h 1618692"/>
                <a:gd name="connsiteX3" fmla="*/ 28575 w 16230600"/>
                <a:gd name="connsiteY3" fmla="*/ 1618692 h 1618692"/>
                <a:gd name="connsiteX4" fmla="*/ 0 w 16230600"/>
                <a:gd name="connsiteY4" fmla="*/ 0 h 1618692"/>
                <a:gd name="connsiteX0" fmla="*/ 0 w 16233122"/>
                <a:gd name="connsiteY0" fmla="*/ 0 h 1618692"/>
                <a:gd name="connsiteX1" fmla="*/ 16230600 w 16233122"/>
                <a:gd name="connsiteY1" fmla="*/ 0 h 1618692"/>
                <a:gd name="connsiteX2" fmla="*/ 16233122 w 16233122"/>
                <a:gd name="connsiteY2" fmla="*/ 1591652 h 1618692"/>
                <a:gd name="connsiteX3" fmla="*/ 28575 w 16233122"/>
                <a:gd name="connsiteY3" fmla="*/ 1618692 h 1618692"/>
                <a:gd name="connsiteX4" fmla="*/ 0 w 16233122"/>
                <a:gd name="connsiteY4" fmla="*/ 0 h 1618692"/>
                <a:gd name="connsiteX0" fmla="*/ 16889 w 16250011"/>
                <a:gd name="connsiteY0" fmla="*/ 0 h 1985100"/>
                <a:gd name="connsiteX1" fmla="*/ 16247489 w 16250011"/>
                <a:gd name="connsiteY1" fmla="*/ 0 h 1985100"/>
                <a:gd name="connsiteX2" fmla="*/ 16250011 w 16250011"/>
                <a:gd name="connsiteY2" fmla="*/ 1591652 h 1985100"/>
                <a:gd name="connsiteX3" fmla="*/ 0 w 16250011"/>
                <a:gd name="connsiteY3" fmla="*/ 1985100 h 1985100"/>
                <a:gd name="connsiteX4" fmla="*/ 16889 w 16250011"/>
                <a:gd name="connsiteY4" fmla="*/ 0 h 1985100"/>
                <a:gd name="connsiteX0" fmla="*/ 16889 w 16280321"/>
                <a:gd name="connsiteY0" fmla="*/ 0 h 1985100"/>
                <a:gd name="connsiteX1" fmla="*/ 16247489 w 16280321"/>
                <a:gd name="connsiteY1" fmla="*/ 0 h 1985100"/>
                <a:gd name="connsiteX2" fmla="*/ 16280321 w 16280321"/>
                <a:gd name="connsiteY2" fmla="*/ 1866458 h 1985100"/>
                <a:gd name="connsiteX3" fmla="*/ 0 w 16280321"/>
                <a:gd name="connsiteY3" fmla="*/ 1985100 h 1985100"/>
                <a:gd name="connsiteX4" fmla="*/ 16889 w 16280321"/>
                <a:gd name="connsiteY4" fmla="*/ 0 h 1985100"/>
                <a:gd name="connsiteX0" fmla="*/ 16889 w 16280321"/>
                <a:gd name="connsiteY0" fmla="*/ 0 h 1988596"/>
                <a:gd name="connsiteX1" fmla="*/ 16247489 w 16280321"/>
                <a:gd name="connsiteY1" fmla="*/ 0 h 1988596"/>
                <a:gd name="connsiteX2" fmla="*/ 16280321 w 16280321"/>
                <a:gd name="connsiteY2" fmla="*/ 1988596 h 1988596"/>
                <a:gd name="connsiteX3" fmla="*/ 0 w 16280321"/>
                <a:gd name="connsiteY3" fmla="*/ 1985100 h 1988596"/>
                <a:gd name="connsiteX4" fmla="*/ 16889 w 16280321"/>
                <a:gd name="connsiteY4" fmla="*/ 0 h 1988596"/>
                <a:gd name="connsiteX0" fmla="*/ 16889 w 16247524"/>
                <a:gd name="connsiteY0" fmla="*/ 0 h 1988596"/>
                <a:gd name="connsiteX1" fmla="*/ 16247489 w 16247524"/>
                <a:gd name="connsiteY1" fmla="*/ 0 h 1988596"/>
                <a:gd name="connsiteX2" fmla="*/ 16234857 w 16247524"/>
                <a:gd name="connsiteY2" fmla="*/ 1988596 h 1988596"/>
                <a:gd name="connsiteX3" fmla="*/ 0 w 16247524"/>
                <a:gd name="connsiteY3" fmla="*/ 1985100 h 1988596"/>
                <a:gd name="connsiteX4" fmla="*/ 16889 w 16247524"/>
                <a:gd name="connsiteY4" fmla="*/ 0 h 1988596"/>
                <a:gd name="connsiteX0" fmla="*/ 16889 w 16250013"/>
                <a:gd name="connsiteY0" fmla="*/ 0 h 1985100"/>
                <a:gd name="connsiteX1" fmla="*/ 16247489 w 16250013"/>
                <a:gd name="connsiteY1" fmla="*/ 0 h 1985100"/>
                <a:gd name="connsiteX2" fmla="*/ 16250013 w 16250013"/>
                <a:gd name="connsiteY2" fmla="*/ 1958060 h 1985100"/>
                <a:gd name="connsiteX3" fmla="*/ 0 w 16250013"/>
                <a:gd name="connsiteY3" fmla="*/ 1985100 h 1985100"/>
                <a:gd name="connsiteX4" fmla="*/ 16889 w 16250013"/>
                <a:gd name="connsiteY4" fmla="*/ 0 h 198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0013" h="1985100">
                  <a:moveTo>
                    <a:pt x="16889" y="0"/>
                  </a:moveTo>
                  <a:lnTo>
                    <a:pt x="16247489" y="0"/>
                  </a:lnTo>
                  <a:cubicBezTo>
                    <a:pt x="16248330" y="530551"/>
                    <a:pt x="16249172" y="1427509"/>
                    <a:pt x="16250013" y="1958060"/>
                  </a:cubicBezTo>
                  <a:lnTo>
                    <a:pt x="0" y="1985100"/>
                  </a:lnTo>
                  <a:lnTo>
                    <a:pt x="16889" y="0"/>
                  </a:lnTo>
                  <a:close/>
                </a:path>
              </a:pathLst>
            </a:custGeom>
            <a:solidFill>
              <a:srgbClr val="C00000"/>
            </a:solidFill>
          </p:spPr>
          <p:txBody>
            <a:bodyPr wrap="square">
              <a:spAutoFit/>
            </a:bodyPr>
            <a:lstStyle/>
            <a:p>
              <a:pPr algn="ctr">
                <a:defRPr/>
              </a:pPr>
              <a:r>
                <a:rPr lang="en-US" sz="6000" baseline="0">
                  <a:solidFill>
                    <a:schemeClr val="bg1"/>
                  </a:solidFill>
                  <a:latin typeface="Arial" charset="0"/>
                  <a:ea typeface="宋体" charset="0"/>
                  <a:cs typeface="ＭＳ Ｐゴシック" charset="0"/>
                </a:rPr>
                <a:t>Results &amp; Future Directions</a:t>
              </a:r>
              <a:endParaRPr lang="en-US" sz="6000" baseline="0">
                <a:solidFill>
                  <a:schemeClr val="bg1"/>
                </a:solidFill>
                <a:latin typeface="Arial" charset="0"/>
                <a:ea typeface="ＭＳ Ｐゴシック" charset="0"/>
                <a:cs typeface="ＭＳ Ｐゴシック" charset="0"/>
              </a:endParaRPr>
            </a:p>
          </p:txBody>
        </p:sp>
      </p:grpSp>
      <p:grpSp>
        <p:nvGrpSpPr>
          <p:cNvPr id="62" name="Group 61">
            <a:extLst>
              <a:ext uri="{FF2B5EF4-FFF2-40B4-BE49-F238E27FC236}">
                <a16:creationId xmlns:a16="http://schemas.microsoft.com/office/drawing/2014/main" id="{CC2E86DE-1317-2885-4AEA-8A434B758B59}"/>
              </a:ext>
            </a:extLst>
          </p:cNvPr>
          <p:cNvGrpSpPr/>
          <p:nvPr/>
        </p:nvGrpSpPr>
        <p:grpSpPr>
          <a:xfrm>
            <a:off x="29643189" y="4285940"/>
            <a:ext cx="14009904" cy="24683839"/>
            <a:chOff x="34823399" y="26522361"/>
            <a:chExt cx="15555080" cy="6081712"/>
          </a:xfrm>
        </p:grpSpPr>
        <p:sp>
          <p:nvSpPr>
            <p:cNvPr id="63" name="Rectangle 36">
              <a:extLst>
                <a:ext uri="{FF2B5EF4-FFF2-40B4-BE49-F238E27FC236}">
                  <a16:creationId xmlns:a16="http://schemas.microsoft.com/office/drawing/2014/main" id="{B972D439-46C1-7164-7250-78D0B5CA186C}"/>
                </a:ext>
              </a:extLst>
            </p:cNvPr>
            <p:cNvSpPr>
              <a:spLocks noChangeArrowheads="1"/>
            </p:cNvSpPr>
            <p:nvPr/>
          </p:nvSpPr>
          <p:spPr bwMode="auto">
            <a:xfrm>
              <a:off x="34823399" y="26522362"/>
              <a:ext cx="15547215" cy="6081711"/>
            </a:xfrm>
            <a:prstGeom prst="rect">
              <a:avLst/>
            </a:prstGeom>
            <a:noFill/>
            <a:ln w="9525">
              <a:solidFill>
                <a:srgbClr val="C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aseline="0"/>
            </a:p>
          </p:txBody>
        </p:sp>
        <p:sp>
          <p:nvSpPr>
            <p:cNvPr id="64" name="Rectangle 2">
              <a:extLst>
                <a:ext uri="{FF2B5EF4-FFF2-40B4-BE49-F238E27FC236}">
                  <a16:creationId xmlns:a16="http://schemas.microsoft.com/office/drawing/2014/main" id="{6A8D64B2-FE0F-2559-FBF8-03079C1EFC5A}"/>
                </a:ext>
              </a:extLst>
            </p:cNvPr>
            <p:cNvSpPr txBox="1">
              <a:spLocks noChangeArrowheads="1"/>
            </p:cNvSpPr>
            <p:nvPr/>
          </p:nvSpPr>
          <p:spPr>
            <a:xfrm>
              <a:off x="34835797" y="26522361"/>
              <a:ext cx="15542682" cy="282372"/>
            </a:xfrm>
            <a:custGeom>
              <a:avLst/>
              <a:gdLst>
                <a:gd name="connsiteX0" fmla="*/ 0 w 15528165"/>
                <a:gd name="connsiteY0" fmla="*/ 0 h 838200"/>
                <a:gd name="connsiteX1" fmla="*/ 15528165 w 15528165"/>
                <a:gd name="connsiteY1" fmla="*/ 0 h 838200"/>
                <a:gd name="connsiteX2" fmla="*/ 15528165 w 15528165"/>
                <a:gd name="connsiteY2" fmla="*/ 838200 h 838200"/>
                <a:gd name="connsiteX3" fmla="*/ 0 w 15528165"/>
                <a:gd name="connsiteY3" fmla="*/ 838200 h 838200"/>
                <a:gd name="connsiteX4" fmla="*/ 0 w 15528165"/>
                <a:gd name="connsiteY4" fmla="*/ 0 h 838200"/>
                <a:gd name="connsiteX0" fmla="*/ 0 w 15528165"/>
                <a:gd name="connsiteY0" fmla="*/ 0 h 939800"/>
                <a:gd name="connsiteX1" fmla="*/ 15528165 w 15528165"/>
                <a:gd name="connsiteY1" fmla="*/ 0 h 939800"/>
                <a:gd name="connsiteX2" fmla="*/ 15528165 w 15528165"/>
                <a:gd name="connsiteY2" fmla="*/ 838200 h 939800"/>
                <a:gd name="connsiteX3" fmla="*/ 14515 w 15528165"/>
                <a:gd name="connsiteY3" fmla="*/ 939800 h 939800"/>
                <a:gd name="connsiteX4" fmla="*/ 0 w 15528165"/>
                <a:gd name="connsiteY4" fmla="*/ 0 h 939800"/>
                <a:gd name="connsiteX0" fmla="*/ 14514 w 15542679"/>
                <a:gd name="connsiteY0" fmla="*/ 0 h 896257"/>
                <a:gd name="connsiteX1" fmla="*/ 15542679 w 15542679"/>
                <a:gd name="connsiteY1" fmla="*/ 0 h 896257"/>
                <a:gd name="connsiteX2" fmla="*/ 15542679 w 15542679"/>
                <a:gd name="connsiteY2" fmla="*/ 838200 h 896257"/>
                <a:gd name="connsiteX3" fmla="*/ 0 w 15542679"/>
                <a:gd name="connsiteY3" fmla="*/ 896257 h 896257"/>
                <a:gd name="connsiteX4" fmla="*/ 14514 w 15542679"/>
                <a:gd name="connsiteY4" fmla="*/ 0 h 896257"/>
                <a:gd name="connsiteX0" fmla="*/ 14514 w 15542679"/>
                <a:gd name="connsiteY0" fmla="*/ 0 h 925285"/>
                <a:gd name="connsiteX1" fmla="*/ 15542679 w 15542679"/>
                <a:gd name="connsiteY1" fmla="*/ 0 h 925285"/>
                <a:gd name="connsiteX2" fmla="*/ 15542679 w 15542679"/>
                <a:gd name="connsiteY2" fmla="*/ 925285 h 925285"/>
                <a:gd name="connsiteX3" fmla="*/ 0 w 15542679"/>
                <a:gd name="connsiteY3" fmla="*/ 896257 h 925285"/>
                <a:gd name="connsiteX4" fmla="*/ 14514 w 15542679"/>
                <a:gd name="connsiteY4" fmla="*/ 0 h 925285"/>
                <a:gd name="connsiteX0" fmla="*/ 14514 w 15542679"/>
                <a:gd name="connsiteY0" fmla="*/ 0 h 896257"/>
                <a:gd name="connsiteX1" fmla="*/ 15542679 w 15542679"/>
                <a:gd name="connsiteY1" fmla="*/ 0 h 896257"/>
                <a:gd name="connsiteX2" fmla="*/ 15528164 w 15542679"/>
                <a:gd name="connsiteY2" fmla="*/ 867228 h 896257"/>
                <a:gd name="connsiteX3" fmla="*/ 0 w 15542679"/>
                <a:gd name="connsiteY3" fmla="*/ 896257 h 896257"/>
                <a:gd name="connsiteX4" fmla="*/ 14514 w 15542679"/>
                <a:gd name="connsiteY4" fmla="*/ 0 h 896257"/>
                <a:gd name="connsiteX0" fmla="*/ 14514 w 15542679"/>
                <a:gd name="connsiteY0" fmla="*/ 0 h 925285"/>
                <a:gd name="connsiteX1" fmla="*/ 15542679 w 15542679"/>
                <a:gd name="connsiteY1" fmla="*/ 0 h 925285"/>
                <a:gd name="connsiteX2" fmla="*/ 15499136 w 15542679"/>
                <a:gd name="connsiteY2" fmla="*/ 925285 h 925285"/>
                <a:gd name="connsiteX3" fmla="*/ 0 w 15542679"/>
                <a:gd name="connsiteY3" fmla="*/ 896257 h 925285"/>
                <a:gd name="connsiteX4" fmla="*/ 14514 w 15542679"/>
                <a:gd name="connsiteY4" fmla="*/ 0 h 925285"/>
                <a:gd name="connsiteX0" fmla="*/ 14514 w 15542679"/>
                <a:gd name="connsiteY0" fmla="*/ 0 h 925285"/>
                <a:gd name="connsiteX1" fmla="*/ 15542679 w 15542679"/>
                <a:gd name="connsiteY1" fmla="*/ 0 h 925285"/>
                <a:gd name="connsiteX2" fmla="*/ 15542679 w 15542679"/>
                <a:gd name="connsiteY2" fmla="*/ 925285 h 925285"/>
                <a:gd name="connsiteX3" fmla="*/ 0 w 15542679"/>
                <a:gd name="connsiteY3" fmla="*/ 896257 h 925285"/>
                <a:gd name="connsiteX4" fmla="*/ 14514 w 15542679"/>
                <a:gd name="connsiteY4" fmla="*/ 0 h 925285"/>
                <a:gd name="connsiteX0" fmla="*/ 14514 w 15542679"/>
                <a:gd name="connsiteY0" fmla="*/ 0 h 925285"/>
                <a:gd name="connsiteX1" fmla="*/ 15542679 w 15542679"/>
                <a:gd name="connsiteY1" fmla="*/ 0 h 925285"/>
                <a:gd name="connsiteX2" fmla="*/ 15542679 w 15542679"/>
                <a:gd name="connsiteY2" fmla="*/ 925285 h 925285"/>
                <a:gd name="connsiteX3" fmla="*/ 0 w 15542679"/>
                <a:gd name="connsiteY3" fmla="*/ 819990 h 925285"/>
                <a:gd name="connsiteX4" fmla="*/ 14514 w 15542679"/>
                <a:gd name="connsiteY4" fmla="*/ 0 h 925285"/>
                <a:gd name="connsiteX0" fmla="*/ 14514 w 15542679"/>
                <a:gd name="connsiteY0" fmla="*/ 0 h 819990"/>
                <a:gd name="connsiteX1" fmla="*/ 15542679 w 15542679"/>
                <a:gd name="connsiteY1" fmla="*/ 0 h 819990"/>
                <a:gd name="connsiteX2" fmla="*/ 15542679 w 15542679"/>
                <a:gd name="connsiteY2" fmla="*/ 818511 h 819990"/>
                <a:gd name="connsiteX3" fmla="*/ 0 w 15542679"/>
                <a:gd name="connsiteY3" fmla="*/ 819990 h 819990"/>
                <a:gd name="connsiteX4" fmla="*/ 14514 w 15542679"/>
                <a:gd name="connsiteY4" fmla="*/ 0 h 819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2679" h="819990">
                  <a:moveTo>
                    <a:pt x="14514" y="0"/>
                  </a:moveTo>
                  <a:lnTo>
                    <a:pt x="15542679" y="0"/>
                  </a:lnTo>
                  <a:lnTo>
                    <a:pt x="15542679" y="818511"/>
                  </a:lnTo>
                  <a:lnTo>
                    <a:pt x="0" y="819990"/>
                  </a:lnTo>
                  <a:lnTo>
                    <a:pt x="14514" y="0"/>
                  </a:lnTo>
                  <a:close/>
                </a:path>
              </a:pathLst>
            </a:custGeom>
            <a:solidFill>
              <a:srgbClr val="C00000"/>
            </a:solidFill>
          </p:spPr>
          <p:txBody>
            <a:bodyPr/>
            <a:lstStyle>
              <a:lvl1pPr defTabSz="5016500" eaLnBrk="0" hangingPunct="0">
                <a:defRPr sz="4000" b="1" baseline="-25000">
                  <a:solidFill>
                    <a:schemeClr val="tx1"/>
                  </a:solidFill>
                  <a:latin typeface="Arial" pitchFamily="34" charset="0"/>
                  <a:ea typeface="MS PGothic" pitchFamily="34" charset="-128"/>
                </a:defRPr>
              </a:lvl1pPr>
              <a:lvl2pPr marL="742950" indent="-285750" defTabSz="5016500" eaLnBrk="0" hangingPunct="0">
                <a:defRPr sz="4000" b="1" baseline="-25000">
                  <a:solidFill>
                    <a:schemeClr val="tx1"/>
                  </a:solidFill>
                  <a:latin typeface="Arial" pitchFamily="34" charset="0"/>
                  <a:ea typeface="MS PGothic" pitchFamily="34" charset="-128"/>
                </a:defRPr>
              </a:lvl2pPr>
              <a:lvl3pPr marL="1143000" indent="-228600" defTabSz="5016500" eaLnBrk="0" hangingPunct="0">
                <a:defRPr sz="4000" b="1" baseline="-25000">
                  <a:solidFill>
                    <a:schemeClr val="tx1"/>
                  </a:solidFill>
                  <a:latin typeface="Arial" pitchFamily="34" charset="0"/>
                  <a:ea typeface="MS PGothic" pitchFamily="34" charset="-128"/>
                </a:defRPr>
              </a:lvl3pPr>
              <a:lvl4pPr marL="1600200" indent="-228600" defTabSz="5016500" eaLnBrk="0" hangingPunct="0">
                <a:defRPr sz="4000" b="1" baseline="-25000">
                  <a:solidFill>
                    <a:schemeClr val="tx1"/>
                  </a:solidFill>
                  <a:latin typeface="Arial" pitchFamily="34" charset="0"/>
                  <a:ea typeface="MS PGothic" pitchFamily="34" charset="-128"/>
                </a:defRPr>
              </a:lvl4pPr>
              <a:lvl5pPr marL="2057400" indent="-228600" defTabSz="5016500" eaLnBrk="0" hangingPunct="0">
                <a:defRPr sz="4000" b="1" baseline="-25000">
                  <a:solidFill>
                    <a:schemeClr val="tx1"/>
                  </a:solidFill>
                  <a:latin typeface="Arial" pitchFamily="34" charset="0"/>
                  <a:ea typeface="MS PGothic" pitchFamily="34" charset="-128"/>
                </a:defRPr>
              </a:lvl5pPr>
              <a:lvl6pPr marL="2514600" indent="-228600" defTabSz="5016500" eaLnBrk="0" fontAlgn="base" hangingPunct="0">
                <a:spcBef>
                  <a:spcPct val="0"/>
                </a:spcBef>
                <a:spcAft>
                  <a:spcPct val="0"/>
                </a:spcAft>
                <a:defRPr sz="4000" b="1" baseline="-25000">
                  <a:solidFill>
                    <a:schemeClr val="tx1"/>
                  </a:solidFill>
                  <a:latin typeface="Arial" pitchFamily="34" charset="0"/>
                  <a:ea typeface="MS PGothic" pitchFamily="34" charset="-128"/>
                </a:defRPr>
              </a:lvl6pPr>
              <a:lvl7pPr marL="2971800" indent="-228600" defTabSz="5016500" eaLnBrk="0" fontAlgn="base" hangingPunct="0">
                <a:spcBef>
                  <a:spcPct val="0"/>
                </a:spcBef>
                <a:spcAft>
                  <a:spcPct val="0"/>
                </a:spcAft>
                <a:defRPr sz="4000" b="1" baseline="-25000">
                  <a:solidFill>
                    <a:schemeClr val="tx1"/>
                  </a:solidFill>
                  <a:latin typeface="Arial" pitchFamily="34" charset="0"/>
                  <a:ea typeface="MS PGothic" pitchFamily="34" charset="-128"/>
                </a:defRPr>
              </a:lvl7pPr>
              <a:lvl8pPr marL="3429000" indent="-228600" defTabSz="5016500" eaLnBrk="0" fontAlgn="base" hangingPunct="0">
                <a:spcBef>
                  <a:spcPct val="0"/>
                </a:spcBef>
                <a:spcAft>
                  <a:spcPct val="0"/>
                </a:spcAft>
                <a:defRPr sz="4000" b="1" baseline="-25000">
                  <a:solidFill>
                    <a:schemeClr val="tx1"/>
                  </a:solidFill>
                  <a:latin typeface="Arial" pitchFamily="34" charset="0"/>
                  <a:ea typeface="MS PGothic" pitchFamily="34" charset="-128"/>
                </a:defRPr>
              </a:lvl8pPr>
              <a:lvl9pPr marL="3886200" indent="-228600" defTabSz="5016500" eaLnBrk="0" fontAlgn="base" hangingPunct="0">
                <a:spcBef>
                  <a:spcPct val="0"/>
                </a:spcBef>
                <a:spcAft>
                  <a:spcPct val="0"/>
                </a:spcAft>
                <a:defRPr sz="4000" b="1" baseline="-25000">
                  <a:solidFill>
                    <a:schemeClr val="tx1"/>
                  </a:solidFill>
                  <a:latin typeface="Arial" pitchFamily="34" charset="0"/>
                  <a:ea typeface="MS PGothic" pitchFamily="34" charset="-128"/>
                </a:defRPr>
              </a:lvl9pPr>
            </a:lstStyle>
            <a:p>
              <a:pPr algn="ctr" eaLnBrk="1" hangingPunct="1"/>
              <a:r>
                <a:rPr lang="en-US" sz="6000" baseline="0">
                  <a:solidFill>
                    <a:schemeClr val="bg1"/>
                  </a:solidFill>
                  <a:ea typeface="ヒラギノ角ゴ Pro W3" charset="-128"/>
                </a:rPr>
                <a:t>Methods</a:t>
              </a:r>
            </a:p>
          </p:txBody>
        </p:sp>
      </p:grpSp>
      <p:grpSp>
        <p:nvGrpSpPr>
          <p:cNvPr id="65" name="Group 64">
            <a:extLst>
              <a:ext uri="{FF2B5EF4-FFF2-40B4-BE49-F238E27FC236}">
                <a16:creationId xmlns:a16="http://schemas.microsoft.com/office/drawing/2014/main" id="{941330BC-6EAE-EE4B-F549-39A9BFD2FBC9}"/>
              </a:ext>
            </a:extLst>
          </p:cNvPr>
          <p:cNvGrpSpPr/>
          <p:nvPr/>
        </p:nvGrpSpPr>
        <p:grpSpPr>
          <a:xfrm>
            <a:off x="29632491" y="29275002"/>
            <a:ext cx="14066291" cy="3131172"/>
            <a:chOff x="34823400" y="32960494"/>
            <a:chExt cx="15578365" cy="3163069"/>
          </a:xfrm>
        </p:grpSpPr>
        <p:sp>
          <p:nvSpPr>
            <p:cNvPr id="66" name="Rectangle 43">
              <a:extLst>
                <a:ext uri="{FF2B5EF4-FFF2-40B4-BE49-F238E27FC236}">
                  <a16:creationId xmlns:a16="http://schemas.microsoft.com/office/drawing/2014/main" id="{5F8B8EB7-ACCA-D9AE-AEAB-B5A22772E55D}"/>
                </a:ext>
              </a:extLst>
            </p:cNvPr>
            <p:cNvSpPr>
              <a:spLocks noChangeArrowheads="1"/>
            </p:cNvSpPr>
            <p:nvPr/>
          </p:nvSpPr>
          <p:spPr bwMode="auto">
            <a:xfrm>
              <a:off x="34823400" y="32972873"/>
              <a:ext cx="15544800" cy="3150690"/>
            </a:xfrm>
            <a:prstGeom prst="rect">
              <a:avLst/>
            </a:prstGeom>
            <a:noFill/>
            <a:ln w="9525">
              <a:solidFill>
                <a:srgbClr val="C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aseline="0"/>
            </a:p>
          </p:txBody>
        </p:sp>
        <p:sp>
          <p:nvSpPr>
            <p:cNvPr id="67" name="Rectangle 2">
              <a:extLst>
                <a:ext uri="{FF2B5EF4-FFF2-40B4-BE49-F238E27FC236}">
                  <a16:creationId xmlns:a16="http://schemas.microsoft.com/office/drawing/2014/main" id="{4754FD64-1C97-5DA0-6E05-878858F6CA62}"/>
                </a:ext>
              </a:extLst>
            </p:cNvPr>
            <p:cNvSpPr txBox="1">
              <a:spLocks noChangeArrowheads="1"/>
            </p:cNvSpPr>
            <p:nvPr/>
          </p:nvSpPr>
          <p:spPr>
            <a:xfrm>
              <a:off x="34837653" y="32960494"/>
              <a:ext cx="15564112" cy="713114"/>
            </a:xfrm>
            <a:custGeom>
              <a:avLst/>
              <a:gdLst>
                <a:gd name="connsiteX0" fmla="*/ 0 w 15525751"/>
                <a:gd name="connsiteY0" fmla="*/ 0 h 815181"/>
                <a:gd name="connsiteX1" fmla="*/ 15525751 w 15525751"/>
                <a:gd name="connsiteY1" fmla="*/ 0 h 815181"/>
                <a:gd name="connsiteX2" fmla="*/ 15525751 w 15525751"/>
                <a:gd name="connsiteY2" fmla="*/ 815181 h 815181"/>
                <a:gd name="connsiteX3" fmla="*/ 0 w 15525751"/>
                <a:gd name="connsiteY3" fmla="*/ 815181 h 815181"/>
                <a:gd name="connsiteX4" fmla="*/ 0 w 15525751"/>
                <a:gd name="connsiteY4" fmla="*/ 0 h 815181"/>
                <a:gd name="connsiteX0" fmla="*/ 0 w 15525751"/>
                <a:gd name="connsiteY0" fmla="*/ 0 h 887752"/>
                <a:gd name="connsiteX1" fmla="*/ 15525751 w 15525751"/>
                <a:gd name="connsiteY1" fmla="*/ 0 h 887752"/>
                <a:gd name="connsiteX2" fmla="*/ 15525751 w 15525751"/>
                <a:gd name="connsiteY2" fmla="*/ 815181 h 887752"/>
                <a:gd name="connsiteX3" fmla="*/ 0 w 15525751"/>
                <a:gd name="connsiteY3" fmla="*/ 887752 h 887752"/>
                <a:gd name="connsiteX4" fmla="*/ 0 w 15525751"/>
                <a:gd name="connsiteY4" fmla="*/ 0 h 887752"/>
                <a:gd name="connsiteX0" fmla="*/ 0 w 15540266"/>
                <a:gd name="connsiteY0" fmla="*/ 0 h 916781"/>
                <a:gd name="connsiteX1" fmla="*/ 15525751 w 15540266"/>
                <a:gd name="connsiteY1" fmla="*/ 0 h 916781"/>
                <a:gd name="connsiteX2" fmla="*/ 15540266 w 15540266"/>
                <a:gd name="connsiteY2" fmla="*/ 916781 h 916781"/>
                <a:gd name="connsiteX3" fmla="*/ 0 w 15540266"/>
                <a:gd name="connsiteY3" fmla="*/ 887752 h 916781"/>
                <a:gd name="connsiteX4" fmla="*/ 0 w 15540266"/>
                <a:gd name="connsiteY4" fmla="*/ 0 h 916781"/>
                <a:gd name="connsiteX0" fmla="*/ 0 w 15540266"/>
                <a:gd name="connsiteY0" fmla="*/ 0 h 916781"/>
                <a:gd name="connsiteX1" fmla="*/ 15525751 w 15540266"/>
                <a:gd name="connsiteY1" fmla="*/ 0 h 916781"/>
                <a:gd name="connsiteX2" fmla="*/ 15540266 w 15540266"/>
                <a:gd name="connsiteY2" fmla="*/ 916781 h 916781"/>
                <a:gd name="connsiteX3" fmla="*/ 0 w 15540266"/>
                <a:gd name="connsiteY3" fmla="*/ 739496 h 916781"/>
                <a:gd name="connsiteX4" fmla="*/ 0 w 15540266"/>
                <a:gd name="connsiteY4" fmla="*/ 0 h 916781"/>
                <a:gd name="connsiteX0" fmla="*/ 0 w 15525751"/>
                <a:gd name="connsiteY0" fmla="*/ 0 h 768525"/>
                <a:gd name="connsiteX1" fmla="*/ 15525751 w 15525751"/>
                <a:gd name="connsiteY1" fmla="*/ 0 h 768525"/>
                <a:gd name="connsiteX2" fmla="*/ 15508116 w 15525751"/>
                <a:gd name="connsiteY2" fmla="*/ 768525 h 768525"/>
                <a:gd name="connsiteX3" fmla="*/ 0 w 15525751"/>
                <a:gd name="connsiteY3" fmla="*/ 739496 h 768525"/>
                <a:gd name="connsiteX4" fmla="*/ 0 w 15525751"/>
                <a:gd name="connsiteY4" fmla="*/ 0 h 768525"/>
                <a:gd name="connsiteX0" fmla="*/ 0 w 15540215"/>
                <a:gd name="connsiteY0" fmla="*/ 0 h 768525"/>
                <a:gd name="connsiteX1" fmla="*/ 15525751 w 15540215"/>
                <a:gd name="connsiteY1" fmla="*/ 0 h 768525"/>
                <a:gd name="connsiteX2" fmla="*/ 15540215 w 15540215"/>
                <a:gd name="connsiteY2" fmla="*/ 768525 h 768525"/>
                <a:gd name="connsiteX3" fmla="*/ 0 w 15540215"/>
                <a:gd name="connsiteY3" fmla="*/ 739496 h 768525"/>
                <a:gd name="connsiteX4" fmla="*/ 0 w 15540215"/>
                <a:gd name="connsiteY4" fmla="*/ 0 h 76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15" h="768525">
                  <a:moveTo>
                    <a:pt x="0" y="0"/>
                  </a:moveTo>
                  <a:lnTo>
                    <a:pt x="15525751" y="0"/>
                  </a:lnTo>
                  <a:lnTo>
                    <a:pt x="15540215" y="768525"/>
                  </a:lnTo>
                  <a:lnTo>
                    <a:pt x="0" y="739496"/>
                  </a:lnTo>
                  <a:lnTo>
                    <a:pt x="0" y="0"/>
                  </a:lnTo>
                  <a:close/>
                </a:path>
              </a:pathLst>
            </a:custGeom>
            <a:solidFill>
              <a:srgbClr val="C00000"/>
            </a:solidFill>
          </p:spPr>
          <p:txBody>
            <a:bodyPr lIns="91440" tIns="45720" rIns="91440" bIns="45720" anchor="t"/>
            <a:lstStyle>
              <a:lvl1pPr defTabSz="5016500" eaLnBrk="0" hangingPunct="0">
                <a:defRPr sz="4000" b="1" baseline="-25000">
                  <a:solidFill>
                    <a:schemeClr val="tx1"/>
                  </a:solidFill>
                  <a:latin typeface="Arial" pitchFamily="34" charset="0"/>
                  <a:ea typeface="MS PGothic" pitchFamily="34" charset="-128"/>
                </a:defRPr>
              </a:lvl1pPr>
              <a:lvl2pPr marL="742950" indent="-285750" defTabSz="5016500" eaLnBrk="0" hangingPunct="0">
                <a:defRPr sz="4000" b="1" baseline="-25000">
                  <a:solidFill>
                    <a:schemeClr val="tx1"/>
                  </a:solidFill>
                  <a:latin typeface="Arial" pitchFamily="34" charset="0"/>
                  <a:ea typeface="MS PGothic" pitchFamily="34" charset="-128"/>
                </a:defRPr>
              </a:lvl2pPr>
              <a:lvl3pPr marL="1143000" indent="-228600" defTabSz="5016500" eaLnBrk="0" hangingPunct="0">
                <a:defRPr sz="4000" b="1" baseline="-25000">
                  <a:solidFill>
                    <a:schemeClr val="tx1"/>
                  </a:solidFill>
                  <a:latin typeface="Arial" pitchFamily="34" charset="0"/>
                  <a:ea typeface="MS PGothic" pitchFamily="34" charset="-128"/>
                </a:defRPr>
              </a:lvl3pPr>
              <a:lvl4pPr marL="1600200" indent="-228600" defTabSz="5016500" eaLnBrk="0" hangingPunct="0">
                <a:defRPr sz="4000" b="1" baseline="-25000">
                  <a:solidFill>
                    <a:schemeClr val="tx1"/>
                  </a:solidFill>
                  <a:latin typeface="Arial" pitchFamily="34" charset="0"/>
                  <a:ea typeface="MS PGothic" pitchFamily="34" charset="-128"/>
                </a:defRPr>
              </a:lvl4pPr>
              <a:lvl5pPr marL="2057400" indent="-228600" defTabSz="5016500" eaLnBrk="0" hangingPunct="0">
                <a:defRPr sz="4000" b="1" baseline="-25000">
                  <a:solidFill>
                    <a:schemeClr val="tx1"/>
                  </a:solidFill>
                  <a:latin typeface="Arial" pitchFamily="34" charset="0"/>
                  <a:ea typeface="MS PGothic" pitchFamily="34" charset="-128"/>
                </a:defRPr>
              </a:lvl5pPr>
              <a:lvl6pPr marL="2514600" indent="-228600" defTabSz="5016500" eaLnBrk="0" fontAlgn="base" hangingPunct="0">
                <a:spcBef>
                  <a:spcPct val="0"/>
                </a:spcBef>
                <a:spcAft>
                  <a:spcPct val="0"/>
                </a:spcAft>
                <a:defRPr sz="4000" b="1" baseline="-25000">
                  <a:solidFill>
                    <a:schemeClr val="tx1"/>
                  </a:solidFill>
                  <a:latin typeface="Arial" pitchFamily="34" charset="0"/>
                  <a:ea typeface="MS PGothic" pitchFamily="34" charset="-128"/>
                </a:defRPr>
              </a:lvl6pPr>
              <a:lvl7pPr marL="2971800" indent="-228600" defTabSz="5016500" eaLnBrk="0" fontAlgn="base" hangingPunct="0">
                <a:spcBef>
                  <a:spcPct val="0"/>
                </a:spcBef>
                <a:spcAft>
                  <a:spcPct val="0"/>
                </a:spcAft>
                <a:defRPr sz="4000" b="1" baseline="-25000">
                  <a:solidFill>
                    <a:schemeClr val="tx1"/>
                  </a:solidFill>
                  <a:latin typeface="Arial" pitchFamily="34" charset="0"/>
                  <a:ea typeface="MS PGothic" pitchFamily="34" charset="-128"/>
                </a:defRPr>
              </a:lvl7pPr>
              <a:lvl8pPr marL="3429000" indent="-228600" defTabSz="5016500" eaLnBrk="0" fontAlgn="base" hangingPunct="0">
                <a:spcBef>
                  <a:spcPct val="0"/>
                </a:spcBef>
                <a:spcAft>
                  <a:spcPct val="0"/>
                </a:spcAft>
                <a:defRPr sz="4000" b="1" baseline="-25000">
                  <a:solidFill>
                    <a:schemeClr val="tx1"/>
                  </a:solidFill>
                  <a:latin typeface="Arial" pitchFamily="34" charset="0"/>
                  <a:ea typeface="MS PGothic" pitchFamily="34" charset="-128"/>
                </a:defRPr>
              </a:lvl8pPr>
              <a:lvl9pPr marL="3886200" indent="-228600" defTabSz="5016500" eaLnBrk="0" fontAlgn="base" hangingPunct="0">
                <a:spcBef>
                  <a:spcPct val="0"/>
                </a:spcBef>
                <a:spcAft>
                  <a:spcPct val="0"/>
                </a:spcAft>
                <a:defRPr sz="4000" b="1" baseline="-25000">
                  <a:solidFill>
                    <a:schemeClr val="tx1"/>
                  </a:solidFill>
                  <a:latin typeface="Arial" pitchFamily="34" charset="0"/>
                  <a:ea typeface="MS PGothic" pitchFamily="34" charset="-128"/>
                </a:defRPr>
              </a:lvl9pPr>
            </a:lstStyle>
            <a:p>
              <a:pPr algn="ctr"/>
              <a:r>
                <a:rPr lang="en-US" baseline="0" dirty="0">
                  <a:solidFill>
                    <a:schemeClr val="bg1"/>
                  </a:solidFill>
                  <a:latin typeface="Arial"/>
                  <a:ea typeface="ヒラギノ角ゴ Pro W3"/>
                  <a:cs typeface="Arial"/>
                </a:rPr>
                <a:t>References</a:t>
              </a:r>
              <a:endParaRPr lang="en-US" dirty="0">
                <a:solidFill>
                  <a:schemeClr val="bg1"/>
                </a:solidFill>
              </a:endParaRPr>
            </a:p>
          </p:txBody>
        </p:sp>
      </p:grpSp>
      <p:sp>
        <p:nvSpPr>
          <p:cNvPr id="71" name="TextBox 70">
            <a:extLst>
              <a:ext uri="{FF2B5EF4-FFF2-40B4-BE49-F238E27FC236}">
                <a16:creationId xmlns:a16="http://schemas.microsoft.com/office/drawing/2014/main" id="{02041E1E-9E80-3152-39C7-6D78E938331E}"/>
              </a:ext>
            </a:extLst>
          </p:cNvPr>
          <p:cNvSpPr txBox="1"/>
          <p:nvPr/>
        </p:nvSpPr>
        <p:spPr>
          <a:xfrm>
            <a:off x="497706" y="16058175"/>
            <a:ext cx="14580784" cy="27565174"/>
          </a:xfrm>
          <a:prstGeom prst="rect">
            <a:avLst/>
          </a:prstGeom>
          <a:noFill/>
        </p:spPr>
        <p:txBody>
          <a:bodyPr wrap="square" lIns="79925" tIns="39970" rIns="79925" bIns="39970" rtlCol="0" anchor="t">
            <a:spAutoFit/>
          </a:bodyPr>
          <a:lstStyle/>
          <a:p>
            <a:pPr marL="571500" indent="-571500">
              <a:buFont typeface="Arial"/>
              <a:buChar char="•"/>
            </a:pPr>
            <a:r>
              <a:rPr lang="en-US" sz="4700">
                <a:solidFill>
                  <a:srgbClr val="000000"/>
                </a:solidFill>
                <a:latin typeface="Arial"/>
                <a:cs typeface="Arial"/>
              </a:rPr>
              <a:t>Meiofauna are a diverse group of benthic invertebrates that range between 0.04 mm and 1mm in size.</a:t>
            </a:r>
          </a:p>
          <a:p>
            <a:pPr marL="571500" indent="-571500">
              <a:buFont typeface="Arial"/>
              <a:buChar char="•"/>
            </a:pPr>
            <a:r>
              <a:rPr lang="en-US" sz="4700">
                <a:solidFill>
                  <a:srgbClr val="000000"/>
                </a:solidFill>
                <a:latin typeface="Arial"/>
                <a:cs typeface="Arial"/>
              </a:rPr>
              <a:t>The community composition of these organisms indicates anthropogenic influence and environmental health. </a:t>
            </a:r>
            <a:endParaRPr lang="en-US" sz="4700">
              <a:solidFill>
                <a:srgbClr val="000000"/>
              </a:solidFill>
              <a:latin typeface="Arial" panose="020B0604020202020204" pitchFamily="34" charset="0"/>
              <a:cs typeface="Arial"/>
            </a:endParaRPr>
          </a:p>
          <a:p>
            <a:pPr marL="571500" indent="-571500">
              <a:buFont typeface="Arial"/>
              <a:buChar char="•"/>
            </a:pPr>
            <a:r>
              <a:rPr lang="en-US" sz="4700">
                <a:solidFill>
                  <a:srgbClr val="000000"/>
                </a:solidFill>
                <a:latin typeface="Arial"/>
                <a:ea typeface="+mn-lt"/>
                <a:cs typeface="+mn-lt"/>
              </a:rPr>
              <a:t>There are 2 methods used to monitor the </a:t>
            </a:r>
            <a:r>
              <a:rPr lang="en-US" sz="4700">
                <a:solidFill>
                  <a:srgbClr val="000000"/>
                </a:solidFill>
                <a:latin typeface="Arial"/>
                <a:cs typeface="Arial"/>
              </a:rPr>
              <a:t>meiofauna </a:t>
            </a:r>
            <a:r>
              <a:rPr lang="en-US" sz="4700">
                <a:solidFill>
                  <a:srgbClr val="000000"/>
                </a:solidFill>
                <a:latin typeface="Arial"/>
                <a:ea typeface="+mn-lt"/>
                <a:cs typeface="+mn-lt"/>
              </a:rPr>
              <a:t>community composition in the sediment. Each method has differing benefits and drawbacks.</a:t>
            </a: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rtl="0">
              <a:spcBef>
                <a:spcPts val="0"/>
              </a:spcBef>
              <a:spcAft>
                <a:spcPts val="0"/>
              </a:spcAft>
              <a:buFont typeface="Arial" panose="020B0604020202020204" pitchFamily="34" charset="0"/>
              <a:buChar char="•"/>
            </a:pPr>
            <a:endParaRPr lang="en-US" sz="4700" b="0" i="0" u="none" strike="noStrike">
              <a:solidFill>
                <a:srgbClr val="000000"/>
              </a:solidFill>
              <a:effectLst/>
              <a:latin typeface="Arial" panose="020B0604020202020204" pitchFamily="34" charset="0"/>
            </a:endParaRPr>
          </a:p>
          <a:p>
            <a:pPr marL="571500" indent="-571500" rtl="0">
              <a:spcBef>
                <a:spcPts val="0"/>
              </a:spcBef>
              <a:spcAft>
                <a:spcPts val="0"/>
              </a:spcAft>
              <a:buFont typeface="Arial" panose="020B0604020202020204" pitchFamily="34" charset="0"/>
              <a:buChar char="•"/>
            </a:pPr>
            <a:endParaRPr lang="en-US" sz="4700" b="0">
              <a:effectLst/>
            </a:endParaRPr>
          </a:p>
          <a:p>
            <a:br>
              <a:rPr lang="en-US" sz="4700" b="0">
                <a:effectLst/>
              </a:rPr>
            </a:br>
            <a:endParaRPr lang="en-US" sz="4700" b="0" baseline="0">
              <a:latin typeface="Calibri" panose="020F0502020204030204" pitchFamily="34" charset="0"/>
            </a:endParaRPr>
          </a:p>
        </p:txBody>
      </p:sp>
      <p:sp>
        <p:nvSpPr>
          <p:cNvPr id="72" name="TextBox 71">
            <a:extLst>
              <a:ext uri="{FF2B5EF4-FFF2-40B4-BE49-F238E27FC236}">
                <a16:creationId xmlns:a16="http://schemas.microsoft.com/office/drawing/2014/main" id="{C9A4CD89-30A1-F25A-AA8E-F18BAAFA8D1E}"/>
              </a:ext>
            </a:extLst>
          </p:cNvPr>
          <p:cNvSpPr txBox="1"/>
          <p:nvPr/>
        </p:nvSpPr>
        <p:spPr>
          <a:xfrm>
            <a:off x="29782731" y="5698921"/>
            <a:ext cx="13740707" cy="5759198"/>
          </a:xfrm>
          <a:prstGeom prst="rect">
            <a:avLst/>
          </a:prstGeom>
          <a:noFill/>
        </p:spPr>
        <p:txBody>
          <a:bodyPr wrap="square" lIns="79925" tIns="39970" rIns="79925" bIns="39970" rtlCol="0" anchor="t">
            <a:spAutoFit/>
          </a:bodyPr>
          <a:lstStyle/>
          <a:p>
            <a:r>
              <a:rPr lang="en-US" sz="3700" b="1" i="1">
                <a:solidFill>
                  <a:srgbClr val="000000"/>
                </a:solidFill>
                <a:latin typeface="Arial"/>
                <a:cs typeface="Arial"/>
              </a:rPr>
              <a:t>Field Sampling &amp; Sample Preparation </a:t>
            </a:r>
            <a:endParaRPr lang="en-US" sz="3700" b="0">
              <a:effectLst/>
              <a:latin typeface="Arial"/>
              <a:cs typeface="Arial"/>
            </a:endParaRPr>
          </a:p>
          <a:p>
            <a:r>
              <a:rPr lang="en-US" sz="3700" b="0" i="0" u="none" strike="noStrike">
                <a:solidFill>
                  <a:srgbClr val="000000"/>
                </a:solidFill>
                <a:effectLst/>
                <a:latin typeface="Arial"/>
                <a:cs typeface="Arial"/>
              </a:rPr>
              <a:t>Samples </a:t>
            </a:r>
            <a:r>
              <a:rPr lang="en-US" sz="3700">
                <a:solidFill>
                  <a:srgbClr val="000000"/>
                </a:solidFill>
                <a:latin typeface="Arial"/>
                <a:cs typeface="Arial"/>
              </a:rPr>
              <a:t>were</a:t>
            </a:r>
            <a:r>
              <a:rPr lang="en-US" sz="3700" b="0" i="0" u="none" strike="noStrike">
                <a:solidFill>
                  <a:srgbClr val="000000"/>
                </a:solidFill>
                <a:effectLst/>
                <a:latin typeface="Arial"/>
                <a:cs typeface="Arial"/>
              </a:rPr>
              <a:t> obtained along a 100 m transect across a mudflat exposed at </a:t>
            </a:r>
            <a:r>
              <a:rPr lang="en-US" sz="3700">
                <a:solidFill>
                  <a:srgbClr val="000000"/>
                </a:solidFill>
                <a:latin typeface="Arial"/>
                <a:cs typeface="Arial"/>
              </a:rPr>
              <a:t>low tide at Seaside Park, Bridgeport CT</a:t>
            </a:r>
            <a:r>
              <a:rPr lang="en-US" sz="3700" b="0" i="0" u="none" strike="noStrike">
                <a:solidFill>
                  <a:srgbClr val="000000"/>
                </a:solidFill>
                <a:effectLst/>
                <a:latin typeface="Arial"/>
                <a:cs typeface="Arial"/>
              </a:rPr>
              <a:t>. For visual identification, samples </a:t>
            </a:r>
            <a:r>
              <a:rPr lang="en-US" sz="3700">
                <a:solidFill>
                  <a:srgbClr val="000000"/>
                </a:solidFill>
                <a:latin typeface="Arial"/>
                <a:cs typeface="Arial"/>
              </a:rPr>
              <a:t>were</a:t>
            </a:r>
            <a:r>
              <a:rPr lang="en-US" sz="3700" b="0" i="0" u="none" strike="noStrike">
                <a:solidFill>
                  <a:srgbClr val="000000"/>
                </a:solidFill>
                <a:effectLst/>
                <a:latin typeface="Arial"/>
                <a:cs typeface="Arial"/>
              </a:rPr>
              <a:t> decanted and preserved in 70% ethanol using the methodology of </a:t>
            </a:r>
            <a:r>
              <a:rPr lang="en-US" sz="3700" b="0" i="0" u="none" strike="noStrike" err="1">
                <a:solidFill>
                  <a:srgbClr val="000000"/>
                </a:solidFill>
                <a:effectLst/>
                <a:latin typeface="Arial"/>
                <a:cs typeface="Arial"/>
              </a:rPr>
              <a:t>Aylagas</a:t>
            </a:r>
            <a:r>
              <a:rPr lang="en-US" sz="3700" b="0" i="0" u="none" strike="noStrike">
                <a:solidFill>
                  <a:srgbClr val="000000"/>
                </a:solidFill>
                <a:effectLst/>
                <a:latin typeface="Arial"/>
                <a:cs typeface="Arial"/>
              </a:rPr>
              <a:t> et al. 2016. For genetic identification, replicates of samples </a:t>
            </a:r>
            <a:r>
              <a:rPr lang="en-US" sz="3700">
                <a:solidFill>
                  <a:srgbClr val="000000"/>
                </a:solidFill>
                <a:latin typeface="Arial"/>
                <a:cs typeface="Arial"/>
              </a:rPr>
              <a:t>were </a:t>
            </a:r>
            <a:r>
              <a:rPr lang="en-US" sz="3700">
                <a:solidFill>
                  <a:srgbClr val="FF0000"/>
                </a:solidFill>
                <a:latin typeface="Arial"/>
                <a:cs typeface="Arial"/>
              </a:rPr>
              <a:t>stored</a:t>
            </a:r>
            <a:r>
              <a:rPr lang="en-US" sz="3700" b="0" i="0" u="none" strike="noStrike">
                <a:solidFill>
                  <a:srgbClr val="FF0000"/>
                </a:solidFill>
                <a:effectLst/>
                <a:latin typeface="Arial"/>
                <a:cs typeface="Arial"/>
              </a:rPr>
              <a:t> in the -80</a:t>
            </a:r>
            <a:r>
              <a:rPr lang="en-US" sz="3700" b="0" i="0" u="none" strike="noStrike" baseline="30000">
                <a:solidFill>
                  <a:srgbClr val="FF0000"/>
                </a:solidFill>
                <a:effectLst/>
                <a:latin typeface="Arial"/>
                <a:cs typeface="Arial"/>
              </a:rPr>
              <a:t>oC </a:t>
            </a:r>
            <a:r>
              <a:rPr lang="en-US" sz="3700" b="0" i="0" u="none" strike="noStrike">
                <a:solidFill>
                  <a:srgbClr val="FF0000"/>
                </a:solidFill>
                <a:effectLst/>
                <a:latin typeface="Arial"/>
                <a:cs typeface="Arial"/>
              </a:rPr>
              <a:t>freezer</a:t>
            </a:r>
            <a:r>
              <a:rPr lang="en-US" sz="3700" b="0" i="0" u="none" strike="noStrike">
                <a:solidFill>
                  <a:srgbClr val="000000"/>
                </a:solidFill>
                <a:effectLst/>
                <a:latin typeface="Arial"/>
                <a:cs typeface="Arial"/>
              </a:rPr>
              <a:t>, while others </a:t>
            </a:r>
            <a:r>
              <a:rPr lang="en-US" sz="3700">
                <a:solidFill>
                  <a:srgbClr val="000000"/>
                </a:solidFill>
                <a:latin typeface="Arial"/>
                <a:cs typeface="Arial"/>
              </a:rPr>
              <a:t>were</a:t>
            </a:r>
            <a:r>
              <a:rPr lang="en-US" sz="3700" b="0" i="0" u="none" strike="noStrike">
                <a:solidFill>
                  <a:srgbClr val="000000"/>
                </a:solidFill>
                <a:effectLst/>
                <a:latin typeface="Arial"/>
                <a:cs typeface="Arial"/>
              </a:rPr>
              <a:t> stored </a:t>
            </a:r>
            <a:r>
              <a:rPr lang="en-US" sz="3700" b="0" i="0" u="none" strike="noStrike">
                <a:solidFill>
                  <a:srgbClr val="FF0000"/>
                </a:solidFill>
                <a:effectLst/>
                <a:latin typeface="Arial"/>
                <a:cs typeface="Arial"/>
              </a:rPr>
              <a:t>at 4</a:t>
            </a:r>
            <a:r>
              <a:rPr lang="en-US" sz="3700" b="0" i="0" u="none" strike="noStrike" baseline="30000">
                <a:solidFill>
                  <a:srgbClr val="FF0000"/>
                </a:solidFill>
                <a:effectLst/>
                <a:latin typeface="Arial"/>
                <a:cs typeface="Arial"/>
              </a:rPr>
              <a:t>oC</a:t>
            </a:r>
            <a:r>
              <a:rPr lang="en-US" sz="3700" b="0" i="0" u="none" strike="noStrike">
                <a:solidFill>
                  <a:srgbClr val="FF0000"/>
                </a:solidFill>
                <a:effectLst/>
                <a:latin typeface="Arial"/>
                <a:cs typeface="Arial"/>
              </a:rPr>
              <a:t> in a 70-95% ethanol solution at a 2:1 ratio.</a:t>
            </a:r>
            <a:r>
              <a:rPr lang="en-US" sz="3700" b="0" i="0" u="none" strike="noStrike">
                <a:solidFill>
                  <a:srgbClr val="000000"/>
                </a:solidFill>
                <a:effectLst/>
                <a:latin typeface="Arial"/>
                <a:cs typeface="Arial"/>
              </a:rPr>
              <a:t> </a:t>
            </a:r>
            <a:endParaRPr lang="en-US" sz="3700" b="0">
              <a:effectLst/>
              <a:latin typeface="Arial"/>
              <a:cs typeface="Arial"/>
            </a:endParaRPr>
          </a:p>
          <a:p>
            <a:pPr rtl="0">
              <a:spcBef>
                <a:spcPts val="0"/>
              </a:spcBef>
              <a:spcAft>
                <a:spcPts val="0"/>
              </a:spcAft>
            </a:pPr>
            <a:br>
              <a:rPr lang="en-US" sz="3700" b="0">
                <a:effectLst/>
              </a:rPr>
            </a:br>
            <a:br>
              <a:rPr lang="en-US"/>
            </a:br>
            <a:endParaRPr lang="en-US" b="0" baseline="0">
              <a:latin typeface="Calibri" panose="020F0502020204030204" pitchFamily="34" charset="0"/>
            </a:endParaRPr>
          </a:p>
        </p:txBody>
      </p:sp>
      <p:sp>
        <p:nvSpPr>
          <p:cNvPr id="73" name="TextBox 72">
            <a:extLst>
              <a:ext uri="{FF2B5EF4-FFF2-40B4-BE49-F238E27FC236}">
                <a16:creationId xmlns:a16="http://schemas.microsoft.com/office/drawing/2014/main" id="{CCBE9CBA-8C2B-B16C-4C45-EF49227B7D8E}"/>
              </a:ext>
            </a:extLst>
          </p:cNvPr>
          <p:cNvSpPr txBox="1"/>
          <p:nvPr/>
        </p:nvSpPr>
        <p:spPr>
          <a:xfrm>
            <a:off x="10083074" y="2821248"/>
            <a:ext cx="24942800" cy="1600438"/>
          </a:xfrm>
          <a:prstGeom prst="rect">
            <a:avLst/>
          </a:prstGeom>
          <a:noFill/>
        </p:spPr>
        <p:txBody>
          <a:bodyPr wrap="square" rtlCol="0">
            <a:spAutoFit/>
          </a:bodyPr>
          <a:lstStyle/>
          <a:p>
            <a:pPr algn="ctr" rtl="0">
              <a:spcBef>
                <a:spcPts val="0"/>
              </a:spcBef>
              <a:spcAft>
                <a:spcPts val="0"/>
              </a:spcAft>
            </a:pPr>
            <a:r>
              <a:rPr lang="en-US" sz="4000" b="0" i="0" u="none" strike="noStrike">
                <a:solidFill>
                  <a:srgbClr val="000000"/>
                </a:solidFill>
                <a:effectLst/>
                <a:latin typeface="Arial" panose="020B0604020202020204" pitchFamily="34" charset="0"/>
              </a:rPr>
              <a:t>Lilly Bove</a:t>
            </a:r>
            <a:r>
              <a:rPr lang="en-US" sz="4000" b="0" i="0" u="none" strike="noStrike" baseline="30000">
                <a:solidFill>
                  <a:srgbClr val="000000"/>
                </a:solidFill>
                <a:effectLst/>
                <a:latin typeface="Arial" panose="020B0604020202020204" pitchFamily="34" charset="0"/>
              </a:rPr>
              <a:t>1</a:t>
            </a:r>
            <a:r>
              <a:rPr lang="en-US" sz="4000" b="0" i="0" u="none" strike="noStrike">
                <a:solidFill>
                  <a:srgbClr val="000000"/>
                </a:solidFill>
                <a:effectLst/>
                <a:latin typeface="Arial" panose="020B0604020202020204" pitchFamily="34" charset="0"/>
              </a:rPr>
              <a:t>, Joanna Coreno</a:t>
            </a:r>
            <a:r>
              <a:rPr lang="en-US" sz="4000" b="0" i="0" u="none" strike="noStrike" baseline="30000">
                <a:solidFill>
                  <a:srgbClr val="000000"/>
                </a:solidFill>
                <a:effectLst/>
                <a:latin typeface="Arial" panose="020B0604020202020204" pitchFamily="34" charset="0"/>
              </a:rPr>
              <a:t>1</a:t>
            </a:r>
            <a:r>
              <a:rPr lang="en-US" sz="4000" b="0" i="0" u="none" strike="noStrike">
                <a:solidFill>
                  <a:srgbClr val="000000"/>
                </a:solidFill>
                <a:effectLst/>
                <a:latin typeface="Arial" panose="020B0604020202020204" pitchFamily="34" charset="0"/>
              </a:rPr>
              <a:t>, Lisa Piastuch</a:t>
            </a:r>
            <a:r>
              <a:rPr lang="en-US" sz="4000" b="0" i="0" u="none" strike="noStrike" baseline="30000">
                <a:solidFill>
                  <a:srgbClr val="000000"/>
                </a:solidFill>
                <a:effectLst/>
                <a:latin typeface="Arial" panose="020B0604020202020204" pitchFamily="34" charset="0"/>
              </a:rPr>
              <a:t>2</a:t>
            </a:r>
            <a:r>
              <a:rPr lang="en-US" sz="4000" b="0" i="0" u="none" strike="noStrike">
                <a:solidFill>
                  <a:srgbClr val="000000"/>
                </a:solidFill>
                <a:effectLst/>
                <a:latin typeface="Arial" panose="020B0604020202020204" pitchFamily="34" charset="0"/>
              </a:rPr>
              <a:t>, Ashley Stoehr</a:t>
            </a:r>
            <a:r>
              <a:rPr lang="en-US" sz="4000" b="0" i="0" u="none" strike="noStrike" baseline="30000">
                <a:solidFill>
                  <a:srgbClr val="000000"/>
                </a:solidFill>
                <a:effectLst/>
                <a:latin typeface="Arial" panose="020B0604020202020204" pitchFamily="34" charset="0"/>
              </a:rPr>
              <a:t>1</a:t>
            </a:r>
            <a:r>
              <a:rPr lang="en-US" sz="4000" b="0" i="0" u="none" strike="noStrike">
                <a:solidFill>
                  <a:srgbClr val="000000"/>
                </a:solidFill>
                <a:effectLst/>
                <a:latin typeface="Arial" panose="020B0604020202020204" pitchFamily="34" charset="0"/>
              </a:rPr>
              <a:t>, and Alyssa Woronik</a:t>
            </a:r>
            <a:r>
              <a:rPr lang="en-US" sz="4000" b="0" i="0" u="none" strike="noStrike" baseline="30000">
                <a:solidFill>
                  <a:srgbClr val="000000"/>
                </a:solidFill>
                <a:effectLst/>
                <a:latin typeface="Arial" panose="020B0604020202020204" pitchFamily="34" charset="0"/>
              </a:rPr>
              <a:t>1</a:t>
            </a:r>
            <a:r>
              <a:rPr lang="en-US" sz="4000"/>
              <a:t>  </a:t>
            </a:r>
          </a:p>
          <a:p>
            <a:pPr algn="ctr"/>
            <a:r>
              <a:rPr lang="en-US" sz="4000" b="0" i="0" u="none" strike="noStrike" baseline="30000">
                <a:solidFill>
                  <a:srgbClr val="000000"/>
                </a:solidFill>
                <a:effectLst/>
                <a:latin typeface="Arial" panose="020B0604020202020204" pitchFamily="34" charset="0"/>
              </a:rPr>
              <a:t>1 </a:t>
            </a:r>
            <a:r>
              <a:rPr lang="en-US" sz="4000" b="0" i="0" u="none" strike="noStrike">
                <a:solidFill>
                  <a:srgbClr val="000000"/>
                </a:solidFill>
                <a:effectLst/>
                <a:latin typeface="Arial" panose="020B0604020202020204" pitchFamily="34" charset="0"/>
              </a:rPr>
              <a:t>Sacred Hearty University </a:t>
            </a:r>
            <a:r>
              <a:rPr lang="en-US" sz="4000" b="0" i="0" u="none" strike="noStrike" baseline="30000">
                <a:solidFill>
                  <a:srgbClr val="000000"/>
                </a:solidFill>
                <a:effectLst/>
                <a:latin typeface="Arial" panose="020B0604020202020204" pitchFamily="34" charset="0"/>
              </a:rPr>
              <a:t>2</a:t>
            </a:r>
            <a:r>
              <a:rPr lang="en-US" sz="4000" b="0" i="0" u="none" strike="noStrike">
                <a:solidFill>
                  <a:srgbClr val="000000"/>
                </a:solidFill>
                <a:effectLst/>
                <a:latin typeface="Arial" panose="020B0604020202020204" pitchFamily="34" charset="0"/>
              </a:rPr>
              <a:t>University of Connecticut, Avery Point</a:t>
            </a:r>
            <a:endParaRPr lang="en-US" sz="4000"/>
          </a:p>
          <a:p>
            <a:endParaRPr lang="en-US"/>
          </a:p>
        </p:txBody>
      </p:sp>
      <p:pic>
        <p:nvPicPr>
          <p:cNvPr id="74" name="Picture 73">
            <a:extLst>
              <a:ext uri="{FF2B5EF4-FFF2-40B4-BE49-F238E27FC236}">
                <a16:creationId xmlns:a16="http://schemas.microsoft.com/office/drawing/2014/main" id="{DBFC4972-42F4-DDD5-6376-F23E9E5ED574}"/>
              </a:ext>
            </a:extLst>
          </p:cNvPr>
          <p:cNvPicPr>
            <a:picLocks noChangeAspect="1"/>
          </p:cNvPicPr>
          <p:nvPr/>
        </p:nvPicPr>
        <p:blipFill rotWithShape="1">
          <a:blip r:embed="rId3"/>
          <a:srcRect b="45673"/>
          <a:stretch/>
        </p:blipFill>
        <p:spPr>
          <a:xfrm>
            <a:off x="-2877344" y="79251"/>
            <a:ext cx="9455906" cy="3538173"/>
          </a:xfrm>
          <a:prstGeom prst="rect">
            <a:avLst/>
          </a:prstGeom>
        </p:spPr>
      </p:pic>
      <p:pic>
        <p:nvPicPr>
          <p:cNvPr id="75" name="Picture 74">
            <a:extLst>
              <a:ext uri="{FF2B5EF4-FFF2-40B4-BE49-F238E27FC236}">
                <a16:creationId xmlns:a16="http://schemas.microsoft.com/office/drawing/2014/main" id="{5FF236B8-84AA-55E3-6396-623ABA4D13A4}"/>
              </a:ext>
            </a:extLst>
          </p:cNvPr>
          <p:cNvPicPr>
            <a:picLocks noChangeAspect="1"/>
          </p:cNvPicPr>
          <p:nvPr/>
        </p:nvPicPr>
        <p:blipFill rotWithShape="1">
          <a:blip r:embed="rId3"/>
          <a:srcRect t="54327" b="563"/>
          <a:stretch/>
        </p:blipFill>
        <p:spPr>
          <a:xfrm>
            <a:off x="3611733" y="649514"/>
            <a:ext cx="5824951" cy="2029268"/>
          </a:xfrm>
          <a:prstGeom prst="rect">
            <a:avLst/>
          </a:prstGeom>
        </p:spPr>
      </p:pic>
      <p:pic>
        <p:nvPicPr>
          <p:cNvPr id="76" name="Picture 75">
            <a:extLst>
              <a:ext uri="{FF2B5EF4-FFF2-40B4-BE49-F238E27FC236}">
                <a16:creationId xmlns:a16="http://schemas.microsoft.com/office/drawing/2014/main" id="{829C6A09-7A3B-C507-09AD-9C4061C430E4}"/>
              </a:ext>
            </a:extLst>
          </p:cNvPr>
          <p:cNvPicPr>
            <a:picLocks noChangeAspect="1"/>
          </p:cNvPicPr>
          <p:nvPr/>
        </p:nvPicPr>
        <p:blipFill>
          <a:blip r:embed="rId4"/>
          <a:stretch>
            <a:fillRect/>
          </a:stretch>
        </p:blipFill>
        <p:spPr>
          <a:xfrm>
            <a:off x="36997458" y="579539"/>
            <a:ext cx="6087804" cy="2029268"/>
          </a:xfrm>
          <a:prstGeom prst="rect">
            <a:avLst/>
          </a:prstGeom>
        </p:spPr>
      </p:pic>
      <p:sp>
        <p:nvSpPr>
          <p:cNvPr id="80" name="TextBox 79">
            <a:extLst>
              <a:ext uri="{FF2B5EF4-FFF2-40B4-BE49-F238E27FC236}">
                <a16:creationId xmlns:a16="http://schemas.microsoft.com/office/drawing/2014/main" id="{F3C2F12E-66D4-45F7-5CAB-DD540A680949}"/>
              </a:ext>
            </a:extLst>
          </p:cNvPr>
          <p:cNvSpPr txBox="1"/>
          <p:nvPr/>
        </p:nvSpPr>
        <p:spPr>
          <a:xfrm>
            <a:off x="15597052" y="28508049"/>
            <a:ext cx="13670758" cy="4247317"/>
          </a:xfrm>
          <a:prstGeom prst="rect">
            <a:avLst/>
          </a:prstGeom>
          <a:noFill/>
        </p:spPr>
        <p:txBody>
          <a:bodyPr wrap="square" lIns="91440" tIns="45720" rIns="91440" bIns="45720" rtlCol="0" anchor="t">
            <a:spAutoFit/>
          </a:bodyPr>
          <a:lstStyle/>
          <a:p>
            <a:pPr algn="ctr"/>
            <a:r>
              <a:rPr lang="en-US" sz="4500" b="1">
                <a:solidFill>
                  <a:srgbClr val="FF0000"/>
                </a:solidFill>
              </a:rPr>
              <a:t>Future Directions: </a:t>
            </a:r>
            <a:r>
              <a:rPr lang="en-US" sz="4500"/>
              <a:t>Extracted DNA will be sent for DNA sequencing. The community composition detected in the sequenced DNA will be compared to species identified by visual assays. The best monitoring scheme will be determined and used in a long-term research project</a:t>
            </a:r>
          </a:p>
          <a:p>
            <a:endParaRPr lang="en-US" sz="4500"/>
          </a:p>
        </p:txBody>
      </p:sp>
      <p:pic>
        <p:nvPicPr>
          <p:cNvPr id="86" name="Picture 85" descr="A picture containing text, wall, white&#10;&#10;Description automatically generated">
            <a:extLst>
              <a:ext uri="{FF2B5EF4-FFF2-40B4-BE49-F238E27FC236}">
                <a16:creationId xmlns:a16="http://schemas.microsoft.com/office/drawing/2014/main" id="{54C9B4F1-7574-EED1-A1D1-168B89204272}"/>
              </a:ext>
            </a:extLst>
          </p:cNvPr>
          <p:cNvPicPr>
            <a:picLocks noChangeAspect="1"/>
          </p:cNvPicPr>
          <p:nvPr/>
        </p:nvPicPr>
        <p:blipFill rotWithShape="1">
          <a:blip r:embed="rId5"/>
          <a:srcRect r="31612" b="32463"/>
          <a:stretch/>
        </p:blipFill>
        <p:spPr>
          <a:xfrm>
            <a:off x="16582576" y="13139802"/>
            <a:ext cx="4506752" cy="5196356"/>
          </a:xfrm>
          <a:prstGeom prst="rect">
            <a:avLst/>
          </a:prstGeom>
        </p:spPr>
      </p:pic>
      <p:sp>
        <p:nvSpPr>
          <p:cNvPr id="89" name="TextBox 88">
            <a:extLst>
              <a:ext uri="{FF2B5EF4-FFF2-40B4-BE49-F238E27FC236}">
                <a16:creationId xmlns:a16="http://schemas.microsoft.com/office/drawing/2014/main" id="{B7E92F5F-BBCC-96D4-6099-79C5EE4BC485}"/>
              </a:ext>
            </a:extLst>
          </p:cNvPr>
          <p:cNvSpPr txBox="1"/>
          <p:nvPr/>
        </p:nvSpPr>
        <p:spPr>
          <a:xfrm>
            <a:off x="16908390" y="13269782"/>
            <a:ext cx="6825209" cy="553998"/>
          </a:xfrm>
          <a:prstGeom prst="rect">
            <a:avLst/>
          </a:prstGeom>
          <a:noFill/>
        </p:spPr>
        <p:txBody>
          <a:bodyPr wrap="square" lIns="91440" tIns="45720" rIns="91440" bIns="45720" rtlCol="0" anchor="t">
            <a:spAutoFit/>
          </a:bodyPr>
          <a:lstStyle/>
          <a:p>
            <a:r>
              <a:rPr lang="en-US" sz="3000" dirty="0"/>
              <a:t>L         1      2        3     4</a:t>
            </a:r>
          </a:p>
        </p:txBody>
      </p:sp>
      <p:pic>
        <p:nvPicPr>
          <p:cNvPr id="92" name="Picture 91" descr="A picture containing text, white&#10;&#10;Description automatically generated">
            <a:extLst>
              <a:ext uri="{FF2B5EF4-FFF2-40B4-BE49-F238E27FC236}">
                <a16:creationId xmlns:a16="http://schemas.microsoft.com/office/drawing/2014/main" id="{3BAB8432-6A89-018F-FC92-5A81404F5C9D}"/>
              </a:ext>
            </a:extLst>
          </p:cNvPr>
          <p:cNvPicPr>
            <a:picLocks noChangeAspect="1"/>
          </p:cNvPicPr>
          <p:nvPr/>
        </p:nvPicPr>
        <p:blipFill rotWithShape="1">
          <a:blip r:embed="rId6"/>
          <a:srcRect t="-383" r="43473" b="44617"/>
          <a:stretch/>
        </p:blipFill>
        <p:spPr>
          <a:xfrm>
            <a:off x="23513829" y="13161510"/>
            <a:ext cx="4401493" cy="5158322"/>
          </a:xfrm>
          <a:prstGeom prst="rect">
            <a:avLst/>
          </a:prstGeom>
        </p:spPr>
      </p:pic>
      <p:sp>
        <p:nvSpPr>
          <p:cNvPr id="96" name="TextBox 95">
            <a:extLst>
              <a:ext uri="{FF2B5EF4-FFF2-40B4-BE49-F238E27FC236}">
                <a16:creationId xmlns:a16="http://schemas.microsoft.com/office/drawing/2014/main" id="{242C25A8-90CC-596A-A4E1-F8A8899D95C2}"/>
              </a:ext>
            </a:extLst>
          </p:cNvPr>
          <p:cNvSpPr txBox="1"/>
          <p:nvPr/>
        </p:nvSpPr>
        <p:spPr>
          <a:xfrm>
            <a:off x="15628791" y="13243381"/>
            <a:ext cx="787790" cy="1015663"/>
          </a:xfrm>
          <a:prstGeom prst="rect">
            <a:avLst/>
          </a:prstGeom>
          <a:noFill/>
        </p:spPr>
        <p:txBody>
          <a:bodyPr wrap="square" rtlCol="0">
            <a:spAutoFit/>
          </a:bodyPr>
          <a:lstStyle/>
          <a:p>
            <a:r>
              <a:rPr lang="en-US" sz="6000" b="1"/>
              <a:t>A</a:t>
            </a:r>
          </a:p>
        </p:txBody>
      </p:sp>
      <p:sp>
        <p:nvSpPr>
          <p:cNvPr id="99" name="TextBox 98">
            <a:extLst>
              <a:ext uri="{FF2B5EF4-FFF2-40B4-BE49-F238E27FC236}">
                <a16:creationId xmlns:a16="http://schemas.microsoft.com/office/drawing/2014/main" id="{AC2387D9-CA77-5047-F439-FAEEDEE56A11}"/>
              </a:ext>
            </a:extLst>
          </p:cNvPr>
          <p:cNvSpPr txBox="1"/>
          <p:nvPr/>
        </p:nvSpPr>
        <p:spPr>
          <a:xfrm>
            <a:off x="22557279" y="13158427"/>
            <a:ext cx="868511" cy="1015663"/>
          </a:xfrm>
          <a:prstGeom prst="rect">
            <a:avLst/>
          </a:prstGeom>
          <a:noFill/>
        </p:spPr>
        <p:txBody>
          <a:bodyPr wrap="square" rtlCol="0">
            <a:spAutoFit/>
          </a:bodyPr>
          <a:lstStyle/>
          <a:p>
            <a:r>
              <a:rPr lang="en-US" sz="6000" b="1"/>
              <a:t>B</a:t>
            </a:r>
          </a:p>
        </p:txBody>
      </p:sp>
      <p:sp>
        <p:nvSpPr>
          <p:cNvPr id="104" name="TextBox 103">
            <a:extLst>
              <a:ext uri="{FF2B5EF4-FFF2-40B4-BE49-F238E27FC236}">
                <a16:creationId xmlns:a16="http://schemas.microsoft.com/office/drawing/2014/main" id="{5A23B2F5-404D-80AB-A1F2-D3CD517520F3}"/>
              </a:ext>
            </a:extLst>
          </p:cNvPr>
          <p:cNvSpPr txBox="1"/>
          <p:nvPr/>
        </p:nvSpPr>
        <p:spPr>
          <a:xfrm>
            <a:off x="15998466" y="18598644"/>
            <a:ext cx="13084619" cy="5016758"/>
          </a:xfrm>
          <a:prstGeom prst="rect">
            <a:avLst/>
          </a:prstGeom>
          <a:noFill/>
        </p:spPr>
        <p:txBody>
          <a:bodyPr wrap="square" lIns="91440" tIns="45720" rIns="91440" bIns="45720" rtlCol="0" anchor="t">
            <a:spAutoFit/>
          </a:bodyPr>
          <a:lstStyle/>
          <a:p>
            <a:r>
              <a:rPr lang="en-US" sz="4000" b="1" dirty="0"/>
              <a:t>Figure 2: PCR Screening to confirm presence of DNA. </a:t>
            </a:r>
          </a:p>
          <a:p>
            <a:r>
              <a:rPr lang="en-US" sz="4000" dirty="0"/>
              <a:t>(A) Lanes 1 and 3 contained soil samples stored in ethanol, while lanes 2 and 4 contained frozen samples. (B) Lane 1 contains DNA extracted from a frozen sample. Lane 2 contains DNA extracted from a sample stored in ethanol, then frozen. Lane 3 contains a sample stored in ethanol. Ladder (L) = 1</a:t>
            </a:r>
            <a:r>
              <a:rPr lang="en-US" sz="4000" dirty="0">
                <a:ea typeface="+mn-lt"/>
                <a:cs typeface="+mn-lt"/>
              </a:rPr>
              <a:t> </a:t>
            </a:r>
            <a:r>
              <a:rPr lang="en-US" sz="4000" dirty="0" err="1">
                <a:ea typeface="+mn-lt"/>
                <a:cs typeface="+mn-lt"/>
              </a:rPr>
              <a:t>Kb</a:t>
            </a:r>
            <a:r>
              <a:rPr lang="en-US" sz="4000" dirty="0">
                <a:ea typeface="+mn-lt"/>
                <a:cs typeface="+mn-lt"/>
              </a:rPr>
              <a:t> Plus DNA Ladder (1 </a:t>
            </a:r>
            <a:r>
              <a:rPr lang="en-US" sz="4000" dirty="0" err="1">
                <a:ea typeface="+mn-lt"/>
                <a:cs typeface="+mn-lt"/>
              </a:rPr>
              <a:t>Kb</a:t>
            </a:r>
            <a:r>
              <a:rPr lang="en-US" sz="4000" dirty="0">
                <a:ea typeface="+mn-lt"/>
                <a:cs typeface="+mn-lt"/>
              </a:rPr>
              <a:t> Plus DNA Ladder, Catalog #: 10787018, Invitrogen, Waltham, MA).</a:t>
            </a:r>
            <a:endParaRPr lang="en-US" sz="4000" b="1" dirty="0">
              <a:cs typeface="Calibri"/>
            </a:endParaRPr>
          </a:p>
        </p:txBody>
      </p:sp>
      <mc:AlternateContent xmlns:mc="http://schemas.openxmlformats.org/markup-compatibility/2006" xmlns:p14="http://schemas.microsoft.com/office/powerpoint/2010/main">
        <mc:Choice Requires="p14">
          <p:contentPart p14:bwMode="auto" r:id="rId7">
            <p14:nvContentPartPr>
              <p14:cNvPr id="107" name="Ink 106">
                <a:extLst>
                  <a:ext uri="{FF2B5EF4-FFF2-40B4-BE49-F238E27FC236}">
                    <a16:creationId xmlns:a16="http://schemas.microsoft.com/office/drawing/2014/main" id="{95348410-33BF-11F4-7760-D2827A01EA91}"/>
                  </a:ext>
                </a:extLst>
              </p14:cNvPr>
              <p14:cNvContentPartPr/>
              <p14:nvPr/>
            </p14:nvContentPartPr>
            <p14:xfrm>
              <a:off x="45537840" y="14560200"/>
              <a:ext cx="360" cy="360"/>
            </p14:xfrm>
          </p:contentPart>
        </mc:Choice>
        <mc:Fallback xmlns="">
          <p:pic>
            <p:nvPicPr>
              <p:cNvPr id="107" name="Ink 106">
                <a:extLst>
                  <a:ext uri="{FF2B5EF4-FFF2-40B4-BE49-F238E27FC236}">
                    <a16:creationId xmlns:a16="http://schemas.microsoft.com/office/drawing/2014/main" id="{95348410-33BF-11F4-7760-D2827A01EA91}"/>
                  </a:ext>
                </a:extLst>
              </p:cNvPr>
              <p:cNvPicPr/>
              <p:nvPr/>
            </p:nvPicPr>
            <p:blipFill>
              <a:blip r:embed="rId8"/>
              <a:stretch>
                <a:fillRect/>
              </a:stretch>
            </p:blipFill>
            <p:spPr>
              <a:xfrm>
                <a:off x="45483840" y="14452200"/>
                <a:ext cx="108000" cy="216000"/>
              </a:xfrm>
              <a:prstGeom prst="rect">
                <a:avLst/>
              </a:prstGeom>
            </p:spPr>
          </p:pic>
        </mc:Fallback>
      </mc:AlternateContent>
      <p:sp>
        <p:nvSpPr>
          <p:cNvPr id="2" name="TextBox 1">
            <a:extLst>
              <a:ext uri="{FF2B5EF4-FFF2-40B4-BE49-F238E27FC236}">
                <a16:creationId xmlns:a16="http://schemas.microsoft.com/office/drawing/2014/main" id="{04B55CF1-D48B-04EA-3D24-BBC14BA369C1}"/>
              </a:ext>
            </a:extLst>
          </p:cNvPr>
          <p:cNvSpPr txBox="1"/>
          <p:nvPr/>
        </p:nvSpPr>
        <p:spPr>
          <a:xfrm>
            <a:off x="29718197" y="30131014"/>
            <a:ext cx="13882546" cy="20005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err="1">
                <a:latin typeface="Arial"/>
                <a:ea typeface="Arial"/>
                <a:cs typeface="Arial"/>
              </a:rPr>
              <a:t>Ay</a:t>
            </a:r>
            <a:r>
              <a:rPr lang="en-US" sz="2000" dirty="0" err="1">
                <a:latin typeface="Arial"/>
                <a:ea typeface="Arial"/>
                <a:cs typeface="Arial"/>
              </a:rPr>
              <a:t>lagas</a:t>
            </a:r>
            <a:r>
              <a:rPr lang="en-US" sz="2000" dirty="0">
                <a:latin typeface="Arial"/>
                <a:ea typeface="Arial"/>
                <a:cs typeface="Arial"/>
              </a:rPr>
              <a:t> E, Mendibil I, Borja A, Rodriguez-Ezpeleta N. 2016. Marine Sediment Sample Pre-processing for Macroinvertebrates Metabarcoding: Mechanical Enrichment and Homogenization. Front. Mar. Sci. 3(203): 1-8.</a:t>
            </a:r>
          </a:p>
          <a:p>
            <a:r>
              <a:rPr lang="en-US" sz="2000" dirty="0" err="1">
                <a:latin typeface="Arial"/>
                <a:cs typeface="Arial"/>
              </a:rPr>
              <a:t>Kenmostu</a:t>
            </a:r>
            <a:r>
              <a:rPr lang="en-US" sz="2000" dirty="0">
                <a:latin typeface="Arial"/>
                <a:cs typeface="Arial"/>
              </a:rPr>
              <a:t> H, Ishikawa M, Nitta T, Hirose Y, Eki T. 2021. Distinct community structures of soil nematode from three ecologically different sites revealed by high-throughput amplicon sequencing of four 18S ribosomal RNA gene regions. PLOS ONE. 16(4): e0249571</a:t>
            </a:r>
            <a:endParaRPr lang="en-US" sz="2000">
              <a:latin typeface="Calibri"/>
              <a:cs typeface="Calibri"/>
            </a:endParaRPr>
          </a:p>
          <a:p>
            <a:r>
              <a:rPr lang="en-US" sz="2000" dirty="0" err="1">
                <a:latin typeface="Calibri"/>
                <a:cs typeface="Calibri"/>
              </a:rPr>
              <a:t>Blaxter</a:t>
            </a:r>
            <a:r>
              <a:rPr lang="en-US" sz="2000" dirty="0">
                <a:ea typeface="+mn-lt"/>
                <a:cs typeface="+mn-lt"/>
              </a:rPr>
              <a:t> M, De Ley P, Garey J, et al. 1998. A molecular evolutionary framework for the phylum Nematoda. Nature 392, 71–75 (1998)</a:t>
            </a:r>
            <a:endParaRPr lang="en-US" sz="2000">
              <a:cs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2000442667"/>
              </p:ext>
            </p:extLst>
          </p:nvPr>
        </p:nvGraphicFramePr>
        <p:xfrm>
          <a:off x="809897" y="23095131"/>
          <a:ext cx="13919200" cy="8874034"/>
        </p:xfrm>
        <a:graphic>
          <a:graphicData uri="http://schemas.openxmlformats.org/drawingml/2006/table">
            <a:tbl>
              <a:tblPr firstRow="1" bandRow="1">
                <a:tableStyleId>{69C7853C-536D-4A76-A0AE-DD22124D55A5}</a:tableStyleId>
              </a:tblPr>
              <a:tblGrid>
                <a:gridCol w="2803172">
                  <a:extLst>
                    <a:ext uri="{9D8B030D-6E8A-4147-A177-3AD203B41FA5}">
                      <a16:colId xmlns:a16="http://schemas.microsoft.com/office/drawing/2014/main" val="20000"/>
                    </a:ext>
                  </a:extLst>
                </a:gridCol>
                <a:gridCol w="2835627">
                  <a:extLst>
                    <a:ext uri="{9D8B030D-6E8A-4147-A177-3AD203B41FA5}">
                      <a16:colId xmlns:a16="http://schemas.microsoft.com/office/drawing/2014/main" val="20001"/>
                    </a:ext>
                  </a:extLst>
                </a:gridCol>
                <a:gridCol w="8280401">
                  <a:extLst>
                    <a:ext uri="{9D8B030D-6E8A-4147-A177-3AD203B41FA5}">
                      <a16:colId xmlns:a16="http://schemas.microsoft.com/office/drawing/2014/main" val="20002"/>
                    </a:ext>
                  </a:extLst>
                </a:gridCol>
              </a:tblGrid>
              <a:tr h="1985554">
                <a:tc>
                  <a:txBody>
                    <a:bodyPr/>
                    <a:lstStyle/>
                    <a:p>
                      <a:r>
                        <a:rPr lang="en-US" sz="4000" dirty="0"/>
                        <a:t>Monitoring strategy</a:t>
                      </a:r>
                    </a:p>
                  </a:txBody>
                  <a:tcPr/>
                </a:tc>
                <a:tc>
                  <a:txBody>
                    <a:bodyPr/>
                    <a:lstStyle/>
                    <a:p>
                      <a:r>
                        <a:rPr lang="en-US" sz="4000" dirty="0"/>
                        <a:t>Pro</a:t>
                      </a:r>
                    </a:p>
                  </a:txBody>
                  <a:tcPr/>
                </a:tc>
                <a:tc>
                  <a:txBody>
                    <a:bodyPr/>
                    <a:lstStyle/>
                    <a:p>
                      <a:r>
                        <a:rPr lang="en-US" sz="4000" dirty="0"/>
                        <a:t>Con</a:t>
                      </a:r>
                    </a:p>
                  </a:txBody>
                  <a:tcPr/>
                </a:tc>
                <a:extLst>
                  <a:ext uri="{0D108BD9-81ED-4DB2-BD59-A6C34878D82A}">
                    <a16:rowId xmlns:a16="http://schemas.microsoft.com/office/drawing/2014/main" val="10000"/>
                  </a:ext>
                </a:extLst>
              </a:tr>
              <a:tr h="370840">
                <a:tc>
                  <a:txBody>
                    <a:bodyPr/>
                    <a:lstStyle/>
                    <a:p>
                      <a:r>
                        <a:rPr lang="en-US" sz="4000" b="1" dirty="0"/>
                        <a:t>Visual</a:t>
                      </a:r>
                      <a:endParaRPr lang="en-US" dirty="0"/>
                    </a:p>
                    <a:p>
                      <a:pPr lvl="0">
                        <a:buNone/>
                      </a:pPr>
                      <a:r>
                        <a:rPr lang="en-US" sz="4000" b="1" dirty="0"/>
                        <a:t>assay</a:t>
                      </a:r>
                    </a:p>
                  </a:txBody>
                  <a:tcPr/>
                </a:tc>
                <a:tc>
                  <a:txBody>
                    <a:bodyPr/>
                    <a:lstStyle/>
                    <a:p>
                      <a:r>
                        <a:rPr lang="en-US" sz="4000" dirty="0"/>
                        <a:t>Inexpensive</a:t>
                      </a:r>
                    </a:p>
                  </a:txBody>
                  <a:tcPr/>
                </a:tc>
                <a:tc>
                  <a:txBody>
                    <a:bodyPr/>
                    <a:lstStyle/>
                    <a:p>
                      <a:r>
                        <a:rPr lang="en-US" sz="4000" dirty="0"/>
                        <a:t>Time consuming and requires</a:t>
                      </a:r>
                      <a:r>
                        <a:rPr lang="en-US" sz="4000" baseline="0" dirty="0"/>
                        <a:t> expertise to identify organisms at lower taxonomic levels</a:t>
                      </a:r>
                      <a:endParaRPr lang="en-US" sz="4000" dirty="0"/>
                    </a:p>
                  </a:txBody>
                  <a:tcPr/>
                </a:tc>
                <a:extLst>
                  <a:ext uri="{0D108BD9-81ED-4DB2-BD59-A6C34878D82A}">
                    <a16:rowId xmlns:a16="http://schemas.microsoft.com/office/drawing/2014/main" val="10001"/>
                  </a:ext>
                </a:extLst>
              </a:tr>
              <a:tr h="370840">
                <a:tc>
                  <a:txBody>
                    <a:bodyPr/>
                    <a:lstStyle/>
                    <a:p>
                      <a:r>
                        <a:rPr lang="en-US" sz="4000" b="1" dirty="0"/>
                        <a:t>Genetic</a:t>
                      </a:r>
                      <a:r>
                        <a:rPr lang="en-US" sz="4000" b="1" baseline="0" dirty="0"/>
                        <a:t> assay</a:t>
                      </a:r>
                      <a:endParaRPr lang="en-US" sz="4000" b="1" dirty="0"/>
                    </a:p>
                  </a:txBody>
                  <a:tcPr/>
                </a:tc>
                <a:tc>
                  <a:txBody>
                    <a:bodyPr/>
                    <a:lstStyle/>
                    <a:p>
                      <a:r>
                        <a:rPr lang="en-US" sz="4000" dirty="0"/>
                        <a:t>More expensive</a:t>
                      </a:r>
                    </a:p>
                  </a:txBody>
                  <a:tcPr/>
                </a:tc>
                <a:tc>
                  <a:txBody>
                    <a:bodyPr/>
                    <a:lstStyle/>
                    <a:p>
                      <a:pPr marL="0" marR="0" indent="0" algn="l" rtl="0" eaLnBrk="1" fontAlgn="auto" latinLnBrk="0" hangingPunct="1">
                        <a:lnSpc>
                          <a:spcPct val="100000"/>
                        </a:lnSpc>
                        <a:spcBef>
                          <a:spcPts val="0"/>
                        </a:spcBef>
                        <a:spcAft>
                          <a:spcPts val="0"/>
                        </a:spcAft>
                        <a:buClrTx/>
                        <a:buSzTx/>
                        <a:buFontTx/>
                        <a:buNone/>
                      </a:pPr>
                      <a:r>
                        <a:rPr lang="en-US" sz="4000" dirty="0"/>
                        <a:t>More efficient than visual identification because it allows for a larger amount of soil to be processed in a shorter amount of time </a:t>
                      </a:r>
                      <a:endParaRPr lang="en-US" sz="4000"/>
                    </a:p>
                    <a:p>
                      <a:pPr marL="0" marR="0" indent="0" algn="l" defTabSz="4389120" rtl="0" eaLnBrk="1" fontAlgn="auto" latinLnBrk="0" hangingPunct="1">
                        <a:lnSpc>
                          <a:spcPct val="100000"/>
                        </a:lnSpc>
                        <a:spcBef>
                          <a:spcPts val="0"/>
                        </a:spcBef>
                        <a:spcAft>
                          <a:spcPts val="0"/>
                        </a:spcAft>
                        <a:buClrTx/>
                        <a:buSzTx/>
                        <a:buFontTx/>
                        <a:buNone/>
                        <a:tabLst/>
                        <a:defRPr/>
                      </a:pPr>
                      <a:endParaRPr lang="en-US" sz="4000"/>
                    </a:p>
                    <a:p>
                      <a:pPr marL="0" marR="0" indent="0" algn="l" defTabSz="4389120" rtl="0" eaLnBrk="1" fontAlgn="auto" latinLnBrk="0" hangingPunct="1">
                        <a:lnSpc>
                          <a:spcPct val="100000"/>
                        </a:lnSpc>
                        <a:spcBef>
                          <a:spcPts val="0"/>
                        </a:spcBef>
                        <a:spcAft>
                          <a:spcPts val="0"/>
                        </a:spcAft>
                        <a:buClrTx/>
                        <a:buSzTx/>
                        <a:buFontTx/>
                        <a:buNone/>
                        <a:tabLst/>
                        <a:defRPr/>
                      </a:pPr>
                      <a:r>
                        <a:rPr lang="en-US" sz="4000" dirty="0"/>
                        <a:t>It reduces misidentifications which may be common in visual identifications</a:t>
                      </a:r>
                    </a:p>
                  </a:txBody>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9"/>
          <a:stretch>
            <a:fillRect/>
          </a:stretch>
        </p:blipFill>
        <p:spPr>
          <a:xfrm>
            <a:off x="904218" y="5616738"/>
            <a:ext cx="13310209" cy="8206377"/>
          </a:xfrm>
          <a:prstGeom prst="rect">
            <a:avLst/>
          </a:prstGeom>
        </p:spPr>
      </p:pic>
      <p:sp>
        <p:nvSpPr>
          <p:cNvPr id="6" name="Rectangle 5"/>
          <p:cNvSpPr/>
          <p:nvPr/>
        </p:nvSpPr>
        <p:spPr>
          <a:xfrm>
            <a:off x="15363831" y="4298984"/>
            <a:ext cx="14071600" cy="702095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500">
              <a:solidFill>
                <a:srgbClr val="FF0000"/>
              </a:solidFill>
              <a:latin typeface="Arial"/>
              <a:cs typeface="Arial"/>
            </a:endParaRPr>
          </a:p>
          <a:p>
            <a:pPr algn="ctr"/>
            <a:r>
              <a:rPr lang="en-US" sz="5500" b="1">
                <a:solidFill>
                  <a:schemeClr val="tx1"/>
                </a:solidFill>
                <a:latin typeface="Arial"/>
                <a:cs typeface="Arial"/>
              </a:rPr>
              <a:t>Here we optimized a protocol to extract </a:t>
            </a:r>
            <a:r>
              <a:rPr lang="en-US" sz="5500" b="1" err="1">
                <a:solidFill>
                  <a:schemeClr val="tx1"/>
                </a:solidFill>
                <a:latin typeface="Arial"/>
                <a:cs typeface="Arial"/>
              </a:rPr>
              <a:t>meiofauna</a:t>
            </a:r>
            <a:r>
              <a:rPr lang="en-US" sz="5500" b="1">
                <a:solidFill>
                  <a:schemeClr val="tx1"/>
                </a:solidFill>
                <a:latin typeface="Arial"/>
                <a:cs typeface="Arial"/>
              </a:rPr>
              <a:t> DNA from sediment samples.</a:t>
            </a:r>
          </a:p>
          <a:p>
            <a:pPr algn="ctr"/>
            <a:endParaRPr lang="en-US" sz="5500" b="1">
              <a:solidFill>
                <a:schemeClr val="tx1"/>
              </a:solidFill>
              <a:latin typeface="Arial"/>
              <a:cs typeface="Arial"/>
            </a:endParaRPr>
          </a:p>
          <a:p>
            <a:pPr algn="ctr"/>
            <a:r>
              <a:rPr lang="en-US" sz="5500" b="1">
                <a:solidFill>
                  <a:schemeClr val="tx1"/>
                </a:solidFill>
                <a:latin typeface="Arial"/>
                <a:cs typeface="Arial"/>
              </a:rPr>
              <a:t>Combined use of frozen samples and the Mini BeadBeater-8 yielded more concentrated and purer DNA extractions, but further comparisons are necessary.</a:t>
            </a:r>
          </a:p>
          <a:p>
            <a:pPr algn="ctr"/>
            <a:r>
              <a:rPr lang="en-US" sz="5500" b="1">
                <a:solidFill>
                  <a:schemeClr val="tx1"/>
                </a:solidFill>
                <a:latin typeface="Arial"/>
                <a:cs typeface="Arial"/>
              </a:rPr>
              <a:t> </a:t>
            </a:r>
          </a:p>
          <a:p>
            <a:pPr algn="ctr"/>
            <a:endParaRPr lang="en-US" sz="5500">
              <a:solidFill>
                <a:srgbClr val="FF0000"/>
              </a:solidFill>
              <a:latin typeface="Arial"/>
              <a:cs typeface="Arial"/>
            </a:endParaRPr>
          </a:p>
        </p:txBody>
      </p:sp>
      <p:sp>
        <p:nvSpPr>
          <p:cNvPr id="90" name="TextBox 89">
            <a:extLst>
              <a:ext uri="{FF2B5EF4-FFF2-40B4-BE49-F238E27FC236}">
                <a16:creationId xmlns:a16="http://schemas.microsoft.com/office/drawing/2014/main" id="{B7E92F5F-BBCC-96D4-6099-79C5EE4BC485}"/>
              </a:ext>
            </a:extLst>
          </p:cNvPr>
          <p:cNvSpPr txBox="1"/>
          <p:nvPr/>
        </p:nvSpPr>
        <p:spPr>
          <a:xfrm>
            <a:off x="23970620" y="13310956"/>
            <a:ext cx="3963095" cy="553998"/>
          </a:xfrm>
          <a:prstGeom prst="rect">
            <a:avLst/>
          </a:prstGeom>
          <a:noFill/>
        </p:spPr>
        <p:txBody>
          <a:bodyPr wrap="square" lIns="91440" tIns="45720" rIns="91440" bIns="45720" rtlCol="0" anchor="t">
            <a:spAutoFit/>
          </a:bodyPr>
          <a:lstStyle/>
          <a:p>
            <a:r>
              <a:rPr lang="en-US" sz="3000" dirty="0"/>
              <a:t>L         1        2        3     </a:t>
            </a:r>
          </a:p>
        </p:txBody>
      </p:sp>
      <p:graphicFrame>
        <p:nvGraphicFramePr>
          <p:cNvPr id="8" name="Table 7"/>
          <p:cNvGraphicFramePr>
            <a:graphicFrameLocks noGrp="1"/>
          </p:cNvGraphicFramePr>
          <p:nvPr>
            <p:extLst>
              <p:ext uri="{D42A27DB-BD31-4B8C-83A1-F6EECF244321}">
                <p14:modId xmlns:p14="http://schemas.microsoft.com/office/powerpoint/2010/main" val="1275302098"/>
              </p:ext>
            </p:extLst>
          </p:nvPr>
        </p:nvGraphicFramePr>
        <p:xfrm>
          <a:off x="15674424" y="24807621"/>
          <a:ext cx="13315522" cy="3403521"/>
        </p:xfrm>
        <a:graphic>
          <a:graphicData uri="http://schemas.openxmlformats.org/drawingml/2006/table">
            <a:tbl>
              <a:tblPr firstRow="1" bandRow="1">
                <a:tableStyleId>{5940675A-B579-460E-94D1-54222C63F5DA}</a:tableStyleId>
              </a:tblPr>
              <a:tblGrid>
                <a:gridCol w="4935400">
                  <a:extLst>
                    <a:ext uri="{9D8B030D-6E8A-4147-A177-3AD203B41FA5}">
                      <a16:colId xmlns:a16="http://schemas.microsoft.com/office/drawing/2014/main" val="20000"/>
                    </a:ext>
                  </a:extLst>
                </a:gridCol>
                <a:gridCol w="4190061">
                  <a:extLst>
                    <a:ext uri="{9D8B030D-6E8A-4147-A177-3AD203B41FA5}">
                      <a16:colId xmlns:a16="http://schemas.microsoft.com/office/drawing/2014/main" val="20001"/>
                    </a:ext>
                  </a:extLst>
                </a:gridCol>
                <a:gridCol w="4190061">
                  <a:extLst>
                    <a:ext uri="{9D8B030D-6E8A-4147-A177-3AD203B41FA5}">
                      <a16:colId xmlns:a16="http://schemas.microsoft.com/office/drawing/2014/main" val="20002"/>
                    </a:ext>
                  </a:extLst>
                </a:gridCol>
              </a:tblGrid>
              <a:tr h="731519">
                <a:tc>
                  <a:txBody>
                    <a:bodyPr/>
                    <a:lstStyle/>
                    <a:p>
                      <a:r>
                        <a:rPr lang="en-US" sz="4000" b="1"/>
                        <a:t>Protocol Step</a:t>
                      </a:r>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endParaRPr lang="en-US" sz="4000"/>
                    </a:p>
                  </a:txBody>
                  <a:tcPr>
                    <a:lnL w="12700" cap="flat" cmpd="sng" algn="ctr">
                      <a:solidFill>
                        <a:scrgbClr r="0" g="0" b="0"/>
                      </a:solidFill>
                      <a:prstDash val="solid"/>
                      <a:round/>
                      <a:headEnd type="none" w="med" len="med"/>
                      <a:tailEnd type="none" w="med" len="med"/>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4000"/>
                    </a:p>
                  </a:txBody>
                  <a:tcPr>
                    <a:lnL w="12700" cmpd="sng">
                      <a:noFill/>
                    </a:lnL>
                    <a:lnR w="12700" cap="flat" cmpd="sng" algn="ctr">
                      <a:no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336001">
                <a:tc>
                  <a:txBody>
                    <a:bodyPr/>
                    <a:lstStyle/>
                    <a:p>
                      <a:pPr marL="0" marR="0" indent="0" algn="l" defTabSz="4389120" rtl="0" eaLnBrk="1" fontAlgn="auto" latinLnBrk="0" hangingPunct="1">
                        <a:lnSpc>
                          <a:spcPct val="100000"/>
                        </a:lnSpc>
                        <a:spcBef>
                          <a:spcPts val="0"/>
                        </a:spcBef>
                        <a:spcAft>
                          <a:spcPts val="0"/>
                        </a:spcAft>
                        <a:buClrTx/>
                        <a:buSzTx/>
                        <a:buFontTx/>
                        <a:buNone/>
                        <a:tabLst/>
                        <a:defRPr/>
                      </a:pPr>
                      <a:r>
                        <a:rPr lang="en-US" sz="4000" b="1"/>
                        <a:t>Sample Storage</a:t>
                      </a:r>
                    </a:p>
                    <a:p>
                      <a:endParaRPr lang="en-US" sz="400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4000"/>
                        <a:t>Ethanol</a:t>
                      </a:r>
                      <a:r>
                        <a:rPr lang="en-US" sz="4000" baseline="0"/>
                        <a:t> + 4oC </a:t>
                      </a:r>
                      <a:endParaRPr lang="en-US" sz="4000"/>
                    </a:p>
                  </a:txBody>
                  <a:tcPr>
                    <a:lnT w="12700" cap="flat" cmpd="sng" algn="ctr">
                      <a:solidFill>
                        <a:scrgbClr r="0" g="0" b="0"/>
                      </a:solidFill>
                      <a:prstDash val="solid"/>
                      <a:round/>
                      <a:headEnd type="none" w="med" len="med"/>
                      <a:tailEnd type="none" w="med" len="med"/>
                    </a:lnT>
                  </a:tcPr>
                </a:tc>
                <a:tc>
                  <a:txBody>
                    <a:bodyPr/>
                    <a:lstStyle/>
                    <a:p>
                      <a:pPr marL="0" marR="0" indent="0" algn="l" defTabSz="4389120" rtl="0" eaLnBrk="1" fontAlgn="auto" latinLnBrk="0" hangingPunct="1">
                        <a:lnSpc>
                          <a:spcPct val="100000"/>
                        </a:lnSpc>
                        <a:spcBef>
                          <a:spcPts val="0"/>
                        </a:spcBef>
                        <a:spcAft>
                          <a:spcPts val="0"/>
                        </a:spcAft>
                        <a:buClrTx/>
                        <a:buSzTx/>
                        <a:buFontTx/>
                        <a:buNone/>
                        <a:tabLst/>
                        <a:defRPr/>
                      </a:pPr>
                      <a:r>
                        <a:rPr lang="en-US" sz="4000"/>
                        <a:t>Ethanol + -80oC</a:t>
                      </a:r>
                    </a:p>
                    <a:p>
                      <a:endParaRPr lang="en-US" sz="4000"/>
                    </a:p>
                  </a:txBody>
                  <a:tcP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1"/>
                  </a:ext>
                </a:extLst>
              </a:tr>
              <a:tr h="1336001">
                <a:tc>
                  <a:txBody>
                    <a:bodyPr/>
                    <a:lstStyle/>
                    <a:p>
                      <a:pPr marL="0" marR="0" indent="0" algn="l" defTabSz="4389120" rtl="0" eaLnBrk="1" fontAlgn="auto" latinLnBrk="0" hangingPunct="1">
                        <a:lnSpc>
                          <a:spcPct val="100000"/>
                        </a:lnSpc>
                        <a:spcBef>
                          <a:spcPts val="0"/>
                        </a:spcBef>
                        <a:spcAft>
                          <a:spcPts val="0"/>
                        </a:spcAft>
                        <a:buClrTx/>
                        <a:buSzTx/>
                        <a:buFontTx/>
                        <a:buNone/>
                        <a:tabLst/>
                        <a:defRPr/>
                      </a:pPr>
                      <a:r>
                        <a:rPr lang="en-US" sz="4000" b="1"/>
                        <a:t>Cell Lysis</a:t>
                      </a:r>
                    </a:p>
                    <a:p>
                      <a:endParaRPr lang="en-US" sz="4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4000"/>
                        <a:t>Vortex</a:t>
                      </a:r>
                    </a:p>
                  </a:txBody>
                  <a:tcPr>
                    <a:lnL w="12700" cap="flat" cmpd="sng" algn="ctr">
                      <a:solidFill>
                        <a:scrgbClr r="0" g="0" b="0"/>
                      </a:solidFill>
                      <a:prstDash val="solid"/>
                      <a:round/>
                      <a:headEnd type="none" w="med" len="med"/>
                      <a:tailEnd type="none" w="med" len="med"/>
                    </a:lnL>
                  </a:tcPr>
                </a:tc>
                <a:tc>
                  <a:txBody>
                    <a:bodyPr/>
                    <a:lstStyle/>
                    <a:p>
                      <a:r>
                        <a:rPr lang="en-US" sz="4000" u="none" strike="noStrike">
                          <a:effectLst/>
                        </a:rPr>
                        <a:t>Mini BeadBeater-8</a:t>
                      </a:r>
                      <a:endParaRPr lang="en-US" sz="4000"/>
                    </a:p>
                  </a:txBody>
                  <a:tcPr/>
                </a:tc>
                <a:extLst>
                  <a:ext uri="{0D108BD9-81ED-4DB2-BD59-A6C34878D82A}">
                    <a16:rowId xmlns:a16="http://schemas.microsoft.com/office/drawing/2014/main" val="10002"/>
                  </a:ext>
                </a:extLst>
              </a:tr>
            </a:tbl>
          </a:graphicData>
        </a:graphic>
      </p:graphicFrame>
      <p:sp>
        <p:nvSpPr>
          <p:cNvPr id="93" name="TextBox 92">
            <a:extLst>
              <a:ext uri="{FF2B5EF4-FFF2-40B4-BE49-F238E27FC236}">
                <a16:creationId xmlns:a16="http://schemas.microsoft.com/office/drawing/2014/main" id="{5A23B2F5-404D-80AB-A1F2-D3CD517520F3}"/>
              </a:ext>
            </a:extLst>
          </p:cNvPr>
          <p:cNvSpPr txBox="1"/>
          <p:nvPr/>
        </p:nvSpPr>
        <p:spPr>
          <a:xfrm>
            <a:off x="904219" y="13807404"/>
            <a:ext cx="13270316" cy="2416046"/>
          </a:xfrm>
          <a:prstGeom prst="rect">
            <a:avLst/>
          </a:prstGeom>
          <a:noFill/>
        </p:spPr>
        <p:txBody>
          <a:bodyPr wrap="square" lIns="91440" tIns="45720" rIns="91440" bIns="45720" rtlCol="0" anchor="t">
            <a:spAutoFit/>
          </a:bodyPr>
          <a:lstStyle/>
          <a:p>
            <a:r>
              <a:rPr lang="en-US" sz="3700" b="1" dirty="0"/>
              <a:t>Figure 1: Example of meiofauna that can be seen coastal</a:t>
            </a:r>
            <a:endParaRPr lang="en-US" sz="4000" dirty="0"/>
          </a:p>
          <a:p>
            <a:r>
              <a:rPr lang="en-US" sz="3700" b="1" dirty="0"/>
              <a:t>sediment. Nematode and copepods are visible. Image: </a:t>
            </a:r>
            <a:r>
              <a:rPr lang="en-US" sz="4000" dirty="0"/>
              <a:t>https://oceanexplorer.noaa.gov/facts/marine-meiofauna.html</a:t>
            </a:r>
            <a:endParaRPr lang="en-US" sz="4000" dirty="0">
              <a:cs typeface="Calibri"/>
            </a:endParaRPr>
          </a:p>
          <a:p>
            <a:endParaRPr lang="en-US" sz="3700" b="1"/>
          </a:p>
        </p:txBody>
      </p:sp>
      <p:sp>
        <p:nvSpPr>
          <p:cNvPr id="97" name="TextBox 96">
            <a:extLst>
              <a:ext uri="{FF2B5EF4-FFF2-40B4-BE49-F238E27FC236}">
                <a16:creationId xmlns:a16="http://schemas.microsoft.com/office/drawing/2014/main" id="{C9A4CD89-30A1-F25A-AA8E-F18BAAFA8D1E}"/>
              </a:ext>
            </a:extLst>
          </p:cNvPr>
          <p:cNvSpPr txBox="1"/>
          <p:nvPr/>
        </p:nvSpPr>
        <p:spPr>
          <a:xfrm>
            <a:off x="29795091" y="10536651"/>
            <a:ext cx="7097145" cy="10652846"/>
          </a:xfrm>
          <a:prstGeom prst="rect">
            <a:avLst/>
          </a:prstGeom>
          <a:noFill/>
        </p:spPr>
        <p:txBody>
          <a:bodyPr wrap="square" lIns="79925" tIns="39970" rIns="79925" bIns="39970" rtlCol="0" anchor="t">
            <a:spAutoFit/>
          </a:bodyPr>
          <a:lstStyle/>
          <a:p>
            <a:pPr rtl="0">
              <a:spcBef>
                <a:spcPts val="0"/>
              </a:spcBef>
              <a:spcAft>
                <a:spcPts val="0"/>
              </a:spcAft>
            </a:pPr>
            <a:r>
              <a:rPr lang="en-US" sz="3700" b="1" i="1" u="none" strike="noStrike" dirty="0">
                <a:solidFill>
                  <a:srgbClr val="000000"/>
                </a:solidFill>
                <a:effectLst/>
                <a:latin typeface="Arial"/>
                <a:cs typeface="Arial"/>
              </a:rPr>
              <a:t>DNA Extraction</a:t>
            </a:r>
            <a:endParaRPr lang="en-US" sz="3700" b="0" dirty="0">
              <a:effectLst/>
              <a:latin typeface="Arial"/>
              <a:cs typeface="Arial"/>
            </a:endParaRPr>
          </a:p>
          <a:p>
            <a:r>
              <a:rPr lang="en-US" sz="3700" b="0" i="0" u="none" strike="noStrike" dirty="0">
                <a:solidFill>
                  <a:srgbClr val="000000"/>
                </a:solidFill>
                <a:effectLst/>
                <a:latin typeface="Arial"/>
                <a:cs typeface="Arial"/>
              </a:rPr>
              <a:t>The Qiagen </a:t>
            </a:r>
            <a:r>
              <a:rPr lang="en-US" sz="3700" b="0" i="0" u="none" strike="noStrike" dirty="0" err="1">
                <a:solidFill>
                  <a:srgbClr val="000000"/>
                </a:solidFill>
                <a:effectLst/>
                <a:latin typeface="Arial"/>
                <a:cs typeface="Arial"/>
              </a:rPr>
              <a:t>DNeasy</a:t>
            </a:r>
            <a:r>
              <a:rPr lang="en-US" sz="3700" b="0" i="0" u="none" strike="noStrike" dirty="0">
                <a:solidFill>
                  <a:srgbClr val="000000"/>
                </a:solidFill>
                <a:effectLst/>
                <a:latin typeface="Arial"/>
                <a:cs typeface="Arial"/>
              </a:rPr>
              <a:t> </a:t>
            </a:r>
            <a:r>
              <a:rPr lang="en-US" sz="3700" b="0" i="0" u="none" strike="noStrike" dirty="0" err="1">
                <a:solidFill>
                  <a:srgbClr val="000000"/>
                </a:solidFill>
                <a:effectLst/>
                <a:latin typeface="Arial"/>
                <a:cs typeface="Arial"/>
              </a:rPr>
              <a:t>PowerSoil</a:t>
            </a:r>
            <a:r>
              <a:rPr lang="en-US" sz="3700" b="0" i="0" u="none" strike="noStrike" dirty="0">
                <a:solidFill>
                  <a:srgbClr val="000000"/>
                </a:solidFill>
                <a:effectLst/>
                <a:latin typeface="Arial"/>
                <a:cs typeface="Arial"/>
              </a:rPr>
              <a:t> Pro Kit was used to purify the DNA for amplification and sequencing.</a:t>
            </a:r>
            <a:r>
              <a:rPr lang="en-US" sz="3700" dirty="0">
                <a:solidFill>
                  <a:srgbClr val="000000"/>
                </a:solidFill>
                <a:latin typeface="Arial"/>
                <a:cs typeface="Arial"/>
              </a:rPr>
              <a:t> </a:t>
            </a:r>
            <a:r>
              <a:rPr lang="en-US" sz="3700" i="0" u="none" strike="noStrike" dirty="0">
                <a:solidFill>
                  <a:srgbClr val="000000"/>
                </a:solidFill>
                <a:effectLst/>
                <a:latin typeface="Arial"/>
                <a:cs typeface="Arial"/>
              </a:rPr>
              <a:t>To further aid cell lysis, a </a:t>
            </a:r>
            <a:r>
              <a:rPr lang="en-US" sz="3700" i="0" u="none" strike="noStrike" dirty="0">
                <a:solidFill>
                  <a:srgbClr val="FF0000"/>
                </a:solidFill>
                <a:effectLst/>
                <a:latin typeface="Arial"/>
                <a:cs typeface="Arial"/>
              </a:rPr>
              <a:t>modification</a:t>
            </a:r>
            <a:r>
              <a:rPr lang="en-US" sz="3700" i="0" u="none" strike="noStrike" dirty="0">
                <a:solidFill>
                  <a:srgbClr val="000000"/>
                </a:solidFill>
                <a:effectLst/>
                <a:latin typeface="Arial"/>
                <a:cs typeface="Arial"/>
              </a:rPr>
              <a:t> to the Qiagen protocol was made where a </a:t>
            </a:r>
            <a:r>
              <a:rPr lang="en-US" sz="3700" i="0" u="none" strike="noStrike" dirty="0">
                <a:solidFill>
                  <a:srgbClr val="FF0000"/>
                </a:solidFill>
                <a:effectLst/>
                <a:latin typeface="Arial"/>
                <a:cs typeface="Arial"/>
              </a:rPr>
              <a:t>Mini Beadbeater-8</a:t>
            </a:r>
            <a:r>
              <a:rPr lang="en-US" sz="3700" i="0" u="none" strike="noStrike" dirty="0">
                <a:solidFill>
                  <a:srgbClr val="000000"/>
                </a:solidFill>
                <a:effectLst/>
                <a:latin typeface="Arial"/>
                <a:cs typeface="Arial"/>
              </a:rPr>
              <a:t> </a:t>
            </a:r>
            <a:r>
              <a:rPr lang="en-US" sz="3700" i="0" u="none" strike="noStrike" dirty="0">
                <a:solidFill>
                  <a:srgbClr val="FF0000"/>
                </a:solidFill>
                <a:effectLst/>
                <a:latin typeface="Arial"/>
                <a:cs typeface="Arial"/>
              </a:rPr>
              <a:t>is used to mechanically lyse cells instead of a vortex</a:t>
            </a:r>
            <a:r>
              <a:rPr lang="en-US" sz="3700" i="0" u="none" strike="noStrike" dirty="0">
                <a:solidFill>
                  <a:srgbClr val="000000"/>
                </a:solidFill>
                <a:effectLst/>
                <a:latin typeface="Arial"/>
                <a:cs typeface="Arial"/>
              </a:rPr>
              <a:t> (Bartholomew, personal communication). </a:t>
            </a:r>
            <a:r>
              <a:rPr lang="en-US" sz="3700" b="0" i="0" u="none" strike="noStrike" dirty="0">
                <a:solidFill>
                  <a:srgbClr val="000000"/>
                </a:solidFill>
                <a:effectLst/>
                <a:latin typeface="Arial"/>
                <a:cs typeface="Arial"/>
              </a:rPr>
              <a:t>After DNA extraction, a Nanodrop spectrophotometer was used to measure the quantity and quality of extracted DNA. </a:t>
            </a:r>
            <a:br>
              <a:rPr lang="en-US" sz="3700" b="0" dirty="0">
                <a:effectLst/>
              </a:rPr>
            </a:br>
            <a:br>
              <a:rPr lang="en-US" sz="4000" dirty="0"/>
            </a:br>
            <a:endParaRPr lang="en-US" sz="3700" b="0">
              <a:effectLst/>
            </a:endParaRPr>
          </a:p>
          <a:p>
            <a:endParaRPr lang="en-US" b="0" baseline="0">
              <a:latin typeface="Calibri" panose="020F0502020204030204" pitchFamily="34" charset="0"/>
            </a:endParaRPr>
          </a:p>
        </p:txBody>
      </p:sp>
      <p:sp>
        <p:nvSpPr>
          <p:cNvPr id="98" name="TextBox 97">
            <a:extLst>
              <a:ext uri="{FF2B5EF4-FFF2-40B4-BE49-F238E27FC236}">
                <a16:creationId xmlns:a16="http://schemas.microsoft.com/office/drawing/2014/main" id="{C9A4CD89-30A1-F25A-AA8E-F18BAAFA8D1E}"/>
              </a:ext>
            </a:extLst>
          </p:cNvPr>
          <p:cNvSpPr txBox="1"/>
          <p:nvPr/>
        </p:nvSpPr>
        <p:spPr>
          <a:xfrm>
            <a:off x="29786751" y="20182092"/>
            <a:ext cx="13584913" cy="6097752"/>
          </a:xfrm>
          <a:prstGeom prst="rect">
            <a:avLst/>
          </a:prstGeom>
          <a:noFill/>
        </p:spPr>
        <p:txBody>
          <a:bodyPr wrap="square" lIns="79925" tIns="39970" rIns="79925" bIns="39970" rtlCol="0" anchor="t">
            <a:spAutoFit/>
          </a:bodyPr>
          <a:lstStyle/>
          <a:p>
            <a:pPr rtl="0">
              <a:spcBef>
                <a:spcPts val="0"/>
              </a:spcBef>
              <a:spcAft>
                <a:spcPts val="0"/>
              </a:spcAft>
            </a:pPr>
            <a:r>
              <a:rPr lang="en-US" sz="3700" b="1" i="1">
                <a:solidFill>
                  <a:srgbClr val="000000"/>
                </a:solidFill>
                <a:latin typeface="Arial"/>
                <a:cs typeface="Arial"/>
              </a:rPr>
              <a:t>Preparation of DNA for Sequencing </a:t>
            </a:r>
            <a:endParaRPr lang="en-US" sz="3700">
              <a:latin typeface="Arial"/>
              <a:cs typeface="Arial"/>
            </a:endParaRPr>
          </a:p>
          <a:p>
            <a:r>
              <a:rPr lang="en-US" sz="3700">
                <a:solidFill>
                  <a:srgbClr val="000000"/>
                </a:solidFill>
                <a:latin typeface="Arial"/>
                <a:cs typeface="Arial"/>
              </a:rPr>
              <a:t>Polymerase chain reactions (PCR) was utilized to amplify targeted 18S rRNA (V1 and V2 hypervariable regions, ∼380 bp) (</a:t>
            </a:r>
            <a:r>
              <a:rPr lang="en-US" sz="3700" err="1">
                <a:solidFill>
                  <a:srgbClr val="000000"/>
                </a:solidFill>
                <a:latin typeface="Arial"/>
                <a:cs typeface="Arial"/>
              </a:rPr>
              <a:t>Blaxter</a:t>
            </a:r>
            <a:r>
              <a:rPr lang="en-US" sz="3700">
                <a:solidFill>
                  <a:srgbClr val="000000"/>
                </a:solidFill>
                <a:latin typeface="Arial"/>
                <a:cs typeface="Arial"/>
              </a:rPr>
              <a:t> et al. 1998) using the SSU-F04 forward primer (5′-GCTTGTCTCAAAGATTAAGCC-3′) and the SSU-R22 reverse primer (5′-GCCTGCTGCCTTCCTTGGA-3′). Gel electrophoresis on a 1% agarose gel was used to confirm DNA amplification </a:t>
            </a:r>
            <a:endParaRPr lang="en-US" sz="3700">
              <a:latin typeface="Arial"/>
              <a:cs typeface="Arial"/>
            </a:endParaRPr>
          </a:p>
          <a:p>
            <a:br>
              <a:rPr lang="en-US" sz="3700"/>
            </a:br>
            <a:br>
              <a:rPr lang="en-US" sz="4000"/>
            </a:br>
            <a:endParaRPr lang="en-US" sz="3700" b="0">
              <a:effectLst/>
            </a:endParaRPr>
          </a:p>
          <a:p>
            <a:endParaRPr lang="en-US" b="0" baseline="0">
              <a:latin typeface="Calibri" panose="020F0502020204030204" pitchFamily="34" charset="0"/>
            </a:endParaRPr>
          </a:p>
        </p:txBody>
      </p:sp>
      <p:pic>
        <p:nvPicPr>
          <p:cNvPr id="100" name="Picture 99" descr="Timeline&#10;&#10;Description automatically generated">
            <a:extLst>
              <a:ext uri="{FF2B5EF4-FFF2-40B4-BE49-F238E27FC236}">
                <a16:creationId xmlns:a16="http://schemas.microsoft.com/office/drawing/2014/main" id="{3F62F4B6-B509-1FCF-C259-3D453FE54E79}"/>
              </a:ext>
            </a:extLst>
          </p:cNvPr>
          <p:cNvPicPr>
            <a:picLocks noChangeAspect="1"/>
          </p:cNvPicPr>
          <p:nvPr/>
        </p:nvPicPr>
        <p:blipFill>
          <a:blip r:embed="rId10"/>
          <a:stretch>
            <a:fillRect/>
          </a:stretch>
        </p:blipFill>
        <p:spPr>
          <a:xfrm>
            <a:off x="32972806" y="24427559"/>
            <a:ext cx="8345591" cy="4535950"/>
          </a:xfrm>
          <a:prstGeom prst="rect">
            <a:avLst/>
          </a:prstGeom>
        </p:spPr>
      </p:pic>
      <p:sp>
        <p:nvSpPr>
          <p:cNvPr id="3" name="TextBox 2">
            <a:extLst>
              <a:ext uri="{FF2B5EF4-FFF2-40B4-BE49-F238E27FC236}">
                <a16:creationId xmlns:a16="http://schemas.microsoft.com/office/drawing/2014/main" id="{33E9371E-01BC-BCDE-FCDB-D6A35EF892A9}"/>
              </a:ext>
            </a:extLst>
          </p:cNvPr>
          <p:cNvSpPr txBox="1"/>
          <p:nvPr/>
        </p:nvSpPr>
        <p:spPr>
          <a:xfrm>
            <a:off x="37918635" y="28520193"/>
            <a:ext cx="598278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(Kenmotsu,2021)</a:t>
            </a:r>
          </a:p>
        </p:txBody>
      </p:sp>
      <p:pic>
        <p:nvPicPr>
          <p:cNvPr id="11" name="Picture 11" descr="Diagram&#10;&#10;Description automatically generated">
            <a:extLst>
              <a:ext uri="{FF2B5EF4-FFF2-40B4-BE49-F238E27FC236}">
                <a16:creationId xmlns:a16="http://schemas.microsoft.com/office/drawing/2014/main" id="{4B6EDA90-BA32-7731-CC53-68A67E5DE9F6}"/>
              </a:ext>
            </a:extLst>
          </p:cNvPr>
          <p:cNvPicPr>
            <a:picLocks noChangeAspect="1"/>
          </p:cNvPicPr>
          <p:nvPr/>
        </p:nvPicPr>
        <p:blipFill rotWithShape="1">
          <a:blip r:embed="rId11"/>
          <a:srcRect l="10790" t="10950" r="11103" b="16322"/>
          <a:stretch/>
        </p:blipFill>
        <p:spPr>
          <a:xfrm>
            <a:off x="37259293" y="11414564"/>
            <a:ext cx="5708268" cy="7518760"/>
          </a:xfrm>
          <a:prstGeom prst="rect">
            <a:avLst/>
          </a:prstGeom>
        </p:spPr>
      </p:pic>
    </p:spTree>
    <p:extLst>
      <p:ext uri="{BB962C8B-B14F-4D97-AF65-F5344CB8AC3E}">
        <p14:creationId xmlns:p14="http://schemas.microsoft.com/office/powerpoint/2010/main" val="41353821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748</Words>
  <Application>Microsoft Macintosh PowerPoint</Application>
  <PresentationFormat>Custom</PresentationFormat>
  <Paragraphs>86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Nova</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Coreno, Joanna M.</dc:creator>
  <cp:lastModifiedBy>Coreno, Joanna M.</cp:lastModifiedBy>
  <cp:revision>81</cp:revision>
  <dcterms:created xsi:type="dcterms:W3CDTF">2023-03-17T01:32:58Z</dcterms:created>
  <dcterms:modified xsi:type="dcterms:W3CDTF">2023-04-13T16:59:20Z</dcterms:modified>
</cp:coreProperties>
</file>