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non Themelin" initials="MT" lastIdx="4" clrIdx="0">
    <p:extLst>
      <p:ext uri="{19B8F6BF-5375-455C-9EA6-DF929625EA0E}">
        <p15:presenceInfo xmlns:p15="http://schemas.microsoft.com/office/powerpoint/2012/main" userId="S::manon.themelin@etudiant.univ-lille1.fr::6e58809d-1625-44a2-a5de-59112b4bf52a" providerId="AD"/>
      </p:ext>
    </p:extLst>
  </p:cmAuthor>
  <p:cmAuthor id="2" name="Kathleen Dudzinski" initials="KD" lastIdx="9" clrIdx="1">
    <p:extLst>
      <p:ext uri="{19B8F6BF-5375-455C-9EA6-DF929625EA0E}">
        <p15:presenceInfo xmlns:p15="http://schemas.microsoft.com/office/powerpoint/2012/main" userId="f27bf4889581a57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BD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91" autoAdjust="0"/>
    <p:restoredTop sz="94762"/>
  </p:normalViewPr>
  <p:slideViewPr>
    <p:cSldViewPr snapToGrid="0" snapToObjects="1">
      <p:cViewPr>
        <p:scale>
          <a:sx n="21" d="100"/>
          <a:sy n="21" d="100"/>
        </p:scale>
        <p:origin x="238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5194D-A352-47F6-A930-5D531AAE30AD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2BD3C5-3437-435A-AB6E-673B5AF775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17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2BD3C5-3437-435A-AB6E-673B5AF775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25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3CF0-E818-3D4D-943B-513DCF762125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AC06-6720-984D-AE1C-AAB0EB69B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88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3CF0-E818-3D4D-943B-513DCF762125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AC06-6720-984D-AE1C-AAB0EB69B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06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3CF0-E818-3D4D-943B-513DCF762125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AC06-6720-984D-AE1C-AAB0EB69B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363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3CF0-E818-3D4D-943B-513DCF762125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AC06-6720-984D-AE1C-AAB0EB69B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47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3CF0-E818-3D4D-943B-513DCF762125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AC06-6720-984D-AE1C-AAB0EB69B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312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3CF0-E818-3D4D-943B-513DCF762125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AC06-6720-984D-AE1C-AAB0EB69B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51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3CF0-E818-3D4D-943B-513DCF762125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AC06-6720-984D-AE1C-AAB0EB69B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261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3CF0-E818-3D4D-943B-513DCF762125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AC06-6720-984D-AE1C-AAB0EB69B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83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3CF0-E818-3D4D-943B-513DCF762125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AC06-6720-984D-AE1C-AAB0EB69B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7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3CF0-E818-3D4D-943B-513DCF762125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AC06-6720-984D-AE1C-AAB0EB69B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62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73CF0-E818-3D4D-943B-513DCF762125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1AC06-6720-984D-AE1C-AAB0EB69B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14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73CF0-E818-3D4D-943B-513DCF762125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1AC06-6720-984D-AE1C-AAB0EB69B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868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52022F0-D88F-1246-9F1C-47723AD72CBA}"/>
              </a:ext>
            </a:extLst>
          </p:cNvPr>
          <p:cNvSpPr txBox="1"/>
          <p:nvPr/>
        </p:nvSpPr>
        <p:spPr>
          <a:xfrm>
            <a:off x="0" y="0"/>
            <a:ext cx="43891200" cy="5436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AAD7CE-EF43-8248-9770-71455449FC61}"/>
              </a:ext>
            </a:extLst>
          </p:cNvPr>
          <p:cNvSpPr txBox="1"/>
          <p:nvPr/>
        </p:nvSpPr>
        <p:spPr>
          <a:xfrm>
            <a:off x="87549" y="319025"/>
            <a:ext cx="43711319" cy="178510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1000" b="1" dirty="0">
                <a:solidFill>
                  <a:schemeClr val="bg1"/>
                </a:solidFill>
                <a:latin typeface="Times New Roman"/>
                <a:ea typeface="STXingkai"/>
                <a:cs typeface="Calibri"/>
              </a:rPr>
              <a:t>Object Play in Bottlenose Dolphins (</a:t>
            </a:r>
            <a:r>
              <a:rPr lang="en-US" sz="11000" b="1" i="1" dirty="0">
                <a:solidFill>
                  <a:schemeClr val="bg1"/>
                </a:solidFill>
                <a:latin typeface="Times New Roman"/>
                <a:ea typeface="STXingkai"/>
                <a:cs typeface="Calibri"/>
              </a:rPr>
              <a:t>Tursiops truncatus</a:t>
            </a:r>
            <a:r>
              <a:rPr lang="en-US" sz="11000" b="1" dirty="0">
                <a:solidFill>
                  <a:schemeClr val="bg1"/>
                </a:solidFill>
                <a:latin typeface="Times New Roman"/>
                <a:ea typeface="STXingkai"/>
                <a:cs typeface="Calibri"/>
              </a:rPr>
              <a:t>)</a:t>
            </a:r>
            <a:endParaRPr lang="en-US" sz="7250" dirty="0">
              <a:solidFill>
                <a:schemeClr val="bg1"/>
              </a:solidFill>
              <a:latin typeface="Times New Roman"/>
              <a:ea typeface="STXingkai"/>
              <a:cs typeface="Times New Roman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8A2085-0E21-AC47-B015-3675993C83EC}"/>
              </a:ext>
            </a:extLst>
          </p:cNvPr>
          <p:cNvSpPr txBox="1"/>
          <p:nvPr/>
        </p:nvSpPr>
        <p:spPr>
          <a:xfrm>
            <a:off x="437745" y="2496532"/>
            <a:ext cx="43891200" cy="236988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6000" i="1" dirty="0">
                <a:solidFill>
                  <a:schemeClr val="bg1"/>
                </a:solidFill>
                <a:latin typeface="Times New Roman"/>
                <a:ea typeface="Palatino" pitchFamily="2" charset="77"/>
                <a:cs typeface="Times New Roman"/>
              </a:rPr>
              <a:t>Kayla Alvia</a:t>
            </a:r>
            <a:r>
              <a:rPr lang="en-US" sz="5400" i="1" baseline="30000" dirty="0">
                <a:solidFill>
                  <a:schemeClr val="bg1"/>
                </a:solidFill>
                <a:latin typeface="Times New Roman"/>
                <a:ea typeface="Palatino" pitchFamily="2" charset="77"/>
                <a:cs typeface="Times New Roman"/>
              </a:rPr>
              <a:t>1</a:t>
            </a:r>
            <a:r>
              <a:rPr lang="en-US" sz="6000" i="1" dirty="0">
                <a:solidFill>
                  <a:schemeClr val="bg1"/>
                </a:solidFill>
                <a:latin typeface="Times New Roman"/>
                <a:ea typeface="Palatino" pitchFamily="2" charset="77"/>
                <a:cs typeface="Times New Roman"/>
              </a:rPr>
              <a:t>, Alexandra Giuffra</a:t>
            </a:r>
            <a:r>
              <a:rPr lang="en-US" sz="6000" i="1" baseline="30000" dirty="0">
                <a:solidFill>
                  <a:schemeClr val="bg1"/>
                </a:solidFill>
                <a:latin typeface="Times New Roman"/>
                <a:ea typeface="Palatino" pitchFamily="2" charset="77"/>
                <a:cs typeface="Times New Roman"/>
              </a:rPr>
              <a:t>1</a:t>
            </a:r>
            <a:r>
              <a:rPr lang="en-US" sz="6000" i="1" dirty="0">
                <a:solidFill>
                  <a:schemeClr val="bg1"/>
                </a:solidFill>
                <a:latin typeface="Times New Roman"/>
                <a:ea typeface="Palatino" pitchFamily="2" charset="77"/>
                <a:cs typeface="Times New Roman"/>
              </a:rPr>
              <a:t>, Erin Sheehan</a:t>
            </a:r>
            <a:r>
              <a:rPr lang="en-US" sz="6000" i="1" baseline="30000" dirty="0">
                <a:solidFill>
                  <a:schemeClr val="bg1"/>
                </a:solidFill>
                <a:latin typeface="Times New Roman"/>
                <a:ea typeface="Palatino" pitchFamily="2" charset="77"/>
                <a:cs typeface="Times New Roman"/>
              </a:rPr>
              <a:t>1</a:t>
            </a:r>
            <a:r>
              <a:rPr lang="en-US" sz="6000" i="1" dirty="0">
                <a:solidFill>
                  <a:schemeClr val="bg1"/>
                </a:solidFill>
                <a:latin typeface="Times New Roman"/>
                <a:ea typeface="Palatino" pitchFamily="2" charset="77"/>
                <a:cs typeface="Times New Roman"/>
              </a:rPr>
              <a:t>, Carlie Williams</a:t>
            </a:r>
            <a:r>
              <a:rPr lang="en-US" sz="6000" i="1" baseline="30000" dirty="0">
                <a:solidFill>
                  <a:schemeClr val="bg1"/>
                </a:solidFill>
                <a:latin typeface="Times New Roman"/>
                <a:ea typeface="Palatino" pitchFamily="2" charset="77"/>
                <a:cs typeface="Times New Roman"/>
              </a:rPr>
              <a:t>1</a:t>
            </a:r>
            <a:r>
              <a:rPr lang="en-US" sz="6000" i="1" dirty="0">
                <a:solidFill>
                  <a:schemeClr val="bg1"/>
                </a:solidFill>
                <a:latin typeface="Times New Roman"/>
                <a:ea typeface="Palatino" pitchFamily="2" charset="77"/>
                <a:cs typeface="Times New Roman"/>
              </a:rPr>
              <a:t>, Deirdre Yeater</a:t>
            </a:r>
            <a:r>
              <a:rPr lang="en-US" sz="6000" i="1" baseline="30000" dirty="0">
                <a:solidFill>
                  <a:schemeClr val="bg1"/>
                </a:solidFill>
                <a:latin typeface="Times New Roman"/>
                <a:ea typeface="Palatino" pitchFamily="2" charset="77"/>
                <a:cs typeface="Times New Roman"/>
              </a:rPr>
              <a:t>1</a:t>
            </a:r>
            <a:r>
              <a:rPr lang="en-US" sz="6000" i="1" dirty="0">
                <a:solidFill>
                  <a:schemeClr val="bg1"/>
                </a:solidFill>
                <a:latin typeface="Times New Roman"/>
                <a:ea typeface="Palatino" pitchFamily="2" charset="77"/>
                <a:cs typeface="Times New Roman"/>
              </a:rPr>
              <a:t>, Manon Themelin</a:t>
            </a:r>
            <a:r>
              <a:rPr lang="en-US" sz="6000" i="1" baseline="30000" dirty="0">
                <a:solidFill>
                  <a:schemeClr val="bg1"/>
                </a:solidFill>
                <a:latin typeface="Times New Roman"/>
                <a:ea typeface="Palatino" pitchFamily="2" charset="77"/>
                <a:cs typeface="Times New Roman"/>
              </a:rPr>
              <a:t>2</a:t>
            </a:r>
            <a:r>
              <a:rPr lang="en-US" sz="6000" i="1" dirty="0">
                <a:solidFill>
                  <a:schemeClr val="bg1"/>
                </a:solidFill>
                <a:latin typeface="Times New Roman"/>
                <a:ea typeface="Palatino" pitchFamily="2" charset="77"/>
                <a:cs typeface="Times New Roman"/>
              </a:rPr>
              <a:t>, &amp; Kathleen Dudzinski</a:t>
            </a:r>
            <a:r>
              <a:rPr lang="en-US" sz="6000" i="1" baseline="30000" dirty="0">
                <a:solidFill>
                  <a:schemeClr val="bg1"/>
                </a:solidFill>
                <a:latin typeface="Times New Roman"/>
                <a:ea typeface="Palatino" pitchFamily="2" charset="77"/>
                <a:cs typeface="Times New Roman"/>
              </a:rPr>
              <a:t>2</a:t>
            </a:r>
          </a:p>
          <a:p>
            <a:pPr algn="ctr"/>
            <a:r>
              <a:rPr lang="en-US" sz="4400" i="1" baseline="30000" dirty="0">
                <a:solidFill>
                  <a:schemeClr val="bg1"/>
                </a:solidFill>
                <a:latin typeface="Times New Roman"/>
                <a:ea typeface="Palatino" pitchFamily="2" charset="77"/>
                <a:cs typeface="Times New Roman"/>
              </a:rPr>
              <a:t>1 </a:t>
            </a:r>
            <a:r>
              <a:rPr lang="en-US" sz="4400" i="1" dirty="0">
                <a:solidFill>
                  <a:schemeClr val="bg1"/>
                </a:solidFill>
                <a:latin typeface="Times New Roman"/>
                <a:ea typeface="Palatino" pitchFamily="2" charset="77"/>
                <a:cs typeface="Times New Roman"/>
              </a:rPr>
              <a:t>Sacred Heart University</a:t>
            </a:r>
          </a:p>
          <a:p>
            <a:pPr algn="ctr"/>
            <a:r>
              <a:rPr lang="en-US" sz="4400" i="1" baseline="30000" dirty="0">
                <a:solidFill>
                  <a:schemeClr val="bg1"/>
                </a:solidFill>
                <a:latin typeface="Times New Roman"/>
                <a:ea typeface="Palatino" pitchFamily="2" charset="77"/>
                <a:cs typeface="Times New Roman"/>
              </a:rPr>
              <a:t>2 </a:t>
            </a:r>
            <a:r>
              <a:rPr lang="en-US" sz="4400" i="1" dirty="0">
                <a:solidFill>
                  <a:schemeClr val="bg1"/>
                </a:solidFill>
                <a:latin typeface="Times New Roman"/>
                <a:ea typeface="Palatino" pitchFamily="2" charset="77"/>
                <a:cs typeface="Times New Roman"/>
              </a:rPr>
              <a:t>Dolphin Communication Project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64C766F-0D5A-C14D-86B0-13F632F0E1E3}"/>
              </a:ext>
            </a:extLst>
          </p:cNvPr>
          <p:cNvSpPr txBox="1"/>
          <p:nvPr/>
        </p:nvSpPr>
        <p:spPr>
          <a:xfrm>
            <a:off x="28698112" y="6009112"/>
            <a:ext cx="14400000" cy="114646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4400" b="1" i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Palatino" pitchFamily="2" charset="77"/>
                <a:cs typeface="Times New Roman"/>
              </a:rPr>
              <a:t>Results: </a:t>
            </a:r>
          </a:p>
          <a:p>
            <a:pPr marL="571500" indent="-571500" algn="just">
              <a:spcBef>
                <a:spcPts val="600"/>
              </a:spcBef>
              <a:buFont typeface="Arial"/>
              <a:buChar char="•"/>
            </a:pPr>
            <a:r>
              <a:rPr lang="en-US" sz="4400" dirty="0">
                <a:latin typeface="Times New Roman"/>
                <a:ea typeface="+mn-lt"/>
                <a:cs typeface="+mn-lt"/>
              </a:rPr>
              <a:t>199 object play events were recorded </a:t>
            </a:r>
          </a:p>
          <a:p>
            <a:pPr marL="571500" indent="-571500" algn="just">
              <a:spcBef>
                <a:spcPts val="600"/>
              </a:spcBef>
              <a:buFont typeface="Arial"/>
              <a:buChar char="•"/>
            </a:pPr>
            <a:r>
              <a:rPr lang="en-US" sz="4400" dirty="0">
                <a:latin typeface="Times New Roman"/>
                <a:ea typeface="Palatino" pitchFamily="2" charset="77"/>
                <a:cs typeface="Times New Roman"/>
              </a:rPr>
              <a:t>The rostrum was used in 100% of object play events</a:t>
            </a:r>
          </a:p>
          <a:p>
            <a:pPr marL="571500" indent="-571500" algn="just">
              <a:spcBef>
                <a:spcPts val="600"/>
              </a:spcBef>
              <a:buFont typeface="Arial"/>
              <a:buChar char="•"/>
            </a:pPr>
            <a:r>
              <a:rPr lang="en-US" sz="4400" dirty="0">
                <a:latin typeface="Times New Roman"/>
                <a:ea typeface="Palatino" pitchFamily="2" charset="77"/>
                <a:cs typeface="Times New Roman"/>
              </a:rPr>
              <a:t>Dolphins were oriented in a horizontal dorsal side up position for 80% of the object play bouts</a:t>
            </a:r>
          </a:p>
          <a:p>
            <a:pPr marL="571500" indent="-571500" algn="just">
              <a:spcBef>
                <a:spcPts val="600"/>
              </a:spcBef>
              <a:buFont typeface="Arial"/>
              <a:buChar char="•"/>
            </a:pPr>
            <a:r>
              <a:rPr lang="en-US" sz="4400" dirty="0">
                <a:latin typeface="Times New Roman"/>
                <a:ea typeface="+mn-lt"/>
                <a:cs typeface="+mn-lt"/>
              </a:rPr>
              <a:t>Play events for sub-adults were significantly longer than for other age classes, F(3,204) = 3.55, p = 0.02 (Table 2).</a:t>
            </a:r>
          </a:p>
          <a:p>
            <a:pPr marL="571500" indent="-571500" algn="just">
              <a:spcBef>
                <a:spcPts val="600"/>
              </a:spcBef>
              <a:buFont typeface="Arial"/>
              <a:buChar char="•"/>
            </a:pPr>
            <a:r>
              <a:rPr lang="en-US" sz="4400" dirty="0">
                <a:latin typeface="Times New Roman"/>
                <a:ea typeface="Palatino" pitchFamily="2" charset="77"/>
                <a:cs typeface="Times New Roman"/>
              </a:rPr>
              <a:t>The number of OP events was higher for male than females dolphins, but no significant differences were found based on sex, t(206) = 0.028, p = 0.87.</a:t>
            </a:r>
          </a:p>
          <a:p>
            <a:pPr marL="571500" indent="-571500" algn="just">
              <a:spcBef>
                <a:spcPts val="600"/>
              </a:spcBef>
              <a:buFont typeface="Arial"/>
              <a:buChar char="•"/>
            </a:pPr>
            <a:r>
              <a:rPr lang="en-US" sz="4400" dirty="0">
                <a:latin typeface="Times New Roman"/>
                <a:ea typeface="Palatino" pitchFamily="2" charset="77"/>
                <a:cs typeface="Times New Roman"/>
              </a:rPr>
              <a:t>OP events involved man-made objects more than natural objects, but no significant differences were found, t(206) = 0.576, p = 0.45. </a:t>
            </a:r>
          </a:p>
          <a:p>
            <a:pPr marL="571500" indent="-571500" algn="just">
              <a:spcBef>
                <a:spcPts val="600"/>
              </a:spcBef>
              <a:buFont typeface="Arial"/>
              <a:buChar char="•"/>
            </a:pPr>
            <a:r>
              <a:rPr lang="en-US" sz="4400" dirty="0">
                <a:latin typeface="Times New Roman"/>
                <a:ea typeface="Palatino" pitchFamily="2" charset="77"/>
                <a:cs typeface="Times New Roman"/>
              </a:rPr>
              <a:t>Solo play bouts were generally longer than mutual play bouts, but no significant differences were found, t(206) = 2.775, p=0.097.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E505DF-8E94-B242-BA21-E8CD09E06365}"/>
              </a:ext>
            </a:extLst>
          </p:cNvPr>
          <p:cNvSpPr txBox="1"/>
          <p:nvPr/>
        </p:nvSpPr>
        <p:spPr>
          <a:xfrm>
            <a:off x="926843" y="5883375"/>
            <a:ext cx="14400000" cy="100335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4400" b="1" i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Introduction</a:t>
            </a:r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: </a:t>
            </a:r>
          </a:p>
          <a:p>
            <a:pPr marL="572400" indent="-572400" algn="just">
              <a:spcBef>
                <a:spcPts val="600"/>
              </a:spcBef>
              <a:buFont typeface="Arial"/>
              <a:buChar char="•"/>
            </a:pPr>
            <a:r>
              <a:rPr lang="en" sz="4400" dirty="0">
                <a:latin typeface="Times New Roman"/>
                <a:ea typeface="+mn-lt"/>
                <a:cs typeface="+mn-lt"/>
              </a:rPr>
              <a:t>Little is known about spontaneous object play in dolphins</a:t>
            </a:r>
          </a:p>
          <a:p>
            <a:pPr marL="572400" indent="-572400" algn="just">
              <a:spcBef>
                <a:spcPts val="600"/>
              </a:spcBef>
              <a:buFont typeface="Arial"/>
              <a:buChar char="•"/>
            </a:pPr>
            <a:r>
              <a:rPr lang="en" sz="4400" dirty="0">
                <a:latin typeface="Times New Roman"/>
                <a:ea typeface="+mn-lt"/>
                <a:cs typeface="+mn-lt"/>
              </a:rPr>
              <a:t>Studying object play is important to understand how different species learn and develop skills that may assist with survival, such as problem solving (Kuczaj et al., 2006) </a:t>
            </a:r>
          </a:p>
          <a:p>
            <a:pPr marL="572400" indent="-572400" algn="just">
              <a:spcBef>
                <a:spcPts val="600"/>
              </a:spcBef>
              <a:buFont typeface="Arial"/>
              <a:buChar char="•"/>
            </a:pPr>
            <a:r>
              <a:rPr lang="en" sz="4400" dirty="0">
                <a:latin typeface="Times New Roman"/>
                <a:ea typeface="+mn-lt"/>
                <a:cs typeface="+mn-lt"/>
              </a:rPr>
              <a:t>Object play is used as an indicator of cognitive ability in many species (Green et al. 2011)</a:t>
            </a:r>
          </a:p>
          <a:p>
            <a:pPr marL="572400" indent="-572400" algn="just">
              <a:spcBef>
                <a:spcPts val="600"/>
              </a:spcBef>
              <a:buFont typeface="Arial"/>
              <a:buChar char="•"/>
            </a:pPr>
            <a:r>
              <a:rPr lang="en" sz="4400" dirty="0">
                <a:latin typeface="Times New Roman"/>
                <a:ea typeface="+mn-lt"/>
                <a:cs typeface="+mn-lt"/>
              </a:rPr>
              <a:t>Dolphins participating in object play exhibit more creative and varied play behaviors than when engaging in social play (Green et al. 2011)</a:t>
            </a:r>
          </a:p>
          <a:p>
            <a:pPr marL="572400" indent="-572400" algn="just">
              <a:spcBef>
                <a:spcPts val="600"/>
              </a:spcBef>
              <a:buFont typeface="Arial"/>
              <a:buChar char="•"/>
            </a:pPr>
            <a:r>
              <a:rPr lang="en" sz="4400" dirty="0">
                <a:latin typeface="Times New Roman"/>
                <a:ea typeface="+mn-lt"/>
                <a:cs typeface="+mn-lt"/>
              </a:rPr>
              <a:t>Juvenile dolphins play more often. Play then slowly declines into adulthood (Cappiello et. </a:t>
            </a:r>
            <a:r>
              <a:rPr lang="en-US" sz="4400" dirty="0">
                <a:latin typeface="Times New Roman"/>
                <a:ea typeface="+mn-lt"/>
                <a:cs typeface="+mn-lt"/>
              </a:rPr>
              <a:t>a</a:t>
            </a:r>
            <a:r>
              <a:rPr lang="en" sz="4400" dirty="0">
                <a:latin typeface="Times New Roman"/>
                <a:ea typeface="+mn-lt"/>
                <a:cs typeface="+mn-lt"/>
              </a:rPr>
              <a:t>l, 2018)</a:t>
            </a:r>
          </a:p>
          <a:p>
            <a:pPr marL="572400" indent="-572400" algn="just">
              <a:spcBef>
                <a:spcPts val="600"/>
              </a:spcBef>
              <a:buFont typeface="Arial"/>
              <a:buChar char="•"/>
            </a:pPr>
            <a:r>
              <a:rPr lang="en" sz="4400" dirty="0">
                <a:latin typeface="Times New Roman"/>
                <a:ea typeface="+mn-lt"/>
                <a:cs typeface="+mn-lt"/>
              </a:rPr>
              <a:t>The current study involves a detailed investigation of object play (OP) in bottlenose dolphins (</a:t>
            </a:r>
            <a:r>
              <a:rPr lang="en" sz="4400" i="1" dirty="0">
                <a:latin typeface="Times New Roman"/>
                <a:ea typeface="+mn-lt"/>
                <a:cs typeface="+mn-lt"/>
              </a:rPr>
              <a:t>Tursiops truncatus</a:t>
            </a:r>
            <a:r>
              <a:rPr lang="en" sz="4400" dirty="0">
                <a:latin typeface="Times New Roman"/>
                <a:ea typeface="+mn-lt"/>
                <a:cs typeface="+mn-lt"/>
              </a:rPr>
              <a:t>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C79C177-F041-5544-B00D-6C491F86CFDA}"/>
              </a:ext>
            </a:extLst>
          </p:cNvPr>
          <p:cNvSpPr txBox="1"/>
          <p:nvPr/>
        </p:nvSpPr>
        <p:spPr>
          <a:xfrm>
            <a:off x="926843" y="16541379"/>
            <a:ext cx="14400000" cy="852541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4400" b="1" i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Method</a:t>
            </a:r>
            <a:r>
              <a:rPr lang="en-US" sz="4400" i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:</a:t>
            </a:r>
            <a:endParaRPr lang="en-US" sz="4400" dirty="0">
              <a:solidFill>
                <a:schemeClr val="accent1">
                  <a:lumMod val="50000"/>
                </a:schemeClr>
              </a:solidFill>
              <a:latin typeface="Times New Roman"/>
              <a:ea typeface="+mn-lt"/>
              <a:cs typeface="+mn-lt"/>
            </a:endParaRPr>
          </a:p>
          <a:p>
            <a:pPr marL="571500" indent="-571500" algn="just">
              <a:spcBef>
                <a:spcPts val="600"/>
              </a:spcBef>
              <a:buFont typeface="Arial"/>
              <a:buChar char="•"/>
            </a:pPr>
            <a:r>
              <a:rPr lang="en-US" sz="4400" dirty="0">
                <a:latin typeface="Times New Roman"/>
                <a:ea typeface="+mn-lt"/>
                <a:cs typeface="+mn-lt"/>
              </a:rPr>
              <a:t>7 thirty-minute underwater video sessions collected in March 2020 at the Roatan Institute for Marine Sciences in  Honduras, were used for this study</a:t>
            </a:r>
          </a:p>
          <a:p>
            <a:pPr marL="571500" indent="-571500" algn="just">
              <a:spcBef>
                <a:spcPts val="600"/>
              </a:spcBef>
              <a:buFont typeface="Arial"/>
              <a:buChar char="•"/>
            </a:pPr>
            <a:r>
              <a:rPr lang="en-US" sz="4400" dirty="0">
                <a:latin typeface="Times New Roman"/>
                <a:ea typeface="+mn-lt"/>
                <a:cs typeface="+mn-lt"/>
              </a:rPr>
              <a:t>16 dolphins were observed in object play: 10 adults, 2 sub-adults, 2 juveniles, and 2 calves</a:t>
            </a:r>
          </a:p>
          <a:p>
            <a:pPr marL="571500" indent="-571500" algn="just">
              <a:spcBef>
                <a:spcPts val="600"/>
              </a:spcBef>
              <a:buFont typeface="Arial"/>
              <a:buChar char="•"/>
              <a:tabLst>
                <a:tab pos="10585450" algn="l"/>
              </a:tabLst>
            </a:pPr>
            <a:r>
              <a:rPr lang="en-US" sz="4400" dirty="0">
                <a:latin typeface="Times New Roman"/>
                <a:ea typeface="+mn-lt"/>
                <a:cs typeface="+mn-lt"/>
              </a:rPr>
              <a:t>Play bouts were coded using BORIS (Behavioral Observational Research Interactive Software, </a:t>
            </a:r>
            <a:r>
              <a:rPr lang="en-US" sz="4400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Friard</a:t>
            </a:r>
            <a:r>
              <a:rPr lang="en-US" sz="44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 &amp; </a:t>
            </a:r>
            <a:r>
              <a:rPr lang="en-US" sz="4400" dirty="0" err="1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Gamba</a:t>
            </a:r>
            <a:r>
              <a:rPr lang="en-US" sz="4400" dirty="0">
                <a:latin typeface="Times New Roman" panose="02020603050405020304" pitchFamily="18" charset="0"/>
                <a:ea typeface="+mn-lt"/>
                <a:cs typeface="Times New Roman" panose="02020603050405020304" pitchFamily="18" charset="0"/>
              </a:rPr>
              <a:t>, 2016)</a:t>
            </a:r>
            <a:r>
              <a:rPr lang="en-US" sz="4400" dirty="0">
                <a:latin typeface="Times New Roman"/>
                <a:ea typeface="+mn-lt"/>
                <a:cs typeface="+mn-lt"/>
              </a:rPr>
              <a:t> and analyzed in SPSS statistical software.</a:t>
            </a:r>
          </a:p>
          <a:p>
            <a:pPr marL="571500" indent="-571500" algn="just">
              <a:spcBef>
                <a:spcPts val="600"/>
              </a:spcBef>
              <a:buFont typeface="Arial"/>
              <a:buChar char="•"/>
            </a:pPr>
            <a:r>
              <a:rPr lang="en" sz="4400" dirty="0">
                <a:latin typeface="Times New Roman"/>
                <a:ea typeface="+mn-lt"/>
                <a:cs typeface="+mn-lt"/>
              </a:rPr>
              <a:t>Play events were coded for object type, posture and body parts used, and solo or mutual object play. See Table 1 for more details.</a:t>
            </a:r>
            <a:endParaRPr lang="en-US" sz="4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04B839-FBB8-5A46-91A2-957048B413ED}"/>
              </a:ext>
            </a:extLst>
          </p:cNvPr>
          <p:cNvSpPr txBox="1"/>
          <p:nvPr/>
        </p:nvSpPr>
        <p:spPr>
          <a:xfrm>
            <a:off x="28640321" y="24004727"/>
            <a:ext cx="14400000" cy="64171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4400" b="1" i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Calibri"/>
              </a:rPr>
              <a:t>Discussion</a:t>
            </a:r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Calibri"/>
              </a:rPr>
              <a:t>: </a:t>
            </a:r>
            <a:endParaRPr lang="en-US" sz="4400" dirty="0">
              <a:solidFill>
                <a:schemeClr val="accent1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571500" indent="-571500" algn="just">
              <a:spcBef>
                <a:spcPts val="600"/>
              </a:spcBef>
              <a:buFont typeface="Arial"/>
              <a:buChar char="•"/>
            </a:pPr>
            <a:r>
              <a:rPr lang="en-US" sz="4400" dirty="0">
                <a:latin typeface="Times New Roman"/>
                <a:ea typeface="+mn-lt"/>
                <a:cs typeface="+mn-lt"/>
              </a:rPr>
              <a:t>Future analyses will include lateralization, vocalization, and number of social partners observed in an object play bout.</a:t>
            </a:r>
          </a:p>
          <a:p>
            <a:pPr marL="571500" indent="-571500" algn="just">
              <a:spcBef>
                <a:spcPts val="600"/>
              </a:spcBef>
              <a:buFont typeface="Arial"/>
              <a:buChar char="•"/>
            </a:pPr>
            <a:r>
              <a:rPr lang="en-US" sz="4400" dirty="0">
                <a:latin typeface="Times New Roman"/>
                <a:ea typeface="+mn-lt"/>
                <a:cs typeface="+mn-lt"/>
              </a:rPr>
              <a:t>Investigating object play in detail for dolphins in managed care is important because play is a potential indicator of animal welfare.</a:t>
            </a:r>
          </a:p>
          <a:p>
            <a:pPr marL="571500" indent="-571500" algn="just">
              <a:spcBef>
                <a:spcPts val="600"/>
              </a:spcBef>
              <a:buFont typeface="Arial"/>
              <a:buChar char="•"/>
            </a:pPr>
            <a:r>
              <a:rPr lang="en-US" sz="4400" dirty="0">
                <a:latin typeface="Times New Roman"/>
                <a:ea typeface="+mn-lt"/>
                <a:cs typeface="+mn-lt"/>
              </a:rPr>
              <a:t>Future studies should expand to wild populations for comparison and a better understanding of the role of play in dolphin social life (Green et. al, 2011).</a:t>
            </a:r>
          </a:p>
        </p:txBody>
      </p:sp>
      <p:pic>
        <p:nvPicPr>
          <p:cNvPr id="7" name="Picture 7" descr="A picture containing text, sign, tableware, dishware&#10;&#10;Description automatically generated">
            <a:extLst>
              <a:ext uri="{FF2B5EF4-FFF2-40B4-BE49-F238E27FC236}">
                <a16:creationId xmlns:a16="http://schemas.microsoft.com/office/drawing/2014/main" id="{FBBEFFEF-0F26-B70C-D58A-3678F18F19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07055" y="532054"/>
            <a:ext cx="4671739" cy="1485606"/>
          </a:xfrm>
          <a:prstGeom prst="rect">
            <a:avLst/>
          </a:prstGeom>
        </p:spPr>
      </p:pic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AD00BED4-9093-B602-3330-5D411F5BB1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285507"/>
              </p:ext>
            </p:extLst>
          </p:nvPr>
        </p:nvGraphicFramePr>
        <p:xfrm>
          <a:off x="1286843" y="26155524"/>
          <a:ext cx="13680000" cy="5614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9126">
                  <a:extLst>
                    <a:ext uri="{9D8B030D-6E8A-4147-A177-3AD203B41FA5}">
                      <a16:colId xmlns:a16="http://schemas.microsoft.com/office/drawing/2014/main" val="498901412"/>
                    </a:ext>
                  </a:extLst>
                </a:gridCol>
                <a:gridCol w="11270874">
                  <a:extLst>
                    <a:ext uri="{9D8B030D-6E8A-4147-A177-3AD203B41FA5}">
                      <a16:colId xmlns:a16="http://schemas.microsoft.com/office/drawing/2014/main" val="3032638997"/>
                    </a:ext>
                  </a:extLst>
                </a:gridCol>
              </a:tblGrid>
              <a:tr h="641923">
                <a:tc>
                  <a:txBody>
                    <a:bodyPr/>
                    <a:lstStyle/>
                    <a:p>
                      <a:pPr algn="l" fontAlgn="t"/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Categories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Modifiers list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1595984"/>
                  </a:ext>
                </a:extLst>
              </a:tr>
              <a:tr h="780035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Object type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Man-made, natural 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9346860"/>
                  </a:ext>
                </a:extLst>
              </a:tr>
              <a:tr h="780035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Object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Fins, seaweed, seagrass, camera, trash, net/gate 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6683297"/>
                  </a:ext>
                </a:extLst>
              </a:tr>
              <a:tr h="121366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Posture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Horizontal dorsal side up, Horizontal ventral side up, Vertical head up, Vertical head down, On left side, On right side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316653"/>
                  </a:ext>
                </a:extLst>
              </a:tr>
              <a:tr h="1132309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Body part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see Figure 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1845443"/>
                  </a:ext>
                </a:extLst>
              </a:tr>
              <a:tr h="780035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3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Solo/mutual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Solo when 1 dolphin is involved and Mutual when more than 2 dolphins are involved with the same object (see Figure 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7081340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EB28A47-4928-AC00-238F-48D0C7C5CA40}"/>
              </a:ext>
            </a:extLst>
          </p:cNvPr>
          <p:cNvSpPr txBox="1"/>
          <p:nvPr/>
        </p:nvSpPr>
        <p:spPr>
          <a:xfrm>
            <a:off x="15683582" y="11656206"/>
            <a:ext cx="12600000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3200" b="1" dirty="0">
                <a:latin typeface="Times New Roman"/>
                <a:cs typeface="Calibri"/>
              </a:rPr>
              <a:t>Figure 1. </a:t>
            </a:r>
            <a:r>
              <a:rPr lang="en-US" sz="3200" dirty="0">
                <a:latin typeface="Times New Roman"/>
                <a:cs typeface="Calibri"/>
              </a:rPr>
              <a:t>Diagram of the dolphin body with body parts identified during this study labeled (with permission from Dudzinski et al., 2009).</a:t>
            </a:r>
          </a:p>
        </p:txBody>
      </p:sp>
      <p:pic>
        <p:nvPicPr>
          <p:cNvPr id="8" name="Picture 8" descr="A picture containing water, swimming, dolphin&#10;&#10;Description automatically generated">
            <a:extLst>
              <a:ext uri="{FF2B5EF4-FFF2-40B4-BE49-F238E27FC236}">
                <a16:creationId xmlns:a16="http://schemas.microsoft.com/office/drawing/2014/main" id="{3058EF22-AC0E-E0B2-3C04-6E398B5EF8C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1636" r="12268" b="9796"/>
          <a:stretch/>
        </p:blipFill>
        <p:spPr>
          <a:xfrm>
            <a:off x="16262920" y="13143161"/>
            <a:ext cx="11161650" cy="596326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9" name="Picture 9" descr="A picture containing water, aquatic mammal, outdoor, dolphin&#10;&#10;Description automatically generated">
            <a:extLst>
              <a:ext uri="{FF2B5EF4-FFF2-40B4-BE49-F238E27FC236}">
                <a16:creationId xmlns:a16="http://schemas.microsoft.com/office/drawing/2014/main" id="{03A26800-0438-BB4C-E986-83A6327085F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2169" t="17373" r="1"/>
          <a:stretch/>
        </p:blipFill>
        <p:spPr>
          <a:xfrm>
            <a:off x="16278123" y="19374761"/>
            <a:ext cx="11161652" cy="595659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7EC5071-45E9-9B07-640C-1EC368634B00}"/>
              </a:ext>
            </a:extLst>
          </p:cNvPr>
          <p:cNvSpPr txBox="1"/>
          <p:nvPr/>
        </p:nvSpPr>
        <p:spPr>
          <a:xfrm>
            <a:off x="28698112" y="31051782"/>
            <a:ext cx="1404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Palatino" pitchFamily="2" charset="77"/>
                <a:cs typeface="Times New Roman"/>
              </a:rPr>
              <a:t>Acknowledgements: 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thank the Roatan Institute for Marine Sciences for providing access to record the dolphins.</a:t>
            </a:r>
          </a:p>
        </p:txBody>
      </p:sp>
      <p:pic>
        <p:nvPicPr>
          <p:cNvPr id="16" name="Picture 15" descr="Logo, icon&#10;&#10;Description automatically generated">
            <a:extLst>
              <a:ext uri="{FF2B5EF4-FFF2-40B4-BE49-F238E27FC236}">
                <a16:creationId xmlns:a16="http://schemas.microsoft.com/office/drawing/2014/main" id="{67AC0105-0EA8-BA1A-6834-78E2A4A7BC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4783" y="11217"/>
            <a:ext cx="2814692" cy="2814692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650D33D5-B0BF-DDCC-7BFF-56AB1F45080E}"/>
              </a:ext>
            </a:extLst>
          </p:cNvPr>
          <p:cNvSpPr txBox="1"/>
          <p:nvPr/>
        </p:nvSpPr>
        <p:spPr>
          <a:xfrm>
            <a:off x="15738112" y="25580574"/>
            <a:ext cx="1260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2.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 of a) solo play with researcher legs and b) mutual play with researcher fins. Both examples include the dolphins' rostrums.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173F640-1AB4-CA6F-B88C-F932A3BDE4A5}"/>
              </a:ext>
            </a:extLst>
          </p:cNvPr>
          <p:cNvSpPr txBox="1"/>
          <p:nvPr/>
        </p:nvSpPr>
        <p:spPr>
          <a:xfrm>
            <a:off x="15918122" y="26978225"/>
            <a:ext cx="1182871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</a:p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Cappiello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B., Hill, H., &amp; Bolton, T. (2018). Solitary, observer, parallel, and social object play in the bottlenose dolphin (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Tursiops truncates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Behavioural Processes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157, 453-458. </a:t>
            </a:r>
          </a:p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Friard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O. &amp;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Gamba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 (2016). BORIS: a free, versatile open-source event-logging software for video/audio coding and live observations.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 in Ecology and Evolution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7, 1325–1330.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Greene, W., Melillo-Sweeting, K., &amp; Dudzinski, K. (2011). Comparing object play in captive and wild dolphins.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Journal of Comparative Psychology,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24, 292-306.</a:t>
            </a:r>
          </a:p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Kuczaj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S., Makecha, R.,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Paulos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R., &amp; Ramos, J. (2006).  Role of peers in cultural innovation and cultural transmission: evidence from the play of dolphin calves.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Journal of Comparative Psychology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19, 223-240.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A60CAEC-F300-A39D-8F95-DF8D65D30A43}"/>
              </a:ext>
            </a:extLst>
          </p:cNvPr>
          <p:cNvSpPr txBox="1"/>
          <p:nvPr/>
        </p:nvSpPr>
        <p:spPr>
          <a:xfrm>
            <a:off x="926843" y="25453531"/>
            <a:ext cx="1440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1.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 of modifiers used for each category to describe a play event</a:t>
            </a:r>
            <a:r>
              <a:rPr lang="en-US" sz="3200" dirty="0"/>
              <a:t>.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EFB51D79-CAE4-C0DE-1A5F-56E970CA82FB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457" r="1953"/>
          <a:stretch/>
        </p:blipFill>
        <p:spPr>
          <a:xfrm>
            <a:off x="15326843" y="6220206"/>
            <a:ext cx="13313478" cy="5436000"/>
          </a:xfrm>
          <a:prstGeom prst="rect">
            <a:avLst/>
          </a:prstGeom>
        </p:spPr>
      </p:pic>
      <p:sp>
        <p:nvSpPr>
          <p:cNvPr id="22" name="ZoneTexte 21">
            <a:extLst>
              <a:ext uri="{FF2B5EF4-FFF2-40B4-BE49-F238E27FC236}">
                <a16:creationId xmlns:a16="http://schemas.microsoft.com/office/drawing/2014/main" id="{903E426A-573D-9335-AC92-D80E559FED1D}"/>
              </a:ext>
            </a:extLst>
          </p:cNvPr>
          <p:cNvSpPr txBox="1"/>
          <p:nvPr/>
        </p:nvSpPr>
        <p:spPr>
          <a:xfrm>
            <a:off x="16262920" y="18356099"/>
            <a:ext cx="871793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400" dirty="0"/>
              <a:t>a)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2D9FF694-98C4-0A65-D18D-34390A69E232}"/>
              </a:ext>
            </a:extLst>
          </p:cNvPr>
          <p:cNvSpPr txBox="1"/>
          <p:nvPr/>
        </p:nvSpPr>
        <p:spPr>
          <a:xfrm>
            <a:off x="16262919" y="24561912"/>
            <a:ext cx="871793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400" dirty="0"/>
              <a:t>b)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4A9D353-D946-95FC-526E-B716B1030DEA}"/>
              </a:ext>
            </a:extLst>
          </p:cNvPr>
          <p:cNvSpPr txBox="1"/>
          <p:nvPr/>
        </p:nvSpPr>
        <p:spPr>
          <a:xfrm>
            <a:off x="30084147" y="18046901"/>
            <a:ext cx="11691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2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Means and standard deviations for dolphins by age</a:t>
            </a: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2799A0B4-CF3E-4BDB-2263-E728605D25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176481"/>
              </p:ext>
            </p:extLst>
          </p:nvPr>
        </p:nvGraphicFramePr>
        <p:xfrm>
          <a:off x="30817103" y="18843764"/>
          <a:ext cx="10225821" cy="4754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5747">
                  <a:extLst>
                    <a:ext uri="{9D8B030D-6E8A-4147-A177-3AD203B41FA5}">
                      <a16:colId xmlns:a16="http://schemas.microsoft.com/office/drawing/2014/main" val="4102334540"/>
                    </a:ext>
                  </a:extLst>
                </a:gridCol>
                <a:gridCol w="2486355">
                  <a:extLst>
                    <a:ext uri="{9D8B030D-6E8A-4147-A177-3AD203B41FA5}">
                      <a16:colId xmlns:a16="http://schemas.microsoft.com/office/drawing/2014/main" val="88695322"/>
                    </a:ext>
                  </a:extLst>
                </a:gridCol>
                <a:gridCol w="2135760">
                  <a:extLst>
                    <a:ext uri="{9D8B030D-6E8A-4147-A177-3AD203B41FA5}">
                      <a16:colId xmlns:a16="http://schemas.microsoft.com/office/drawing/2014/main" val="1401274490"/>
                    </a:ext>
                  </a:extLst>
                </a:gridCol>
                <a:gridCol w="1767959">
                  <a:extLst>
                    <a:ext uri="{9D8B030D-6E8A-4147-A177-3AD203B41FA5}">
                      <a16:colId xmlns:a16="http://schemas.microsoft.com/office/drawing/2014/main" val="4109098130"/>
                    </a:ext>
                  </a:extLst>
                </a:gridCol>
              </a:tblGrid>
              <a:tr h="920802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Table 2:</a:t>
                      </a:r>
                    </a:p>
                    <a:p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 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59355"/>
                  </a:ext>
                </a:extLst>
              </a:tr>
              <a:tr h="504956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Calf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371901"/>
                  </a:ext>
                </a:extLst>
              </a:tr>
              <a:tr h="725169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Juvenile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397282"/>
                  </a:ext>
                </a:extLst>
              </a:tr>
              <a:tr h="726036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Sub-adult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233953"/>
                  </a:ext>
                </a:extLst>
              </a:tr>
              <a:tr h="776192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089341"/>
                  </a:ext>
                </a:extLst>
              </a:tr>
              <a:tr h="880876"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261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960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E68C44B38D454A822357E92809081D" ma:contentTypeVersion="10" ma:contentTypeDescription="Create a new document." ma:contentTypeScope="" ma:versionID="a9e73cce66bbc34e8a8098027258f5ef">
  <xsd:schema xmlns:xsd="http://www.w3.org/2001/XMLSchema" xmlns:xs="http://www.w3.org/2001/XMLSchema" xmlns:p="http://schemas.microsoft.com/office/2006/metadata/properties" xmlns:ns2="4947024e-c7f4-448a-a7ae-6578092e520f" xmlns:ns3="9d02f471-8987-4bc7-bd7c-fcb151f959ef" targetNamespace="http://schemas.microsoft.com/office/2006/metadata/properties" ma:root="true" ma:fieldsID="3e5ccdff6a065e281620406da2f44f12" ns2:_="" ns3:_="">
    <xsd:import namespace="4947024e-c7f4-448a-a7ae-6578092e520f"/>
    <xsd:import namespace="9d02f471-8987-4bc7-bd7c-fcb151f959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47024e-c7f4-448a-a7ae-6578092e52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02f471-8987-4bc7-bd7c-fcb151f959ef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CE57344-8B55-403D-ABDC-5BC685E9B8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F305297-0131-4054-9802-A6C3883E1B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47024e-c7f4-448a-a7ae-6578092e520f"/>
    <ds:schemaRef ds:uri="9d02f471-8987-4bc7-bd7c-fcb151f959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0D4D0EC-6185-425F-92AA-EFE5C05FBB19}">
  <ds:schemaRefs>
    <ds:schemaRef ds:uri="http://schemas.microsoft.com/office/2006/documentManagement/types"/>
    <ds:schemaRef ds:uri="9d02f471-8987-4bc7-bd7c-fcb151f959ef"/>
    <ds:schemaRef ds:uri="http://www.w3.org/XML/1998/namespace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4947024e-c7f4-448a-a7ae-6578092e520f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1529</TotalTime>
  <Words>881</Words>
  <Application>Microsoft Office PowerPoint</Application>
  <PresentationFormat>Custom</PresentationFormat>
  <Paragraphs>79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 posters convey your findings in a clear</dc:title>
  <dc:creator>Michels, Steven J.</dc:creator>
  <cp:lastModifiedBy>Yeater, Prof. Deirdre M.</cp:lastModifiedBy>
  <cp:revision>366</cp:revision>
  <dcterms:created xsi:type="dcterms:W3CDTF">2020-01-31T20:05:15Z</dcterms:created>
  <dcterms:modified xsi:type="dcterms:W3CDTF">2023-03-29T01:31:24Z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0x010100FAE68C44B38D454A822357E92809081D</vt:lpwstr>
  </property>
</Properties>
</file>