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2.xml" ContentType="application/vnd.openxmlformats-officedocument.drawingml.chartshapes+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3.xml" ContentType="application/vnd.openxmlformats-officedocument.drawingml.chartshapes+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drawings/drawing4.xml" ContentType="application/vnd.openxmlformats-officedocument.drawingml.chartshapes+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drawings/drawing5.xml" ContentType="application/vnd.openxmlformats-officedocument.drawingml.chartshapes+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drawings/drawing6.xml" ContentType="application/vnd.openxmlformats-officedocument.drawingml.chartshapes+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drawings/drawing7.xml" ContentType="application/vnd.openxmlformats-officedocument.drawingml.chartshapes+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drawings/drawing8.xml" ContentType="application/vnd.openxmlformats-officedocument.drawingml.chartshapes+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drawings/drawing9.xml" ContentType="application/vnd.openxmlformats-officedocument.drawingml.chartshapes+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drawings/drawing10.xml" ContentType="application/vnd.openxmlformats-officedocument.drawingml.chartshapes+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drawings/drawing11.xml" ContentType="application/vnd.openxmlformats-officedocument.drawingml.chartshapes+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drawings/drawing12.xml" ContentType="application/vnd.openxmlformats-officedocument.drawingml.chartshapes+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drawings/drawing13.xml" ContentType="application/vnd.openxmlformats-officedocument.drawingml.chartshapes+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865" r:id="rId1"/>
  </p:sldMasterIdLst>
  <p:notesMasterIdLst>
    <p:notesMasterId r:id="rId3"/>
  </p:notesMasterIdLst>
  <p:sldIdLst>
    <p:sldId id="258" r:id="rId2"/>
  </p:sldIdLst>
  <p:sldSz cx="43891200" cy="32918400"/>
  <p:notesSz cx="37947600" cy="50749200"/>
  <p:defaultTextStyle>
    <a:defPPr>
      <a:defRPr lang="en-US"/>
    </a:defPPr>
    <a:lvl1pPr algn="l" rtl="0" fontAlgn="base">
      <a:spcBef>
        <a:spcPct val="0"/>
      </a:spcBef>
      <a:spcAft>
        <a:spcPct val="0"/>
      </a:spcAft>
      <a:defRPr sz="3400" b="1" kern="1200" baseline="-25000">
        <a:solidFill>
          <a:schemeClr val="tx1"/>
        </a:solidFill>
        <a:latin typeface="Arial" pitchFamily="34" charset="0"/>
        <a:ea typeface="MS PGothic" pitchFamily="34" charset="-128"/>
        <a:cs typeface="+mn-cs"/>
      </a:defRPr>
    </a:lvl1pPr>
    <a:lvl2pPr marL="399662" algn="l" rtl="0" fontAlgn="base">
      <a:spcBef>
        <a:spcPct val="0"/>
      </a:spcBef>
      <a:spcAft>
        <a:spcPct val="0"/>
      </a:spcAft>
      <a:defRPr sz="3400" b="1" kern="1200" baseline="-25000">
        <a:solidFill>
          <a:schemeClr val="tx1"/>
        </a:solidFill>
        <a:latin typeface="Arial" pitchFamily="34" charset="0"/>
        <a:ea typeface="MS PGothic" pitchFamily="34" charset="-128"/>
        <a:cs typeface="+mn-cs"/>
      </a:defRPr>
    </a:lvl2pPr>
    <a:lvl3pPr marL="799310" algn="l" rtl="0" fontAlgn="base">
      <a:spcBef>
        <a:spcPct val="0"/>
      </a:spcBef>
      <a:spcAft>
        <a:spcPct val="0"/>
      </a:spcAft>
      <a:defRPr sz="3400" b="1" kern="1200" baseline="-25000">
        <a:solidFill>
          <a:schemeClr val="tx1"/>
        </a:solidFill>
        <a:latin typeface="Arial" pitchFamily="34" charset="0"/>
        <a:ea typeface="MS PGothic" pitchFamily="34" charset="-128"/>
        <a:cs typeface="+mn-cs"/>
      </a:defRPr>
    </a:lvl3pPr>
    <a:lvl4pPr marL="1198973" algn="l" rtl="0" fontAlgn="base">
      <a:spcBef>
        <a:spcPct val="0"/>
      </a:spcBef>
      <a:spcAft>
        <a:spcPct val="0"/>
      </a:spcAft>
      <a:defRPr sz="3400" b="1" kern="1200" baseline="-25000">
        <a:solidFill>
          <a:schemeClr val="tx1"/>
        </a:solidFill>
        <a:latin typeface="Arial" pitchFamily="34" charset="0"/>
        <a:ea typeface="MS PGothic" pitchFamily="34" charset="-128"/>
        <a:cs typeface="+mn-cs"/>
      </a:defRPr>
    </a:lvl4pPr>
    <a:lvl5pPr marL="1598630" algn="l" rtl="0" fontAlgn="base">
      <a:spcBef>
        <a:spcPct val="0"/>
      </a:spcBef>
      <a:spcAft>
        <a:spcPct val="0"/>
      </a:spcAft>
      <a:defRPr sz="3400" b="1" kern="1200" baseline="-25000">
        <a:solidFill>
          <a:schemeClr val="tx1"/>
        </a:solidFill>
        <a:latin typeface="Arial" pitchFamily="34" charset="0"/>
        <a:ea typeface="MS PGothic" pitchFamily="34" charset="-128"/>
        <a:cs typeface="+mn-cs"/>
      </a:defRPr>
    </a:lvl5pPr>
    <a:lvl6pPr marL="1998278" algn="l" defTabSz="799310" rtl="0" eaLnBrk="1" latinLnBrk="0" hangingPunct="1">
      <a:defRPr sz="3400" b="1" kern="1200" baseline="-25000">
        <a:solidFill>
          <a:schemeClr val="tx1"/>
        </a:solidFill>
        <a:latin typeface="Arial" pitchFamily="34" charset="0"/>
        <a:ea typeface="MS PGothic" pitchFamily="34" charset="-128"/>
        <a:cs typeface="+mn-cs"/>
      </a:defRPr>
    </a:lvl6pPr>
    <a:lvl7pPr marL="2397941" algn="l" defTabSz="799310" rtl="0" eaLnBrk="1" latinLnBrk="0" hangingPunct="1">
      <a:defRPr sz="3400" b="1" kern="1200" baseline="-25000">
        <a:solidFill>
          <a:schemeClr val="tx1"/>
        </a:solidFill>
        <a:latin typeface="Arial" pitchFamily="34" charset="0"/>
        <a:ea typeface="MS PGothic" pitchFamily="34" charset="-128"/>
        <a:cs typeface="+mn-cs"/>
      </a:defRPr>
    </a:lvl7pPr>
    <a:lvl8pPr marL="2797603" algn="l" defTabSz="799310" rtl="0" eaLnBrk="1" latinLnBrk="0" hangingPunct="1">
      <a:defRPr sz="3400" b="1" kern="1200" baseline="-25000">
        <a:solidFill>
          <a:schemeClr val="tx1"/>
        </a:solidFill>
        <a:latin typeface="Arial" pitchFamily="34" charset="0"/>
        <a:ea typeface="MS PGothic" pitchFamily="34" charset="-128"/>
        <a:cs typeface="+mn-cs"/>
      </a:defRPr>
    </a:lvl8pPr>
    <a:lvl9pPr marL="3197251" algn="l" defTabSz="799310" rtl="0" eaLnBrk="1" latinLnBrk="0" hangingPunct="1">
      <a:defRPr sz="3400" b="1" kern="1200" baseline="-25000">
        <a:solidFill>
          <a:schemeClr val="tx1"/>
        </a:solidFill>
        <a:latin typeface="Arial" pitchFamily="34" charset="0"/>
        <a:ea typeface="MS PGothic" pitchFamily="34" charset="-128"/>
        <a:cs typeface="+mn-cs"/>
      </a:defRPr>
    </a:lvl9pPr>
  </p:defaultTextStyle>
  <p:extLst>
    <p:ext uri="{EFAFB233-063F-42B5-8137-9DF3F51BA10A}">
      <p15:sldGuideLst xmlns:p15="http://schemas.microsoft.com/office/powerpoint/2012/main">
        <p15:guide id="1" orient="horz" pos="10368">
          <p15:clr>
            <a:srgbClr val="A4A3A4"/>
          </p15:clr>
        </p15:guide>
        <p15:guide id="2"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300"/>
    <a:srgbClr val="0432FF"/>
    <a:srgbClr val="EDE7E3"/>
    <a:srgbClr val="E5DFDB"/>
    <a:srgbClr val="FFF7DA"/>
    <a:srgbClr val="EDDFDF"/>
    <a:srgbClr val="DACDCD"/>
    <a:srgbClr val="DAC4B2"/>
    <a:srgbClr val="CA0202"/>
    <a:srgbClr val="E2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6545" autoAdjust="0"/>
    <p:restoredTop sz="99296" autoAdjust="0"/>
  </p:normalViewPr>
  <p:slideViewPr>
    <p:cSldViewPr>
      <p:cViewPr>
        <p:scale>
          <a:sx n="40" d="100"/>
          <a:sy n="40" d="100"/>
        </p:scale>
        <p:origin x="360" y="-2712"/>
      </p:cViewPr>
      <p:guideLst>
        <p:guide orient="horz" pos="10368"/>
        <p:guide pos="1382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5" d="100"/>
        <a:sy n="25"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file:////Users\ashleyguglielmi\Desktop\Research\Copy%20of%20Meiofauna%20Spreadsheet%20ECSC%20SP23%20Graphs.xlsx" TargetMode="Externa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10.xml.rels><?xml version="1.0" encoding="UTF-8" standalone="yes"?>
<Relationships xmlns="http://schemas.openxmlformats.org/package/2006/relationships"><Relationship Id="rId3" Type="http://schemas.openxmlformats.org/officeDocument/2006/relationships/oleObject" Target="file:////Users\ashleyguglielmi\Desktop\Research\Copy%20of%20Meiofauna%20Spreadsheet%20ECSC%20SP23%20Graphs.xlsx" TargetMode="External"/><Relationship Id="rId2" Type="http://schemas.microsoft.com/office/2011/relationships/chartColorStyle" Target="colors10.xml"/><Relationship Id="rId1" Type="http://schemas.microsoft.com/office/2011/relationships/chartStyle" Target="style10.xml"/><Relationship Id="rId4" Type="http://schemas.openxmlformats.org/officeDocument/2006/relationships/chartUserShapes" Target="../drawings/drawing10.xml"/></Relationships>
</file>

<file path=ppt/charts/_rels/chart11.xml.rels><?xml version="1.0" encoding="UTF-8" standalone="yes"?>
<Relationships xmlns="http://schemas.openxmlformats.org/package/2006/relationships"><Relationship Id="rId3" Type="http://schemas.openxmlformats.org/officeDocument/2006/relationships/oleObject" Target="file:////Users\ashleyguglielmi\Desktop\Research\Copy%20of%20Meiofauna%20Spreadsheet%20ECSC%20SP23%20Graphs.xlsx" TargetMode="External"/><Relationship Id="rId2" Type="http://schemas.microsoft.com/office/2011/relationships/chartColorStyle" Target="colors11.xml"/><Relationship Id="rId1" Type="http://schemas.microsoft.com/office/2011/relationships/chartStyle" Target="style11.xml"/><Relationship Id="rId4" Type="http://schemas.openxmlformats.org/officeDocument/2006/relationships/chartUserShapes" Target="../drawings/drawing11.xml"/></Relationships>
</file>

<file path=ppt/charts/_rels/chart12.xml.rels><?xml version="1.0" encoding="UTF-8" standalone="yes"?>
<Relationships xmlns="http://schemas.openxmlformats.org/package/2006/relationships"><Relationship Id="rId3" Type="http://schemas.openxmlformats.org/officeDocument/2006/relationships/oleObject" Target="file:////Users\ashleyguglielmi\Desktop\Research\Copy%20of%20Meiofauna%20Spreadsheet%20ECSC%20SP23%20Graphs.xlsx" TargetMode="External"/><Relationship Id="rId2" Type="http://schemas.microsoft.com/office/2011/relationships/chartColorStyle" Target="colors12.xml"/><Relationship Id="rId1" Type="http://schemas.microsoft.com/office/2011/relationships/chartStyle" Target="style12.xml"/><Relationship Id="rId4" Type="http://schemas.openxmlformats.org/officeDocument/2006/relationships/chartUserShapes" Target="../drawings/drawing12.xml"/></Relationships>
</file>

<file path=ppt/charts/_rels/chart13.xml.rels><?xml version="1.0" encoding="UTF-8" standalone="yes"?>
<Relationships xmlns="http://schemas.openxmlformats.org/package/2006/relationships"><Relationship Id="rId3" Type="http://schemas.openxmlformats.org/officeDocument/2006/relationships/oleObject" Target="file:////Users\ashleyguglielmi\Desktop\Research\Copy%20of%20Copy%20of%20Meiofauna%20Spreadsheet%20ECSC%20SP23%20GraphsNEW.xlsx" TargetMode="External"/><Relationship Id="rId2" Type="http://schemas.microsoft.com/office/2011/relationships/chartColorStyle" Target="colors13.xml"/><Relationship Id="rId1" Type="http://schemas.microsoft.com/office/2011/relationships/chartStyle" Target="style13.xml"/><Relationship Id="rId4" Type="http://schemas.openxmlformats.org/officeDocument/2006/relationships/chartUserShapes" Target="../drawings/drawing13.xml"/></Relationships>
</file>

<file path=ppt/charts/_rels/chart14.xml.rels><?xml version="1.0" encoding="UTF-8" standalone="yes"?>
<Relationships xmlns="http://schemas.openxmlformats.org/package/2006/relationships"><Relationship Id="rId3" Type="http://schemas.openxmlformats.org/officeDocument/2006/relationships/oleObject" Target="file:////Users\ashleyguglielmi\Desktop\Research\Copy%20of%20Copy%20of%20Meiofauna%20Spreadsheet%20ECSC%20SP23%20GraphsNEW.xlsx" TargetMode="External"/><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oleObject" Target="file:////Users/puck/Downloads/Copy%20of%20Meiofauna%20Spreadsheet%20ECSC%20SP23%20GraphsNEW.xlsx" TargetMode="External"/><Relationship Id="rId2" Type="http://schemas.microsoft.com/office/2011/relationships/chartColorStyle" Target="colors15.xml"/><Relationship Id="rId1" Type="http://schemas.microsoft.com/office/2011/relationships/chartStyle" Target="style15.xml"/></Relationships>
</file>

<file path=ppt/charts/_rels/chart16.xml.rels><?xml version="1.0" encoding="UTF-8" standalone="yes"?>
<Relationships xmlns="http://schemas.openxmlformats.org/package/2006/relationships"><Relationship Id="rId3" Type="http://schemas.openxmlformats.org/officeDocument/2006/relationships/oleObject" Target="file:////Users/puck/Downloads/Copy%20of%20Meiofauna%20Spreadsheet%20ECSC%20SP23%20GraphsNEW.xlsx" TargetMode="External"/><Relationship Id="rId2" Type="http://schemas.microsoft.com/office/2011/relationships/chartColorStyle" Target="colors16.xml"/><Relationship Id="rId1" Type="http://schemas.microsoft.com/office/2011/relationships/chartStyle" Target="style16.xml"/></Relationships>
</file>

<file path=ppt/charts/_rels/chart17.xml.rels><?xml version="1.0" encoding="UTF-8" standalone="yes"?>
<Relationships xmlns="http://schemas.openxmlformats.org/package/2006/relationships"><Relationship Id="rId3" Type="http://schemas.openxmlformats.org/officeDocument/2006/relationships/oleObject" Target="file:////Users/puck/Downloads/Copy%20of%20Meiofauna%20Spreadsheet%20ECSC%20SP23%20GraphsNEW.xlsx" TargetMode="External"/><Relationship Id="rId2" Type="http://schemas.microsoft.com/office/2011/relationships/chartColorStyle" Target="colors17.xml"/><Relationship Id="rId1" Type="http://schemas.microsoft.com/office/2011/relationships/chartStyle" Target="style17.xml"/></Relationships>
</file>

<file path=ppt/charts/_rels/chart2.xml.rels><?xml version="1.0" encoding="UTF-8" standalone="yes"?>
<Relationships xmlns="http://schemas.openxmlformats.org/package/2006/relationships"><Relationship Id="rId3" Type="http://schemas.openxmlformats.org/officeDocument/2006/relationships/oleObject" Target="file:////Users\ashleyguglielmi\Desktop\Research\Copy%20of%20Meiofauna%20Spreadsheet%20ECSC%20SP23%20Graphs.xlsx" TargetMode="Externa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2.xml"/></Relationships>
</file>

<file path=ppt/charts/_rels/chart3.xml.rels><?xml version="1.0" encoding="UTF-8" standalone="yes"?>
<Relationships xmlns="http://schemas.openxmlformats.org/package/2006/relationships"><Relationship Id="rId3" Type="http://schemas.openxmlformats.org/officeDocument/2006/relationships/oleObject" Target="file:////Users\ashleyguglielmi\Desktop\Research\Copy%20of%20Meiofauna%20Spreadsheet%20ECSC%20SP23%20Graphs.xlsx" TargetMode="Externa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3.xml"/></Relationships>
</file>

<file path=ppt/charts/_rels/chart4.xml.rels><?xml version="1.0" encoding="UTF-8" standalone="yes"?>
<Relationships xmlns="http://schemas.openxmlformats.org/package/2006/relationships"><Relationship Id="rId3" Type="http://schemas.openxmlformats.org/officeDocument/2006/relationships/oleObject" Target="file:////Users\ashleyguglielmi\Desktop\Research\Copy%20of%20Meiofauna%20Spreadsheet%20ECSC%20SP23%20Graphs.xlsx" TargetMode="Externa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chartUserShapes" Target="../drawings/drawing4.xml"/></Relationships>
</file>

<file path=ppt/charts/_rels/chart5.xml.rels><?xml version="1.0" encoding="UTF-8" standalone="yes"?>
<Relationships xmlns="http://schemas.openxmlformats.org/package/2006/relationships"><Relationship Id="rId3" Type="http://schemas.openxmlformats.org/officeDocument/2006/relationships/oleObject" Target="file:////Users\ashleyguglielmi\Desktop\Research\Copy%20of%20Meiofauna%20Spreadsheet%20ECSC%20SP23%20Graphs.xlsx" TargetMode="Externa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chartUserShapes" Target="../drawings/drawing5.xml"/></Relationships>
</file>

<file path=ppt/charts/_rels/chart6.xml.rels><?xml version="1.0" encoding="UTF-8" standalone="yes"?>
<Relationships xmlns="http://schemas.openxmlformats.org/package/2006/relationships"><Relationship Id="rId3" Type="http://schemas.openxmlformats.org/officeDocument/2006/relationships/oleObject" Target="file:////Users\ashleyguglielmi\Desktop\Research\Copy%20of%20Meiofauna%20Spreadsheet%20ECSC%20SP23%20Graphs.xlsx" TargetMode="External"/><Relationship Id="rId2" Type="http://schemas.microsoft.com/office/2011/relationships/chartColorStyle" Target="colors6.xml"/><Relationship Id="rId1" Type="http://schemas.microsoft.com/office/2011/relationships/chartStyle" Target="style6.xml"/><Relationship Id="rId4" Type="http://schemas.openxmlformats.org/officeDocument/2006/relationships/chartUserShapes" Target="../drawings/drawing6.xml"/></Relationships>
</file>

<file path=ppt/charts/_rels/chart7.xml.rels><?xml version="1.0" encoding="UTF-8" standalone="yes"?>
<Relationships xmlns="http://schemas.openxmlformats.org/package/2006/relationships"><Relationship Id="rId3" Type="http://schemas.openxmlformats.org/officeDocument/2006/relationships/oleObject" Target="file:////Users\ashleyguglielmi\Desktop\Research\Copy%20of%20Meiofauna%20Spreadsheet%20ECSC%20SP23%20Graphs.xlsx" TargetMode="External"/><Relationship Id="rId2" Type="http://schemas.microsoft.com/office/2011/relationships/chartColorStyle" Target="colors7.xml"/><Relationship Id="rId1" Type="http://schemas.microsoft.com/office/2011/relationships/chartStyle" Target="style7.xml"/><Relationship Id="rId4" Type="http://schemas.openxmlformats.org/officeDocument/2006/relationships/chartUserShapes" Target="../drawings/drawing7.xml"/></Relationships>
</file>

<file path=ppt/charts/_rels/chart8.xml.rels><?xml version="1.0" encoding="UTF-8" standalone="yes"?>
<Relationships xmlns="http://schemas.openxmlformats.org/package/2006/relationships"><Relationship Id="rId3" Type="http://schemas.openxmlformats.org/officeDocument/2006/relationships/oleObject" Target="file:////Users\ashleyguglielmi\Desktop\Research\Copy%20of%20Meiofauna%20Spreadsheet%20ECSC%20SP23%20Graphs.xlsx" TargetMode="External"/><Relationship Id="rId2" Type="http://schemas.microsoft.com/office/2011/relationships/chartColorStyle" Target="colors8.xml"/><Relationship Id="rId1" Type="http://schemas.microsoft.com/office/2011/relationships/chartStyle" Target="style8.xml"/><Relationship Id="rId4" Type="http://schemas.openxmlformats.org/officeDocument/2006/relationships/chartUserShapes" Target="../drawings/drawing8.xml"/></Relationships>
</file>

<file path=ppt/charts/_rels/chart9.xml.rels><?xml version="1.0" encoding="UTF-8" standalone="yes"?>
<Relationships xmlns="http://schemas.openxmlformats.org/package/2006/relationships"><Relationship Id="rId3" Type="http://schemas.openxmlformats.org/officeDocument/2006/relationships/oleObject" Target="file:////Users\ashleyguglielmi\Desktop\Research\Copy%20of%20Meiofauna%20Spreadsheet%20ECSC%20SP23%20Graphs.xlsx" TargetMode="External"/><Relationship Id="rId2" Type="http://schemas.microsoft.com/office/2011/relationships/chartColorStyle" Target="colors9.xml"/><Relationship Id="rId1" Type="http://schemas.microsoft.com/office/2011/relationships/chartStyle" Target="style9.xml"/><Relationship Id="rId4" Type="http://schemas.openxmlformats.org/officeDocument/2006/relationships/chartUserShapes" Target="../drawings/drawing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rgbClr val="FF0000"/>
            </a:solidFill>
            <a:ln>
              <a:noFill/>
            </a:ln>
            <a:effectLst/>
          </c:spPr>
          <c:invertIfNegative val="0"/>
          <c:cat>
            <c:strRef>
              <c:f>'H Graphs'!$R$1:$T$1</c:f>
              <c:strCache>
                <c:ptCount val="3"/>
                <c:pt idx="0">
                  <c:v>Taxon</c:v>
                </c:pt>
                <c:pt idx="1">
                  <c:v>Class </c:v>
                </c:pt>
                <c:pt idx="2">
                  <c:v>Phyla</c:v>
                </c:pt>
              </c:strCache>
            </c:strRef>
          </c:cat>
          <c:val>
            <c:numRef>
              <c:f>'H Graphs'!$R$8:$T$8</c:f>
              <c:numCache>
                <c:formatCode>General</c:formatCode>
                <c:ptCount val="3"/>
                <c:pt idx="0">
                  <c:v>1.308588935</c:v>
                </c:pt>
                <c:pt idx="1">
                  <c:v>1.30359242</c:v>
                </c:pt>
                <c:pt idx="2">
                  <c:v>1.2154876240000001</c:v>
                </c:pt>
              </c:numCache>
            </c:numRef>
          </c:val>
          <c:extLst>
            <c:ext xmlns:c16="http://schemas.microsoft.com/office/drawing/2014/chart" uri="{C3380CC4-5D6E-409C-BE32-E72D297353CC}">
              <c16:uniqueId val="{00000000-93A1-5E41-AC29-B1264249FFFB}"/>
            </c:ext>
          </c:extLst>
        </c:ser>
        <c:dLbls>
          <c:showLegendKey val="0"/>
          <c:showVal val="0"/>
          <c:showCatName val="0"/>
          <c:showSerName val="0"/>
          <c:showPercent val="0"/>
          <c:showBubbleSize val="0"/>
        </c:dLbls>
        <c:gapWidth val="219"/>
        <c:overlap val="-27"/>
        <c:axId val="-2105231216"/>
        <c:axId val="-2115314528"/>
      </c:barChart>
      <c:catAx>
        <c:axId val="-2105231216"/>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2115314528"/>
        <c:crosses val="autoZero"/>
        <c:auto val="1"/>
        <c:lblAlgn val="ctr"/>
        <c:lblOffset val="100"/>
        <c:noMultiLvlLbl val="0"/>
      </c:catAx>
      <c:valAx>
        <c:axId val="-2115314528"/>
        <c:scaling>
          <c:orientation val="minMax"/>
          <c:max val="2"/>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US">
                    <a:latin typeface="Arial" panose="020B0604020202020204" pitchFamily="34" charset="0"/>
                    <a:cs typeface="Arial" panose="020B0604020202020204" pitchFamily="34" charset="0"/>
                  </a:rPr>
                  <a:t>SW </a:t>
                </a:r>
                <a:r>
                  <a:rPr lang="en-US" baseline="0">
                    <a:latin typeface="Arial" panose="020B0604020202020204" pitchFamily="34" charset="0"/>
                    <a:cs typeface="Arial" panose="020B0604020202020204" pitchFamily="34" charset="0"/>
                  </a:rPr>
                  <a:t> </a:t>
                </a:r>
                <a:r>
                  <a:rPr lang="en-US">
                    <a:latin typeface="Arial" panose="020B0604020202020204" pitchFamily="34" charset="0"/>
                    <a:cs typeface="Arial" panose="020B0604020202020204" pitchFamily="34" charset="0"/>
                  </a:rPr>
                  <a:t>Diversity</a:t>
                </a:r>
                <a:r>
                  <a:rPr lang="en-US" baseline="0">
                    <a:latin typeface="Arial" panose="020B0604020202020204" pitchFamily="34" charset="0"/>
                    <a:cs typeface="Arial" panose="020B0604020202020204" pitchFamily="34" charset="0"/>
                  </a:rPr>
                  <a:t> Index at 25 m</a:t>
                </a:r>
                <a:endParaRPr lang="en-US">
                  <a:latin typeface="Arial" panose="020B0604020202020204" pitchFamily="34" charset="0"/>
                  <a:cs typeface="Arial" panose="020B0604020202020204" pitchFamily="34" charset="0"/>
                </a:endParaRP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numFmt formatCode="General" sourceLinked="0"/>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2105231216"/>
        <c:crosses val="autoZero"/>
        <c:crossBetween val="between"/>
        <c:majorUnit val="0.25"/>
        <c:minorUnit val="0.25"/>
      </c:valAx>
      <c:spPr>
        <a:noFill/>
        <a:ln>
          <a:noFill/>
        </a:ln>
        <a:effectLst/>
      </c:spPr>
    </c:plotArea>
    <c:plotVisOnly val="1"/>
    <c:dispBlanksAs val="gap"/>
    <c:showDLblsOverMax val="0"/>
  </c:chart>
  <c:spPr>
    <a:solidFill>
      <a:schemeClr val="bg1"/>
    </a:solidFill>
    <a:ln>
      <a:noFill/>
    </a:ln>
    <a:effectLst/>
  </c:spPr>
  <c:txPr>
    <a:bodyPr/>
    <a:lstStyle/>
    <a:p>
      <a:pPr>
        <a:defRPr/>
      </a:pPr>
      <a:endParaRPr lang="en-US"/>
    </a:p>
  </c:txPr>
  <c:externalData r:id="rId3">
    <c:autoUpdate val="0"/>
  </c:externalData>
  <c:userShapes r:id="rId4"/>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rgbClr val="00B050"/>
            </a:solidFill>
            <a:ln>
              <a:noFill/>
            </a:ln>
            <a:effectLst/>
          </c:spPr>
          <c:invertIfNegative val="0"/>
          <c:cat>
            <c:strRef>
              <c:f>'H Graphs'!$R$1:$T$1</c:f>
              <c:strCache>
                <c:ptCount val="3"/>
                <c:pt idx="0">
                  <c:v>Taxon</c:v>
                </c:pt>
                <c:pt idx="1">
                  <c:v>Class </c:v>
                </c:pt>
                <c:pt idx="2">
                  <c:v>Phyla</c:v>
                </c:pt>
              </c:strCache>
            </c:strRef>
          </c:cat>
          <c:val>
            <c:numRef>
              <c:f>'H Graphs'!$R$15:$T$15</c:f>
              <c:numCache>
                <c:formatCode>General</c:formatCode>
                <c:ptCount val="3"/>
                <c:pt idx="0">
                  <c:v>0.32232335379999999</c:v>
                </c:pt>
                <c:pt idx="1">
                  <c:v>0.32232335379999999</c:v>
                </c:pt>
                <c:pt idx="2">
                  <c:v>0.31590532440000002</c:v>
                </c:pt>
              </c:numCache>
            </c:numRef>
          </c:val>
          <c:extLst>
            <c:ext xmlns:c16="http://schemas.microsoft.com/office/drawing/2014/chart" uri="{C3380CC4-5D6E-409C-BE32-E72D297353CC}">
              <c16:uniqueId val="{00000000-F3B4-D748-9A31-A73994AA39C3}"/>
            </c:ext>
          </c:extLst>
        </c:ser>
        <c:dLbls>
          <c:showLegendKey val="0"/>
          <c:showVal val="0"/>
          <c:showCatName val="0"/>
          <c:showSerName val="0"/>
          <c:showPercent val="0"/>
          <c:showBubbleSize val="0"/>
        </c:dLbls>
        <c:gapWidth val="219"/>
        <c:overlap val="-27"/>
        <c:axId val="-2118399200"/>
        <c:axId val="-2093028864"/>
      </c:barChart>
      <c:catAx>
        <c:axId val="-2118399200"/>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2093028864"/>
        <c:crosses val="autoZero"/>
        <c:auto val="1"/>
        <c:lblAlgn val="ctr"/>
        <c:lblOffset val="100"/>
        <c:noMultiLvlLbl val="0"/>
      </c:catAx>
      <c:valAx>
        <c:axId val="-2093028864"/>
        <c:scaling>
          <c:orientation val="minMax"/>
          <c:max val="2"/>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US" sz="1300">
                    <a:latin typeface="Arial" panose="020B0604020202020204" pitchFamily="34" charset="0"/>
                    <a:cs typeface="Arial" panose="020B0604020202020204" pitchFamily="34" charset="0"/>
                  </a:rPr>
                  <a:t>SW Diversity</a:t>
                </a:r>
                <a:r>
                  <a:rPr lang="en-US" sz="1300" baseline="0">
                    <a:latin typeface="Arial" panose="020B0604020202020204" pitchFamily="34" charset="0"/>
                    <a:cs typeface="Arial" panose="020B0604020202020204" pitchFamily="34" charset="0"/>
                  </a:rPr>
                  <a:t> Index at 95 m</a:t>
                </a:r>
                <a:endParaRPr lang="en-US" sz="1300">
                  <a:latin typeface="Arial" panose="020B0604020202020204" pitchFamily="34" charset="0"/>
                  <a:cs typeface="Arial" panose="020B0604020202020204" pitchFamily="34" charset="0"/>
                </a:endParaRPr>
              </a:p>
            </c:rich>
          </c:tx>
          <c:overlay val="0"/>
          <c:spPr>
            <a:noFill/>
            <a:ln>
              <a:noFill/>
            </a:ln>
            <a:effectLst/>
          </c:spPr>
          <c:txPr>
            <a:bodyPr rot="-5400000" spcFirstLastPara="1" vertOverflow="ellipsis" vert="horz" wrap="square" anchor="ctr" anchorCtr="1"/>
            <a:lstStyle/>
            <a:p>
              <a:pPr>
                <a:defRPr sz="13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numFmt formatCode="General" sourceLinked="0"/>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2118399200"/>
        <c:crosses val="autoZero"/>
        <c:crossBetween val="between"/>
        <c:majorUnit val="0.25"/>
        <c:minorUnit val="0.25"/>
      </c:valAx>
      <c:spPr>
        <a:noFill/>
        <a:ln>
          <a:noFill/>
        </a:ln>
        <a:effectLst/>
      </c:spPr>
    </c:plotArea>
    <c:plotVisOnly val="1"/>
    <c:dispBlanksAs val="gap"/>
    <c:showDLblsOverMax val="0"/>
  </c:chart>
  <c:spPr>
    <a:solidFill>
      <a:schemeClr val="bg1"/>
    </a:solidFill>
    <a:ln>
      <a:noFill/>
    </a:ln>
    <a:effectLst/>
  </c:spPr>
  <c:txPr>
    <a:bodyPr/>
    <a:lstStyle/>
    <a:p>
      <a:pPr>
        <a:defRPr/>
      </a:pPr>
      <a:endParaRPr lang="en-US"/>
    </a:p>
  </c:txPr>
  <c:externalData r:id="rId3">
    <c:autoUpdate val="0"/>
  </c:externalData>
  <c:userShapes r:id="rId4"/>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rgbClr val="00B050"/>
            </a:solidFill>
            <a:ln>
              <a:noFill/>
            </a:ln>
            <a:effectLst/>
          </c:spPr>
          <c:invertIfNegative val="0"/>
          <c:cat>
            <c:strRef>
              <c:f>'Evenness Graphs'!$R$1:$T$1</c:f>
              <c:strCache>
                <c:ptCount val="3"/>
                <c:pt idx="0">
                  <c:v>Taxon</c:v>
                </c:pt>
                <c:pt idx="1">
                  <c:v>Class </c:v>
                </c:pt>
                <c:pt idx="2">
                  <c:v>Phyla</c:v>
                </c:pt>
              </c:strCache>
            </c:strRef>
          </c:cat>
          <c:val>
            <c:numRef>
              <c:f>'Evenness Graphs'!$R$15:$T$15</c:f>
              <c:numCache>
                <c:formatCode>General</c:formatCode>
                <c:ptCount val="3"/>
                <c:pt idx="0">
                  <c:v>0.2325071521</c:v>
                </c:pt>
                <c:pt idx="1">
                  <c:v>0.2325071521</c:v>
                </c:pt>
                <c:pt idx="2">
                  <c:v>0.1053017748</c:v>
                </c:pt>
              </c:numCache>
            </c:numRef>
          </c:val>
          <c:extLst>
            <c:ext xmlns:c16="http://schemas.microsoft.com/office/drawing/2014/chart" uri="{C3380CC4-5D6E-409C-BE32-E72D297353CC}">
              <c16:uniqueId val="{00000000-7CB7-5F4D-96E4-C07FAD642182}"/>
            </c:ext>
          </c:extLst>
        </c:ser>
        <c:dLbls>
          <c:showLegendKey val="0"/>
          <c:showVal val="0"/>
          <c:showCatName val="0"/>
          <c:showSerName val="0"/>
          <c:showPercent val="0"/>
          <c:showBubbleSize val="0"/>
        </c:dLbls>
        <c:gapWidth val="219"/>
        <c:overlap val="-27"/>
        <c:axId val="-2116559120"/>
        <c:axId val="-2116433072"/>
      </c:barChart>
      <c:catAx>
        <c:axId val="-2116559120"/>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2116433072"/>
        <c:crosses val="autoZero"/>
        <c:auto val="1"/>
        <c:lblAlgn val="ctr"/>
        <c:lblOffset val="100"/>
        <c:noMultiLvlLbl val="0"/>
      </c:catAx>
      <c:valAx>
        <c:axId val="-2116433072"/>
        <c:scaling>
          <c:orientation val="minMax"/>
          <c:max val="1"/>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US" sz="1400">
                    <a:latin typeface="Arial" panose="020B0604020202020204" pitchFamily="34" charset="0"/>
                    <a:cs typeface="Arial" panose="020B0604020202020204" pitchFamily="34" charset="0"/>
                  </a:rPr>
                  <a:t>Pielou Evenness at 95 m</a:t>
                </a:r>
              </a:p>
            </c:rich>
          </c:tx>
          <c:overlay val="0"/>
          <c:spPr>
            <a:noFill/>
            <a:ln>
              <a:noFill/>
            </a:ln>
            <a:effectLst/>
          </c:spPr>
          <c:txPr>
            <a:bodyPr rot="-5400000" spcFirstLastPara="1" vertOverflow="ellipsis" vert="horz" wrap="square" anchor="ctr" anchorCtr="1"/>
            <a:lstStyle/>
            <a:p>
              <a:pPr>
                <a:defRPr sz="14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numFmt formatCode="General" sourceLinked="1"/>
        <c:majorTickMark val="out"/>
        <c:minorTickMark val="none"/>
        <c:tickLblPos val="nextTo"/>
        <c:spPr>
          <a:noFill/>
          <a:ln>
            <a:solidFill>
              <a:schemeClr val="tx1"/>
            </a:solid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2116559120"/>
        <c:crosses val="autoZero"/>
        <c:crossBetween val="between"/>
        <c:majorUnit val="0.2"/>
        <c:minorUnit val="0.2"/>
      </c:valAx>
      <c:spPr>
        <a:noFill/>
        <a:ln>
          <a:noFill/>
        </a:ln>
        <a:effectLst/>
      </c:spPr>
    </c:plotArea>
    <c:plotVisOnly val="1"/>
    <c:dispBlanksAs val="gap"/>
    <c:showDLblsOverMax val="0"/>
  </c:chart>
  <c:spPr>
    <a:solidFill>
      <a:schemeClr val="bg1"/>
    </a:solidFill>
    <a:ln>
      <a:noFill/>
    </a:ln>
    <a:effectLst/>
  </c:spPr>
  <c:txPr>
    <a:bodyPr/>
    <a:lstStyle/>
    <a:p>
      <a:pPr>
        <a:defRPr/>
      </a:pPr>
      <a:endParaRPr lang="en-US"/>
    </a:p>
  </c:txPr>
  <c:externalData r:id="rId3">
    <c:autoUpdate val="0"/>
  </c:externalData>
  <c:userShapes r:id="rId4"/>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spPr>
            <a:ln w="28575" cap="rnd">
              <a:solidFill>
                <a:srgbClr val="00B050"/>
              </a:solidFill>
              <a:round/>
            </a:ln>
            <a:effectLst/>
          </c:spPr>
          <c:marker>
            <c:symbol val="circle"/>
            <c:size val="5"/>
            <c:spPr>
              <a:solidFill>
                <a:srgbClr val="00B050"/>
              </a:solidFill>
              <a:ln w="9525">
                <a:solidFill>
                  <a:srgbClr val="00B050"/>
                </a:solidFill>
              </a:ln>
              <a:effectLst/>
            </c:spPr>
          </c:marker>
          <c:cat>
            <c:strRef>
              <c:f>'Rank Abundance Curves'!$K$112:$K$115</c:f>
              <c:strCache>
                <c:ptCount val="4"/>
                <c:pt idx="0">
                  <c:v>Nematoda Unknown</c:v>
                </c:pt>
                <c:pt idx="1">
                  <c:v>Copepod</c:v>
                </c:pt>
                <c:pt idx="2">
                  <c:v>Oligochaete Unknown</c:v>
                </c:pt>
                <c:pt idx="3">
                  <c:v>Nereididae</c:v>
                </c:pt>
              </c:strCache>
            </c:strRef>
          </c:cat>
          <c:val>
            <c:numRef>
              <c:f>'Rank Abundance Curves'!$L$112:$L$115</c:f>
              <c:numCache>
                <c:formatCode>General</c:formatCode>
                <c:ptCount val="4"/>
                <c:pt idx="0">
                  <c:v>198</c:v>
                </c:pt>
                <c:pt idx="1">
                  <c:v>16</c:v>
                </c:pt>
                <c:pt idx="2">
                  <c:v>1</c:v>
                </c:pt>
                <c:pt idx="3">
                  <c:v>1</c:v>
                </c:pt>
              </c:numCache>
            </c:numRef>
          </c:val>
          <c:smooth val="0"/>
          <c:extLst>
            <c:ext xmlns:c16="http://schemas.microsoft.com/office/drawing/2014/chart" uri="{C3380CC4-5D6E-409C-BE32-E72D297353CC}">
              <c16:uniqueId val="{00000000-96C1-5A4A-A4C0-92A08C44DBF1}"/>
            </c:ext>
          </c:extLst>
        </c:ser>
        <c:dLbls>
          <c:showLegendKey val="0"/>
          <c:showVal val="0"/>
          <c:showCatName val="0"/>
          <c:showSerName val="0"/>
          <c:showPercent val="0"/>
          <c:showBubbleSize val="0"/>
        </c:dLbls>
        <c:marker val="1"/>
        <c:smooth val="0"/>
        <c:axId val="-2065307792"/>
        <c:axId val="-2145877520"/>
      </c:lineChart>
      <c:catAx>
        <c:axId val="-2065307792"/>
        <c:scaling>
          <c:orientation val="minMax"/>
        </c:scaling>
        <c:delete val="0"/>
        <c:axPos val="b"/>
        <c:title>
          <c:tx>
            <c:rich>
              <a:bodyPr rot="0" spcFirstLastPara="1" vertOverflow="ellipsis" vert="horz" wrap="square" anchor="ctr" anchorCtr="1"/>
              <a:lstStyle/>
              <a:p>
                <a:pPr>
                  <a:defRPr sz="14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US" sz="1400">
                    <a:latin typeface="Arial" panose="020B0604020202020204" pitchFamily="34" charset="0"/>
                    <a:cs typeface="Arial" panose="020B0604020202020204" pitchFamily="34" charset="0"/>
                  </a:rPr>
                  <a:t>Lowest</a:t>
                </a:r>
                <a:r>
                  <a:rPr lang="en-US" sz="1400" baseline="0">
                    <a:latin typeface="Arial" panose="020B0604020202020204" pitchFamily="34" charset="0"/>
                    <a:cs typeface="Arial" panose="020B0604020202020204" pitchFamily="34" charset="0"/>
                  </a:rPr>
                  <a:t> Taxon</a:t>
                </a:r>
                <a:endParaRPr lang="en-US" sz="1400">
                  <a:latin typeface="Arial" panose="020B0604020202020204" pitchFamily="34" charset="0"/>
                  <a:cs typeface="Arial" panose="020B0604020202020204" pitchFamily="34" charset="0"/>
                </a:endParaRPr>
              </a:p>
            </c:rich>
          </c:tx>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2145877520"/>
        <c:crosses val="autoZero"/>
        <c:auto val="1"/>
        <c:lblAlgn val="ctr"/>
        <c:lblOffset val="100"/>
        <c:noMultiLvlLbl val="0"/>
      </c:catAx>
      <c:valAx>
        <c:axId val="-2145877520"/>
        <c:scaling>
          <c:orientation val="minMax"/>
          <c:max val="550"/>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US" sz="1400">
                    <a:latin typeface="Arial" panose="020B0604020202020204" pitchFamily="34" charset="0"/>
                    <a:cs typeface="Arial" panose="020B0604020202020204" pitchFamily="34" charset="0"/>
                  </a:rPr>
                  <a:t># of</a:t>
                </a:r>
                <a:r>
                  <a:rPr lang="en-US" sz="1400" baseline="0">
                    <a:latin typeface="Arial" panose="020B0604020202020204" pitchFamily="34" charset="0"/>
                    <a:cs typeface="Arial" panose="020B0604020202020204" pitchFamily="34" charset="0"/>
                  </a:rPr>
                  <a:t> Individuals at 95 m</a:t>
                </a:r>
                <a:endParaRPr lang="en-US" sz="1400">
                  <a:latin typeface="Arial" panose="020B0604020202020204" pitchFamily="34" charset="0"/>
                  <a:cs typeface="Arial" panose="020B0604020202020204" pitchFamily="34" charset="0"/>
                </a:endParaRPr>
              </a:p>
            </c:rich>
          </c:tx>
          <c:overlay val="0"/>
          <c:spPr>
            <a:noFill/>
            <a:ln>
              <a:noFill/>
            </a:ln>
            <a:effectLst/>
          </c:spPr>
          <c:txPr>
            <a:bodyPr rot="-5400000" spcFirstLastPara="1" vertOverflow="ellipsis" vert="horz" wrap="square" anchor="ctr" anchorCtr="1"/>
            <a:lstStyle/>
            <a:p>
              <a:pPr>
                <a:defRPr sz="14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numFmt formatCode="General" sourceLinked="0"/>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2065307792"/>
        <c:crosses val="autoZero"/>
        <c:crossBetween val="between"/>
      </c:valAx>
      <c:spPr>
        <a:noFill/>
        <a:ln>
          <a:noFill/>
        </a:ln>
        <a:effectLst/>
      </c:spPr>
    </c:plotArea>
    <c:plotVisOnly val="1"/>
    <c:dispBlanksAs val="gap"/>
    <c:showDLblsOverMax val="0"/>
  </c:chart>
  <c:spPr>
    <a:solidFill>
      <a:schemeClr val="bg1"/>
    </a:solidFill>
    <a:ln>
      <a:noFill/>
    </a:ln>
    <a:effectLst/>
  </c:spPr>
  <c:txPr>
    <a:bodyPr/>
    <a:lstStyle/>
    <a:p>
      <a:pPr>
        <a:defRPr/>
      </a:pPr>
      <a:endParaRPr lang="en-US"/>
    </a:p>
  </c:txPr>
  <c:externalData r:id="rId3">
    <c:autoUpdate val="0"/>
  </c:externalData>
  <c:userShapes r:id="rId4"/>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1"/>
          <c:order val="0"/>
          <c:spPr>
            <a:ln w="28575" cap="rnd">
              <a:solidFill>
                <a:schemeClr val="accent2"/>
              </a:solidFill>
              <a:round/>
            </a:ln>
            <a:effectLst/>
          </c:spPr>
          <c:marker>
            <c:symbol val="circle"/>
            <c:size val="5"/>
            <c:spPr>
              <a:solidFill>
                <a:schemeClr val="accent2"/>
              </a:solidFill>
              <a:ln w="9525">
                <a:solidFill>
                  <a:schemeClr val="accent2"/>
                </a:solidFill>
              </a:ln>
              <a:effectLst/>
            </c:spPr>
          </c:marker>
          <c:cat>
            <c:strRef>
              <c:f>'Rank Abundance Curves'!$K$3:$K$6</c:f>
              <c:strCache>
                <c:ptCount val="4"/>
                <c:pt idx="0">
                  <c:v>Nematoda Unknown</c:v>
                </c:pt>
                <c:pt idx="1">
                  <c:v>Copepod</c:v>
                </c:pt>
                <c:pt idx="2">
                  <c:v>Oligochaete Unknown</c:v>
                </c:pt>
                <c:pt idx="3">
                  <c:v>Spionidae</c:v>
                </c:pt>
              </c:strCache>
            </c:strRef>
          </c:cat>
          <c:val>
            <c:numRef>
              <c:f>'Rank Abundance Curves'!$L$3:$L$6</c:f>
              <c:numCache>
                <c:formatCode>General</c:formatCode>
                <c:ptCount val="4"/>
                <c:pt idx="0">
                  <c:v>177</c:v>
                </c:pt>
                <c:pt idx="1">
                  <c:v>12</c:v>
                </c:pt>
                <c:pt idx="2">
                  <c:v>4</c:v>
                </c:pt>
                <c:pt idx="3">
                  <c:v>2</c:v>
                </c:pt>
              </c:numCache>
            </c:numRef>
          </c:val>
          <c:smooth val="0"/>
          <c:extLst>
            <c:ext xmlns:c16="http://schemas.microsoft.com/office/drawing/2014/chart" uri="{C3380CC4-5D6E-409C-BE32-E72D297353CC}">
              <c16:uniqueId val="{00000000-B656-3B45-BDCD-671D76C94BAD}"/>
            </c:ext>
          </c:extLst>
        </c:ser>
        <c:ser>
          <c:idx val="0"/>
          <c:order val="1"/>
          <c:spPr>
            <a:ln w="28575" cap="rnd">
              <a:solidFill>
                <a:schemeClr val="accent1"/>
              </a:solidFill>
              <a:round/>
            </a:ln>
            <a:effectLst/>
          </c:spPr>
          <c:marker>
            <c:symbol val="circle"/>
            <c:size val="5"/>
            <c:spPr>
              <a:solidFill>
                <a:schemeClr val="accent1"/>
              </a:solidFill>
              <a:ln w="9525">
                <a:solidFill>
                  <a:schemeClr val="accent1"/>
                </a:solidFill>
              </a:ln>
              <a:effectLst/>
            </c:spPr>
          </c:marker>
          <c:cat>
            <c:strRef>
              <c:f>'Rank Abundance Curves'!$K$3:$K$6</c:f>
              <c:strCache>
                <c:ptCount val="4"/>
                <c:pt idx="0">
                  <c:v>Nematoda Unknown</c:v>
                </c:pt>
                <c:pt idx="1">
                  <c:v>Copepod</c:v>
                </c:pt>
                <c:pt idx="2">
                  <c:v>Oligochaete Unknown</c:v>
                </c:pt>
                <c:pt idx="3">
                  <c:v>Spionidae</c:v>
                </c:pt>
              </c:strCache>
            </c:strRef>
          </c:cat>
          <c:val>
            <c:numRef>
              <c:f>'Rank Abundance Curves'!$L$3:$L$6</c:f>
              <c:numCache>
                <c:formatCode>General</c:formatCode>
                <c:ptCount val="4"/>
                <c:pt idx="0">
                  <c:v>177</c:v>
                </c:pt>
                <c:pt idx="1">
                  <c:v>12</c:v>
                </c:pt>
                <c:pt idx="2">
                  <c:v>4</c:v>
                </c:pt>
                <c:pt idx="3">
                  <c:v>2</c:v>
                </c:pt>
              </c:numCache>
            </c:numRef>
          </c:val>
          <c:smooth val="0"/>
          <c:extLst>
            <c:ext xmlns:c16="http://schemas.microsoft.com/office/drawing/2014/chart" uri="{C3380CC4-5D6E-409C-BE32-E72D297353CC}">
              <c16:uniqueId val="{00000001-B656-3B45-BDCD-671D76C94BAD}"/>
            </c:ext>
          </c:extLst>
        </c:ser>
        <c:dLbls>
          <c:showLegendKey val="0"/>
          <c:showVal val="0"/>
          <c:showCatName val="0"/>
          <c:showSerName val="0"/>
          <c:showPercent val="0"/>
          <c:showBubbleSize val="0"/>
        </c:dLbls>
        <c:marker val="1"/>
        <c:smooth val="0"/>
        <c:axId val="-2143012272"/>
        <c:axId val="-2069100608"/>
      </c:lineChart>
      <c:catAx>
        <c:axId val="-2143012272"/>
        <c:scaling>
          <c:orientation val="minMax"/>
        </c:scaling>
        <c:delete val="0"/>
        <c:axPos val="b"/>
        <c:title>
          <c:tx>
            <c:rich>
              <a:bodyPr rot="0" spcFirstLastPara="1" vertOverflow="ellipsis" vert="horz" wrap="square" anchor="ctr" anchorCtr="1"/>
              <a:lstStyle/>
              <a:p>
                <a:pPr>
                  <a:defRPr sz="14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US" sz="1400">
                    <a:latin typeface="Arial" panose="020B0604020202020204" pitchFamily="34" charset="0"/>
                    <a:cs typeface="Arial" panose="020B0604020202020204" pitchFamily="34" charset="0"/>
                  </a:rPr>
                  <a:t>Lowest Taxon</a:t>
                </a:r>
              </a:p>
            </c:rich>
          </c:tx>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2069100608"/>
        <c:crosses val="autoZero"/>
        <c:auto val="1"/>
        <c:lblAlgn val="ctr"/>
        <c:lblOffset val="100"/>
        <c:noMultiLvlLbl val="0"/>
      </c:catAx>
      <c:valAx>
        <c:axId val="-2069100608"/>
        <c:scaling>
          <c:orientation val="minMax"/>
          <c:max val="55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US" sz="1400">
                    <a:latin typeface="Arial" panose="020B0604020202020204" pitchFamily="34" charset="0"/>
                    <a:cs typeface="Arial" panose="020B0604020202020204" pitchFamily="34" charset="0"/>
                  </a:rPr>
                  <a:t># of</a:t>
                </a:r>
                <a:r>
                  <a:rPr lang="en-US" sz="1400" baseline="0">
                    <a:latin typeface="Arial" panose="020B0604020202020204" pitchFamily="34" charset="0"/>
                    <a:cs typeface="Arial" panose="020B0604020202020204" pitchFamily="34" charset="0"/>
                  </a:rPr>
                  <a:t> Individuals at 5m</a:t>
                </a:r>
                <a:endParaRPr lang="en-US" sz="1400">
                  <a:latin typeface="Arial" panose="020B0604020202020204" pitchFamily="34" charset="0"/>
                  <a:cs typeface="Arial" panose="020B0604020202020204" pitchFamily="34" charset="0"/>
                </a:endParaRP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numFmt formatCode="General" sourceLinked="0"/>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2143012272"/>
        <c:crosses val="autoZero"/>
        <c:crossBetween val="between"/>
        <c:majorUnit val="100"/>
      </c:valAx>
      <c:spPr>
        <a:noFill/>
        <a:ln>
          <a:noFill/>
        </a:ln>
        <a:effectLst/>
      </c:spPr>
    </c:plotArea>
    <c:plotVisOnly val="1"/>
    <c:dispBlanksAs val="gap"/>
    <c:showDLblsOverMax val="0"/>
  </c:chart>
  <c:spPr>
    <a:solidFill>
      <a:schemeClr val="bg1"/>
    </a:solidFill>
    <a:ln>
      <a:noFill/>
    </a:ln>
    <a:effectLst/>
  </c:spPr>
  <c:txPr>
    <a:bodyPr/>
    <a:lstStyle/>
    <a:p>
      <a:pPr>
        <a:defRPr/>
      </a:pPr>
      <a:endParaRPr lang="en-US"/>
    </a:p>
  </c:txPr>
  <c:externalData r:id="rId3">
    <c:autoUpdate val="0"/>
  </c:externalData>
  <c:userShapes r:id="rId4"/>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rgbClr val="C00000"/>
            </a:solidFill>
            <a:ln>
              <a:noFill/>
            </a:ln>
            <a:effectLst/>
          </c:spPr>
          <c:invertIfNegative val="0"/>
          <c:errBars>
            <c:errBarType val="both"/>
            <c:errValType val="cust"/>
            <c:noEndCap val="0"/>
            <c:plus>
              <c:numRef>
                <c:f>'H Graphs'!$W$6:$Y$6</c:f>
                <c:numCache>
                  <c:formatCode>General</c:formatCode>
                  <c:ptCount val="3"/>
                  <c:pt idx="0">
                    <c:v>0.4582502893</c:v>
                  </c:pt>
                  <c:pt idx="1">
                    <c:v>0.44618888759999997</c:v>
                  </c:pt>
                  <c:pt idx="2">
                    <c:v>0.43385280549999999</c:v>
                  </c:pt>
                </c:numCache>
              </c:numRef>
            </c:plus>
            <c:minus>
              <c:numRef>
                <c:f>'H Graphs'!$W$6:$Y$6</c:f>
                <c:numCache>
                  <c:formatCode>General</c:formatCode>
                  <c:ptCount val="3"/>
                  <c:pt idx="0">
                    <c:v>0.4582502893</c:v>
                  </c:pt>
                  <c:pt idx="1">
                    <c:v>0.44618888759999997</c:v>
                  </c:pt>
                  <c:pt idx="2">
                    <c:v>0.43385280549999999</c:v>
                  </c:pt>
                </c:numCache>
              </c:numRef>
            </c:minus>
            <c:spPr>
              <a:noFill/>
              <a:ln w="9525" cap="flat" cmpd="sng" algn="ctr">
                <a:solidFill>
                  <a:schemeClr val="tx1">
                    <a:lumMod val="65000"/>
                    <a:lumOff val="35000"/>
                  </a:schemeClr>
                </a:solidFill>
                <a:round/>
              </a:ln>
              <a:effectLst/>
            </c:spPr>
          </c:errBars>
          <c:cat>
            <c:strRef>
              <c:f>'H Graphs'!$W$4:$Y$4</c:f>
              <c:strCache>
                <c:ptCount val="3"/>
                <c:pt idx="0">
                  <c:v>Taxon</c:v>
                </c:pt>
                <c:pt idx="1">
                  <c:v>Class</c:v>
                </c:pt>
                <c:pt idx="2">
                  <c:v>Phyla</c:v>
                </c:pt>
              </c:strCache>
            </c:strRef>
          </c:cat>
          <c:val>
            <c:numRef>
              <c:f>'H Graphs'!$W$5:$Y$5</c:f>
              <c:numCache>
                <c:formatCode>General</c:formatCode>
                <c:ptCount val="3"/>
                <c:pt idx="0">
                  <c:v>0.72413665199999999</c:v>
                </c:pt>
                <c:pt idx="1">
                  <c:v>0.71535449790000005</c:v>
                </c:pt>
                <c:pt idx="2">
                  <c:v>0.69674643189999996</c:v>
                </c:pt>
              </c:numCache>
            </c:numRef>
          </c:val>
          <c:extLst>
            <c:ext xmlns:c16="http://schemas.microsoft.com/office/drawing/2014/chart" uri="{C3380CC4-5D6E-409C-BE32-E72D297353CC}">
              <c16:uniqueId val="{00000000-63B6-634F-BDF8-3CBCD1235ABA}"/>
            </c:ext>
          </c:extLst>
        </c:ser>
        <c:dLbls>
          <c:showLegendKey val="0"/>
          <c:showVal val="0"/>
          <c:showCatName val="0"/>
          <c:showSerName val="0"/>
          <c:showPercent val="0"/>
          <c:showBubbleSize val="0"/>
        </c:dLbls>
        <c:gapWidth val="219"/>
        <c:overlap val="-27"/>
        <c:axId val="-2145589504"/>
        <c:axId val="-2065597584"/>
      </c:barChart>
      <c:catAx>
        <c:axId val="-2145589504"/>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2065597584"/>
        <c:crosses val="autoZero"/>
        <c:auto val="1"/>
        <c:lblAlgn val="ctr"/>
        <c:lblOffset val="100"/>
        <c:noMultiLvlLbl val="0"/>
      </c:catAx>
      <c:valAx>
        <c:axId val="-2065597584"/>
        <c:scaling>
          <c:orientation val="minMax"/>
          <c:max val="1.25"/>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US" sz="1400">
                    <a:latin typeface="Arial" panose="020B0604020202020204" pitchFamily="34" charset="0"/>
                    <a:cs typeface="Arial" panose="020B0604020202020204" pitchFamily="34" charset="0"/>
                  </a:rPr>
                  <a:t>SW Diversity Index</a:t>
                </a:r>
              </a:p>
            </c:rich>
          </c:tx>
          <c:overlay val="0"/>
          <c:spPr>
            <a:noFill/>
            <a:ln>
              <a:noFill/>
            </a:ln>
            <a:effectLst/>
          </c:spPr>
          <c:txPr>
            <a:bodyPr rot="-5400000" spcFirstLastPara="1" vertOverflow="ellipsis" vert="horz" wrap="square" anchor="ctr" anchorCtr="1"/>
            <a:lstStyle/>
            <a:p>
              <a:pPr>
                <a:defRPr sz="14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numFmt formatCode="General" sourceLinked="1"/>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2145589504"/>
        <c:crosses val="autoZero"/>
        <c:crossBetween val="between"/>
        <c:majorUnit val="0.25"/>
      </c:valAx>
      <c:spPr>
        <a:noFill/>
        <a:ln>
          <a:noFill/>
        </a:ln>
        <a:effectLst/>
      </c:spPr>
    </c:plotArea>
    <c:plotVisOnly val="1"/>
    <c:dispBlanksAs val="gap"/>
    <c:showDLblsOverMax val="0"/>
  </c:chart>
  <c:spPr>
    <a:solidFill>
      <a:schemeClr val="bg1"/>
    </a:solidFill>
    <a:ln>
      <a:noFill/>
    </a:ln>
    <a:effectLst/>
  </c:spPr>
  <c:txPr>
    <a:bodyPr/>
    <a:lstStyle/>
    <a:p>
      <a:pPr>
        <a:defRPr/>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spPr>
            <a:solidFill>
              <a:srgbClr val="C00000"/>
            </a:solidFill>
            <a:ln>
              <a:noFill/>
            </a:ln>
            <a:effectLst/>
          </c:spPr>
          <c:invertIfNegative val="0"/>
          <c:errBars>
            <c:errBarType val="both"/>
            <c:errValType val="cust"/>
            <c:noEndCap val="0"/>
            <c:plus>
              <c:numRef>
                <c:f>'NC Graphs'!$H$3:$H$6</c:f>
                <c:numCache>
                  <c:formatCode>General</c:formatCode>
                  <c:ptCount val="4"/>
                  <c:pt idx="0">
                    <c:v>4.7551328790409038</c:v>
                  </c:pt>
                  <c:pt idx="1">
                    <c:v>23.862693649684608</c:v>
                  </c:pt>
                  <c:pt idx="2">
                    <c:v>13.55726708596846</c:v>
                  </c:pt>
                  <c:pt idx="3">
                    <c:v>6.3707601337931399</c:v>
                  </c:pt>
                </c:numCache>
              </c:numRef>
            </c:plus>
            <c:minus>
              <c:numRef>
                <c:f>'NC Graphs'!$H$3:$H$6</c:f>
                <c:numCache>
                  <c:formatCode>General</c:formatCode>
                  <c:ptCount val="4"/>
                  <c:pt idx="0">
                    <c:v>4.7551328790409038</c:v>
                  </c:pt>
                  <c:pt idx="1">
                    <c:v>23.862693649684608</c:v>
                  </c:pt>
                  <c:pt idx="2">
                    <c:v>13.55726708596846</c:v>
                  </c:pt>
                  <c:pt idx="3">
                    <c:v>6.3707601337931399</c:v>
                  </c:pt>
                </c:numCache>
              </c:numRef>
            </c:minus>
            <c:spPr>
              <a:noFill/>
              <a:ln w="9525" cap="flat" cmpd="sng" algn="ctr">
                <a:solidFill>
                  <a:schemeClr val="tx1">
                    <a:lumMod val="65000"/>
                    <a:lumOff val="35000"/>
                  </a:schemeClr>
                </a:solidFill>
                <a:round/>
              </a:ln>
              <a:effectLst/>
            </c:spPr>
          </c:errBars>
          <c:cat>
            <c:strRef>
              <c:f>'NC Graphs'!$E$3:$E$6</c:f>
              <c:strCache>
                <c:ptCount val="4"/>
                <c:pt idx="0">
                  <c:v>0-25 m</c:v>
                </c:pt>
                <c:pt idx="1">
                  <c:v>25-50 m</c:v>
                </c:pt>
                <c:pt idx="2">
                  <c:v>50-75 m</c:v>
                </c:pt>
                <c:pt idx="3">
                  <c:v>75-100 m</c:v>
                </c:pt>
              </c:strCache>
            </c:strRef>
          </c:cat>
          <c:val>
            <c:numRef>
              <c:f>'NC Graphs'!$G$3:$G$6</c:f>
              <c:numCache>
                <c:formatCode>General</c:formatCode>
                <c:ptCount val="4"/>
                <c:pt idx="0">
                  <c:v>8.7372111411218487</c:v>
                </c:pt>
                <c:pt idx="1">
                  <c:v>33.377777780039288</c:v>
                </c:pt>
                <c:pt idx="2">
                  <c:v>22.996336995179838</c:v>
                </c:pt>
                <c:pt idx="3">
                  <c:v>7.8701923077880496</c:v>
                </c:pt>
              </c:numCache>
            </c:numRef>
          </c:val>
          <c:extLst>
            <c:ext xmlns:c16="http://schemas.microsoft.com/office/drawing/2014/chart" uri="{C3380CC4-5D6E-409C-BE32-E72D297353CC}">
              <c16:uniqueId val="{00000000-240A-114D-82C4-BF24EE28B5FD}"/>
            </c:ext>
          </c:extLst>
        </c:ser>
        <c:dLbls>
          <c:showLegendKey val="0"/>
          <c:showVal val="0"/>
          <c:showCatName val="0"/>
          <c:showSerName val="0"/>
          <c:showPercent val="0"/>
          <c:showBubbleSize val="0"/>
        </c:dLbls>
        <c:gapWidth val="219"/>
        <c:overlap val="-27"/>
        <c:axId val="-2145471328"/>
        <c:axId val="-2145506640"/>
      </c:barChart>
      <c:catAx>
        <c:axId val="-2145471328"/>
        <c:scaling>
          <c:orientation val="minMax"/>
        </c:scaling>
        <c:delete val="0"/>
        <c:axPos val="b"/>
        <c:title>
          <c:tx>
            <c:rich>
              <a:bodyPr rot="0" spcFirstLastPara="1" vertOverflow="ellipsis" vert="horz" wrap="square" anchor="ctr" anchorCtr="1"/>
              <a:lstStyle/>
              <a:p>
                <a:pPr>
                  <a:defRPr sz="1400" b="0" i="0" u="none" strike="noStrike" kern="1200" baseline="0">
                    <a:solidFill>
                      <a:schemeClr val="tx1">
                        <a:lumMod val="65000"/>
                        <a:lumOff val="35000"/>
                      </a:schemeClr>
                    </a:solidFill>
                    <a:latin typeface="Arial" charset="0"/>
                    <a:ea typeface="Arial" charset="0"/>
                    <a:cs typeface="Arial" charset="0"/>
                  </a:defRPr>
                </a:pPr>
                <a:r>
                  <a:rPr lang="en-US" sz="1400"/>
                  <a:t>Transect Location</a:t>
                </a:r>
              </a:p>
            </c:rich>
          </c:tx>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Arial" charset="0"/>
                  <a:ea typeface="Arial" charset="0"/>
                  <a:cs typeface="Arial" charset="0"/>
                </a:defRPr>
              </a:pPr>
              <a:endParaRPr lang="en-US"/>
            </a:p>
          </c:txPr>
        </c:title>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Arial" charset="0"/>
                <a:ea typeface="Arial" charset="0"/>
                <a:cs typeface="Arial" charset="0"/>
              </a:defRPr>
            </a:pPr>
            <a:endParaRPr lang="en-US"/>
          </a:p>
        </c:txPr>
        <c:crossAx val="-2145506640"/>
        <c:crosses val="autoZero"/>
        <c:auto val="1"/>
        <c:lblAlgn val="ctr"/>
        <c:lblOffset val="100"/>
        <c:noMultiLvlLbl val="0"/>
      </c:catAx>
      <c:valAx>
        <c:axId val="-2145506640"/>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0" i="0" u="none" strike="noStrike" kern="1200" baseline="0">
                    <a:solidFill>
                      <a:schemeClr val="tx1">
                        <a:lumMod val="65000"/>
                        <a:lumOff val="35000"/>
                      </a:schemeClr>
                    </a:solidFill>
                    <a:latin typeface="Arial" charset="0"/>
                    <a:ea typeface="Arial" charset="0"/>
                    <a:cs typeface="Arial" charset="0"/>
                  </a:defRPr>
                </a:pPr>
                <a:r>
                  <a:rPr lang="en-US" sz="1400"/>
                  <a:t>N:C</a:t>
                </a:r>
              </a:p>
            </c:rich>
          </c:tx>
          <c:overlay val="0"/>
          <c:spPr>
            <a:noFill/>
            <a:ln>
              <a:noFill/>
            </a:ln>
            <a:effectLst/>
          </c:spPr>
          <c:txPr>
            <a:bodyPr rot="-5400000" spcFirstLastPara="1" vertOverflow="ellipsis" vert="horz" wrap="square" anchor="ctr" anchorCtr="1"/>
            <a:lstStyle/>
            <a:p>
              <a:pPr>
                <a:defRPr sz="1400" b="0" i="0" u="none" strike="noStrike" kern="1200" baseline="0">
                  <a:solidFill>
                    <a:schemeClr val="tx1">
                      <a:lumMod val="65000"/>
                      <a:lumOff val="35000"/>
                    </a:schemeClr>
                  </a:solidFill>
                  <a:latin typeface="Arial" charset="0"/>
                  <a:ea typeface="Arial" charset="0"/>
                  <a:cs typeface="Arial" charset="0"/>
                </a:defRPr>
              </a:pPr>
              <a:endParaRPr lang="en-US"/>
            </a:p>
          </c:txPr>
        </c:title>
        <c:numFmt formatCode="General" sourceLinked="0"/>
        <c:majorTickMark val="out"/>
        <c:minorTickMark val="none"/>
        <c:tickLblPos val="nextTo"/>
        <c:spPr>
          <a:noFill/>
          <a:ln>
            <a:solidFill>
              <a:schemeClr val="tx1"/>
            </a:solid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charset="0"/>
                <a:ea typeface="Arial" charset="0"/>
                <a:cs typeface="Arial" charset="0"/>
              </a:defRPr>
            </a:pPr>
            <a:endParaRPr lang="en-US"/>
          </a:p>
        </c:txPr>
        <c:crossAx val="-2145471328"/>
        <c:crosses val="autoZero"/>
        <c:crossBetween val="between"/>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a:latin typeface="Arial" charset="0"/>
          <a:ea typeface="Arial" charset="0"/>
          <a:cs typeface="Arial" charset="0"/>
        </a:defRPr>
      </a:pPr>
      <a:endParaRPr lang="en-US"/>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spPr>
            <a:solidFill>
              <a:srgbClr val="C00000"/>
            </a:solidFill>
            <a:ln>
              <a:noFill/>
            </a:ln>
            <a:effectLst/>
          </c:spPr>
          <c:invertIfNegative val="0"/>
          <c:dPt>
            <c:idx val="0"/>
            <c:invertIfNegative val="0"/>
            <c:bubble3D val="0"/>
            <c:spPr>
              <a:solidFill>
                <a:srgbClr val="0432FF"/>
              </a:solidFill>
              <a:ln>
                <a:noFill/>
              </a:ln>
              <a:effectLst/>
            </c:spPr>
            <c:extLst>
              <c:ext xmlns:c16="http://schemas.microsoft.com/office/drawing/2014/chart" uri="{C3380CC4-5D6E-409C-BE32-E72D297353CC}">
                <c16:uniqueId val="{00000001-7389-9F40-803E-8B1B3F0B3AB7}"/>
              </c:ext>
            </c:extLst>
          </c:dPt>
          <c:dPt>
            <c:idx val="1"/>
            <c:invertIfNegative val="0"/>
            <c:bubble3D val="0"/>
            <c:spPr>
              <a:solidFill>
                <a:srgbClr val="FF0000"/>
              </a:solidFill>
              <a:ln>
                <a:noFill/>
              </a:ln>
              <a:effectLst/>
            </c:spPr>
            <c:extLst>
              <c:ext xmlns:c16="http://schemas.microsoft.com/office/drawing/2014/chart" uri="{C3380CC4-5D6E-409C-BE32-E72D297353CC}">
                <c16:uniqueId val="{00000003-7389-9F40-803E-8B1B3F0B3AB7}"/>
              </c:ext>
            </c:extLst>
          </c:dPt>
          <c:dPt>
            <c:idx val="2"/>
            <c:invertIfNegative val="0"/>
            <c:bubble3D val="0"/>
            <c:spPr>
              <a:solidFill>
                <a:srgbClr val="FF9300"/>
              </a:solidFill>
              <a:ln>
                <a:noFill/>
              </a:ln>
              <a:effectLst/>
            </c:spPr>
            <c:extLst>
              <c:ext xmlns:c16="http://schemas.microsoft.com/office/drawing/2014/chart" uri="{C3380CC4-5D6E-409C-BE32-E72D297353CC}">
                <c16:uniqueId val="{00000005-7389-9F40-803E-8B1B3F0B3AB7}"/>
              </c:ext>
            </c:extLst>
          </c:dPt>
          <c:dPt>
            <c:idx val="3"/>
            <c:invertIfNegative val="0"/>
            <c:bubble3D val="0"/>
            <c:spPr>
              <a:solidFill>
                <a:srgbClr val="00B050"/>
              </a:solidFill>
              <a:ln>
                <a:noFill/>
              </a:ln>
              <a:effectLst/>
            </c:spPr>
            <c:extLst>
              <c:ext xmlns:c16="http://schemas.microsoft.com/office/drawing/2014/chart" uri="{C3380CC4-5D6E-409C-BE32-E72D297353CC}">
                <c16:uniqueId val="{00000007-7389-9F40-803E-8B1B3F0B3AB7}"/>
              </c:ext>
            </c:extLst>
          </c:dPt>
          <c:errBars>
            <c:errBarType val="both"/>
            <c:errValType val="cust"/>
            <c:noEndCap val="0"/>
            <c:plus>
              <c:numRef>
                <c:f>'NC Graphs'!$M$3:$M$6</c:f>
                <c:numCache>
                  <c:formatCode>General</c:formatCode>
                  <c:ptCount val="4"/>
                  <c:pt idx="0">
                    <c:v>17.534657810683541</c:v>
                  </c:pt>
                  <c:pt idx="1">
                    <c:v>6.1101761837812916</c:v>
                  </c:pt>
                  <c:pt idx="2">
                    <c:v>1.15407948854711</c:v>
                  </c:pt>
                  <c:pt idx="3">
                    <c:v>6.3707601337931399</c:v>
                  </c:pt>
                </c:numCache>
              </c:numRef>
            </c:plus>
            <c:minus>
              <c:numRef>
                <c:f>'NC Graphs'!$M$3:$M$6</c:f>
                <c:numCache>
                  <c:formatCode>General</c:formatCode>
                  <c:ptCount val="4"/>
                  <c:pt idx="0">
                    <c:v>17.534657810683541</c:v>
                  </c:pt>
                  <c:pt idx="1">
                    <c:v>6.1101761837812916</c:v>
                  </c:pt>
                  <c:pt idx="2">
                    <c:v>1.15407948854711</c:v>
                  </c:pt>
                  <c:pt idx="3">
                    <c:v>6.3707601337931399</c:v>
                  </c:pt>
                </c:numCache>
              </c:numRef>
            </c:minus>
            <c:spPr>
              <a:noFill/>
              <a:ln w="9525" cap="flat" cmpd="sng" algn="ctr">
                <a:solidFill>
                  <a:schemeClr val="tx1">
                    <a:lumMod val="65000"/>
                    <a:lumOff val="35000"/>
                  </a:schemeClr>
                </a:solidFill>
                <a:round/>
              </a:ln>
              <a:effectLst/>
            </c:spPr>
          </c:errBars>
          <c:cat>
            <c:strRef>
              <c:f>'NC Graphs'!$O$3:$O$6</c:f>
              <c:strCache>
                <c:ptCount val="4"/>
                <c:pt idx="0">
                  <c:v>February 2022</c:v>
                </c:pt>
                <c:pt idx="1">
                  <c:v>April 2022</c:v>
                </c:pt>
                <c:pt idx="2">
                  <c:v>September 2022</c:v>
                </c:pt>
                <c:pt idx="3">
                  <c:v>October 2022</c:v>
                </c:pt>
              </c:strCache>
            </c:strRef>
          </c:cat>
          <c:val>
            <c:numRef>
              <c:f>'NC Graphs'!$L$3:$L$6</c:f>
              <c:numCache>
                <c:formatCode>General</c:formatCode>
                <c:ptCount val="4"/>
                <c:pt idx="0">
                  <c:v>31.838571429610099</c:v>
                </c:pt>
                <c:pt idx="1">
                  <c:v>9.9122436609147506</c:v>
                </c:pt>
                <c:pt idx="2">
                  <c:v>4.7057057050449371</c:v>
                </c:pt>
                <c:pt idx="3">
                  <c:v>7.8701923077880496</c:v>
                </c:pt>
              </c:numCache>
            </c:numRef>
          </c:val>
          <c:extLst>
            <c:ext xmlns:c16="http://schemas.microsoft.com/office/drawing/2014/chart" uri="{C3380CC4-5D6E-409C-BE32-E72D297353CC}">
              <c16:uniqueId val="{00000008-7389-9F40-803E-8B1B3F0B3AB7}"/>
            </c:ext>
          </c:extLst>
        </c:ser>
        <c:dLbls>
          <c:showLegendKey val="0"/>
          <c:showVal val="0"/>
          <c:showCatName val="0"/>
          <c:showSerName val="0"/>
          <c:showPercent val="0"/>
          <c:showBubbleSize val="0"/>
        </c:dLbls>
        <c:gapWidth val="219"/>
        <c:overlap val="-27"/>
        <c:axId val="-2067355280"/>
        <c:axId val="-2145424048"/>
      </c:barChart>
      <c:catAx>
        <c:axId val="-2067355280"/>
        <c:scaling>
          <c:orientation val="minMax"/>
        </c:scaling>
        <c:delete val="0"/>
        <c:axPos val="b"/>
        <c:title>
          <c:tx>
            <c:rich>
              <a:bodyPr rot="0" spcFirstLastPara="1" vertOverflow="ellipsis" vert="horz" wrap="square" anchor="ctr" anchorCtr="1"/>
              <a:lstStyle/>
              <a:p>
                <a:pPr>
                  <a:defRPr sz="1400" b="0" i="0" u="none" strike="noStrike" kern="1200" baseline="0">
                    <a:solidFill>
                      <a:schemeClr val="tx1">
                        <a:lumMod val="65000"/>
                        <a:lumOff val="35000"/>
                      </a:schemeClr>
                    </a:solidFill>
                    <a:latin typeface="Arial" charset="0"/>
                    <a:ea typeface="Arial" charset="0"/>
                    <a:cs typeface="Arial" charset="0"/>
                  </a:defRPr>
                </a:pPr>
                <a:r>
                  <a:rPr lang="en-US" sz="1400"/>
                  <a:t>Date of Sample</a:t>
                </a:r>
              </a:p>
            </c:rich>
          </c:tx>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Arial" charset="0"/>
                  <a:ea typeface="Arial" charset="0"/>
                  <a:cs typeface="Arial" charset="0"/>
                </a:defRPr>
              </a:pPr>
              <a:endParaRPr lang="en-US"/>
            </a:p>
          </c:txPr>
        </c:title>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Arial" charset="0"/>
                <a:ea typeface="Arial" charset="0"/>
                <a:cs typeface="Arial" charset="0"/>
              </a:defRPr>
            </a:pPr>
            <a:endParaRPr lang="en-US"/>
          </a:p>
        </c:txPr>
        <c:crossAx val="-2145424048"/>
        <c:crosses val="autoZero"/>
        <c:auto val="1"/>
        <c:lblAlgn val="ctr"/>
        <c:lblOffset val="100"/>
        <c:noMultiLvlLbl val="0"/>
      </c:catAx>
      <c:valAx>
        <c:axId val="-2145424048"/>
        <c:scaling>
          <c:orientation val="minMax"/>
          <c:max val="7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0" i="0" u="none" strike="noStrike" kern="1200" baseline="0">
                    <a:solidFill>
                      <a:schemeClr val="tx1">
                        <a:lumMod val="65000"/>
                        <a:lumOff val="35000"/>
                      </a:schemeClr>
                    </a:solidFill>
                    <a:latin typeface="Arial" charset="0"/>
                    <a:ea typeface="Arial" charset="0"/>
                    <a:cs typeface="Arial" charset="0"/>
                  </a:defRPr>
                </a:pPr>
                <a:r>
                  <a:rPr lang="en-US" sz="1400"/>
                  <a:t>N:C</a:t>
                </a:r>
              </a:p>
            </c:rich>
          </c:tx>
          <c:overlay val="0"/>
          <c:spPr>
            <a:noFill/>
            <a:ln>
              <a:noFill/>
            </a:ln>
            <a:effectLst/>
          </c:spPr>
          <c:txPr>
            <a:bodyPr rot="-5400000" spcFirstLastPara="1" vertOverflow="ellipsis" vert="horz" wrap="square" anchor="ctr" anchorCtr="1"/>
            <a:lstStyle/>
            <a:p>
              <a:pPr>
                <a:defRPr sz="1400" b="0" i="0" u="none" strike="noStrike" kern="1200" baseline="0">
                  <a:solidFill>
                    <a:schemeClr val="tx1">
                      <a:lumMod val="65000"/>
                      <a:lumOff val="35000"/>
                    </a:schemeClr>
                  </a:solidFill>
                  <a:latin typeface="Arial" charset="0"/>
                  <a:ea typeface="Arial" charset="0"/>
                  <a:cs typeface="Arial" charset="0"/>
                </a:defRPr>
              </a:pPr>
              <a:endParaRPr lang="en-US"/>
            </a:p>
          </c:txPr>
        </c:title>
        <c:numFmt formatCode="General" sourceLinked="0"/>
        <c:majorTickMark val="out"/>
        <c:minorTickMark val="none"/>
        <c:tickLblPos val="nextTo"/>
        <c:spPr>
          <a:noFill/>
          <a:ln>
            <a:solidFill>
              <a:schemeClr val="tx1"/>
            </a:solid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charset="0"/>
                <a:ea typeface="Arial" charset="0"/>
                <a:cs typeface="Arial" charset="0"/>
              </a:defRPr>
            </a:pPr>
            <a:endParaRPr lang="en-US"/>
          </a:p>
        </c:txPr>
        <c:crossAx val="-2067355280"/>
        <c:crosses val="autoZero"/>
        <c:crossBetween val="between"/>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a:latin typeface="Arial" charset="0"/>
          <a:ea typeface="Arial" charset="0"/>
          <a:cs typeface="Arial" charset="0"/>
        </a:defRPr>
      </a:pPr>
      <a:endParaRPr lang="en-US"/>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049999999999999"/>
          <c:y val="8.3772965879265096E-2"/>
          <c:w val="0.78561111111111104"/>
          <c:h val="0.77418197725284299"/>
        </c:manualLayout>
      </c:layout>
      <c:barChart>
        <c:barDir val="col"/>
        <c:grouping val="clustered"/>
        <c:varyColors val="0"/>
        <c:ser>
          <c:idx val="0"/>
          <c:order val="0"/>
          <c:spPr>
            <a:solidFill>
              <a:srgbClr val="C00000"/>
            </a:solidFill>
            <a:ln>
              <a:noFill/>
            </a:ln>
            <a:effectLst/>
          </c:spPr>
          <c:invertIfNegative val="0"/>
          <c:errBars>
            <c:errBarType val="both"/>
            <c:errValType val="cust"/>
            <c:noEndCap val="0"/>
            <c:plus>
              <c:numRef>
                <c:f>'Evenness Graphs'!$W$6:$Y$6</c:f>
                <c:numCache>
                  <c:formatCode>General</c:formatCode>
                  <c:ptCount val="3"/>
                  <c:pt idx="0">
                    <c:v>0.13671300850000001</c:v>
                  </c:pt>
                  <c:pt idx="1">
                    <c:v>0.15421512540000001</c:v>
                  </c:pt>
                  <c:pt idx="2">
                    <c:v>3.3987929719999997E-2</c:v>
                  </c:pt>
                </c:numCache>
              </c:numRef>
            </c:plus>
            <c:minus>
              <c:numRef>
                <c:f>'Evenness Graphs'!$W$6:$Y$6</c:f>
                <c:numCache>
                  <c:formatCode>General</c:formatCode>
                  <c:ptCount val="3"/>
                  <c:pt idx="0">
                    <c:v>0.13671300850000001</c:v>
                  </c:pt>
                  <c:pt idx="1">
                    <c:v>0.15421512540000001</c:v>
                  </c:pt>
                  <c:pt idx="2">
                    <c:v>3.3987929719999997E-2</c:v>
                  </c:pt>
                </c:numCache>
              </c:numRef>
            </c:minus>
            <c:spPr>
              <a:noFill/>
              <a:ln w="9525" cap="flat" cmpd="sng" algn="ctr">
                <a:solidFill>
                  <a:schemeClr val="tx1">
                    <a:lumMod val="65000"/>
                    <a:lumOff val="35000"/>
                  </a:schemeClr>
                </a:solidFill>
                <a:round/>
              </a:ln>
              <a:effectLst/>
            </c:spPr>
          </c:errBars>
          <c:cat>
            <c:strRef>
              <c:f>'Evenness Graphs'!$W$4:$Y$4</c:f>
              <c:strCache>
                <c:ptCount val="3"/>
                <c:pt idx="0">
                  <c:v>Taxon</c:v>
                </c:pt>
                <c:pt idx="1">
                  <c:v>Class </c:v>
                </c:pt>
                <c:pt idx="2">
                  <c:v>Phyla</c:v>
                </c:pt>
              </c:strCache>
            </c:strRef>
          </c:cat>
          <c:val>
            <c:numRef>
              <c:f>'Evenness Graphs'!$W$5:$Y$5</c:f>
              <c:numCache>
                <c:formatCode>General</c:formatCode>
                <c:ptCount val="3"/>
                <c:pt idx="0">
                  <c:v>0.35819099780000002</c:v>
                </c:pt>
                <c:pt idx="1">
                  <c:v>0.37308604249999999</c:v>
                </c:pt>
                <c:pt idx="2">
                  <c:v>0.1182599897</c:v>
                </c:pt>
              </c:numCache>
            </c:numRef>
          </c:val>
          <c:extLst>
            <c:ext xmlns:c16="http://schemas.microsoft.com/office/drawing/2014/chart" uri="{C3380CC4-5D6E-409C-BE32-E72D297353CC}">
              <c16:uniqueId val="{00000000-173A-2C44-A0F1-5678C5A3E457}"/>
            </c:ext>
          </c:extLst>
        </c:ser>
        <c:dLbls>
          <c:showLegendKey val="0"/>
          <c:showVal val="0"/>
          <c:showCatName val="0"/>
          <c:showSerName val="0"/>
          <c:showPercent val="0"/>
          <c:showBubbleSize val="0"/>
        </c:dLbls>
        <c:gapWidth val="219"/>
        <c:overlap val="-27"/>
        <c:axId val="-2071532144"/>
        <c:axId val="-2116771648"/>
      </c:barChart>
      <c:catAx>
        <c:axId val="-2071532144"/>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Arial" charset="0"/>
                <a:ea typeface="Arial" charset="0"/>
                <a:cs typeface="Arial" charset="0"/>
              </a:defRPr>
            </a:pPr>
            <a:endParaRPr lang="en-US"/>
          </a:p>
        </c:txPr>
        <c:crossAx val="-2116771648"/>
        <c:crosses val="autoZero"/>
        <c:auto val="1"/>
        <c:lblAlgn val="ctr"/>
        <c:lblOffset val="100"/>
        <c:noMultiLvlLbl val="0"/>
      </c:catAx>
      <c:valAx>
        <c:axId val="-2116771648"/>
        <c:scaling>
          <c:orientation val="minMax"/>
          <c:max val="1"/>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0" i="0" u="none" strike="noStrike" kern="1200" baseline="0">
                    <a:solidFill>
                      <a:schemeClr val="tx1">
                        <a:lumMod val="65000"/>
                        <a:lumOff val="35000"/>
                      </a:schemeClr>
                    </a:solidFill>
                    <a:latin typeface="Arial" charset="0"/>
                    <a:ea typeface="Arial" charset="0"/>
                    <a:cs typeface="Arial" charset="0"/>
                  </a:defRPr>
                </a:pPr>
                <a:r>
                  <a:rPr lang="en-US" sz="1400"/>
                  <a:t>Pielou's Evenness Index</a:t>
                </a:r>
              </a:p>
            </c:rich>
          </c:tx>
          <c:overlay val="0"/>
          <c:spPr>
            <a:noFill/>
            <a:ln>
              <a:noFill/>
            </a:ln>
            <a:effectLst/>
          </c:spPr>
          <c:txPr>
            <a:bodyPr rot="-5400000" spcFirstLastPara="1" vertOverflow="ellipsis" vert="horz" wrap="square" anchor="ctr" anchorCtr="1"/>
            <a:lstStyle/>
            <a:p>
              <a:pPr>
                <a:defRPr sz="1400" b="0" i="0" u="none" strike="noStrike" kern="1200" baseline="0">
                  <a:solidFill>
                    <a:schemeClr val="tx1">
                      <a:lumMod val="65000"/>
                      <a:lumOff val="35000"/>
                    </a:schemeClr>
                  </a:solidFill>
                  <a:latin typeface="Arial" charset="0"/>
                  <a:ea typeface="Arial" charset="0"/>
                  <a:cs typeface="Arial" charset="0"/>
                </a:defRPr>
              </a:pPr>
              <a:endParaRPr lang="en-US"/>
            </a:p>
          </c:txPr>
        </c:title>
        <c:numFmt formatCode="General" sourceLinked="1"/>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Arial" charset="0"/>
                <a:ea typeface="Arial" charset="0"/>
                <a:cs typeface="Arial" charset="0"/>
              </a:defRPr>
            </a:pPr>
            <a:endParaRPr lang="en-US"/>
          </a:p>
        </c:txPr>
        <c:crossAx val="-2071532144"/>
        <c:crosses val="autoZero"/>
        <c:crossBetween val="between"/>
        <c:majorUnit val="0.2"/>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a:latin typeface="Arial" charset="0"/>
          <a:ea typeface="Arial" charset="0"/>
          <a:cs typeface="Arial" charset="0"/>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rgbClr val="FF0000"/>
            </a:solidFill>
            <a:ln>
              <a:noFill/>
            </a:ln>
            <a:effectLst/>
          </c:spPr>
          <c:invertIfNegative val="0"/>
          <c:cat>
            <c:strRef>
              <c:f>'Evenness Graphs'!$R$1:$T$1</c:f>
              <c:strCache>
                <c:ptCount val="3"/>
                <c:pt idx="0">
                  <c:v>Taxon</c:v>
                </c:pt>
                <c:pt idx="1">
                  <c:v>Class </c:v>
                </c:pt>
                <c:pt idx="2">
                  <c:v>Phyla</c:v>
                </c:pt>
              </c:strCache>
            </c:strRef>
          </c:cat>
          <c:val>
            <c:numRef>
              <c:f>'Evenness Graphs'!$R$8:$T$8</c:f>
              <c:numCache>
                <c:formatCode>General</c:formatCode>
                <c:ptCount val="3"/>
                <c:pt idx="0">
                  <c:v>0.51018119780000004</c:v>
                </c:pt>
                <c:pt idx="1">
                  <c:v>0.56614299450000005</c:v>
                </c:pt>
                <c:pt idx="2">
                  <c:v>0.15193595300000001</c:v>
                </c:pt>
              </c:numCache>
            </c:numRef>
          </c:val>
          <c:extLst>
            <c:ext xmlns:c16="http://schemas.microsoft.com/office/drawing/2014/chart" uri="{C3380CC4-5D6E-409C-BE32-E72D297353CC}">
              <c16:uniqueId val="{00000000-E399-0944-866E-9DE56138891F}"/>
            </c:ext>
          </c:extLst>
        </c:ser>
        <c:dLbls>
          <c:showLegendKey val="0"/>
          <c:showVal val="0"/>
          <c:showCatName val="0"/>
          <c:showSerName val="0"/>
          <c:showPercent val="0"/>
          <c:showBubbleSize val="0"/>
        </c:dLbls>
        <c:gapWidth val="219"/>
        <c:overlap val="-27"/>
        <c:axId val="-2068107232"/>
        <c:axId val="-2067919152"/>
      </c:barChart>
      <c:catAx>
        <c:axId val="-2068107232"/>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2067919152"/>
        <c:crosses val="autoZero"/>
        <c:auto val="1"/>
        <c:lblAlgn val="ctr"/>
        <c:lblOffset val="100"/>
        <c:noMultiLvlLbl val="0"/>
      </c:catAx>
      <c:valAx>
        <c:axId val="-2067919152"/>
        <c:scaling>
          <c:orientation val="minMax"/>
          <c:max val="1"/>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US" sz="1200">
                    <a:latin typeface="Arial" panose="020B0604020202020204" pitchFamily="34" charset="0"/>
                    <a:cs typeface="Arial" panose="020B0604020202020204" pitchFamily="34" charset="0"/>
                  </a:rPr>
                  <a:t> Pielou</a:t>
                </a:r>
                <a:r>
                  <a:rPr lang="en-US" sz="1200" baseline="0">
                    <a:latin typeface="Arial" panose="020B0604020202020204" pitchFamily="34" charset="0"/>
                    <a:cs typeface="Arial" panose="020B0604020202020204" pitchFamily="34" charset="0"/>
                  </a:rPr>
                  <a:t> </a:t>
                </a:r>
                <a:r>
                  <a:rPr lang="en-US" sz="1200">
                    <a:latin typeface="Arial" panose="020B0604020202020204" pitchFamily="34" charset="0"/>
                    <a:cs typeface="Arial" panose="020B0604020202020204" pitchFamily="34" charset="0"/>
                  </a:rPr>
                  <a:t>Evenness at 25 m</a:t>
                </a:r>
              </a:p>
            </c:rich>
          </c:tx>
          <c:overlay val="0"/>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numFmt formatCode="General" sourceLinked="1"/>
        <c:majorTickMark val="out"/>
        <c:minorTickMark val="none"/>
        <c:tickLblPos val="nextTo"/>
        <c:spPr>
          <a:noFill/>
          <a:ln>
            <a:solidFill>
              <a:schemeClr val="tx1"/>
            </a:solid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2068107232"/>
        <c:crosses val="autoZero"/>
        <c:crossBetween val="between"/>
        <c:majorUnit val="0.2"/>
        <c:minorUnit val="0.2"/>
      </c:valAx>
      <c:spPr>
        <a:noFill/>
        <a:ln>
          <a:noFill/>
        </a:ln>
        <a:effectLst/>
      </c:spPr>
    </c:plotArea>
    <c:plotVisOnly val="1"/>
    <c:dispBlanksAs val="gap"/>
    <c:showDLblsOverMax val="0"/>
  </c:chart>
  <c:spPr>
    <a:solidFill>
      <a:schemeClr val="bg1"/>
    </a:solidFill>
    <a:ln>
      <a:noFill/>
    </a:ln>
    <a:effectLst/>
  </c:spPr>
  <c:txPr>
    <a:bodyPr/>
    <a:lstStyle/>
    <a:p>
      <a:pPr>
        <a:defRPr/>
      </a:pPr>
      <a:endParaRPr lang="en-US"/>
    </a:p>
  </c:txPr>
  <c:externalData r:id="rId3">
    <c:autoUpdate val="0"/>
  </c:externalData>
  <c:userShapes r:id="rId4"/>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spPr>
            <a:ln w="28575" cap="rnd">
              <a:solidFill>
                <a:srgbClr val="FF0000"/>
              </a:solidFill>
              <a:round/>
            </a:ln>
            <a:effectLst/>
          </c:spPr>
          <c:marker>
            <c:symbol val="circle"/>
            <c:size val="5"/>
            <c:spPr>
              <a:solidFill>
                <a:srgbClr val="FF0000"/>
              </a:solidFill>
              <a:ln w="9525">
                <a:solidFill>
                  <a:srgbClr val="FF0000"/>
                </a:solidFill>
              </a:ln>
              <a:effectLst/>
            </c:spPr>
          </c:marker>
          <c:cat>
            <c:strRef>
              <c:f>'Rank Abundance Curves'!$K$61:$K$73</c:f>
              <c:strCache>
                <c:ptCount val="13"/>
                <c:pt idx="0">
                  <c:v>Unknown Vermiform Unknown</c:v>
                </c:pt>
                <c:pt idx="1">
                  <c:v>Nematoda Unknown</c:v>
                </c:pt>
                <c:pt idx="2">
                  <c:v>Copepod</c:v>
                </c:pt>
                <c:pt idx="3">
                  <c:v>Nemertea Unknown</c:v>
                </c:pt>
                <c:pt idx="4">
                  <c:v>Unknown Unknown</c:v>
                </c:pt>
                <c:pt idx="5">
                  <c:v>Oligochaete Unknown</c:v>
                </c:pt>
                <c:pt idx="6">
                  <c:v>Foraminifera Unknown</c:v>
                </c:pt>
                <c:pt idx="7">
                  <c:v>Enteropneusta Unknown</c:v>
                </c:pt>
                <c:pt idx="8">
                  <c:v>Cirratulidae</c:v>
                </c:pt>
                <c:pt idx="9">
                  <c:v>Nereididae</c:v>
                </c:pt>
                <c:pt idx="10">
                  <c:v>Polychaete Unknown</c:v>
                </c:pt>
                <c:pt idx="11">
                  <c:v>Platyhelminthes Unknown</c:v>
                </c:pt>
                <c:pt idx="12">
                  <c:v>Ostracod</c:v>
                </c:pt>
              </c:strCache>
            </c:strRef>
          </c:cat>
          <c:val>
            <c:numRef>
              <c:f>'Rank Abundance Curves'!$L$61:$L$73</c:f>
              <c:numCache>
                <c:formatCode>General</c:formatCode>
                <c:ptCount val="13"/>
                <c:pt idx="0">
                  <c:v>1047</c:v>
                </c:pt>
                <c:pt idx="1">
                  <c:v>456</c:v>
                </c:pt>
                <c:pt idx="2">
                  <c:v>344</c:v>
                </c:pt>
                <c:pt idx="3">
                  <c:v>94</c:v>
                </c:pt>
                <c:pt idx="4">
                  <c:v>39</c:v>
                </c:pt>
                <c:pt idx="5">
                  <c:v>38</c:v>
                </c:pt>
                <c:pt idx="6">
                  <c:v>3</c:v>
                </c:pt>
                <c:pt idx="7">
                  <c:v>3</c:v>
                </c:pt>
                <c:pt idx="8">
                  <c:v>1</c:v>
                </c:pt>
                <c:pt idx="9">
                  <c:v>1</c:v>
                </c:pt>
                <c:pt idx="10">
                  <c:v>1</c:v>
                </c:pt>
                <c:pt idx="11">
                  <c:v>1</c:v>
                </c:pt>
                <c:pt idx="12">
                  <c:v>1</c:v>
                </c:pt>
              </c:numCache>
            </c:numRef>
          </c:val>
          <c:smooth val="0"/>
          <c:extLst>
            <c:ext xmlns:c16="http://schemas.microsoft.com/office/drawing/2014/chart" uri="{C3380CC4-5D6E-409C-BE32-E72D297353CC}">
              <c16:uniqueId val="{00000000-EAB1-C648-BC1C-A4CA3DED087F}"/>
            </c:ext>
          </c:extLst>
        </c:ser>
        <c:dLbls>
          <c:showLegendKey val="0"/>
          <c:showVal val="0"/>
          <c:showCatName val="0"/>
          <c:showSerName val="0"/>
          <c:showPercent val="0"/>
          <c:showBubbleSize val="0"/>
        </c:dLbls>
        <c:marker val="1"/>
        <c:smooth val="0"/>
        <c:axId val="-2067256976"/>
        <c:axId val="-2067163952"/>
      </c:lineChart>
      <c:catAx>
        <c:axId val="-2067256976"/>
        <c:scaling>
          <c:orientation val="minMax"/>
        </c:scaling>
        <c:delete val="0"/>
        <c:axPos val="b"/>
        <c:title>
          <c:tx>
            <c:rich>
              <a:bodyPr rot="0" spcFirstLastPara="1" vertOverflow="ellipsis" vert="horz" wrap="square" anchor="ctr" anchorCtr="1"/>
              <a:lstStyle/>
              <a:p>
                <a:pPr>
                  <a:defRPr sz="14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US" sz="1400">
                    <a:latin typeface="Arial" panose="020B0604020202020204" pitchFamily="34" charset="0"/>
                    <a:cs typeface="Arial" panose="020B0604020202020204" pitchFamily="34" charset="0"/>
                  </a:rPr>
                  <a:t>Lowest</a:t>
                </a:r>
                <a:r>
                  <a:rPr lang="en-US" sz="1400" baseline="0">
                    <a:latin typeface="Arial" panose="020B0604020202020204" pitchFamily="34" charset="0"/>
                    <a:cs typeface="Arial" panose="020B0604020202020204" pitchFamily="34" charset="0"/>
                  </a:rPr>
                  <a:t> Taxon</a:t>
                </a:r>
                <a:endParaRPr lang="en-US" sz="1400">
                  <a:latin typeface="Arial" panose="020B0604020202020204" pitchFamily="34" charset="0"/>
                  <a:cs typeface="Arial" panose="020B0604020202020204" pitchFamily="34" charset="0"/>
                </a:endParaRPr>
              </a:p>
            </c:rich>
          </c:tx>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2067163952"/>
        <c:crosses val="autoZero"/>
        <c:auto val="1"/>
        <c:lblAlgn val="ctr"/>
        <c:lblOffset val="100"/>
        <c:noMultiLvlLbl val="0"/>
      </c:catAx>
      <c:valAx>
        <c:axId val="-2067163952"/>
        <c:scaling>
          <c:orientation val="minMax"/>
          <c:max val="1200"/>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US" sz="1200">
                    <a:latin typeface="Arial" panose="020B0604020202020204" pitchFamily="34" charset="0"/>
                    <a:cs typeface="Arial" panose="020B0604020202020204" pitchFamily="34" charset="0"/>
                  </a:rPr>
                  <a:t># of</a:t>
                </a:r>
                <a:r>
                  <a:rPr lang="en-US" sz="1200" baseline="0">
                    <a:latin typeface="Arial" panose="020B0604020202020204" pitchFamily="34" charset="0"/>
                    <a:cs typeface="Arial" panose="020B0604020202020204" pitchFamily="34" charset="0"/>
                  </a:rPr>
                  <a:t> Individuals at 25 m</a:t>
                </a:r>
                <a:endParaRPr lang="en-US" sz="1200">
                  <a:latin typeface="Arial" panose="020B0604020202020204" pitchFamily="34" charset="0"/>
                  <a:cs typeface="Arial" panose="020B0604020202020204" pitchFamily="34" charset="0"/>
                </a:endParaRPr>
              </a:p>
            </c:rich>
          </c:tx>
          <c:overlay val="0"/>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numFmt formatCode="General" sourceLinked="0"/>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2067256976"/>
        <c:crosses val="autoZero"/>
        <c:crossBetween val="between"/>
      </c:valAx>
      <c:spPr>
        <a:noFill/>
        <a:ln>
          <a:noFill/>
        </a:ln>
        <a:effectLst/>
      </c:spPr>
    </c:plotArea>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3">
    <c:autoUpdate val="0"/>
  </c:externalData>
  <c:userShapes r:id="rId4"/>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rgbClr val="FF0000"/>
            </a:solidFill>
            <a:ln>
              <a:noFill/>
            </a:ln>
            <a:effectLst/>
          </c:spPr>
          <c:invertIfNegative val="0"/>
          <c:cat>
            <c:strRef>
              <c:f>'H Graphs'!$R$1:$T$1</c:f>
              <c:strCache>
                <c:ptCount val="3"/>
                <c:pt idx="0">
                  <c:v>Taxon</c:v>
                </c:pt>
                <c:pt idx="1">
                  <c:v>Class </c:v>
                </c:pt>
                <c:pt idx="2">
                  <c:v>Phyla</c:v>
                </c:pt>
              </c:strCache>
            </c:strRef>
          </c:cat>
          <c:val>
            <c:numRef>
              <c:f>'H Graphs'!$R$12:$T$12</c:f>
              <c:numCache>
                <c:formatCode>General</c:formatCode>
                <c:ptCount val="3"/>
                <c:pt idx="0">
                  <c:v>0.3941522429</c:v>
                </c:pt>
                <c:pt idx="1">
                  <c:v>0.3941522429</c:v>
                </c:pt>
                <c:pt idx="2">
                  <c:v>0.3941522429</c:v>
                </c:pt>
              </c:numCache>
            </c:numRef>
          </c:val>
          <c:extLst>
            <c:ext xmlns:c16="http://schemas.microsoft.com/office/drawing/2014/chart" uri="{C3380CC4-5D6E-409C-BE32-E72D297353CC}">
              <c16:uniqueId val="{00000000-D78A-EE4D-890B-DA420640FBB2}"/>
            </c:ext>
          </c:extLst>
        </c:ser>
        <c:dLbls>
          <c:showLegendKey val="0"/>
          <c:showVal val="0"/>
          <c:showCatName val="0"/>
          <c:showSerName val="0"/>
          <c:showPercent val="0"/>
          <c:showBubbleSize val="0"/>
        </c:dLbls>
        <c:gapWidth val="219"/>
        <c:overlap val="-27"/>
        <c:axId val="-2102569328"/>
        <c:axId val="-2104878864"/>
      </c:barChart>
      <c:catAx>
        <c:axId val="-2102569328"/>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2104878864"/>
        <c:crosses val="autoZero"/>
        <c:auto val="1"/>
        <c:lblAlgn val="ctr"/>
        <c:lblOffset val="100"/>
        <c:noMultiLvlLbl val="0"/>
      </c:catAx>
      <c:valAx>
        <c:axId val="-2104878864"/>
        <c:scaling>
          <c:orientation val="minMax"/>
          <c:max val="2"/>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US" sz="1300" dirty="0">
                    <a:latin typeface="Arial" panose="020B0604020202020204" pitchFamily="34" charset="0"/>
                    <a:cs typeface="Arial" panose="020B0604020202020204" pitchFamily="34" charset="0"/>
                  </a:rPr>
                  <a:t>SW Diversity</a:t>
                </a:r>
                <a:r>
                  <a:rPr lang="en-US" sz="1300" baseline="0" dirty="0">
                    <a:latin typeface="Arial" panose="020B0604020202020204" pitchFamily="34" charset="0"/>
                    <a:cs typeface="Arial" panose="020B0604020202020204" pitchFamily="34" charset="0"/>
                  </a:rPr>
                  <a:t> Index at 51 m</a:t>
                </a:r>
                <a:endParaRPr lang="en-US" sz="1300" dirty="0">
                  <a:latin typeface="Arial" panose="020B0604020202020204" pitchFamily="34" charset="0"/>
                  <a:cs typeface="Arial" panose="020B0604020202020204" pitchFamily="34" charset="0"/>
                </a:endParaRPr>
              </a:p>
            </c:rich>
          </c:tx>
          <c:overlay val="0"/>
          <c:spPr>
            <a:noFill/>
            <a:ln>
              <a:noFill/>
            </a:ln>
            <a:effectLst/>
          </c:spPr>
          <c:txPr>
            <a:bodyPr rot="-5400000" spcFirstLastPara="1" vertOverflow="ellipsis" vert="horz" wrap="square" anchor="ctr" anchorCtr="1"/>
            <a:lstStyle/>
            <a:p>
              <a:pPr>
                <a:defRPr sz="13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numFmt formatCode="General" sourceLinked="0"/>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2102569328"/>
        <c:crosses val="autoZero"/>
        <c:crossBetween val="between"/>
      </c:valAx>
      <c:spPr>
        <a:noFill/>
        <a:ln>
          <a:noFill/>
        </a:ln>
        <a:effectLst/>
      </c:spPr>
    </c:plotArea>
    <c:plotVisOnly val="1"/>
    <c:dispBlanksAs val="gap"/>
    <c:showDLblsOverMax val="0"/>
  </c:chart>
  <c:spPr>
    <a:solidFill>
      <a:schemeClr val="bg1"/>
    </a:solidFill>
    <a:ln>
      <a:noFill/>
    </a:ln>
    <a:effectLst/>
  </c:spPr>
  <c:txPr>
    <a:bodyPr/>
    <a:lstStyle/>
    <a:p>
      <a:pPr>
        <a:defRPr/>
      </a:pPr>
      <a:endParaRPr lang="en-US"/>
    </a:p>
  </c:txPr>
  <c:externalData r:id="rId3">
    <c:autoUpdate val="0"/>
  </c:externalData>
  <c:userShapes r:id="rId4"/>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rgbClr val="FF0000"/>
            </a:solidFill>
            <a:ln>
              <a:noFill/>
            </a:ln>
            <a:effectLst/>
          </c:spPr>
          <c:invertIfNegative val="0"/>
          <c:cat>
            <c:strRef>
              <c:f>'Evenness Graphs'!$R$1:$T$1</c:f>
              <c:strCache>
                <c:ptCount val="3"/>
                <c:pt idx="0">
                  <c:v>Taxon</c:v>
                </c:pt>
                <c:pt idx="1">
                  <c:v>Class </c:v>
                </c:pt>
                <c:pt idx="2">
                  <c:v>Phyla</c:v>
                </c:pt>
              </c:strCache>
            </c:strRef>
          </c:cat>
          <c:val>
            <c:numRef>
              <c:f>'Evenness Graphs'!$R$12:$T$12</c:f>
              <c:numCache>
                <c:formatCode>General</c:formatCode>
                <c:ptCount val="3"/>
                <c:pt idx="0">
                  <c:v>0.35877283269999999</c:v>
                </c:pt>
                <c:pt idx="1">
                  <c:v>0.35877283269999999</c:v>
                </c:pt>
                <c:pt idx="2">
                  <c:v>0.13138408100000001</c:v>
                </c:pt>
              </c:numCache>
            </c:numRef>
          </c:val>
          <c:extLst>
            <c:ext xmlns:c16="http://schemas.microsoft.com/office/drawing/2014/chart" uri="{C3380CC4-5D6E-409C-BE32-E72D297353CC}">
              <c16:uniqueId val="{00000000-9855-D840-B2D1-CBD452FF9998}"/>
            </c:ext>
          </c:extLst>
        </c:ser>
        <c:dLbls>
          <c:showLegendKey val="0"/>
          <c:showVal val="0"/>
          <c:showCatName val="0"/>
          <c:showSerName val="0"/>
          <c:showPercent val="0"/>
          <c:showBubbleSize val="0"/>
        </c:dLbls>
        <c:gapWidth val="219"/>
        <c:overlap val="-27"/>
        <c:axId val="-2037790624"/>
        <c:axId val="-2145631616"/>
      </c:barChart>
      <c:catAx>
        <c:axId val="-2037790624"/>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2145631616"/>
        <c:crosses val="autoZero"/>
        <c:auto val="1"/>
        <c:lblAlgn val="ctr"/>
        <c:lblOffset val="100"/>
        <c:noMultiLvlLbl val="0"/>
      </c:catAx>
      <c:valAx>
        <c:axId val="-2145631616"/>
        <c:scaling>
          <c:orientation val="minMax"/>
          <c:max val="1"/>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US" sz="1400">
                    <a:latin typeface="Arial" panose="020B0604020202020204" pitchFamily="34" charset="0"/>
                    <a:cs typeface="Arial" panose="020B0604020202020204" pitchFamily="34" charset="0"/>
                  </a:rPr>
                  <a:t>Pielou Evenness at 51 m</a:t>
                </a:r>
              </a:p>
            </c:rich>
          </c:tx>
          <c:overlay val="0"/>
          <c:spPr>
            <a:noFill/>
            <a:ln>
              <a:noFill/>
            </a:ln>
            <a:effectLst/>
          </c:spPr>
          <c:txPr>
            <a:bodyPr rot="-5400000" spcFirstLastPara="1" vertOverflow="ellipsis" vert="horz" wrap="square" anchor="ctr" anchorCtr="1"/>
            <a:lstStyle/>
            <a:p>
              <a:pPr>
                <a:defRPr sz="14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numFmt formatCode="General" sourceLinked="1"/>
        <c:majorTickMark val="out"/>
        <c:minorTickMark val="none"/>
        <c:tickLblPos val="nextTo"/>
        <c:spPr>
          <a:noFill/>
          <a:ln>
            <a:solidFill>
              <a:schemeClr val="tx1"/>
            </a:solid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2037790624"/>
        <c:crosses val="autoZero"/>
        <c:crossBetween val="between"/>
        <c:majorUnit val="0.2"/>
        <c:minorUnit val="0.2"/>
      </c:valAx>
      <c:spPr>
        <a:noFill/>
        <a:ln>
          <a:noFill/>
        </a:ln>
        <a:effectLst/>
      </c:spPr>
    </c:plotArea>
    <c:plotVisOnly val="1"/>
    <c:dispBlanksAs val="gap"/>
    <c:showDLblsOverMax val="0"/>
  </c:chart>
  <c:spPr>
    <a:solidFill>
      <a:schemeClr val="bg1"/>
    </a:solidFill>
    <a:ln>
      <a:noFill/>
    </a:ln>
    <a:effectLst/>
  </c:spPr>
  <c:txPr>
    <a:bodyPr/>
    <a:lstStyle/>
    <a:p>
      <a:pPr>
        <a:defRPr/>
      </a:pPr>
      <a:endParaRPr lang="en-US"/>
    </a:p>
  </c:txPr>
  <c:externalData r:id="rId3">
    <c:autoUpdate val="0"/>
  </c:externalData>
  <c:userShapes r:id="rId4"/>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spPr>
            <a:ln w="28575" cap="rnd">
              <a:solidFill>
                <a:srgbClr val="FF0000"/>
              </a:solidFill>
              <a:round/>
            </a:ln>
            <a:effectLst/>
          </c:spPr>
          <c:marker>
            <c:symbol val="circle"/>
            <c:size val="5"/>
            <c:spPr>
              <a:solidFill>
                <a:srgbClr val="FF0000"/>
              </a:solidFill>
              <a:ln w="9525">
                <a:solidFill>
                  <a:srgbClr val="FF0000"/>
                </a:solidFill>
              </a:ln>
              <a:effectLst/>
            </c:spPr>
          </c:marker>
          <c:cat>
            <c:strRef>
              <c:f>'Rank Abundance Curves'!$K$79:$K$81</c:f>
              <c:strCache>
                <c:ptCount val="3"/>
                <c:pt idx="0">
                  <c:v>Nematoda Unknown</c:v>
                </c:pt>
                <c:pt idx="1">
                  <c:v>Copepod</c:v>
                </c:pt>
                <c:pt idx="2">
                  <c:v>Polychaete Unknown</c:v>
                </c:pt>
              </c:strCache>
            </c:strRef>
          </c:cat>
          <c:val>
            <c:numRef>
              <c:f>'Rank Abundance Curves'!$L$79:$L$81</c:f>
              <c:numCache>
                <c:formatCode>General</c:formatCode>
                <c:ptCount val="3"/>
                <c:pt idx="0">
                  <c:v>191</c:v>
                </c:pt>
                <c:pt idx="1">
                  <c:v>26</c:v>
                </c:pt>
                <c:pt idx="2">
                  <c:v>1</c:v>
                </c:pt>
              </c:numCache>
            </c:numRef>
          </c:val>
          <c:smooth val="0"/>
          <c:extLst>
            <c:ext xmlns:c16="http://schemas.microsoft.com/office/drawing/2014/chart" uri="{C3380CC4-5D6E-409C-BE32-E72D297353CC}">
              <c16:uniqueId val="{00000000-C502-0241-8825-4B72B96D6C69}"/>
            </c:ext>
          </c:extLst>
        </c:ser>
        <c:dLbls>
          <c:showLegendKey val="0"/>
          <c:showVal val="0"/>
          <c:showCatName val="0"/>
          <c:showSerName val="0"/>
          <c:showPercent val="0"/>
          <c:showBubbleSize val="0"/>
        </c:dLbls>
        <c:marker val="1"/>
        <c:smooth val="0"/>
        <c:axId val="-2095945984"/>
        <c:axId val="-2103055536"/>
      </c:lineChart>
      <c:catAx>
        <c:axId val="-2095945984"/>
        <c:scaling>
          <c:orientation val="minMax"/>
        </c:scaling>
        <c:delete val="0"/>
        <c:axPos val="b"/>
        <c:title>
          <c:tx>
            <c:rich>
              <a:bodyPr rot="0" spcFirstLastPara="1" vertOverflow="ellipsis" vert="horz" wrap="square" anchor="ctr" anchorCtr="1"/>
              <a:lstStyle/>
              <a:p>
                <a:pPr>
                  <a:defRPr sz="14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US" sz="1400" dirty="0">
                    <a:latin typeface="Arial" panose="020B0604020202020204" pitchFamily="34" charset="0"/>
                    <a:cs typeface="Arial" panose="020B0604020202020204" pitchFamily="34" charset="0"/>
                  </a:rPr>
                  <a:t>Lowest</a:t>
                </a:r>
                <a:r>
                  <a:rPr lang="en-US" sz="1400" baseline="0" dirty="0">
                    <a:latin typeface="Arial" panose="020B0604020202020204" pitchFamily="34" charset="0"/>
                    <a:cs typeface="Arial" panose="020B0604020202020204" pitchFamily="34" charset="0"/>
                  </a:rPr>
                  <a:t> Taxon</a:t>
                </a:r>
                <a:endParaRPr lang="en-US" sz="1400" dirty="0">
                  <a:latin typeface="Arial" panose="020B0604020202020204" pitchFamily="34" charset="0"/>
                  <a:cs typeface="Arial" panose="020B0604020202020204" pitchFamily="34" charset="0"/>
                </a:endParaRPr>
              </a:p>
            </c:rich>
          </c:tx>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2103055536"/>
        <c:crosses val="autoZero"/>
        <c:auto val="1"/>
        <c:lblAlgn val="ctr"/>
        <c:lblOffset val="100"/>
        <c:noMultiLvlLbl val="0"/>
      </c:catAx>
      <c:valAx>
        <c:axId val="-2103055536"/>
        <c:scaling>
          <c:orientation val="minMax"/>
          <c:max val="550"/>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US" sz="1400">
                    <a:latin typeface="Arial" panose="020B0604020202020204" pitchFamily="34" charset="0"/>
                    <a:cs typeface="Arial" panose="020B0604020202020204" pitchFamily="34" charset="0"/>
                  </a:rPr>
                  <a:t># of</a:t>
                </a:r>
                <a:r>
                  <a:rPr lang="en-US" sz="1400" baseline="0">
                    <a:latin typeface="Arial" panose="020B0604020202020204" pitchFamily="34" charset="0"/>
                    <a:cs typeface="Arial" panose="020B0604020202020204" pitchFamily="34" charset="0"/>
                  </a:rPr>
                  <a:t> Individuals at 51 m</a:t>
                </a:r>
                <a:endParaRPr lang="en-US" sz="1400">
                  <a:latin typeface="Arial" panose="020B0604020202020204" pitchFamily="34" charset="0"/>
                  <a:cs typeface="Arial" panose="020B0604020202020204" pitchFamily="34" charset="0"/>
                </a:endParaRPr>
              </a:p>
            </c:rich>
          </c:tx>
          <c:overlay val="0"/>
          <c:spPr>
            <a:noFill/>
            <a:ln>
              <a:noFill/>
            </a:ln>
            <a:effectLst/>
          </c:spPr>
          <c:txPr>
            <a:bodyPr rot="-5400000" spcFirstLastPara="1" vertOverflow="ellipsis" vert="horz" wrap="square" anchor="ctr" anchorCtr="1"/>
            <a:lstStyle/>
            <a:p>
              <a:pPr>
                <a:defRPr sz="14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numFmt formatCode="General" sourceLinked="0"/>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2095945984"/>
        <c:crosses val="autoZero"/>
        <c:crossBetween val="between"/>
      </c:valAx>
      <c:spPr>
        <a:noFill/>
        <a:ln>
          <a:noFill/>
        </a:ln>
        <a:effectLst/>
      </c:spPr>
    </c:plotArea>
    <c:plotVisOnly val="1"/>
    <c:dispBlanksAs val="gap"/>
    <c:showDLblsOverMax val="0"/>
  </c:chart>
  <c:spPr>
    <a:solidFill>
      <a:schemeClr val="bg1"/>
    </a:solidFill>
    <a:ln>
      <a:noFill/>
    </a:ln>
    <a:effectLst/>
  </c:spPr>
  <c:txPr>
    <a:bodyPr/>
    <a:lstStyle/>
    <a:p>
      <a:pPr>
        <a:defRPr/>
      </a:pPr>
      <a:endParaRPr lang="en-US"/>
    </a:p>
  </c:txPr>
  <c:externalData r:id="rId3">
    <c:autoUpdate val="0"/>
  </c:externalData>
  <c:userShapes r:id="rId4"/>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cat>
            <c:strRef>
              <c:f>'H Graphs'!$R$1:$T$1</c:f>
              <c:strCache>
                <c:ptCount val="3"/>
                <c:pt idx="0">
                  <c:v>Taxon</c:v>
                </c:pt>
                <c:pt idx="1">
                  <c:v>Class </c:v>
                </c:pt>
                <c:pt idx="2">
                  <c:v>Phyla</c:v>
                </c:pt>
              </c:strCache>
            </c:strRef>
          </c:cat>
          <c:val>
            <c:numRef>
              <c:f>'H Graphs'!$R$14:$T$14</c:f>
              <c:numCache>
                <c:formatCode>General</c:formatCode>
                <c:ptCount val="3"/>
                <c:pt idx="0">
                  <c:v>0.32269862929999998</c:v>
                </c:pt>
                <c:pt idx="1">
                  <c:v>0.32269862929999998</c:v>
                </c:pt>
                <c:pt idx="2">
                  <c:v>0.29627703020000001</c:v>
                </c:pt>
              </c:numCache>
            </c:numRef>
          </c:val>
          <c:extLst>
            <c:ext xmlns:c16="http://schemas.microsoft.com/office/drawing/2014/chart" uri="{C3380CC4-5D6E-409C-BE32-E72D297353CC}">
              <c16:uniqueId val="{00000000-B41A-8945-8657-1DD29CC93B94}"/>
            </c:ext>
          </c:extLst>
        </c:ser>
        <c:dLbls>
          <c:showLegendKey val="0"/>
          <c:showVal val="0"/>
          <c:showCatName val="0"/>
          <c:showSerName val="0"/>
          <c:showPercent val="0"/>
          <c:showBubbleSize val="0"/>
        </c:dLbls>
        <c:gapWidth val="219"/>
        <c:overlap val="-27"/>
        <c:axId val="-2103036192"/>
        <c:axId val="-2116816688"/>
      </c:barChart>
      <c:catAx>
        <c:axId val="-2103036192"/>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2116816688"/>
        <c:crosses val="autoZero"/>
        <c:auto val="1"/>
        <c:lblAlgn val="ctr"/>
        <c:lblOffset val="100"/>
        <c:noMultiLvlLbl val="0"/>
      </c:catAx>
      <c:valAx>
        <c:axId val="-2116816688"/>
        <c:scaling>
          <c:orientation val="minMax"/>
          <c:max val="2"/>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US" sz="1300">
                    <a:latin typeface="Arial" panose="020B0604020202020204" pitchFamily="34" charset="0"/>
                    <a:cs typeface="Arial" panose="020B0604020202020204" pitchFamily="34" charset="0"/>
                  </a:rPr>
                  <a:t>SW Diversity</a:t>
                </a:r>
                <a:r>
                  <a:rPr lang="en-US" sz="1300" baseline="0">
                    <a:latin typeface="Arial" panose="020B0604020202020204" pitchFamily="34" charset="0"/>
                    <a:cs typeface="Arial" panose="020B0604020202020204" pitchFamily="34" charset="0"/>
                  </a:rPr>
                  <a:t> Index at 68 m</a:t>
                </a:r>
                <a:endParaRPr lang="en-US" sz="1300">
                  <a:latin typeface="Arial" panose="020B0604020202020204" pitchFamily="34" charset="0"/>
                  <a:cs typeface="Arial" panose="020B0604020202020204" pitchFamily="34" charset="0"/>
                </a:endParaRPr>
              </a:p>
            </c:rich>
          </c:tx>
          <c:overlay val="0"/>
          <c:spPr>
            <a:noFill/>
            <a:ln>
              <a:noFill/>
            </a:ln>
            <a:effectLst/>
          </c:spPr>
          <c:txPr>
            <a:bodyPr rot="-5400000" spcFirstLastPara="1" vertOverflow="ellipsis" vert="horz" wrap="square" anchor="ctr" anchorCtr="1"/>
            <a:lstStyle/>
            <a:p>
              <a:pPr>
                <a:defRPr sz="13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numFmt formatCode="General" sourceLinked="0"/>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2103036192"/>
        <c:crosses val="autoZero"/>
        <c:crossBetween val="between"/>
        <c:majorUnit val="0.25"/>
        <c:minorUnit val="0.25"/>
      </c:valAx>
      <c:spPr>
        <a:noFill/>
        <a:ln>
          <a:noFill/>
        </a:ln>
        <a:effectLst/>
      </c:spPr>
    </c:plotArea>
    <c:plotVisOnly val="1"/>
    <c:dispBlanksAs val="gap"/>
    <c:showDLblsOverMax val="0"/>
  </c:chart>
  <c:spPr>
    <a:solidFill>
      <a:schemeClr val="bg1"/>
    </a:solidFill>
    <a:ln>
      <a:noFill/>
    </a:ln>
    <a:effectLst/>
  </c:spPr>
  <c:txPr>
    <a:bodyPr/>
    <a:lstStyle/>
    <a:p>
      <a:pPr>
        <a:defRPr/>
      </a:pPr>
      <a:endParaRPr lang="en-US"/>
    </a:p>
  </c:txPr>
  <c:externalData r:id="rId3">
    <c:autoUpdate val="0"/>
  </c:externalData>
  <c:userShapes r:id="rId4"/>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cat>
            <c:strRef>
              <c:f>'Evenness Graphs'!$R$1:$T$1</c:f>
              <c:strCache>
                <c:ptCount val="3"/>
                <c:pt idx="0">
                  <c:v>Taxon</c:v>
                </c:pt>
                <c:pt idx="1">
                  <c:v>Class </c:v>
                </c:pt>
                <c:pt idx="2">
                  <c:v>Phyla</c:v>
                </c:pt>
              </c:strCache>
            </c:strRef>
          </c:cat>
          <c:val>
            <c:numRef>
              <c:f>'Evenness Graphs'!$R$14:$T$14</c:f>
              <c:numCache>
                <c:formatCode>General</c:formatCode>
                <c:ptCount val="3"/>
                <c:pt idx="0">
                  <c:v>0.23277785610000001</c:v>
                </c:pt>
                <c:pt idx="1">
                  <c:v>0.23277785610000001</c:v>
                </c:pt>
                <c:pt idx="2">
                  <c:v>9.875901007E-2</c:v>
                </c:pt>
              </c:numCache>
            </c:numRef>
          </c:val>
          <c:extLst>
            <c:ext xmlns:c16="http://schemas.microsoft.com/office/drawing/2014/chart" uri="{C3380CC4-5D6E-409C-BE32-E72D297353CC}">
              <c16:uniqueId val="{00000000-1C5B-E546-8F8D-5E9053FAC8F5}"/>
            </c:ext>
          </c:extLst>
        </c:ser>
        <c:dLbls>
          <c:showLegendKey val="0"/>
          <c:showVal val="0"/>
          <c:showCatName val="0"/>
          <c:showSerName val="0"/>
          <c:showPercent val="0"/>
          <c:showBubbleSize val="0"/>
        </c:dLbls>
        <c:gapWidth val="219"/>
        <c:overlap val="-27"/>
        <c:axId val="-2104787184"/>
        <c:axId val="-2104783872"/>
      </c:barChart>
      <c:catAx>
        <c:axId val="-2104787184"/>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2104783872"/>
        <c:crosses val="autoZero"/>
        <c:auto val="1"/>
        <c:lblAlgn val="ctr"/>
        <c:lblOffset val="100"/>
        <c:noMultiLvlLbl val="0"/>
      </c:catAx>
      <c:valAx>
        <c:axId val="-2104783872"/>
        <c:scaling>
          <c:orientation val="minMax"/>
          <c:max val="1"/>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US" sz="1400">
                    <a:latin typeface="Arial" panose="020B0604020202020204" pitchFamily="34" charset="0"/>
                    <a:cs typeface="Arial" panose="020B0604020202020204" pitchFamily="34" charset="0"/>
                  </a:rPr>
                  <a:t>Pielou Evenness at 68 m</a:t>
                </a:r>
              </a:p>
            </c:rich>
          </c:tx>
          <c:overlay val="0"/>
          <c:spPr>
            <a:noFill/>
            <a:ln>
              <a:noFill/>
            </a:ln>
            <a:effectLst/>
          </c:spPr>
          <c:txPr>
            <a:bodyPr rot="-5400000" spcFirstLastPara="1" vertOverflow="ellipsis" vert="horz" wrap="square" anchor="ctr" anchorCtr="1"/>
            <a:lstStyle/>
            <a:p>
              <a:pPr>
                <a:defRPr sz="14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numFmt formatCode="General" sourceLinked="1"/>
        <c:majorTickMark val="out"/>
        <c:minorTickMark val="none"/>
        <c:tickLblPos val="nextTo"/>
        <c:spPr>
          <a:noFill/>
          <a:ln>
            <a:solidFill>
              <a:schemeClr val="tx1"/>
            </a:solid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2104787184"/>
        <c:crosses val="autoZero"/>
        <c:crossBetween val="between"/>
        <c:majorUnit val="0.2"/>
        <c:minorUnit val="0.2"/>
      </c:valAx>
      <c:spPr>
        <a:noFill/>
        <a:ln>
          <a:noFill/>
        </a:ln>
        <a:effectLst/>
      </c:spPr>
    </c:plotArea>
    <c:plotVisOnly val="1"/>
    <c:dispBlanksAs val="gap"/>
    <c:showDLblsOverMax val="0"/>
  </c:chart>
  <c:spPr>
    <a:solidFill>
      <a:schemeClr val="bg1"/>
    </a:solidFill>
    <a:ln>
      <a:noFill/>
    </a:ln>
    <a:effectLst/>
  </c:spPr>
  <c:txPr>
    <a:bodyPr/>
    <a:lstStyle/>
    <a:p>
      <a:pPr>
        <a:defRPr/>
      </a:pPr>
      <a:endParaRPr lang="en-US"/>
    </a:p>
  </c:txPr>
  <c:externalData r:id="rId3">
    <c:autoUpdate val="0"/>
  </c:externalData>
  <c:userShapes r:id="rId4"/>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spPr>
            <a:ln w="28575" cap="rnd">
              <a:solidFill>
                <a:schemeClr val="accent1"/>
              </a:solidFill>
              <a:round/>
            </a:ln>
            <a:effectLst/>
          </c:spPr>
          <c:marker>
            <c:symbol val="circle"/>
            <c:size val="5"/>
            <c:spPr>
              <a:solidFill>
                <a:schemeClr val="accent1"/>
              </a:solidFill>
              <a:ln w="9525">
                <a:solidFill>
                  <a:schemeClr val="accent1"/>
                </a:solidFill>
              </a:ln>
              <a:effectLst/>
            </c:spPr>
          </c:marker>
          <c:cat>
            <c:strRef>
              <c:f>'Rank Abundance Curves'!$K$44:$K$47</c:f>
              <c:strCache>
                <c:ptCount val="4"/>
                <c:pt idx="0">
                  <c:v>Nematoda Unknown</c:v>
                </c:pt>
                <c:pt idx="1">
                  <c:v>Copepod</c:v>
                </c:pt>
                <c:pt idx="2">
                  <c:v>Oligochaete Unknown</c:v>
                </c:pt>
                <c:pt idx="3">
                  <c:v>Polychaete Unknown</c:v>
                </c:pt>
              </c:strCache>
            </c:strRef>
          </c:cat>
          <c:val>
            <c:numRef>
              <c:f>'Rank Abundance Curves'!$L$44:$L$47</c:f>
              <c:numCache>
                <c:formatCode>General</c:formatCode>
                <c:ptCount val="4"/>
                <c:pt idx="0">
                  <c:v>218</c:v>
                </c:pt>
                <c:pt idx="1">
                  <c:v>7</c:v>
                </c:pt>
                <c:pt idx="2">
                  <c:v>5</c:v>
                </c:pt>
                <c:pt idx="3">
                  <c:v>4</c:v>
                </c:pt>
              </c:numCache>
            </c:numRef>
          </c:val>
          <c:smooth val="0"/>
          <c:extLst>
            <c:ext xmlns:c16="http://schemas.microsoft.com/office/drawing/2014/chart" uri="{C3380CC4-5D6E-409C-BE32-E72D297353CC}">
              <c16:uniqueId val="{00000000-DCBF-A44B-B71B-54576D147D6C}"/>
            </c:ext>
          </c:extLst>
        </c:ser>
        <c:dLbls>
          <c:showLegendKey val="0"/>
          <c:showVal val="0"/>
          <c:showCatName val="0"/>
          <c:showSerName val="0"/>
          <c:showPercent val="0"/>
          <c:showBubbleSize val="0"/>
        </c:dLbls>
        <c:marker val="1"/>
        <c:smooth val="0"/>
        <c:axId val="-2071754880"/>
        <c:axId val="-2096091344"/>
      </c:lineChart>
      <c:catAx>
        <c:axId val="-2071754880"/>
        <c:scaling>
          <c:orientation val="minMax"/>
        </c:scaling>
        <c:delete val="0"/>
        <c:axPos val="b"/>
        <c:title>
          <c:tx>
            <c:rich>
              <a:bodyPr rot="0" spcFirstLastPara="1" vertOverflow="ellipsis" vert="horz" wrap="square" anchor="ctr" anchorCtr="1"/>
              <a:lstStyle/>
              <a:p>
                <a:pPr>
                  <a:defRPr sz="14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US" sz="1400">
                    <a:latin typeface="Arial" panose="020B0604020202020204" pitchFamily="34" charset="0"/>
                    <a:cs typeface="Arial" panose="020B0604020202020204" pitchFamily="34" charset="0"/>
                  </a:rPr>
                  <a:t>Lowest</a:t>
                </a:r>
                <a:r>
                  <a:rPr lang="en-US" sz="1400" baseline="0">
                    <a:latin typeface="Arial" panose="020B0604020202020204" pitchFamily="34" charset="0"/>
                    <a:cs typeface="Arial" panose="020B0604020202020204" pitchFamily="34" charset="0"/>
                  </a:rPr>
                  <a:t> Taxon</a:t>
                </a:r>
                <a:endParaRPr lang="en-US" sz="1400">
                  <a:latin typeface="Arial" panose="020B0604020202020204" pitchFamily="34" charset="0"/>
                  <a:cs typeface="Arial" panose="020B0604020202020204" pitchFamily="34" charset="0"/>
                </a:endParaRPr>
              </a:p>
            </c:rich>
          </c:tx>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2096091344"/>
        <c:crosses val="autoZero"/>
        <c:auto val="1"/>
        <c:lblAlgn val="ctr"/>
        <c:lblOffset val="100"/>
        <c:noMultiLvlLbl val="0"/>
      </c:catAx>
      <c:valAx>
        <c:axId val="-2096091344"/>
        <c:scaling>
          <c:orientation val="minMax"/>
          <c:max val="550"/>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US" sz="1400">
                    <a:latin typeface="Arial" panose="020B0604020202020204" pitchFamily="34" charset="0"/>
                    <a:cs typeface="Arial" panose="020B0604020202020204" pitchFamily="34" charset="0"/>
                  </a:rPr>
                  <a:t># of</a:t>
                </a:r>
                <a:r>
                  <a:rPr lang="en-US" sz="1400" baseline="0">
                    <a:latin typeface="Arial" panose="020B0604020202020204" pitchFamily="34" charset="0"/>
                    <a:cs typeface="Arial" panose="020B0604020202020204" pitchFamily="34" charset="0"/>
                  </a:rPr>
                  <a:t> Individuals at 68 m</a:t>
                </a:r>
                <a:endParaRPr lang="en-US" sz="1400">
                  <a:latin typeface="Arial" panose="020B0604020202020204" pitchFamily="34" charset="0"/>
                  <a:cs typeface="Arial" panose="020B0604020202020204" pitchFamily="34" charset="0"/>
                </a:endParaRPr>
              </a:p>
            </c:rich>
          </c:tx>
          <c:overlay val="0"/>
          <c:spPr>
            <a:noFill/>
            <a:ln>
              <a:noFill/>
            </a:ln>
            <a:effectLst/>
          </c:spPr>
          <c:txPr>
            <a:bodyPr rot="-5400000" spcFirstLastPara="1" vertOverflow="ellipsis" vert="horz" wrap="square" anchor="ctr" anchorCtr="1"/>
            <a:lstStyle/>
            <a:p>
              <a:pPr>
                <a:defRPr sz="14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numFmt formatCode="General" sourceLinked="0"/>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2071754880"/>
        <c:crosses val="autoZero"/>
        <c:crossBetween val="between"/>
      </c:valAx>
      <c:spPr>
        <a:noFill/>
        <a:ln>
          <a:noFill/>
        </a:ln>
        <a:effectLst/>
      </c:spPr>
    </c:plotArea>
    <c:plotVisOnly val="1"/>
    <c:dispBlanksAs val="gap"/>
    <c:showDLblsOverMax val="0"/>
  </c:chart>
  <c:spPr>
    <a:solidFill>
      <a:schemeClr val="bg1"/>
    </a:solidFill>
    <a:ln>
      <a:noFill/>
    </a:ln>
    <a:effectLst/>
  </c:spPr>
  <c:txPr>
    <a:bodyPr/>
    <a:lstStyle/>
    <a:p>
      <a:pPr>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cdr:x>
      <cdr:y>0.80927</cdr:y>
    </cdr:from>
    <cdr:to>
      <cdr:x>0.18276</cdr:x>
      <cdr:y>1</cdr:y>
    </cdr:to>
    <cdr:sp macro="" textlink="">
      <cdr:nvSpPr>
        <cdr:cNvPr id="2" name="TextBox 4">
          <a:extLst xmlns:a="http://schemas.openxmlformats.org/drawingml/2006/main">
            <a:ext uri="{FF2B5EF4-FFF2-40B4-BE49-F238E27FC236}">
              <a16:creationId xmlns:a16="http://schemas.microsoft.com/office/drawing/2014/main" id="{3AB8C5E2-28A1-6F56-C9A8-15B81703DE5C}"/>
            </a:ext>
          </a:extLst>
        </cdr:cNvPr>
        <cdr:cNvSpPr txBox="1"/>
      </cdr:nvSpPr>
      <cdr:spPr>
        <a:xfrm xmlns:a="http://schemas.openxmlformats.org/drawingml/2006/main">
          <a:off x="0" y="2219980"/>
          <a:ext cx="668447" cy="523220"/>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algn="l" rtl="0" fontAlgn="base">
            <a:spcBef>
              <a:spcPct val="0"/>
            </a:spcBef>
            <a:spcAft>
              <a:spcPct val="0"/>
            </a:spcAft>
            <a:defRPr sz="3400" b="1" kern="1200" baseline="-25000">
              <a:solidFill>
                <a:schemeClr val="tx1"/>
              </a:solidFill>
              <a:latin typeface="Arial" pitchFamily="34" charset="0"/>
              <a:ea typeface="MS PGothic" pitchFamily="34" charset="-128"/>
              <a:cs typeface="+mn-cs"/>
            </a:defRPr>
          </a:lvl1pPr>
          <a:lvl2pPr marL="399662" algn="l" rtl="0" fontAlgn="base">
            <a:spcBef>
              <a:spcPct val="0"/>
            </a:spcBef>
            <a:spcAft>
              <a:spcPct val="0"/>
            </a:spcAft>
            <a:defRPr sz="3400" b="1" kern="1200" baseline="-25000">
              <a:solidFill>
                <a:schemeClr val="tx1"/>
              </a:solidFill>
              <a:latin typeface="Arial" pitchFamily="34" charset="0"/>
              <a:ea typeface="MS PGothic" pitchFamily="34" charset="-128"/>
              <a:cs typeface="+mn-cs"/>
            </a:defRPr>
          </a:lvl2pPr>
          <a:lvl3pPr marL="799310" algn="l" rtl="0" fontAlgn="base">
            <a:spcBef>
              <a:spcPct val="0"/>
            </a:spcBef>
            <a:spcAft>
              <a:spcPct val="0"/>
            </a:spcAft>
            <a:defRPr sz="3400" b="1" kern="1200" baseline="-25000">
              <a:solidFill>
                <a:schemeClr val="tx1"/>
              </a:solidFill>
              <a:latin typeface="Arial" pitchFamily="34" charset="0"/>
              <a:ea typeface="MS PGothic" pitchFamily="34" charset="-128"/>
              <a:cs typeface="+mn-cs"/>
            </a:defRPr>
          </a:lvl3pPr>
          <a:lvl4pPr marL="1198973" algn="l" rtl="0" fontAlgn="base">
            <a:spcBef>
              <a:spcPct val="0"/>
            </a:spcBef>
            <a:spcAft>
              <a:spcPct val="0"/>
            </a:spcAft>
            <a:defRPr sz="3400" b="1" kern="1200" baseline="-25000">
              <a:solidFill>
                <a:schemeClr val="tx1"/>
              </a:solidFill>
              <a:latin typeface="Arial" pitchFamily="34" charset="0"/>
              <a:ea typeface="MS PGothic" pitchFamily="34" charset="-128"/>
              <a:cs typeface="+mn-cs"/>
            </a:defRPr>
          </a:lvl4pPr>
          <a:lvl5pPr marL="1598630" algn="l" rtl="0" fontAlgn="base">
            <a:spcBef>
              <a:spcPct val="0"/>
            </a:spcBef>
            <a:spcAft>
              <a:spcPct val="0"/>
            </a:spcAft>
            <a:defRPr sz="3400" b="1" kern="1200" baseline="-25000">
              <a:solidFill>
                <a:schemeClr val="tx1"/>
              </a:solidFill>
              <a:latin typeface="Arial" pitchFamily="34" charset="0"/>
              <a:ea typeface="MS PGothic" pitchFamily="34" charset="-128"/>
              <a:cs typeface="+mn-cs"/>
            </a:defRPr>
          </a:lvl5pPr>
          <a:lvl6pPr marL="1998278" algn="l" defTabSz="799310" rtl="0" eaLnBrk="1" latinLnBrk="0" hangingPunct="1">
            <a:defRPr sz="3400" b="1" kern="1200" baseline="-25000">
              <a:solidFill>
                <a:schemeClr val="tx1"/>
              </a:solidFill>
              <a:latin typeface="Arial" pitchFamily="34" charset="0"/>
              <a:ea typeface="MS PGothic" pitchFamily="34" charset="-128"/>
              <a:cs typeface="+mn-cs"/>
            </a:defRPr>
          </a:lvl6pPr>
          <a:lvl7pPr marL="2397941" algn="l" defTabSz="799310" rtl="0" eaLnBrk="1" latinLnBrk="0" hangingPunct="1">
            <a:defRPr sz="3400" b="1" kern="1200" baseline="-25000">
              <a:solidFill>
                <a:schemeClr val="tx1"/>
              </a:solidFill>
              <a:latin typeface="Arial" pitchFamily="34" charset="0"/>
              <a:ea typeface="MS PGothic" pitchFamily="34" charset="-128"/>
              <a:cs typeface="+mn-cs"/>
            </a:defRPr>
          </a:lvl7pPr>
          <a:lvl8pPr marL="2797603" algn="l" defTabSz="799310" rtl="0" eaLnBrk="1" latinLnBrk="0" hangingPunct="1">
            <a:defRPr sz="3400" b="1" kern="1200" baseline="-25000">
              <a:solidFill>
                <a:schemeClr val="tx1"/>
              </a:solidFill>
              <a:latin typeface="Arial" pitchFamily="34" charset="0"/>
              <a:ea typeface="MS PGothic" pitchFamily="34" charset="-128"/>
              <a:cs typeface="+mn-cs"/>
            </a:defRPr>
          </a:lvl8pPr>
          <a:lvl9pPr marL="3197251" algn="l" defTabSz="799310" rtl="0" eaLnBrk="1" latinLnBrk="0" hangingPunct="1">
            <a:defRPr sz="3400" b="1" kern="1200" baseline="-25000">
              <a:solidFill>
                <a:schemeClr val="tx1"/>
              </a:solidFill>
              <a:latin typeface="Arial" pitchFamily="34" charset="0"/>
              <a:ea typeface="MS PGothic" pitchFamily="34" charset="-128"/>
              <a:cs typeface="+mn-cs"/>
            </a:defRPr>
          </a:lvl9pPr>
        </a:lstStyle>
        <a:p xmlns:a="http://schemas.openxmlformats.org/drawingml/2006/main">
          <a:pPr algn="ctr"/>
          <a:r>
            <a:rPr lang="en-US" sz="2800" baseline="0" dirty="0">
              <a:solidFill>
                <a:srgbClr val="C00000"/>
              </a:solidFill>
            </a:rPr>
            <a:t>A</a:t>
          </a:r>
        </a:p>
      </cdr:txBody>
    </cdr:sp>
  </cdr:relSizeAnchor>
</c:userShapes>
</file>

<file path=ppt/drawings/drawing10.xml><?xml version="1.0" encoding="utf-8"?>
<c:userShapes xmlns:c="http://schemas.openxmlformats.org/drawingml/2006/chart">
  <cdr:relSizeAnchor xmlns:cdr="http://schemas.openxmlformats.org/drawingml/2006/chartDrawing">
    <cdr:from>
      <cdr:x>0.02778</cdr:x>
      <cdr:y>0.80927</cdr:y>
    </cdr:from>
    <cdr:to>
      <cdr:x>0.21053</cdr:x>
      <cdr:y>1</cdr:y>
    </cdr:to>
    <cdr:sp macro="" textlink="">
      <cdr:nvSpPr>
        <cdr:cNvPr id="2" name="TextBox 4">
          <a:extLst xmlns:a="http://schemas.openxmlformats.org/drawingml/2006/main">
            <a:ext uri="{FF2B5EF4-FFF2-40B4-BE49-F238E27FC236}">
              <a16:creationId xmlns:a16="http://schemas.microsoft.com/office/drawing/2014/main" id="{E61932DF-B4E1-3BEB-A858-F0952D1CF474}"/>
            </a:ext>
          </a:extLst>
        </cdr:cNvPr>
        <cdr:cNvSpPr txBox="1"/>
      </cdr:nvSpPr>
      <cdr:spPr>
        <a:xfrm xmlns:a="http://schemas.openxmlformats.org/drawingml/2006/main">
          <a:off x="101600" y="2270780"/>
          <a:ext cx="668447" cy="523220"/>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2800" b="1" baseline="0" dirty="0">
              <a:solidFill>
                <a:srgbClr val="C00000"/>
              </a:solidFill>
              <a:latin typeface="Arial" panose="020B0604020202020204" pitchFamily="34" charset="0"/>
              <a:cs typeface="Arial" panose="020B0604020202020204" pitchFamily="34" charset="0"/>
            </a:rPr>
            <a:t>A</a:t>
          </a:r>
        </a:p>
      </cdr:txBody>
    </cdr:sp>
  </cdr:relSizeAnchor>
</c:userShapes>
</file>

<file path=ppt/drawings/drawing11.xml><?xml version="1.0" encoding="utf-8"?>
<c:userShapes xmlns:c="http://schemas.openxmlformats.org/drawingml/2006/chart">
  <cdr:relSizeAnchor xmlns:cdr="http://schemas.openxmlformats.org/drawingml/2006/chartDrawing">
    <cdr:from>
      <cdr:x>0.01687</cdr:x>
      <cdr:y>0.80927</cdr:y>
    </cdr:from>
    <cdr:to>
      <cdr:x>0.19962</cdr:x>
      <cdr:y>1</cdr:y>
    </cdr:to>
    <cdr:sp macro="" textlink="">
      <cdr:nvSpPr>
        <cdr:cNvPr id="2" name="TextBox 54">
          <a:extLst xmlns:a="http://schemas.openxmlformats.org/drawingml/2006/main">
            <a:ext uri="{FF2B5EF4-FFF2-40B4-BE49-F238E27FC236}">
              <a16:creationId xmlns:a16="http://schemas.microsoft.com/office/drawing/2014/main" id="{E96EC2DA-C1B9-4963-2925-FAB8F2668E7A}"/>
            </a:ext>
          </a:extLst>
        </cdr:cNvPr>
        <cdr:cNvSpPr txBox="1"/>
      </cdr:nvSpPr>
      <cdr:spPr>
        <a:xfrm xmlns:a="http://schemas.openxmlformats.org/drawingml/2006/main">
          <a:off x="61686" y="2270780"/>
          <a:ext cx="668447" cy="523220"/>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2800" b="1" baseline="0" dirty="0">
              <a:solidFill>
                <a:srgbClr val="C00000"/>
              </a:solidFill>
              <a:latin typeface="Arial" panose="020B0604020202020204" pitchFamily="34" charset="0"/>
              <a:cs typeface="Arial" panose="020B0604020202020204" pitchFamily="34" charset="0"/>
            </a:rPr>
            <a:t>B</a:t>
          </a:r>
        </a:p>
      </cdr:txBody>
    </cdr:sp>
  </cdr:relSizeAnchor>
</c:userShapes>
</file>

<file path=ppt/drawings/drawing12.xml><?xml version="1.0" encoding="utf-8"?>
<c:userShapes xmlns:c="http://schemas.openxmlformats.org/drawingml/2006/chart">
  <cdr:relSizeAnchor xmlns:cdr="http://schemas.openxmlformats.org/drawingml/2006/chartDrawing">
    <cdr:from>
      <cdr:x>0.01389</cdr:x>
      <cdr:y>0.80476</cdr:y>
    </cdr:from>
    <cdr:to>
      <cdr:x>0.19664</cdr:x>
      <cdr:y>0.9955</cdr:y>
    </cdr:to>
    <cdr:sp macro="" textlink="">
      <cdr:nvSpPr>
        <cdr:cNvPr id="2" name="TextBox 55">
          <a:extLst xmlns:a="http://schemas.openxmlformats.org/drawingml/2006/main">
            <a:ext uri="{FF2B5EF4-FFF2-40B4-BE49-F238E27FC236}">
              <a16:creationId xmlns:a16="http://schemas.microsoft.com/office/drawing/2014/main" id="{5D62230C-A50C-0303-C70D-EC2F59A4BA80}"/>
            </a:ext>
          </a:extLst>
        </cdr:cNvPr>
        <cdr:cNvSpPr txBox="1"/>
      </cdr:nvSpPr>
      <cdr:spPr>
        <a:xfrm xmlns:a="http://schemas.openxmlformats.org/drawingml/2006/main">
          <a:off x="50800" y="2207623"/>
          <a:ext cx="668447" cy="523220"/>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2800" b="1" baseline="0" dirty="0">
              <a:solidFill>
                <a:srgbClr val="C00000"/>
              </a:solidFill>
              <a:latin typeface="Arial" panose="020B0604020202020204" pitchFamily="34" charset="0"/>
              <a:cs typeface="Arial" panose="020B0604020202020204" pitchFamily="34" charset="0"/>
            </a:rPr>
            <a:t>C</a:t>
          </a:r>
        </a:p>
      </cdr:txBody>
    </cdr:sp>
  </cdr:relSizeAnchor>
</c:userShapes>
</file>

<file path=ppt/drawings/drawing13.xml><?xml version="1.0" encoding="utf-8"?>
<c:userShapes xmlns:c="http://schemas.openxmlformats.org/drawingml/2006/chart">
  <cdr:relSizeAnchor xmlns:cdr="http://schemas.openxmlformats.org/drawingml/2006/chartDrawing">
    <cdr:from>
      <cdr:x>0</cdr:x>
      <cdr:y>0.80927</cdr:y>
    </cdr:from>
    <cdr:to>
      <cdr:x>0.18276</cdr:x>
      <cdr:y>1</cdr:y>
    </cdr:to>
    <cdr:sp macro="" textlink="">
      <cdr:nvSpPr>
        <cdr:cNvPr id="2" name="TextBox 55">
          <a:extLst xmlns:a="http://schemas.openxmlformats.org/drawingml/2006/main">
            <a:ext uri="{FF2B5EF4-FFF2-40B4-BE49-F238E27FC236}">
              <a16:creationId xmlns:a16="http://schemas.microsoft.com/office/drawing/2014/main" id="{DD21305E-357D-D119-35D6-8376925E3448}"/>
            </a:ext>
          </a:extLst>
        </cdr:cNvPr>
        <cdr:cNvSpPr txBox="1"/>
      </cdr:nvSpPr>
      <cdr:spPr>
        <a:xfrm xmlns:a="http://schemas.openxmlformats.org/drawingml/2006/main">
          <a:off x="0" y="2219989"/>
          <a:ext cx="668463" cy="523211"/>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2800" b="1" baseline="0" dirty="0">
              <a:solidFill>
                <a:srgbClr val="C00000"/>
              </a:solidFill>
              <a:latin typeface="Arial" panose="020B0604020202020204" pitchFamily="34" charset="0"/>
              <a:cs typeface="Arial" panose="020B0604020202020204" pitchFamily="34" charset="0"/>
            </a:rPr>
            <a:t>C</a:t>
          </a:r>
        </a:p>
      </cdr:txBody>
    </cdr:sp>
  </cdr:relSizeAnchor>
</c:userShapes>
</file>

<file path=ppt/drawings/drawing2.xml><?xml version="1.0" encoding="utf-8"?>
<c:userShapes xmlns:c="http://schemas.openxmlformats.org/drawingml/2006/chart">
  <cdr:relSizeAnchor xmlns:cdr="http://schemas.openxmlformats.org/drawingml/2006/chartDrawing">
    <cdr:from>
      <cdr:x>0</cdr:x>
      <cdr:y>0.80927</cdr:y>
    </cdr:from>
    <cdr:to>
      <cdr:x>0.18276</cdr:x>
      <cdr:y>1</cdr:y>
    </cdr:to>
    <cdr:sp macro="" textlink="">
      <cdr:nvSpPr>
        <cdr:cNvPr id="2" name="TextBox 54">
          <a:extLst xmlns:a="http://schemas.openxmlformats.org/drawingml/2006/main">
            <a:ext uri="{FF2B5EF4-FFF2-40B4-BE49-F238E27FC236}">
              <a16:creationId xmlns:a16="http://schemas.microsoft.com/office/drawing/2014/main" id="{7459E548-E10E-9BB1-C117-DD9269779B07}"/>
            </a:ext>
          </a:extLst>
        </cdr:cNvPr>
        <cdr:cNvSpPr txBox="1"/>
      </cdr:nvSpPr>
      <cdr:spPr>
        <a:xfrm xmlns:a="http://schemas.openxmlformats.org/drawingml/2006/main">
          <a:off x="-18252910" y="2219980"/>
          <a:ext cx="668447" cy="523220"/>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algn="l" rtl="0" fontAlgn="base">
            <a:spcBef>
              <a:spcPct val="0"/>
            </a:spcBef>
            <a:spcAft>
              <a:spcPct val="0"/>
            </a:spcAft>
            <a:defRPr sz="3400" b="1" kern="1200" baseline="-25000">
              <a:solidFill>
                <a:schemeClr val="tx1"/>
              </a:solidFill>
              <a:latin typeface="Arial" pitchFamily="34" charset="0"/>
              <a:ea typeface="MS PGothic" pitchFamily="34" charset="-128"/>
              <a:cs typeface="+mn-cs"/>
            </a:defRPr>
          </a:lvl1pPr>
          <a:lvl2pPr marL="399662" algn="l" rtl="0" fontAlgn="base">
            <a:spcBef>
              <a:spcPct val="0"/>
            </a:spcBef>
            <a:spcAft>
              <a:spcPct val="0"/>
            </a:spcAft>
            <a:defRPr sz="3400" b="1" kern="1200" baseline="-25000">
              <a:solidFill>
                <a:schemeClr val="tx1"/>
              </a:solidFill>
              <a:latin typeface="Arial" pitchFamily="34" charset="0"/>
              <a:ea typeface="MS PGothic" pitchFamily="34" charset="-128"/>
              <a:cs typeface="+mn-cs"/>
            </a:defRPr>
          </a:lvl2pPr>
          <a:lvl3pPr marL="799310" algn="l" rtl="0" fontAlgn="base">
            <a:spcBef>
              <a:spcPct val="0"/>
            </a:spcBef>
            <a:spcAft>
              <a:spcPct val="0"/>
            </a:spcAft>
            <a:defRPr sz="3400" b="1" kern="1200" baseline="-25000">
              <a:solidFill>
                <a:schemeClr val="tx1"/>
              </a:solidFill>
              <a:latin typeface="Arial" pitchFamily="34" charset="0"/>
              <a:ea typeface="MS PGothic" pitchFamily="34" charset="-128"/>
              <a:cs typeface="+mn-cs"/>
            </a:defRPr>
          </a:lvl3pPr>
          <a:lvl4pPr marL="1198973" algn="l" rtl="0" fontAlgn="base">
            <a:spcBef>
              <a:spcPct val="0"/>
            </a:spcBef>
            <a:spcAft>
              <a:spcPct val="0"/>
            </a:spcAft>
            <a:defRPr sz="3400" b="1" kern="1200" baseline="-25000">
              <a:solidFill>
                <a:schemeClr val="tx1"/>
              </a:solidFill>
              <a:latin typeface="Arial" pitchFamily="34" charset="0"/>
              <a:ea typeface="MS PGothic" pitchFamily="34" charset="-128"/>
              <a:cs typeface="+mn-cs"/>
            </a:defRPr>
          </a:lvl4pPr>
          <a:lvl5pPr marL="1598630" algn="l" rtl="0" fontAlgn="base">
            <a:spcBef>
              <a:spcPct val="0"/>
            </a:spcBef>
            <a:spcAft>
              <a:spcPct val="0"/>
            </a:spcAft>
            <a:defRPr sz="3400" b="1" kern="1200" baseline="-25000">
              <a:solidFill>
                <a:schemeClr val="tx1"/>
              </a:solidFill>
              <a:latin typeface="Arial" pitchFamily="34" charset="0"/>
              <a:ea typeface="MS PGothic" pitchFamily="34" charset="-128"/>
              <a:cs typeface="+mn-cs"/>
            </a:defRPr>
          </a:lvl5pPr>
          <a:lvl6pPr marL="1998278" algn="l" defTabSz="799310" rtl="0" eaLnBrk="1" latinLnBrk="0" hangingPunct="1">
            <a:defRPr sz="3400" b="1" kern="1200" baseline="-25000">
              <a:solidFill>
                <a:schemeClr val="tx1"/>
              </a:solidFill>
              <a:latin typeface="Arial" pitchFamily="34" charset="0"/>
              <a:ea typeface="MS PGothic" pitchFamily="34" charset="-128"/>
              <a:cs typeface="+mn-cs"/>
            </a:defRPr>
          </a:lvl6pPr>
          <a:lvl7pPr marL="2397941" algn="l" defTabSz="799310" rtl="0" eaLnBrk="1" latinLnBrk="0" hangingPunct="1">
            <a:defRPr sz="3400" b="1" kern="1200" baseline="-25000">
              <a:solidFill>
                <a:schemeClr val="tx1"/>
              </a:solidFill>
              <a:latin typeface="Arial" pitchFamily="34" charset="0"/>
              <a:ea typeface="MS PGothic" pitchFamily="34" charset="-128"/>
              <a:cs typeface="+mn-cs"/>
            </a:defRPr>
          </a:lvl7pPr>
          <a:lvl8pPr marL="2797603" algn="l" defTabSz="799310" rtl="0" eaLnBrk="1" latinLnBrk="0" hangingPunct="1">
            <a:defRPr sz="3400" b="1" kern="1200" baseline="-25000">
              <a:solidFill>
                <a:schemeClr val="tx1"/>
              </a:solidFill>
              <a:latin typeface="Arial" pitchFamily="34" charset="0"/>
              <a:ea typeface="MS PGothic" pitchFamily="34" charset="-128"/>
              <a:cs typeface="+mn-cs"/>
            </a:defRPr>
          </a:lvl8pPr>
          <a:lvl9pPr marL="3197251" algn="l" defTabSz="799310" rtl="0" eaLnBrk="1" latinLnBrk="0" hangingPunct="1">
            <a:defRPr sz="3400" b="1" kern="1200" baseline="-25000">
              <a:solidFill>
                <a:schemeClr val="tx1"/>
              </a:solidFill>
              <a:latin typeface="Arial" pitchFamily="34" charset="0"/>
              <a:ea typeface="MS PGothic" pitchFamily="34" charset="-128"/>
              <a:cs typeface="+mn-cs"/>
            </a:defRPr>
          </a:lvl9pPr>
        </a:lstStyle>
        <a:p xmlns:a="http://schemas.openxmlformats.org/drawingml/2006/main">
          <a:pPr algn="ctr"/>
          <a:r>
            <a:rPr lang="en-US" sz="2800" baseline="0" dirty="0">
              <a:solidFill>
                <a:srgbClr val="C00000"/>
              </a:solidFill>
            </a:rPr>
            <a:t>B</a:t>
          </a:r>
        </a:p>
      </cdr:txBody>
    </cdr:sp>
  </cdr:relSizeAnchor>
</c:userShapes>
</file>

<file path=ppt/drawings/drawing3.xml><?xml version="1.0" encoding="utf-8"?>
<c:userShapes xmlns:c="http://schemas.openxmlformats.org/drawingml/2006/chart">
  <cdr:relSizeAnchor xmlns:cdr="http://schemas.openxmlformats.org/drawingml/2006/chartDrawing">
    <cdr:from>
      <cdr:x>0.01272</cdr:x>
      <cdr:y>0.80927</cdr:y>
    </cdr:from>
    <cdr:to>
      <cdr:x>0.19548</cdr:x>
      <cdr:y>1</cdr:y>
    </cdr:to>
    <cdr:sp macro="" textlink="">
      <cdr:nvSpPr>
        <cdr:cNvPr id="2" name="TextBox 55">
          <a:extLst xmlns:a="http://schemas.openxmlformats.org/drawingml/2006/main">
            <a:ext uri="{FF2B5EF4-FFF2-40B4-BE49-F238E27FC236}">
              <a16:creationId xmlns:a16="http://schemas.microsoft.com/office/drawing/2014/main" id="{CDC38F2A-423C-B043-53D4-FEF43C8EEA4B}"/>
            </a:ext>
          </a:extLst>
        </cdr:cNvPr>
        <cdr:cNvSpPr txBox="1"/>
      </cdr:nvSpPr>
      <cdr:spPr>
        <a:xfrm xmlns:a="http://schemas.openxmlformats.org/drawingml/2006/main">
          <a:off x="46532" y="2219980"/>
          <a:ext cx="668447" cy="523220"/>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algn="l" rtl="0" fontAlgn="base">
            <a:spcBef>
              <a:spcPct val="0"/>
            </a:spcBef>
            <a:spcAft>
              <a:spcPct val="0"/>
            </a:spcAft>
            <a:defRPr sz="3400" b="1" kern="1200" baseline="-25000">
              <a:solidFill>
                <a:schemeClr val="tx1"/>
              </a:solidFill>
              <a:latin typeface="Arial" pitchFamily="34" charset="0"/>
              <a:ea typeface="MS PGothic" pitchFamily="34" charset="-128"/>
              <a:cs typeface="+mn-cs"/>
            </a:defRPr>
          </a:lvl1pPr>
          <a:lvl2pPr marL="399662" algn="l" rtl="0" fontAlgn="base">
            <a:spcBef>
              <a:spcPct val="0"/>
            </a:spcBef>
            <a:spcAft>
              <a:spcPct val="0"/>
            </a:spcAft>
            <a:defRPr sz="3400" b="1" kern="1200" baseline="-25000">
              <a:solidFill>
                <a:schemeClr val="tx1"/>
              </a:solidFill>
              <a:latin typeface="Arial" pitchFamily="34" charset="0"/>
              <a:ea typeface="MS PGothic" pitchFamily="34" charset="-128"/>
              <a:cs typeface="+mn-cs"/>
            </a:defRPr>
          </a:lvl2pPr>
          <a:lvl3pPr marL="799310" algn="l" rtl="0" fontAlgn="base">
            <a:spcBef>
              <a:spcPct val="0"/>
            </a:spcBef>
            <a:spcAft>
              <a:spcPct val="0"/>
            </a:spcAft>
            <a:defRPr sz="3400" b="1" kern="1200" baseline="-25000">
              <a:solidFill>
                <a:schemeClr val="tx1"/>
              </a:solidFill>
              <a:latin typeface="Arial" pitchFamily="34" charset="0"/>
              <a:ea typeface="MS PGothic" pitchFamily="34" charset="-128"/>
              <a:cs typeface="+mn-cs"/>
            </a:defRPr>
          </a:lvl3pPr>
          <a:lvl4pPr marL="1198973" algn="l" rtl="0" fontAlgn="base">
            <a:spcBef>
              <a:spcPct val="0"/>
            </a:spcBef>
            <a:spcAft>
              <a:spcPct val="0"/>
            </a:spcAft>
            <a:defRPr sz="3400" b="1" kern="1200" baseline="-25000">
              <a:solidFill>
                <a:schemeClr val="tx1"/>
              </a:solidFill>
              <a:latin typeface="Arial" pitchFamily="34" charset="0"/>
              <a:ea typeface="MS PGothic" pitchFamily="34" charset="-128"/>
              <a:cs typeface="+mn-cs"/>
            </a:defRPr>
          </a:lvl4pPr>
          <a:lvl5pPr marL="1598630" algn="l" rtl="0" fontAlgn="base">
            <a:spcBef>
              <a:spcPct val="0"/>
            </a:spcBef>
            <a:spcAft>
              <a:spcPct val="0"/>
            </a:spcAft>
            <a:defRPr sz="3400" b="1" kern="1200" baseline="-25000">
              <a:solidFill>
                <a:schemeClr val="tx1"/>
              </a:solidFill>
              <a:latin typeface="Arial" pitchFamily="34" charset="0"/>
              <a:ea typeface="MS PGothic" pitchFamily="34" charset="-128"/>
              <a:cs typeface="+mn-cs"/>
            </a:defRPr>
          </a:lvl5pPr>
          <a:lvl6pPr marL="1998278" algn="l" defTabSz="799310" rtl="0" eaLnBrk="1" latinLnBrk="0" hangingPunct="1">
            <a:defRPr sz="3400" b="1" kern="1200" baseline="-25000">
              <a:solidFill>
                <a:schemeClr val="tx1"/>
              </a:solidFill>
              <a:latin typeface="Arial" pitchFamily="34" charset="0"/>
              <a:ea typeface="MS PGothic" pitchFamily="34" charset="-128"/>
              <a:cs typeface="+mn-cs"/>
            </a:defRPr>
          </a:lvl6pPr>
          <a:lvl7pPr marL="2397941" algn="l" defTabSz="799310" rtl="0" eaLnBrk="1" latinLnBrk="0" hangingPunct="1">
            <a:defRPr sz="3400" b="1" kern="1200" baseline="-25000">
              <a:solidFill>
                <a:schemeClr val="tx1"/>
              </a:solidFill>
              <a:latin typeface="Arial" pitchFamily="34" charset="0"/>
              <a:ea typeface="MS PGothic" pitchFamily="34" charset="-128"/>
              <a:cs typeface="+mn-cs"/>
            </a:defRPr>
          </a:lvl7pPr>
          <a:lvl8pPr marL="2797603" algn="l" defTabSz="799310" rtl="0" eaLnBrk="1" latinLnBrk="0" hangingPunct="1">
            <a:defRPr sz="3400" b="1" kern="1200" baseline="-25000">
              <a:solidFill>
                <a:schemeClr val="tx1"/>
              </a:solidFill>
              <a:latin typeface="Arial" pitchFamily="34" charset="0"/>
              <a:ea typeface="MS PGothic" pitchFamily="34" charset="-128"/>
              <a:cs typeface="+mn-cs"/>
            </a:defRPr>
          </a:lvl8pPr>
          <a:lvl9pPr marL="3197251" algn="l" defTabSz="799310" rtl="0" eaLnBrk="1" latinLnBrk="0" hangingPunct="1">
            <a:defRPr sz="3400" b="1" kern="1200" baseline="-25000">
              <a:solidFill>
                <a:schemeClr val="tx1"/>
              </a:solidFill>
              <a:latin typeface="Arial" pitchFamily="34" charset="0"/>
              <a:ea typeface="MS PGothic" pitchFamily="34" charset="-128"/>
              <a:cs typeface="+mn-cs"/>
            </a:defRPr>
          </a:lvl9pPr>
        </a:lstStyle>
        <a:p xmlns:a="http://schemas.openxmlformats.org/drawingml/2006/main">
          <a:pPr algn="ctr"/>
          <a:r>
            <a:rPr lang="en-US" sz="2800" baseline="0" dirty="0">
              <a:solidFill>
                <a:srgbClr val="C00000"/>
              </a:solidFill>
            </a:rPr>
            <a:t>C</a:t>
          </a:r>
        </a:p>
      </cdr:txBody>
    </cdr:sp>
  </cdr:relSizeAnchor>
</c:userShapes>
</file>

<file path=ppt/drawings/drawing4.xml><?xml version="1.0" encoding="utf-8"?>
<c:userShapes xmlns:c="http://schemas.openxmlformats.org/drawingml/2006/chart">
  <cdr:relSizeAnchor xmlns:cdr="http://schemas.openxmlformats.org/drawingml/2006/chartDrawing">
    <cdr:from>
      <cdr:x>0.01389</cdr:x>
      <cdr:y>0.80927</cdr:y>
    </cdr:from>
    <cdr:to>
      <cdr:x>0.19664</cdr:x>
      <cdr:y>1</cdr:y>
    </cdr:to>
    <cdr:sp macro="" textlink="">
      <cdr:nvSpPr>
        <cdr:cNvPr id="2" name="TextBox 4">
          <a:extLst xmlns:a="http://schemas.openxmlformats.org/drawingml/2006/main">
            <a:ext uri="{FF2B5EF4-FFF2-40B4-BE49-F238E27FC236}">
              <a16:creationId xmlns:a16="http://schemas.microsoft.com/office/drawing/2014/main" id="{5EABC33B-9FE5-D06E-C7F3-3788248337A2}"/>
            </a:ext>
          </a:extLst>
        </cdr:cNvPr>
        <cdr:cNvSpPr txBox="1"/>
      </cdr:nvSpPr>
      <cdr:spPr>
        <a:xfrm xmlns:a="http://schemas.openxmlformats.org/drawingml/2006/main">
          <a:off x="50800" y="2270780"/>
          <a:ext cx="668447" cy="523220"/>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2800" b="1" baseline="0" dirty="0">
              <a:solidFill>
                <a:srgbClr val="C00000"/>
              </a:solidFill>
              <a:latin typeface="Arial" panose="020B0604020202020204" pitchFamily="34" charset="0"/>
              <a:cs typeface="Arial" panose="020B0604020202020204" pitchFamily="34" charset="0"/>
            </a:rPr>
            <a:t>A</a:t>
          </a:r>
        </a:p>
      </cdr:txBody>
    </cdr:sp>
  </cdr:relSizeAnchor>
</c:userShapes>
</file>

<file path=ppt/drawings/drawing5.xml><?xml version="1.0" encoding="utf-8"?>
<c:userShapes xmlns:c="http://schemas.openxmlformats.org/drawingml/2006/chart">
  <cdr:relSizeAnchor xmlns:cdr="http://schemas.openxmlformats.org/drawingml/2006/chartDrawing">
    <cdr:from>
      <cdr:x>0.00298</cdr:x>
      <cdr:y>0.80927</cdr:y>
    </cdr:from>
    <cdr:to>
      <cdr:x>0.18573</cdr:x>
      <cdr:y>1</cdr:y>
    </cdr:to>
    <cdr:sp macro="" textlink="">
      <cdr:nvSpPr>
        <cdr:cNvPr id="2" name="TextBox 54">
          <a:extLst xmlns:a="http://schemas.openxmlformats.org/drawingml/2006/main">
            <a:ext uri="{FF2B5EF4-FFF2-40B4-BE49-F238E27FC236}">
              <a16:creationId xmlns:a16="http://schemas.microsoft.com/office/drawing/2014/main" id="{0D2B4F0C-73E3-E8F0-4FE6-AAEB855A1FE0}"/>
            </a:ext>
          </a:extLst>
        </cdr:cNvPr>
        <cdr:cNvSpPr txBox="1"/>
      </cdr:nvSpPr>
      <cdr:spPr>
        <a:xfrm xmlns:a="http://schemas.openxmlformats.org/drawingml/2006/main">
          <a:off x="10886" y="2219980"/>
          <a:ext cx="668447" cy="523220"/>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algn="l" rtl="0" fontAlgn="base">
            <a:spcBef>
              <a:spcPct val="0"/>
            </a:spcBef>
            <a:spcAft>
              <a:spcPct val="0"/>
            </a:spcAft>
            <a:defRPr sz="3400" b="1" kern="1200" baseline="-25000">
              <a:solidFill>
                <a:schemeClr val="tx1"/>
              </a:solidFill>
              <a:latin typeface="Arial" pitchFamily="34" charset="0"/>
              <a:ea typeface="MS PGothic" pitchFamily="34" charset="-128"/>
              <a:cs typeface="+mn-cs"/>
            </a:defRPr>
          </a:lvl1pPr>
          <a:lvl2pPr marL="399662" algn="l" rtl="0" fontAlgn="base">
            <a:spcBef>
              <a:spcPct val="0"/>
            </a:spcBef>
            <a:spcAft>
              <a:spcPct val="0"/>
            </a:spcAft>
            <a:defRPr sz="3400" b="1" kern="1200" baseline="-25000">
              <a:solidFill>
                <a:schemeClr val="tx1"/>
              </a:solidFill>
              <a:latin typeface="Arial" pitchFamily="34" charset="0"/>
              <a:ea typeface="MS PGothic" pitchFamily="34" charset="-128"/>
              <a:cs typeface="+mn-cs"/>
            </a:defRPr>
          </a:lvl2pPr>
          <a:lvl3pPr marL="799310" algn="l" rtl="0" fontAlgn="base">
            <a:spcBef>
              <a:spcPct val="0"/>
            </a:spcBef>
            <a:spcAft>
              <a:spcPct val="0"/>
            </a:spcAft>
            <a:defRPr sz="3400" b="1" kern="1200" baseline="-25000">
              <a:solidFill>
                <a:schemeClr val="tx1"/>
              </a:solidFill>
              <a:latin typeface="Arial" pitchFamily="34" charset="0"/>
              <a:ea typeface="MS PGothic" pitchFamily="34" charset="-128"/>
              <a:cs typeface="+mn-cs"/>
            </a:defRPr>
          </a:lvl3pPr>
          <a:lvl4pPr marL="1198973" algn="l" rtl="0" fontAlgn="base">
            <a:spcBef>
              <a:spcPct val="0"/>
            </a:spcBef>
            <a:spcAft>
              <a:spcPct val="0"/>
            </a:spcAft>
            <a:defRPr sz="3400" b="1" kern="1200" baseline="-25000">
              <a:solidFill>
                <a:schemeClr val="tx1"/>
              </a:solidFill>
              <a:latin typeface="Arial" pitchFamily="34" charset="0"/>
              <a:ea typeface="MS PGothic" pitchFamily="34" charset="-128"/>
              <a:cs typeface="+mn-cs"/>
            </a:defRPr>
          </a:lvl4pPr>
          <a:lvl5pPr marL="1598630" algn="l" rtl="0" fontAlgn="base">
            <a:spcBef>
              <a:spcPct val="0"/>
            </a:spcBef>
            <a:spcAft>
              <a:spcPct val="0"/>
            </a:spcAft>
            <a:defRPr sz="3400" b="1" kern="1200" baseline="-25000">
              <a:solidFill>
                <a:schemeClr val="tx1"/>
              </a:solidFill>
              <a:latin typeface="Arial" pitchFamily="34" charset="0"/>
              <a:ea typeface="MS PGothic" pitchFamily="34" charset="-128"/>
              <a:cs typeface="+mn-cs"/>
            </a:defRPr>
          </a:lvl5pPr>
          <a:lvl6pPr marL="1998278" algn="l" defTabSz="799310" rtl="0" eaLnBrk="1" latinLnBrk="0" hangingPunct="1">
            <a:defRPr sz="3400" b="1" kern="1200" baseline="-25000">
              <a:solidFill>
                <a:schemeClr val="tx1"/>
              </a:solidFill>
              <a:latin typeface="Arial" pitchFamily="34" charset="0"/>
              <a:ea typeface="MS PGothic" pitchFamily="34" charset="-128"/>
              <a:cs typeface="+mn-cs"/>
            </a:defRPr>
          </a:lvl6pPr>
          <a:lvl7pPr marL="2397941" algn="l" defTabSz="799310" rtl="0" eaLnBrk="1" latinLnBrk="0" hangingPunct="1">
            <a:defRPr sz="3400" b="1" kern="1200" baseline="-25000">
              <a:solidFill>
                <a:schemeClr val="tx1"/>
              </a:solidFill>
              <a:latin typeface="Arial" pitchFamily="34" charset="0"/>
              <a:ea typeface="MS PGothic" pitchFamily="34" charset="-128"/>
              <a:cs typeface="+mn-cs"/>
            </a:defRPr>
          </a:lvl7pPr>
          <a:lvl8pPr marL="2797603" algn="l" defTabSz="799310" rtl="0" eaLnBrk="1" latinLnBrk="0" hangingPunct="1">
            <a:defRPr sz="3400" b="1" kern="1200" baseline="-25000">
              <a:solidFill>
                <a:schemeClr val="tx1"/>
              </a:solidFill>
              <a:latin typeface="Arial" pitchFamily="34" charset="0"/>
              <a:ea typeface="MS PGothic" pitchFamily="34" charset="-128"/>
              <a:cs typeface="+mn-cs"/>
            </a:defRPr>
          </a:lvl8pPr>
          <a:lvl9pPr marL="3197251" algn="l" defTabSz="799310" rtl="0" eaLnBrk="1" latinLnBrk="0" hangingPunct="1">
            <a:defRPr sz="3400" b="1" kern="1200" baseline="-25000">
              <a:solidFill>
                <a:schemeClr val="tx1"/>
              </a:solidFill>
              <a:latin typeface="Arial" pitchFamily="34" charset="0"/>
              <a:ea typeface="MS PGothic" pitchFamily="34" charset="-128"/>
              <a:cs typeface="+mn-cs"/>
            </a:defRPr>
          </a:lvl9pPr>
        </a:lstStyle>
        <a:p xmlns:a="http://schemas.openxmlformats.org/drawingml/2006/main">
          <a:pPr algn="ctr"/>
          <a:r>
            <a:rPr lang="en-US" sz="2800" baseline="0" dirty="0">
              <a:solidFill>
                <a:srgbClr val="C00000"/>
              </a:solidFill>
            </a:rPr>
            <a:t>B</a:t>
          </a:r>
        </a:p>
      </cdr:txBody>
    </cdr:sp>
  </cdr:relSizeAnchor>
</c:userShapes>
</file>

<file path=ppt/drawings/drawing6.xml><?xml version="1.0" encoding="utf-8"?>
<c:userShapes xmlns:c="http://schemas.openxmlformats.org/drawingml/2006/chart">
  <cdr:relSizeAnchor xmlns:cdr="http://schemas.openxmlformats.org/drawingml/2006/chartDrawing">
    <cdr:from>
      <cdr:x>0</cdr:x>
      <cdr:y>0.80926</cdr:y>
    </cdr:from>
    <cdr:to>
      <cdr:x>0.18276</cdr:x>
      <cdr:y>1</cdr:y>
    </cdr:to>
    <cdr:sp macro="" textlink="">
      <cdr:nvSpPr>
        <cdr:cNvPr id="2" name="TextBox 55">
          <a:extLst xmlns:a="http://schemas.openxmlformats.org/drawingml/2006/main">
            <a:ext uri="{FF2B5EF4-FFF2-40B4-BE49-F238E27FC236}">
              <a16:creationId xmlns:a16="http://schemas.microsoft.com/office/drawing/2014/main" id="{B035E319-1E2D-978F-7A6F-EDF91AB43824}"/>
            </a:ext>
          </a:extLst>
        </cdr:cNvPr>
        <cdr:cNvSpPr txBox="1"/>
      </cdr:nvSpPr>
      <cdr:spPr>
        <a:xfrm xmlns:a="http://schemas.openxmlformats.org/drawingml/2006/main">
          <a:off x="0" y="2219962"/>
          <a:ext cx="668463" cy="523238"/>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algn="l" rtl="0" fontAlgn="base">
            <a:spcBef>
              <a:spcPct val="0"/>
            </a:spcBef>
            <a:spcAft>
              <a:spcPct val="0"/>
            </a:spcAft>
            <a:defRPr sz="3400" b="1" kern="1200" baseline="-25000">
              <a:solidFill>
                <a:schemeClr val="tx1"/>
              </a:solidFill>
              <a:latin typeface="Arial" pitchFamily="34" charset="0"/>
              <a:ea typeface="MS PGothic" pitchFamily="34" charset="-128"/>
              <a:cs typeface="+mn-cs"/>
            </a:defRPr>
          </a:lvl1pPr>
          <a:lvl2pPr marL="399662" algn="l" rtl="0" fontAlgn="base">
            <a:spcBef>
              <a:spcPct val="0"/>
            </a:spcBef>
            <a:spcAft>
              <a:spcPct val="0"/>
            </a:spcAft>
            <a:defRPr sz="3400" b="1" kern="1200" baseline="-25000">
              <a:solidFill>
                <a:schemeClr val="tx1"/>
              </a:solidFill>
              <a:latin typeface="Arial" pitchFamily="34" charset="0"/>
              <a:ea typeface="MS PGothic" pitchFamily="34" charset="-128"/>
              <a:cs typeface="+mn-cs"/>
            </a:defRPr>
          </a:lvl2pPr>
          <a:lvl3pPr marL="799310" algn="l" rtl="0" fontAlgn="base">
            <a:spcBef>
              <a:spcPct val="0"/>
            </a:spcBef>
            <a:spcAft>
              <a:spcPct val="0"/>
            </a:spcAft>
            <a:defRPr sz="3400" b="1" kern="1200" baseline="-25000">
              <a:solidFill>
                <a:schemeClr val="tx1"/>
              </a:solidFill>
              <a:latin typeface="Arial" pitchFamily="34" charset="0"/>
              <a:ea typeface="MS PGothic" pitchFamily="34" charset="-128"/>
              <a:cs typeface="+mn-cs"/>
            </a:defRPr>
          </a:lvl3pPr>
          <a:lvl4pPr marL="1198973" algn="l" rtl="0" fontAlgn="base">
            <a:spcBef>
              <a:spcPct val="0"/>
            </a:spcBef>
            <a:spcAft>
              <a:spcPct val="0"/>
            </a:spcAft>
            <a:defRPr sz="3400" b="1" kern="1200" baseline="-25000">
              <a:solidFill>
                <a:schemeClr val="tx1"/>
              </a:solidFill>
              <a:latin typeface="Arial" pitchFamily="34" charset="0"/>
              <a:ea typeface="MS PGothic" pitchFamily="34" charset="-128"/>
              <a:cs typeface="+mn-cs"/>
            </a:defRPr>
          </a:lvl4pPr>
          <a:lvl5pPr marL="1598630" algn="l" rtl="0" fontAlgn="base">
            <a:spcBef>
              <a:spcPct val="0"/>
            </a:spcBef>
            <a:spcAft>
              <a:spcPct val="0"/>
            </a:spcAft>
            <a:defRPr sz="3400" b="1" kern="1200" baseline="-25000">
              <a:solidFill>
                <a:schemeClr val="tx1"/>
              </a:solidFill>
              <a:latin typeface="Arial" pitchFamily="34" charset="0"/>
              <a:ea typeface="MS PGothic" pitchFamily="34" charset="-128"/>
              <a:cs typeface="+mn-cs"/>
            </a:defRPr>
          </a:lvl5pPr>
          <a:lvl6pPr marL="1998278" algn="l" defTabSz="799310" rtl="0" eaLnBrk="1" latinLnBrk="0" hangingPunct="1">
            <a:defRPr sz="3400" b="1" kern="1200" baseline="-25000">
              <a:solidFill>
                <a:schemeClr val="tx1"/>
              </a:solidFill>
              <a:latin typeface="Arial" pitchFamily="34" charset="0"/>
              <a:ea typeface="MS PGothic" pitchFamily="34" charset="-128"/>
              <a:cs typeface="+mn-cs"/>
            </a:defRPr>
          </a:lvl6pPr>
          <a:lvl7pPr marL="2397941" algn="l" defTabSz="799310" rtl="0" eaLnBrk="1" latinLnBrk="0" hangingPunct="1">
            <a:defRPr sz="3400" b="1" kern="1200" baseline="-25000">
              <a:solidFill>
                <a:schemeClr val="tx1"/>
              </a:solidFill>
              <a:latin typeface="Arial" pitchFamily="34" charset="0"/>
              <a:ea typeface="MS PGothic" pitchFamily="34" charset="-128"/>
              <a:cs typeface="+mn-cs"/>
            </a:defRPr>
          </a:lvl7pPr>
          <a:lvl8pPr marL="2797603" algn="l" defTabSz="799310" rtl="0" eaLnBrk="1" latinLnBrk="0" hangingPunct="1">
            <a:defRPr sz="3400" b="1" kern="1200" baseline="-25000">
              <a:solidFill>
                <a:schemeClr val="tx1"/>
              </a:solidFill>
              <a:latin typeface="Arial" pitchFamily="34" charset="0"/>
              <a:ea typeface="MS PGothic" pitchFamily="34" charset="-128"/>
              <a:cs typeface="+mn-cs"/>
            </a:defRPr>
          </a:lvl8pPr>
          <a:lvl9pPr marL="3197251" algn="l" defTabSz="799310" rtl="0" eaLnBrk="1" latinLnBrk="0" hangingPunct="1">
            <a:defRPr sz="3400" b="1" kern="1200" baseline="-25000">
              <a:solidFill>
                <a:schemeClr val="tx1"/>
              </a:solidFill>
              <a:latin typeface="Arial" pitchFamily="34" charset="0"/>
              <a:ea typeface="MS PGothic" pitchFamily="34" charset="-128"/>
              <a:cs typeface="+mn-cs"/>
            </a:defRPr>
          </a:lvl9pPr>
        </a:lstStyle>
        <a:p xmlns:a="http://schemas.openxmlformats.org/drawingml/2006/main">
          <a:pPr algn="ctr"/>
          <a:r>
            <a:rPr lang="en-US" sz="2800" baseline="0" dirty="0">
              <a:solidFill>
                <a:srgbClr val="C00000"/>
              </a:solidFill>
            </a:rPr>
            <a:t>C</a:t>
          </a:r>
        </a:p>
      </cdr:txBody>
    </cdr:sp>
  </cdr:relSizeAnchor>
</c:userShapes>
</file>

<file path=ppt/drawings/drawing7.xml><?xml version="1.0" encoding="utf-8"?>
<c:userShapes xmlns:c="http://schemas.openxmlformats.org/drawingml/2006/chart">
  <cdr:relSizeAnchor xmlns:cdr="http://schemas.openxmlformats.org/drawingml/2006/chartDrawing">
    <cdr:from>
      <cdr:x>0.01389</cdr:x>
      <cdr:y>0.80927</cdr:y>
    </cdr:from>
    <cdr:to>
      <cdr:x>0.19664</cdr:x>
      <cdr:y>1</cdr:y>
    </cdr:to>
    <cdr:sp macro="" textlink="">
      <cdr:nvSpPr>
        <cdr:cNvPr id="2" name="TextBox 4">
          <a:extLst xmlns:a="http://schemas.openxmlformats.org/drawingml/2006/main">
            <a:ext uri="{FF2B5EF4-FFF2-40B4-BE49-F238E27FC236}">
              <a16:creationId xmlns:a16="http://schemas.microsoft.com/office/drawing/2014/main" id="{B4F1634B-2B98-4AB8-0154-1415529FADAB}"/>
            </a:ext>
          </a:extLst>
        </cdr:cNvPr>
        <cdr:cNvSpPr txBox="1"/>
      </cdr:nvSpPr>
      <cdr:spPr>
        <a:xfrm xmlns:a="http://schemas.openxmlformats.org/drawingml/2006/main">
          <a:off x="50800" y="2270780"/>
          <a:ext cx="668447" cy="523220"/>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2800" b="1" baseline="0" dirty="0">
              <a:solidFill>
                <a:srgbClr val="C00000"/>
              </a:solidFill>
              <a:latin typeface="Arial" panose="020B0604020202020204" pitchFamily="34" charset="0"/>
              <a:cs typeface="Arial" panose="020B0604020202020204" pitchFamily="34" charset="0"/>
            </a:rPr>
            <a:t>A</a:t>
          </a:r>
        </a:p>
      </cdr:txBody>
    </cdr:sp>
  </cdr:relSizeAnchor>
</c:userShapes>
</file>

<file path=ppt/drawings/drawing8.xml><?xml version="1.0" encoding="utf-8"?>
<c:userShapes xmlns:c="http://schemas.openxmlformats.org/drawingml/2006/chart">
  <cdr:relSizeAnchor xmlns:cdr="http://schemas.openxmlformats.org/drawingml/2006/chartDrawing">
    <cdr:from>
      <cdr:x>0.01389</cdr:x>
      <cdr:y>0.80927</cdr:y>
    </cdr:from>
    <cdr:to>
      <cdr:x>0.19664</cdr:x>
      <cdr:y>1</cdr:y>
    </cdr:to>
    <cdr:sp macro="" textlink="">
      <cdr:nvSpPr>
        <cdr:cNvPr id="2" name="TextBox 54">
          <a:extLst xmlns:a="http://schemas.openxmlformats.org/drawingml/2006/main">
            <a:ext uri="{FF2B5EF4-FFF2-40B4-BE49-F238E27FC236}">
              <a16:creationId xmlns:a16="http://schemas.microsoft.com/office/drawing/2014/main" id="{45301A87-E8C3-9145-F04E-3E8B5B01B114}"/>
            </a:ext>
          </a:extLst>
        </cdr:cNvPr>
        <cdr:cNvSpPr txBox="1"/>
      </cdr:nvSpPr>
      <cdr:spPr>
        <a:xfrm xmlns:a="http://schemas.openxmlformats.org/drawingml/2006/main">
          <a:off x="50800" y="2270780"/>
          <a:ext cx="668447" cy="523220"/>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2800" b="1" baseline="0" dirty="0">
              <a:solidFill>
                <a:srgbClr val="C00000"/>
              </a:solidFill>
              <a:latin typeface="Arial" panose="020B0604020202020204" pitchFamily="34" charset="0"/>
              <a:cs typeface="Arial" panose="020B0604020202020204" pitchFamily="34" charset="0"/>
            </a:rPr>
            <a:t>B</a:t>
          </a:r>
        </a:p>
      </cdr:txBody>
    </cdr:sp>
  </cdr:relSizeAnchor>
</c:userShapes>
</file>

<file path=ppt/drawings/drawing9.xml><?xml version="1.0" encoding="utf-8"?>
<c:userShapes xmlns:c="http://schemas.openxmlformats.org/drawingml/2006/chart">
  <cdr:relSizeAnchor xmlns:cdr="http://schemas.openxmlformats.org/drawingml/2006/chartDrawing">
    <cdr:from>
      <cdr:x>0</cdr:x>
      <cdr:y>0.80927</cdr:y>
    </cdr:from>
    <cdr:to>
      <cdr:x>0.18276</cdr:x>
      <cdr:y>1</cdr:y>
    </cdr:to>
    <cdr:sp macro="" textlink="">
      <cdr:nvSpPr>
        <cdr:cNvPr id="2" name="TextBox 55">
          <a:extLst xmlns:a="http://schemas.openxmlformats.org/drawingml/2006/main">
            <a:ext uri="{FF2B5EF4-FFF2-40B4-BE49-F238E27FC236}">
              <a16:creationId xmlns:a16="http://schemas.microsoft.com/office/drawing/2014/main" id="{1068F35D-F2AF-57AF-9B5D-F2392C723604}"/>
            </a:ext>
          </a:extLst>
        </cdr:cNvPr>
        <cdr:cNvSpPr txBox="1"/>
      </cdr:nvSpPr>
      <cdr:spPr>
        <a:xfrm xmlns:a="http://schemas.openxmlformats.org/drawingml/2006/main">
          <a:off x="0" y="2219980"/>
          <a:ext cx="668447" cy="523220"/>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algn="l" rtl="0" fontAlgn="base">
            <a:spcBef>
              <a:spcPct val="0"/>
            </a:spcBef>
            <a:spcAft>
              <a:spcPct val="0"/>
            </a:spcAft>
            <a:defRPr sz="3400" b="1" kern="1200" baseline="-25000">
              <a:solidFill>
                <a:schemeClr val="tx1"/>
              </a:solidFill>
              <a:latin typeface="Arial" pitchFamily="34" charset="0"/>
              <a:ea typeface="MS PGothic" pitchFamily="34" charset="-128"/>
              <a:cs typeface="+mn-cs"/>
            </a:defRPr>
          </a:lvl1pPr>
          <a:lvl2pPr marL="399662" algn="l" rtl="0" fontAlgn="base">
            <a:spcBef>
              <a:spcPct val="0"/>
            </a:spcBef>
            <a:spcAft>
              <a:spcPct val="0"/>
            </a:spcAft>
            <a:defRPr sz="3400" b="1" kern="1200" baseline="-25000">
              <a:solidFill>
                <a:schemeClr val="tx1"/>
              </a:solidFill>
              <a:latin typeface="Arial" pitchFamily="34" charset="0"/>
              <a:ea typeface="MS PGothic" pitchFamily="34" charset="-128"/>
              <a:cs typeface="+mn-cs"/>
            </a:defRPr>
          </a:lvl2pPr>
          <a:lvl3pPr marL="799310" algn="l" rtl="0" fontAlgn="base">
            <a:spcBef>
              <a:spcPct val="0"/>
            </a:spcBef>
            <a:spcAft>
              <a:spcPct val="0"/>
            </a:spcAft>
            <a:defRPr sz="3400" b="1" kern="1200" baseline="-25000">
              <a:solidFill>
                <a:schemeClr val="tx1"/>
              </a:solidFill>
              <a:latin typeface="Arial" pitchFamily="34" charset="0"/>
              <a:ea typeface="MS PGothic" pitchFamily="34" charset="-128"/>
              <a:cs typeface="+mn-cs"/>
            </a:defRPr>
          </a:lvl3pPr>
          <a:lvl4pPr marL="1198973" algn="l" rtl="0" fontAlgn="base">
            <a:spcBef>
              <a:spcPct val="0"/>
            </a:spcBef>
            <a:spcAft>
              <a:spcPct val="0"/>
            </a:spcAft>
            <a:defRPr sz="3400" b="1" kern="1200" baseline="-25000">
              <a:solidFill>
                <a:schemeClr val="tx1"/>
              </a:solidFill>
              <a:latin typeface="Arial" pitchFamily="34" charset="0"/>
              <a:ea typeface="MS PGothic" pitchFamily="34" charset="-128"/>
              <a:cs typeface="+mn-cs"/>
            </a:defRPr>
          </a:lvl4pPr>
          <a:lvl5pPr marL="1598630" algn="l" rtl="0" fontAlgn="base">
            <a:spcBef>
              <a:spcPct val="0"/>
            </a:spcBef>
            <a:spcAft>
              <a:spcPct val="0"/>
            </a:spcAft>
            <a:defRPr sz="3400" b="1" kern="1200" baseline="-25000">
              <a:solidFill>
                <a:schemeClr val="tx1"/>
              </a:solidFill>
              <a:latin typeface="Arial" pitchFamily="34" charset="0"/>
              <a:ea typeface="MS PGothic" pitchFamily="34" charset="-128"/>
              <a:cs typeface="+mn-cs"/>
            </a:defRPr>
          </a:lvl5pPr>
          <a:lvl6pPr marL="1998278" algn="l" defTabSz="799310" rtl="0" eaLnBrk="1" latinLnBrk="0" hangingPunct="1">
            <a:defRPr sz="3400" b="1" kern="1200" baseline="-25000">
              <a:solidFill>
                <a:schemeClr val="tx1"/>
              </a:solidFill>
              <a:latin typeface="Arial" pitchFamily="34" charset="0"/>
              <a:ea typeface="MS PGothic" pitchFamily="34" charset="-128"/>
              <a:cs typeface="+mn-cs"/>
            </a:defRPr>
          </a:lvl6pPr>
          <a:lvl7pPr marL="2397941" algn="l" defTabSz="799310" rtl="0" eaLnBrk="1" latinLnBrk="0" hangingPunct="1">
            <a:defRPr sz="3400" b="1" kern="1200" baseline="-25000">
              <a:solidFill>
                <a:schemeClr val="tx1"/>
              </a:solidFill>
              <a:latin typeface="Arial" pitchFamily="34" charset="0"/>
              <a:ea typeface="MS PGothic" pitchFamily="34" charset="-128"/>
              <a:cs typeface="+mn-cs"/>
            </a:defRPr>
          </a:lvl7pPr>
          <a:lvl8pPr marL="2797603" algn="l" defTabSz="799310" rtl="0" eaLnBrk="1" latinLnBrk="0" hangingPunct="1">
            <a:defRPr sz="3400" b="1" kern="1200" baseline="-25000">
              <a:solidFill>
                <a:schemeClr val="tx1"/>
              </a:solidFill>
              <a:latin typeface="Arial" pitchFamily="34" charset="0"/>
              <a:ea typeface="MS PGothic" pitchFamily="34" charset="-128"/>
              <a:cs typeface="+mn-cs"/>
            </a:defRPr>
          </a:lvl8pPr>
          <a:lvl9pPr marL="3197251" algn="l" defTabSz="799310" rtl="0" eaLnBrk="1" latinLnBrk="0" hangingPunct="1">
            <a:defRPr sz="3400" b="1" kern="1200" baseline="-25000">
              <a:solidFill>
                <a:schemeClr val="tx1"/>
              </a:solidFill>
              <a:latin typeface="Arial" pitchFamily="34" charset="0"/>
              <a:ea typeface="MS PGothic" pitchFamily="34" charset="-128"/>
              <a:cs typeface="+mn-cs"/>
            </a:defRPr>
          </a:lvl9pPr>
        </a:lstStyle>
        <a:p xmlns:a="http://schemas.openxmlformats.org/drawingml/2006/main">
          <a:pPr algn="ctr"/>
          <a:r>
            <a:rPr lang="en-US" sz="2800" baseline="0" dirty="0">
              <a:solidFill>
                <a:srgbClr val="C00000"/>
              </a:solidFill>
            </a:rPr>
            <a:t>C</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16459200" cy="2514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aseline="0">
                <a:latin typeface="Arial" charset="0"/>
                <a:ea typeface="+mn-ea"/>
                <a:cs typeface="宋体" charset="-122"/>
              </a:defRPr>
            </a:lvl1pPr>
          </a:lstStyle>
          <a:p>
            <a:pPr>
              <a:defRPr/>
            </a:pPr>
            <a:endParaRPr lang="en-US" altLang="zh-CN"/>
          </a:p>
        </p:txBody>
      </p:sp>
      <p:sp>
        <p:nvSpPr>
          <p:cNvPr id="9219" name="Rectangle 3"/>
          <p:cNvSpPr>
            <a:spLocks noGrp="1" noChangeArrowheads="1"/>
          </p:cNvSpPr>
          <p:nvPr>
            <p:ph type="dt" idx="1"/>
          </p:nvPr>
        </p:nvSpPr>
        <p:spPr bwMode="auto">
          <a:xfrm>
            <a:off x="21488400" y="0"/>
            <a:ext cx="16459200" cy="2514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aseline="0">
                <a:latin typeface="Arial" charset="0"/>
                <a:ea typeface="+mn-ea"/>
                <a:cs typeface="宋体" charset="-122"/>
              </a:defRPr>
            </a:lvl1pPr>
          </a:lstStyle>
          <a:p>
            <a:pPr>
              <a:defRPr/>
            </a:pPr>
            <a:endParaRPr lang="en-US" altLang="zh-CN"/>
          </a:p>
        </p:txBody>
      </p:sp>
      <p:sp>
        <p:nvSpPr>
          <p:cNvPr id="13316" name="Rectangle 4"/>
          <p:cNvSpPr>
            <a:spLocks noGrp="1" noRot="1" noChangeAspect="1" noChangeArrowheads="1" noTextEdit="1"/>
          </p:cNvSpPr>
          <p:nvPr>
            <p:ph type="sldImg" idx="2"/>
          </p:nvPr>
        </p:nvSpPr>
        <p:spPr bwMode="auto">
          <a:xfrm>
            <a:off x="6273800" y="3810000"/>
            <a:ext cx="25400000" cy="19050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21" name="Rectangle 5"/>
          <p:cNvSpPr>
            <a:spLocks noGrp="1" noChangeArrowheads="1"/>
          </p:cNvSpPr>
          <p:nvPr>
            <p:ph type="body" sz="quarter" idx="3"/>
          </p:nvPr>
        </p:nvSpPr>
        <p:spPr bwMode="auto">
          <a:xfrm>
            <a:off x="5029200" y="24079200"/>
            <a:ext cx="27889200" cy="22860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zh-CN" noProof="0"/>
              <a:t>Click to edit Master text styles</a:t>
            </a:r>
          </a:p>
          <a:p>
            <a:pPr lvl="1"/>
            <a:r>
              <a:rPr lang="en-US" altLang="zh-CN" noProof="0"/>
              <a:t>Second level</a:t>
            </a:r>
          </a:p>
          <a:p>
            <a:pPr lvl="2"/>
            <a:r>
              <a:rPr lang="en-US" altLang="zh-CN" noProof="0"/>
              <a:t>Third level</a:t>
            </a:r>
          </a:p>
          <a:p>
            <a:pPr lvl="3"/>
            <a:r>
              <a:rPr lang="en-US" altLang="zh-CN" noProof="0"/>
              <a:t>Fourth level</a:t>
            </a:r>
          </a:p>
          <a:p>
            <a:pPr lvl="4"/>
            <a:r>
              <a:rPr lang="en-US" altLang="zh-CN" noProof="0"/>
              <a:t>Fifth level</a:t>
            </a:r>
          </a:p>
        </p:txBody>
      </p:sp>
      <p:sp>
        <p:nvSpPr>
          <p:cNvPr id="9222" name="Rectangle 6"/>
          <p:cNvSpPr>
            <a:spLocks noGrp="1" noChangeArrowheads="1"/>
          </p:cNvSpPr>
          <p:nvPr>
            <p:ph type="ftr" sz="quarter" idx="4"/>
          </p:nvPr>
        </p:nvSpPr>
        <p:spPr bwMode="auto">
          <a:xfrm>
            <a:off x="0" y="48234600"/>
            <a:ext cx="16459200" cy="25146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aseline="0">
                <a:latin typeface="Arial" charset="0"/>
                <a:ea typeface="+mn-ea"/>
                <a:cs typeface="宋体" charset="-122"/>
              </a:defRPr>
            </a:lvl1pPr>
          </a:lstStyle>
          <a:p>
            <a:pPr>
              <a:defRPr/>
            </a:pPr>
            <a:endParaRPr lang="en-US" altLang="zh-CN"/>
          </a:p>
        </p:txBody>
      </p:sp>
      <p:sp>
        <p:nvSpPr>
          <p:cNvPr id="9223" name="Rectangle 7"/>
          <p:cNvSpPr>
            <a:spLocks noGrp="1" noChangeArrowheads="1"/>
          </p:cNvSpPr>
          <p:nvPr>
            <p:ph type="sldNum" sz="quarter" idx="5"/>
          </p:nvPr>
        </p:nvSpPr>
        <p:spPr bwMode="auto">
          <a:xfrm>
            <a:off x="21488400" y="48234600"/>
            <a:ext cx="16459200" cy="25146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aseline="0">
                <a:ea typeface="SimSun" pitchFamily="2" charset="-122"/>
              </a:defRPr>
            </a:lvl1pPr>
          </a:lstStyle>
          <a:p>
            <a:fld id="{F292183B-F5F8-4439-922E-D0C2BF219BD4}" type="slidenum">
              <a:rPr lang="en-US" altLang="zh-CN"/>
              <a:pPr/>
              <a:t>‹#›</a:t>
            </a:fld>
            <a:endParaRPr lang="en-US" altLang="zh-CN"/>
          </a:p>
        </p:txBody>
      </p:sp>
    </p:spTree>
    <p:extLst>
      <p:ext uri="{BB962C8B-B14F-4D97-AF65-F5344CB8AC3E}">
        <p14:creationId xmlns:p14="http://schemas.microsoft.com/office/powerpoint/2010/main" val="54074778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000" kern="1200">
        <a:solidFill>
          <a:schemeClr val="tx1"/>
        </a:solidFill>
        <a:latin typeface="Arial" charset="0"/>
        <a:ea typeface="MS PGothic" pitchFamily="34" charset="-128"/>
        <a:cs typeface="ＭＳ Ｐゴシック" charset="-128"/>
      </a:defRPr>
    </a:lvl1pPr>
    <a:lvl2pPr marL="399662" algn="l" rtl="0" eaLnBrk="0" fontAlgn="base" hangingPunct="0">
      <a:spcBef>
        <a:spcPct val="30000"/>
      </a:spcBef>
      <a:spcAft>
        <a:spcPct val="0"/>
      </a:spcAft>
      <a:defRPr sz="1000" kern="1200">
        <a:solidFill>
          <a:schemeClr val="tx1"/>
        </a:solidFill>
        <a:latin typeface="Arial" charset="0"/>
        <a:ea typeface="MS PGothic" pitchFamily="34" charset="-128"/>
        <a:cs typeface="+mn-cs"/>
      </a:defRPr>
    </a:lvl2pPr>
    <a:lvl3pPr marL="799310" algn="l" rtl="0" eaLnBrk="0" fontAlgn="base" hangingPunct="0">
      <a:spcBef>
        <a:spcPct val="30000"/>
      </a:spcBef>
      <a:spcAft>
        <a:spcPct val="0"/>
      </a:spcAft>
      <a:defRPr sz="1000" kern="1200">
        <a:solidFill>
          <a:schemeClr val="tx1"/>
        </a:solidFill>
        <a:latin typeface="Arial" charset="0"/>
        <a:ea typeface="MS PGothic" pitchFamily="34" charset="-128"/>
        <a:cs typeface="+mn-cs"/>
      </a:defRPr>
    </a:lvl3pPr>
    <a:lvl4pPr marL="1198973" algn="l" rtl="0" eaLnBrk="0" fontAlgn="base" hangingPunct="0">
      <a:spcBef>
        <a:spcPct val="30000"/>
      </a:spcBef>
      <a:spcAft>
        <a:spcPct val="0"/>
      </a:spcAft>
      <a:defRPr sz="1000" kern="1200">
        <a:solidFill>
          <a:schemeClr val="tx1"/>
        </a:solidFill>
        <a:latin typeface="Arial" charset="0"/>
        <a:ea typeface="MS PGothic" pitchFamily="34" charset="-128"/>
        <a:cs typeface="+mn-cs"/>
      </a:defRPr>
    </a:lvl4pPr>
    <a:lvl5pPr marL="1598630" algn="l" rtl="0" eaLnBrk="0" fontAlgn="base" hangingPunct="0">
      <a:spcBef>
        <a:spcPct val="30000"/>
      </a:spcBef>
      <a:spcAft>
        <a:spcPct val="0"/>
      </a:spcAft>
      <a:defRPr sz="1000" kern="1200">
        <a:solidFill>
          <a:schemeClr val="tx1"/>
        </a:solidFill>
        <a:latin typeface="Arial" charset="0"/>
        <a:ea typeface="MS PGothic" pitchFamily="34" charset="-128"/>
        <a:cs typeface="+mn-cs"/>
      </a:defRPr>
    </a:lvl5pPr>
    <a:lvl6pPr marL="1998278" algn="l" defTabSz="399662" rtl="0" eaLnBrk="1" latinLnBrk="0" hangingPunct="1">
      <a:defRPr sz="1000" kern="1200">
        <a:solidFill>
          <a:schemeClr val="tx1"/>
        </a:solidFill>
        <a:latin typeface="+mn-lt"/>
        <a:ea typeface="+mn-ea"/>
        <a:cs typeface="+mn-cs"/>
      </a:defRPr>
    </a:lvl6pPr>
    <a:lvl7pPr marL="2397941" algn="l" defTabSz="399662" rtl="0" eaLnBrk="1" latinLnBrk="0" hangingPunct="1">
      <a:defRPr sz="1000" kern="1200">
        <a:solidFill>
          <a:schemeClr val="tx1"/>
        </a:solidFill>
        <a:latin typeface="+mn-lt"/>
        <a:ea typeface="+mn-ea"/>
        <a:cs typeface="+mn-cs"/>
      </a:defRPr>
    </a:lvl7pPr>
    <a:lvl8pPr marL="2797603" algn="l" defTabSz="399662" rtl="0" eaLnBrk="1" latinLnBrk="0" hangingPunct="1">
      <a:defRPr sz="1000" kern="1200">
        <a:solidFill>
          <a:schemeClr val="tx1"/>
        </a:solidFill>
        <a:latin typeface="+mn-lt"/>
        <a:ea typeface="+mn-ea"/>
        <a:cs typeface="+mn-cs"/>
      </a:defRPr>
    </a:lvl8pPr>
    <a:lvl9pPr marL="3197251" algn="l" defTabSz="399662" rtl="0" eaLnBrk="1" latinLnBrk="0" hangingPunct="1">
      <a:defRPr sz="10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000" b="1" baseline="-25000">
                <a:solidFill>
                  <a:schemeClr val="tx1"/>
                </a:solidFill>
                <a:latin typeface="Arial" pitchFamily="34" charset="0"/>
                <a:ea typeface="MS PGothic" pitchFamily="34" charset="-128"/>
              </a:defRPr>
            </a:lvl1pPr>
            <a:lvl2pPr marL="742950" indent="-285750" eaLnBrk="0" hangingPunct="0">
              <a:defRPr sz="4000" b="1" baseline="-25000">
                <a:solidFill>
                  <a:schemeClr val="tx1"/>
                </a:solidFill>
                <a:latin typeface="Arial" pitchFamily="34" charset="0"/>
                <a:ea typeface="MS PGothic" pitchFamily="34" charset="-128"/>
              </a:defRPr>
            </a:lvl2pPr>
            <a:lvl3pPr marL="1143000" indent="-228600" eaLnBrk="0" hangingPunct="0">
              <a:defRPr sz="4000" b="1" baseline="-25000">
                <a:solidFill>
                  <a:schemeClr val="tx1"/>
                </a:solidFill>
                <a:latin typeface="Arial" pitchFamily="34" charset="0"/>
                <a:ea typeface="MS PGothic" pitchFamily="34" charset="-128"/>
              </a:defRPr>
            </a:lvl3pPr>
            <a:lvl4pPr marL="1600200" indent="-228600" eaLnBrk="0" hangingPunct="0">
              <a:defRPr sz="4000" b="1" baseline="-25000">
                <a:solidFill>
                  <a:schemeClr val="tx1"/>
                </a:solidFill>
                <a:latin typeface="Arial" pitchFamily="34" charset="0"/>
                <a:ea typeface="MS PGothic" pitchFamily="34" charset="-128"/>
              </a:defRPr>
            </a:lvl4pPr>
            <a:lvl5pPr marL="2057400" indent="-228600" eaLnBrk="0" hangingPunct="0">
              <a:defRPr sz="4000" b="1" baseline="-250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4000" b="1" baseline="-250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4000" b="1" baseline="-250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4000" b="1" baseline="-250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4000" b="1" baseline="-25000">
                <a:solidFill>
                  <a:schemeClr val="tx1"/>
                </a:solidFill>
                <a:latin typeface="Arial" pitchFamily="34" charset="0"/>
                <a:ea typeface="MS PGothic" pitchFamily="34" charset="-128"/>
              </a:defRPr>
            </a:lvl9pPr>
          </a:lstStyle>
          <a:p>
            <a:pPr eaLnBrk="1" hangingPunct="1"/>
            <a:fld id="{D314095F-9EDE-4C7C-9E58-3C0D148A5523}" type="slidenum">
              <a:rPr lang="en-US" altLang="zh-CN" sz="1200" baseline="0">
                <a:ea typeface="SimSun" pitchFamily="2" charset="-122"/>
              </a:rPr>
              <a:pPr eaLnBrk="1" hangingPunct="1"/>
              <a:t>1</a:t>
            </a:fld>
            <a:endParaRPr lang="en-US" altLang="zh-CN" sz="1200" baseline="0">
              <a:ea typeface="SimSun" pitchFamily="2" charset="-122"/>
            </a:endParaRPr>
          </a:p>
        </p:txBody>
      </p:sp>
      <p:sp>
        <p:nvSpPr>
          <p:cNvPr id="15362" name="Rectangle 2"/>
          <p:cNvSpPr>
            <a:spLocks noGrp="1" noRot="1" noChangeAspect="1" noChangeArrowheads="1" noTextEdit="1"/>
          </p:cNvSpPr>
          <p:nvPr>
            <p:ph type="sldImg"/>
          </p:nvPr>
        </p:nvSpPr>
        <p:spPr>
          <a:xfrm>
            <a:off x="6273800" y="3810000"/>
            <a:ext cx="25400000" cy="19050000"/>
          </a:xfrm>
          <a:ln/>
        </p:spPr>
      </p:sp>
      <p:sp>
        <p:nvSpPr>
          <p:cNvPr id="153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en-US" dirty="0">
              <a:latin typeface="Arial" pitchFamily="34" charset="0"/>
              <a:ea typeface="SimSun" pitchFamily="2" charset="-122"/>
            </a:endParaRPr>
          </a:p>
        </p:txBody>
      </p:sp>
    </p:spTree>
    <p:extLst>
      <p:ext uri="{BB962C8B-B14F-4D97-AF65-F5344CB8AC3E}">
        <p14:creationId xmlns:p14="http://schemas.microsoft.com/office/powerpoint/2010/main" val="27863677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2926085"/>
            <a:ext cx="37307520" cy="20482560"/>
          </a:xfrm>
        </p:spPr>
        <p:txBody>
          <a:bodyPr anchor="b">
            <a:noAutofit/>
          </a:bodyPr>
          <a:lstStyle>
            <a:lvl1pPr>
              <a:lnSpc>
                <a:spcPct val="100000"/>
              </a:lnSpc>
              <a:defRPr sz="38400"/>
            </a:lvl1pPr>
          </a:lstStyle>
          <a:p>
            <a:r>
              <a:rPr lang="en-US"/>
              <a:t>Click to edit Master title style</a:t>
            </a:r>
            <a:endParaRPr lang="en-US" dirty="0"/>
          </a:p>
        </p:txBody>
      </p:sp>
      <p:sp>
        <p:nvSpPr>
          <p:cNvPr id="3" name="Subtitle 2"/>
          <p:cNvSpPr>
            <a:spLocks noGrp="1"/>
          </p:cNvSpPr>
          <p:nvPr>
            <p:ph type="subTitle" idx="1"/>
          </p:nvPr>
        </p:nvSpPr>
        <p:spPr>
          <a:xfrm>
            <a:off x="6583680" y="23774400"/>
            <a:ext cx="30723840" cy="5852160"/>
          </a:xfrm>
        </p:spPr>
        <p:txBody>
          <a:bodyPr>
            <a:normAutofit/>
          </a:bodyPr>
          <a:lstStyle>
            <a:lvl1pPr marL="0" indent="0" algn="ctr">
              <a:buNone/>
              <a:defRPr sz="11500">
                <a:solidFill>
                  <a:schemeClr val="tx1">
                    <a:tint val="75000"/>
                  </a:schemeClr>
                </a:solidFill>
              </a:defRPr>
            </a:lvl1pPr>
            <a:lvl2pPr marL="2194560" indent="0" algn="ctr">
              <a:buNone/>
              <a:defRPr>
                <a:solidFill>
                  <a:schemeClr val="tx1">
                    <a:tint val="75000"/>
                  </a:schemeClr>
                </a:solidFill>
              </a:defRPr>
            </a:lvl2pPr>
            <a:lvl3pPr marL="4389120" indent="0" algn="ctr">
              <a:buNone/>
              <a:defRPr>
                <a:solidFill>
                  <a:schemeClr val="tx1">
                    <a:tint val="75000"/>
                  </a:schemeClr>
                </a:solidFill>
              </a:defRPr>
            </a:lvl3pPr>
            <a:lvl4pPr marL="6583680" indent="0" algn="ctr">
              <a:buNone/>
              <a:defRPr>
                <a:solidFill>
                  <a:schemeClr val="tx1">
                    <a:tint val="75000"/>
                  </a:schemeClr>
                </a:solidFill>
              </a:defRPr>
            </a:lvl4pPr>
            <a:lvl5pPr marL="8778240" indent="0" algn="ctr">
              <a:buNone/>
              <a:defRPr>
                <a:solidFill>
                  <a:schemeClr val="tx1">
                    <a:tint val="75000"/>
                  </a:schemeClr>
                </a:solidFill>
              </a:defRPr>
            </a:lvl5pPr>
            <a:lvl6pPr marL="10972800" indent="0" algn="ctr">
              <a:buNone/>
              <a:defRPr>
                <a:solidFill>
                  <a:schemeClr val="tx1">
                    <a:tint val="75000"/>
                  </a:schemeClr>
                </a:solidFill>
              </a:defRPr>
            </a:lvl6pPr>
            <a:lvl7pPr marL="13167360" indent="0" algn="ctr">
              <a:buNone/>
              <a:defRPr>
                <a:solidFill>
                  <a:schemeClr val="tx1">
                    <a:tint val="75000"/>
                  </a:schemeClr>
                </a:solidFill>
              </a:defRPr>
            </a:lvl7pPr>
            <a:lvl8pPr marL="15361920" indent="0" algn="ctr">
              <a:buNone/>
              <a:defRPr>
                <a:solidFill>
                  <a:schemeClr val="tx1">
                    <a:tint val="75000"/>
                  </a:schemeClr>
                </a:solidFill>
              </a:defRPr>
            </a:lvl8pPr>
            <a:lvl9pPr marL="17556480" indent="0" algn="ctr">
              <a:buNone/>
              <a:defRPr>
                <a:solidFill>
                  <a:schemeClr val="tx1">
                    <a:tint val="75000"/>
                  </a:schemeClr>
                </a:solidFill>
              </a:defRPr>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pPr>
              <a:defRPr/>
            </a:pPr>
            <a:endParaRPr lang="en-US" altLang="zh-CN"/>
          </a:p>
        </p:txBody>
      </p:sp>
      <p:sp>
        <p:nvSpPr>
          <p:cNvPr id="8" name="Slide Number Placeholder 7"/>
          <p:cNvSpPr>
            <a:spLocks noGrp="1"/>
          </p:cNvSpPr>
          <p:nvPr>
            <p:ph type="sldNum" sz="quarter" idx="11"/>
          </p:nvPr>
        </p:nvSpPr>
        <p:spPr/>
        <p:txBody>
          <a:bodyPr/>
          <a:lstStyle/>
          <a:p>
            <a:fld id="{37A3E2A6-8D49-4474-8C7A-1BD77D36969A}" type="slidenum">
              <a:rPr lang="en-US" altLang="zh-CN" smtClean="0"/>
              <a:pPr/>
              <a:t>‹#›</a:t>
            </a:fld>
            <a:endParaRPr lang="en-US" altLang="zh-CN"/>
          </a:p>
        </p:txBody>
      </p:sp>
      <p:sp>
        <p:nvSpPr>
          <p:cNvPr id="9" name="Footer Placeholder 8"/>
          <p:cNvSpPr>
            <a:spLocks noGrp="1"/>
          </p:cNvSpPr>
          <p:nvPr>
            <p:ph type="ftr" sz="quarter" idx="12"/>
          </p:nvPr>
        </p:nvSpPr>
        <p:spPr/>
        <p:txBody>
          <a:bodyPr/>
          <a:lstStyle/>
          <a:p>
            <a:pPr>
              <a:defRPr/>
            </a:pPr>
            <a:endParaRPr lang="en-US" altLang="zh-C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altLang="zh-CN"/>
          </a:p>
        </p:txBody>
      </p:sp>
      <p:sp>
        <p:nvSpPr>
          <p:cNvPr id="5" name="Footer Placeholder 4"/>
          <p:cNvSpPr>
            <a:spLocks noGrp="1"/>
          </p:cNvSpPr>
          <p:nvPr>
            <p:ph type="ftr" sz="quarter" idx="11"/>
          </p:nvPr>
        </p:nvSpPr>
        <p:spPr/>
        <p:txBody>
          <a:bodyPr/>
          <a:lstStyle/>
          <a:p>
            <a:pPr>
              <a:defRPr/>
            </a:pPr>
            <a:endParaRPr lang="en-US" altLang="zh-CN"/>
          </a:p>
        </p:txBody>
      </p:sp>
      <p:sp>
        <p:nvSpPr>
          <p:cNvPr id="6" name="Slide Number Placeholder 5"/>
          <p:cNvSpPr>
            <a:spLocks noGrp="1"/>
          </p:cNvSpPr>
          <p:nvPr>
            <p:ph type="sldNum" sz="quarter" idx="12"/>
          </p:nvPr>
        </p:nvSpPr>
        <p:spPr/>
        <p:txBody>
          <a:bodyPr/>
          <a:lstStyle/>
          <a:p>
            <a:fld id="{D4D3706F-022A-4C06-A89D-CC6518B0B387}" type="slidenum">
              <a:rPr lang="en-US" altLang="zh-CN" smtClean="0"/>
              <a:pPr/>
              <a:t>‹#›</a:t>
            </a:fld>
            <a:endParaRPr lang="en-US" altLang="zh-C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1120" y="1318265"/>
            <a:ext cx="9875520" cy="2808732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194560" y="1318265"/>
            <a:ext cx="28895040" cy="2808732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altLang="zh-CN"/>
          </a:p>
        </p:txBody>
      </p:sp>
      <p:sp>
        <p:nvSpPr>
          <p:cNvPr id="5" name="Footer Placeholder 4"/>
          <p:cNvSpPr>
            <a:spLocks noGrp="1"/>
          </p:cNvSpPr>
          <p:nvPr>
            <p:ph type="ftr" sz="quarter" idx="11"/>
          </p:nvPr>
        </p:nvSpPr>
        <p:spPr/>
        <p:txBody>
          <a:bodyPr/>
          <a:lstStyle/>
          <a:p>
            <a:pPr>
              <a:defRPr/>
            </a:pPr>
            <a:endParaRPr lang="en-US" altLang="zh-CN"/>
          </a:p>
        </p:txBody>
      </p:sp>
      <p:sp>
        <p:nvSpPr>
          <p:cNvPr id="6" name="Slide Number Placeholder 5"/>
          <p:cNvSpPr>
            <a:spLocks noGrp="1"/>
          </p:cNvSpPr>
          <p:nvPr>
            <p:ph type="sldNum" sz="quarter" idx="12"/>
          </p:nvPr>
        </p:nvSpPr>
        <p:spPr/>
        <p:txBody>
          <a:bodyPr/>
          <a:lstStyle/>
          <a:p>
            <a:fld id="{686FC460-F9B2-4FAC-8639-76A81A2F1E07}" type="slidenum">
              <a:rPr lang="en-US" altLang="zh-CN" smtClean="0"/>
              <a:pPr/>
              <a:t>‹#›</a:t>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ltLang="zh-CN"/>
          </a:p>
        </p:txBody>
      </p:sp>
      <p:sp>
        <p:nvSpPr>
          <p:cNvPr id="5" name="Footer Placeholder 4"/>
          <p:cNvSpPr>
            <a:spLocks noGrp="1"/>
          </p:cNvSpPr>
          <p:nvPr>
            <p:ph type="ftr" sz="quarter" idx="11"/>
          </p:nvPr>
        </p:nvSpPr>
        <p:spPr/>
        <p:txBody>
          <a:bodyPr/>
          <a:lstStyle/>
          <a:p>
            <a:pPr>
              <a:defRPr/>
            </a:pPr>
            <a:endParaRPr lang="en-US" altLang="zh-CN"/>
          </a:p>
        </p:txBody>
      </p:sp>
      <p:sp>
        <p:nvSpPr>
          <p:cNvPr id="6" name="Slide Number Placeholder 5"/>
          <p:cNvSpPr>
            <a:spLocks noGrp="1"/>
          </p:cNvSpPr>
          <p:nvPr>
            <p:ph type="sldNum" sz="quarter" idx="12"/>
          </p:nvPr>
        </p:nvSpPr>
        <p:spPr/>
        <p:txBody>
          <a:bodyPr/>
          <a:lstStyle/>
          <a:p>
            <a:fld id="{ED22DA40-2263-4835-8046-3E03B8C47302}" type="slidenum">
              <a:rPr lang="en-US" altLang="zh-CN" smtClean="0"/>
              <a:pPr/>
              <a:t>‹#›</a:t>
            </a:fld>
            <a:endParaRPr lang="en-US" altLang="zh-C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2" y="6583682"/>
            <a:ext cx="37307520" cy="12024360"/>
          </a:xfrm>
        </p:spPr>
        <p:txBody>
          <a:bodyPr anchor="b"/>
          <a:lstStyle>
            <a:lvl1pPr algn="ctr" defTabSz="4389120" rtl="0" eaLnBrk="1" latinLnBrk="0" hangingPunct="1">
              <a:lnSpc>
                <a:spcPct val="100000"/>
              </a:lnSpc>
              <a:spcBef>
                <a:spcPct val="0"/>
              </a:spcBef>
              <a:buNone/>
              <a:defRPr lang="en-US" sz="230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a:t>Click to edit Master title style</a:t>
            </a:r>
            <a:endParaRPr lang="en-US" dirty="0"/>
          </a:p>
        </p:txBody>
      </p:sp>
      <p:sp>
        <p:nvSpPr>
          <p:cNvPr id="3" name="Text Placeholder 2"/>
          <p:cNvSpPr>
            <a:spLocks noGrp="1"/>
          </p:cNvSpPr>
          <p:nvPr>
            <p:ph type="body" idx="1"/>
          </p:nvPr>
        </p:nvSpPr>
        <p:spPr>
          <a:xfrm>
            <a:off x="3467102" y="19530065"/>
            <a:ext cx="37307520" cy="5433058"/>
          </a:xfrm>
        </p:spPr>
        <p:txBody>
          <a:bodyPr anchor="t"/>
          <a:lstStyle>
            <a:lvl1pPr marL="0" indent="0" algn="ctr">
              <a:buNone/>
              <a:defRPr sz="9600">
                <a:solidFill>
                  <a:schemeClr val="tx1">
                    <a:tint val="75000"/>
                  </a:schemeClr>
                </a:solidFill>
              </a:defRPr>
            </a:lvl1pPr>
            <a:lvl2pPr marL="2194560" indent="0">
              <a:buNone/>
              <a:defRPr sz="8600">
                <a:solidFill>
                  <a:schemeClr val="tx1">
                    <a:tint val="75000"/>
                  </a:schemeClr>
                </a:solidFill>
              </a:defRPr>
            </a:lvl2pPr>
            <a:lvl3pPr marL="4389120" indent="0">
              <a:buNone/>
              <a:defRPr sz="7700">
                <a:solidFill>
                  <a:schemeClr val="tx1">
                    <a:tint val="75000"/>
                  </a:schemeClr>
                </a:solidFill>
              </a:defRPr>
            </a:lvl3pPr>
            <a:lvl4pPr marL="6583680" indent="0">
              <a:buNone/>
              <a:defRPr sz="6700">
                <a:solidFill>
                  <a:schemeClr val="tx1">
                    <a:tint val="75000"/>
                  </a:schemeClr>
                </a:solidFill>
              </a:defRPr>
            </a:lvl4pPr>
            <a:lvl5pPr marL="8778240" indent="0">
              <a:buNone/>
              <a:defRPr sz="6700">
                <a:solidFill>
                  <a:schemeClr val="tx1">
                    <a:tint val="75000"/>
                  </a:schemeClr>
                </a:solidFill>
              </a:defRPr>
            </a:lvl5pPr>
            <a:lvl6pPr marL="10972800" indent="0">
              <a:buNone/>
              <a:defRPr sz="6700">
                <a:solidFill>
                  <a:schemeClr val="tx1">
                    <a:tint val="75000"/>
                  </a:schemeClr>
                </a:solidFill>
              </a:defRPr>
            </a:lvl6pPr>
            <a:lvl7pPr marL="13167360" indent="0">
              <a:buNone/>
              <a:defRPr sz="6700">
                <a:solidFill>
                  <a:schemeClr val="tx1">
                    <a:tint val="75000"/>
                  </a:schemeClr>
                </a:solidFill>
              </a:defRPr>
            </a:lvl7pPr>
            <a:lvl8pPr marL="15361920" indent="0">
              <a:buNone/>
              <a:defRPr sz="6700">
                <a:solidFill>
                  <a:schemeClr val="tx1">
                    <a:tint val="75000"/>
                  </a:schemeClr>
                </a:solidFill>
              </a:defRPr>
            </a:lvl8pPr>
            <a:lvl9pPr marL="17556480" indent="0">
              <a:buNone/>
              <a:defRPr sz="67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ltLang="zh-CN"/>
          </a:p>
        </p:txBody>
      </p:sp>
      <p:sp>
        <p:nvSpPr>
          <p:cNvPr id="5" name="Footer Placeholder 4"/>
          <p:cNvSpPr>
            <a:spLocks noGrp="1"/>
          </p:cNvSpPr>
          <p:nvPr>
            <p:ph type="ftr" sz="quarter" idx="11"/>
          </p:nvPr>
        </p:nvSpPr>
        <p:spPr/>
        <p:txBody>
          <a:bodyPr/>
          <a:lstStyle/>
          <a:p>
            <a:pPr>
              <a:defRPr/>
            </a:pPr>
            <a:endParaRPr lang="en-US" altLang="zh-CN"/>
          </a:p>
        </p:txBody>
      </p:sp>
      <p:sp>
        <p:nvSpPr>
          <p:cNvPr id="6" name="Slide Number Placeholder 5"/>
          <p:cNvSpPr>
            <a:spLocks noGrp="1"/>
          </p:cNvSpPr>
          <p:nvPr>
            <p:ph type="sldNum" sz="quarter" idx="12"/>
          </p:nvPr>
        </p:nvSpPr>
        <p:spPr/>
        <p:txBody>
          <a:bodyPr/>
          <a:lstStyle/>
          <a:p>
            <a:fld id="{A69381DC-2011-4E15-83C5-CAC2DE521040}" type="slidenum">
              <a:rPr lang="en-US" altLang="zh-CN" smtClean="0"/>
              <a:pPr/>
              <a:t>‹#›</a:t>
            </a:fld>
            <a:endParaRPr lang="en-US" altLang="zh-CN"/>
          </a:p>
        </p:txBody>
      </p:sp>
      <p:sp>
        <p:nvSpPr>
          <p:cNvPr id="7" name="Oval 6"/>
          <p:cNvSpPr/>
          <p:nvPr/>
        </p:nvSpPr>
        <p:spPr>
          <a:xfrm>
            <a:off x="21579840" y="18836640"/>
            <a:ext cx="406906" cy="406906"/>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lIns="438912" tIns="219456" rIns="438912" bIns="219456" rtlCol="0" anchor="ctr"/>
          <a:lstStyle/>
          <a:p>
            <a:pPr algn="ctr"/>
            <a:endParaRPr lang="en-US"/>
          </a:p>
        </p:txBody>
      </p:sp>
      <p:sp>
        <p:nvSpPr>
          <p:cNvPr id="8" name="Oval 7"/>
          <p:cNvSpPr/>
          <p:nvPr/>
        </p:nvSpPr>
        <p:spPr>
          <a:xfrm>
            <a:off x="22539960" y="18836640"/>
            <a:ext cx="406906" cy="406906"/>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lIns="438912" tIns="219456" rIns="438912" bIns="219456" rtlCol="0" anchor="ctr"/>
          <a:lstStyle/>
          <a:p>
            <a:pPr algn="ctr"/>
            <a:endParaRPr lang="en-US"/>
          </a:p>
        </p:txBody>
      </p:sp>
      <p:sp>
        <p:nvSpPr>
          <p:cNvPr id="9" name="Oval 8"/>
          <p:cNvSpPr/>
          <p:nvPr/>
        </p:nvSpPr>
        <p:spPr>
          <a:xfrm>
            <a:off x="20624294" y="18836640"/>
            <a:ext cx="406906" cy="406906"/>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lIns="438912" tIns="219456" rIns="438912" bIns="219456"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Content Placeholder 3"/>
          <p:cNvSpPr>
            <a:spLocks noGrp="1"/>
          </p:cNvSpPr>
          <p:nvPr>
            <p:ph sz="half" idx="2"/>
          </p:nvPr>
        </p:nvSpPr>
        <p:spPr>
          <a:xfrm>
            <a:off x="22311360" y="7680963"/>
            <a:ext cx="19385280" cy="21724622"/>
          </a:xfrm>
        </p:spPr>
        <p:txBody>
          <a:bodyPr/>
          <a:lstStyle>
            <a:lvl1pPr>
              <a:defRPr sz="11500"/>
            </a:lvl1pPr>
            <a:lvl2pPr>
              <a:defRPr sz="7700"/>
            </a:lvl2pPr>
            <a:lvl3pPr>
              <a:defRPr sz="7700"/>
            </a:lvl3pPr>
            <a:lvl4pPr>
              <a:defRPr sz="7700"/>
            </a:lvl4pPr>
            <a:lvl5pPr>
              <a:defRPr sz="7700"/>
            </a:lvl5pPr>
            <a:lvl6pPr>
              <a:defRPr sz="7700"/>
            </a:lvl6pPr>
            <a:lvl7pPr>
              <a:defRPr sz="7700"/>
            </a:lvl7pPr>
            <a:lvl8pPr>
              <a:defRPr sz="7700"/>
            </a:lvl8pPr>
            <a:lvl9pPr>
              <a:defRPr sz="7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endParaRPr lang="en-US" altLang="zh-CN"/>
          </a:p>
        </p:txBody>
      </p:sp>
      <p:sp>
        <p:nvSpPr>
          <p:cNvPr id="6" name="Footer Placeholder 5"/>
          <p:cNvSpPr>
            <a:spLocks noGrp="1"/>
          </p:cNvSpPr>
          <p:nvPr>
            <p:ph type="ftr" sz="quarter" idx="11"/>
          </p:nvPr>
        </p:nvSpPr>
        <p:spPr/>
        <p:txBody>
          <a:bodyPr/>
          <a:lstStyle/>
          <a:p>
            <a:pPr>
              <a:defRPr/>
            </a:pPr>
            <a:endParaRPr lang="en-US" altLang="zh-CN"/>
          </a:p>
        </p:txBody>
      </p:sp>
      <p:sp>
        <p:nvSpPr>
          <p:cNvPr id="7" name="Slide Number Placeholder 6"/>
          <p:cNvSpPr>
            <a:spLocks noGrp="1"/>
          </p:cNvSpPr>
          <p:nvPr>
            <p:ph type="sldNum" sz="quarter" idx="12"/>
          </p:nvPr>
        </p:nvSpPr>
        <p:spPr/>
        <p:txBody>
          <a:bodyPr/>
          <a:lstStyle/>
          <a:p>
            <a:fld id="{EE44600D-CC02-4B88-8ABC-93DD868FEC1E}" type="slidenum">
              <a:rPr lang="en-US" altLang="zh-CN" smtClean="0"/>
              <a:pPr/>
              <a:t>‹#›</a:t>
            </a:fld>
            <a:endParaRPr lang="en-US" altLang="zh-CN"/>
          </a:p>
        </p:txBody>
      </p:sp>
      <p:sp>
        <p:nvSpPr>
          <p:cNvPr id="9" name="Content Placeholder 8"/>
          <p:cNvSpPr>
            <a:spLocks noGrp="1"/>
          </p:cNvSpPr>
          <p:nvPr>
            <p:ph sz="quarter" idx="13"/>
          </p:nvPr>
        </p:nvSpPr>
        <p:spPr>
          <a:xfrm>
            <a:off x="1755648" y="7680960"/>
            <a:ext cx="19399910" cy="217261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4560" y="7680960"/>
            <a:ext cx="19392902" cy="2926080"/>
          </a:xfrm>
        </p:spPr>
        <p:txBody>
          <a:bodyPr anchor="b">
            <a:noAutofit/>
          </a:bodyPr>
          <a:lstStyle>
            <a:lvl1pPr marL="0" indent="0" algn="ctr">
              <a:buNone/>
              <a:defRPr sz="11500" b="0"/>
            </a:lvl1pPr>
            <a:lvl2pPr marL="2194560" indent="0">
              <a:buNone/>
              <a:defRPr sz="9600" b="1"/>
            </a:lvl2pPr>
            <a:lvl3pPr marL="4389120" indent="0">
              <a:buNone/>
              <a:defRPr sz="8600" b="1"/>
            </a:lvl3pPr>
            <a:lvl4pPr marL="6583680" indent="0">
              <a:buNone/>
              <a:defRPr sz="7700" b="1"/>
            </a:lvl4pPr>
            <a:lvl5pPr marL="8778240" indent="0">
              <a:buNone/>
              <a:defRPr sz="7700" b="1"/>
            </a:lvl5pPr>
            <a:lvl6pPr marL="10972800" indent="0">
              <a:buNone/>
              <a:defRPr sz="7700" b="1"/>
            </a:lvl6pPr>
            <a:lvl7pPr marL="13167360" indent="0">
              <a:buNone/>
              <a:defRPr sz="7700" b="1"/>
            </a:lvl7pPr>
            <a:lvl8pPr marL="15361920" indent="0">
              <a:buNone/>
              <a:defRPr sz="7700" b="1"/>
            </a:lvl8pPr>
            <a:lvl9pPr marL="17556480" indent="0">
              <a:buNone/>
              <a:defRPr sz="7700" b="1"/>
            </a:lvl9pPr>
          </a:lstStyle>
          <a:p>
            <a:pPr lvl="0"/>
            <a:r>
              <a:rPr lang="en-US"/>
              <a:t>Click to edit Master text styles</a:t>
            </a:r>
          </a:p>
        </p:txBody>
      </p:sp>
      <p:sp>
        <p:nvSpPr>
          <p:cNvPr id="5" name="Text Placeholder 4"/>
          <p:cNvSpPr>
            <a:spLocks noGrp="1"/>
          </p:cNvSpPr>
          <p:nvPr>
            <p:ph type="body" sz="quarter" idx="3"/>
          </p:nvPr>
        </p:nvSpPr>
        <p:spPr>
          <a:xfrm>
            <a:off x="22311362" y="7680960"/>
            <a:ext cx="19400520" cy="2926080"/>
          </a:xfrm>
        </p:spPr>
        <p:txBody>
          <a:bodyPr anchor="b">
            <a:noAutofit/>
          </a:bodyPr>
          <a:lstStyle>
            <a:lvl1pPr marL="0" indent="0" algn="ctr">
              <a:buNone/>
              <a:defRPr sz="11500" b="0"/>
            </a:lvl1pPr>
            <a:lvl2pPr marL="2194560" indent="0">
              <a:buNone/>
              <a:defRPr sz="9600" b="1"/>
            </a:lvl2pPr>
            <a:lvl3pPr marL="4389120" indent="0">
              <a:buNone/>
              <a:defRPr sz="8600" b="1"/>
            </a:lvl3pPr>
            <a:lvl4pPr marL="6583680" indent="0">
              <a:buNone/>
              <a:defRPr sz="7700" b="1"/>
            </a:lvl4pPr>
            <a:lvl5pPr marL="8778240" indent="0">
              <a:buNone/>
              <a:defRPr sz="7700" b="1"/>
            </a:lvl5pPr>
            <a:lvl6pPr marL="10972800" indent="0">
              <a:buNone/>
              <a:defRPr sz="7700" b="1"/>
            </a:lvl6pPr>
            <a:lvl7pPr marL="13167360" indent="0">
              <a:buNone/>
              <a:defRPr sz="7700" b="1"/>
            </a:lvl7pPr>
            <a:lvl8pPr marL="15361920" indent="0">
              <a:buNone/>
              <a:defRPr sz="7700" b="1"/>
            </a:lvl8pPr>
            <a:lvl9pPr marL="17556480" indent="0">
              <a:buNone/>
              <a:defRPr sz="7700" b="1"/>
            </a:lvl9pPr>
          </a:lstStyle>
          <a:p>
            <a:pPr lvl="0"/>
            <a:r>
              <a:rPr lang="en-US"/>
              <a:t>Click to edit Master text styles</a:t>
            </a:r>
          </a:p>
        </p:txBody>
      </p:sp>
      <p:sp>
        <p:nvSpPr>
          <p:cNvPr id="7" name="Date Placeholder 6"/>
          <p:cNvSpPr>
            <a:spLocks noGrp="1"/>
          </p:cNvSpPr>
          <p:nvPr>
            <p:ph type="dt" sz="half" idx="10"/>
          </p:nvPr>
        </p:nvSpPr>
        <p:spPr/>
        <p:txBody>
          <a:bodyPr/>
          <a:lstStyle/>
          <a:p>
            <a:pPr>
              <a:defRPr/>
            </a:pPr>
            <a:endParaRPr lang="en-US" altLang="zh-CN"/>
          </a:p>
        </p:txBody>
      </p:sp>
      <p:sp>
        <p:nvSpPr>
          <p:cNvPr id="8" name="Footer Placeholder 7"/>
          <p:cNvSpPr>
            <a:spLocks noGrp="1"/>
          </p:cNvSpPr>
          <p:nvPr>
            <p:ph type="ftr" sz="quarter" idx="11"/>
          </p:nvPr>
        </p:nvSpPr>
        <p:spPr/>
        <p:txBody>
          <a:bodyPr/>
          <a:lstStyle/>
          <a:p>
            <a:pPr>
              <a:defRPr/>
            </a:pPr>
            <a:endParaRPr lang="en-US" altLang="zh-CN"/>
          </a:p>
        </p:txBody>
      </p:sp>
      <p:sp>
        <p:nvSpPr>
          <p:cNvPr id="9" name="Slide Number Placeholder 8"/>
          <p:cNvSpPr>
            <a:spLocks noGrp="1"/>
          </p:cNvSpPr>
          <p:nvPr>
            <p:ph type="sldNum" sz="quarter" idx="12"/>
          </p:nvPr>
        </p:nvSpPr>
        <p:spPr/>
        <p:txBody>
          <a:bodyPr/>
          <a:lstStyle/>
          <a:p>
            <a:fld id="{53BE7EAE-744C-41DB-963D-B3771F2464B5}" type="slidenum">
              <a:rPr lang="en-US" altLang="zh-CN" smtClean="0"/>
              <a:pPr/>
              <a:t>‹#›</a:t>
            </a:fld>
            <a:endParaRPr lang="en-US" altLang="zh-CN"/>
          </a:p>
        </p:txBody>
      </p:sp>
      <p:sp>
        <p:nvSpPr>
          <p:cNvPr id="11" name="Content Placeholder 10"/>
          <p:cNvSpPr>
            <a:spLocks noGrp="1"/>
          </p:cNvSpPr>
          <p:nvPr>
            <p:ph sz="quarter" idx="13"/>
          </p:nvPr>
        </p:nvSpPr>
        <p:spPr>
          <a:xfrm>
            <a:off x="2194560" y="10621670"/>
            <a:ext cx="19399910" cy="1878543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12"/>
          <p:cNvSpPr>
            <a:spLocks noGrp="1"/>
          </p:cNvSpPr>
          <p:nvPr>
            <p:ph sz="quarter" idx="14"/>
          </p:nvPr>
        </p:nvSpPr>
        <p:spPr>
          <a:xfrm>
            <a:off x="22428403" y="10621673"/>
            <a:ext cx="19399910" cy="187832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endParaRPr lang="en-US" altLang="zh-CN"/>
          </a:p>
        </p:txBody>
      </p:sp>
      <p:sp>
        <p:nvSpPr>
          <p:cNvPr id="4" name="Footer Placeholder 3"/>
          <p:cNvSpPr>
            <a:spLocks noGrp="1"/>
          </p:cNvSpPr>
          <p:nvPr>
            <p:ph type="ftr" sz="quarter" idx="11"/>
          </p:nvPr>
        </p:nvSpPr>
        <p:spPr/>
        <p:txBody>
          <a:bodyPr/>
          <a:lstStyle/>
          <a:p>
            <a:pPr>
              <a:defRPr/>
            </a:pPr>
            <a:endParaRPr lang="en-US" altLang="zh-CN"/>
          </a:p>
        </p:txBody>
      </p:sp>
      <p:sp>
        <p:nvSpPr>
          <p:cNvPr id="5" name="Slide Number Placeholder 4"/>
          <p:cNvSpPr>
            <a:spLocks noGrp="1"/>
          </p:cNvSpPr>
          <p:nvPr>
            <p:ph type="sldNum" sz="quarter" idx="12"/>
          </p:nvPr>
        </p:nvSpPr>
        <p:spPr/>
        <p:txBody>
          <a:bodyPr/>
          <a:lstStyle/>
          <a:p>
            <a:fld id="{70D757B5-3395-4EC7-A25C-53DFE322190F}" type="slidenum">
              <a:rPr lang="en-US" altLang="zh-CN" smtClean="0"/>
              <a:pPr/>
              <a:t>‹#›</a:t>
            </a:fld>
            <a:endParaRPr lang="en-US" alt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ltLang="zh-CN"/>
          </a:p>
        </p:txBody>
      </p:sp>
      <p:sp>
        <p:nvSpPr>
          <p:cNvPr id="3" name="Footer Placeholder 2"/>
          <p:cNvSpPr>
            <a:spLocks noGrp="1"/>
          </p:cNvSpPr>
          <p:nvPr>
            <p:ph type="ftr" sz="quarter" idx="11"/>
          </p:nvPr>
        </p:nvSpPr>
        <p:spPr/>
        <p:txBody>
          <a:bodyPr/>
          <a:lstStyle/>
          <a:p>
            <a:pPr>
              <a:defRPr/>
            </a:pPr>
            <a:endParaRPr lang="en-US" altLang="zh-CN"/>
          </a:p>
        </p:txBody>
      </p:sp>
      <p:sp>
        <p:nvSpPr>
          <p:cNvPr id="4" name="Slide Number Placeholder 3"/>
          <p:cNvSpPr>
            <a:spLocks noGrp="1"/>
          </p:cNvSpPr>
          <p:nvPr>
            <p:ph type="sldNum" sz="quarter" idx="12"/>
          </p:nvPr>
        </p:nvSpPr>
        <p:spPr/>
        <p:txBody>
          <a:bodyPr/>
          <a:lstStyle/>
          <a:p>
            <a:fld id="{03DA38B8-F8C0-4B85-A092-4472F1EEDAFC}" type="slidenum">
              <a:rPr lang="en-US" altLang="zh-CN" smtClean="0"/>
              <a:pPr/>
              <a:t>‹#›</a:t>
            </a:fld>
            <a:endParaRPr lang="en-US" alt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354020" y="1280160"/>
            <a:ext cx="14439902" cy="10058400"/>
          </a:xfrm>
        </p:spPr>
        <p:txBody>
          <a:bodyPr anchor="b"/>
          <a:lstStyle>
            <a:lvl1pPr algn="ctr">
              <a:lnSpc>
                <a:spcPct val="100000"/>
              </a:lnSpc>
              <a:defRPr sz="13400" b="0">
                <a:effectLst>
                  <a:outerShdw blurRad="50800" dist="25400" dir="5400000" algn="t" rotWithShape="0">
                    <a:prstClr val="black">
                      <a:alpha val="25000"/>
                    </a:prstClr>
                  </a:outerShdw>
                </a:effectLst>
              </a:defRPr>
            </a:lvl1pPr>
          </a:lstStyle>
          <a:p>
            <a:r>
              <a:rPr lang="en-US"/>
              <a:t>Click to edit Master title style</a:t>
            </a:r>
            <a:endParaRPr lang="en-US" dirty="0"/>
          </a:p>
        </p:txBody>
      </p:sp>
      <p:sp>
        <p:nvSpPr>
          <p:cNvPr id="3" name="Content Placeholder 2"/>
          <p:cNvSpPr>
            <a:spLocks noGrp="1"/>
          </p:cNvSpPr>
          <p:nvPr>
            <p:ph idx="1"/>
          </p:nvPr>
        </p:nvSpPr>
        <p:spPr>
          <a:xfrm>
            <a:off x="3451860" y="1310643"/>
            <a:ext cx="23980142" cy="28094942"/>
          </a:xfrm>
        </p:spPr>
        <p:txBody>
          <a:bodyPr/>
          <a:lstStyle>
            <a:lvl1pPr>
              <a:defRPr sz="15400"/>
            </a:lvl1pPr>
            <a:lvl2pPr>
              <a:defRPr sz="13400"/>
            </a:lvl2pPr>
            <a:lvl3pPr>
              <a:defRPr sz="11500"/>
            </a:lvl3pPr>
            <a:lvl4pPr>
              <a:defRPr sz="9600"/>
            </a:lvl4pPr>
            <a:lvl5pPr>
              <a:defRPr sz="9600"/>
            </a:lvl5pPr>
            <a:lvl6pPr>
              <a:defRPr sz="9600"/>
            </a:lvl6pPr>
            <a:lvl7pPr>
              <a:defRPr sz="9600"/>
            </a:lvl7pPr>
            <a:lvl8pPr>
              <a:defRPr sz="9600"/>
            </a:lvl8pPr>
            <a:lvl9pPr>
              <a:defRPr sz="9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8354020" y="11704323"/>
            <a:ext cx="14439902" cy="17701262"/>
          </a:xfrm>
        </p:spPr>
        <p:txBody>
          <a:bodyPr>
            <a:normAutofit/>
          </a:bodyPr>
          <a:lstStyle>
            <a:lvl1pPr marL="0" indent="0" algn="ctr">
              <a:lnSpc>
                <a:spcPct val="125000"/>
              </a:lnSpc>
              <a:buNone/>
              <a:defRPr sz="7700"/>
            </a:lvl1pPr>
            <a:lvl2pPr marL="2194560" indent="0">
              <a:buNone/>
              <a:defRPr sz="5800"/>
            </a:lvl2pPr>
            <a:lvl3pPr marL="4389120" indent="0">
              <a:buNone/>
              <a:defRPr sz="4800"/>
            </a:lvl3pPr>
            <a:lvl4pPr marL="6583680" indent="0">
              <a:buNone/>
              <a:defRPr sz="4300"/>
            </a:lvl4pPr>
            <a:lvl5pPr marL="8778240" indent="0">
              <a:buNone/>
              <a:defRPr sz="4300"/>
            </a:lvl5pPr>
            <a:lvl6pPr marL="10972800" indent="0">
              <a:buNone/>
              <a:defRPr sz="4300"/>
            </a:lvl6pPr>
            <a:lvl7pPr marL="13167360" indent="0">
              <a:buNone/>
              <a:defRPr sz="4300"/>
            </a:lvl7pPr>
            <a:lvl8pPr marL="15361920" indent="0">
              <a:buNone/>
              <a:defRPr sz="4300"/>
            </a:lvl8pPr>
            <a:lvl9pPr marL="17556480" indent="0">
              <a:buNone/>
              <a:defRPr sz="43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ltLang="zh-CN"/>
          </a:p>
        </p:txBody>
      </p:sp>
      <p:sp>
        <p:nvSpPr>
          <p:cNvPr id="6" name="Footer Placeholder 5"/>
          <p:cNvSpPr>
            <a:spLocks noGrp="1"/>
          </p:cNvSpPr>
          <p:nvPr>
            <p:ph type="ftr" sz="quarter" idx="11"/>
          </p:nvPr>
        </p:nvSpPr>
        <p:spPr/>
        <p:txBody>
          <a:bodyPr/>
          <a:lstStyle/>
          <a:p>
            <a:pPr>
              <a:defRPr/>
            </a:pPr>
            <a:endParaRPr lang="en-US" altLang="zh-CN"/>
          </a:p>
        </p:txBody>
      </p:sp>
      <p:sp>
        <p:nvSpPr>
          <p:cNvPr id="7" name="Slide Number Placeholder 6"/>
          <p:cNvSpPr>
            <a:spLocks noGrp="1"/>
          </p:cNvSpPr>
          <p:nvPr>
            <p:ph type="sldNum" sz="quarter" idx="12"/>
          </p:nvPr>
        </p:nvSpPr>
        <p:spPr/>
        <p:txBody>
          <a:bodyPr/>
          <a:lstStyle/>
          <a:p>
            <a:fld id="{BA2ED376-DFAC-423C-9B3E-7CFD32B53ECF}" type="slidenum">
              <a:rPr lang="en-US" altLang="zh-CN" smtClean="0"/>
              <a:pPr/>
              <a:t>‹#›</a:t>
            </a:fld>
            <a:endParaRPr lang="en-US" alt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061965" y="1097280"/>
            <a:ext cx="27416755" cy="4297680"/>
          </a:xfrm>
        </p:spPr>
        <p:txBody>
          <a:bodyPr anchor="b"/>
          <a:lstStyle>
            <a:lvl1pPr algn="ctr">
              <a:lnSpc>
                <a:spcPct val="100000"/>
              </a:lnSpc>
              <a:defRPr sz="13400" b="0"/>
            </a:lvl1pPr>
          </a:lstStyle>
          <a:p>
            <a:r>
              <a:rPr lang="en-US"/>
              <a:t>Click to edit Master title style</a:t>
            </a:r>
            <a:endParaRPr lang="en-US" dirty="0"/>
          </a:p>
        </p:txBody>
      </p:sp>
      <p:sp>
        <p:nvSpPr>
          <p:cNvPr id="3" name="Picture Placeholder 2"/>
          <p:cNvSpPr>
            <a:spLocks noGrp="1"/>
          </p:cNvSpPr>
          <p:nvPr>
            <p:ph type="pic" idx="1"/>
          </p:nvPr>
        </p:nvSpPr>
        <p:spPr>
          <a:xfrm>
            <a:off x="7239005" y="5486400"/>
            <a:ext cx="29062675" cy="21797011"/>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15400"/>
            </a:lvl1pPr>
            <a:lvl2pPr marL="2194560" indent="0">
              <a:buNone/>
              <a:defRPr sz="13400"/>
            </a:lvl2pPr>
            <a:lvl3pPr marL="4389120" indent="0">
              <a:buNone/>
              <a:defRPr sz="1150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8061965" y="27889200"/>
            <a:ext cx="27416755" cy="2560320"/>
          </a:xfrm>
        </p:spPr>
        <p:txBody>
          <a:bodyPr>
            <a:normAutofit/>
          </a:bodyPr>
          <a:lstStyle>
            <a:lvl1pPr marL="0" indent="0" algn="ctr">
              <a:buNone/>
              <a:defRPr sz="7700"/>
            </a:lvl1pPr>
            <a:lvl2pPr marL="2194560" indent="0">
              <a:buNone/>
              <a:defRPr sz="5800"/>
            </a:lvl2pPr>
            <a:lvl3pPr marL="4389120" indent="0">
              <a:buNone/>
              <a:defRPr sz="4800"/>
            </a:lvl3pPr>
            <a:lvl4pPr marL="6583680" indent="0">
              <a:buNone/>
              <a:defRPr sz="4300"/>
            </a:lvl4pPr>
            <a:lvl5pPr marL="8778240" indent="0">
              <a:buNone/>
              <a:defRPr sz="4300"/>
            </a:lvl5pPr>
            <a:lvl6pPr marL="10972800" indent="0">
              <a:buNone/>
              <a:defRPr sz="4300"/>
            </a:lvl6pPr>
            <a:lvl7pPr marL="13167360" indent="0">
              <a:buNone/>
              <a:defRPr sz="4300"/>
            </a:lvl7pPr>
            <a:lvl8pPr marL="15361920" indent="0">
              <a:buNone/>
              <a:defRPr sz="4300"/>
            </a:lvl8pPr>
            <a:lvl9pPr marL="17556480" indent="0">
              <a:buNone/>
              <a:defRPr sz="43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ltLang="zh-CN"/>
          </a:p>
        </p:txBody>
      </p:sp>
      <p:sp>
        <p:nvSpPr>
          <p:cNvPr id="6" name="Footer Placeholder 5"/>
          <p:cNvSpPr>
            <a:spLocks noGrp="1"/>
          </p:cNvSpPr>
          <p:nvPr>
            <p:ph type="ftr" sz="quarter" idx="11"/>
          </p:nvPr>
        </p:nvSpPr>
        <p:spPr/>
        <p:txBody>
          <a:bodyPr/>
          <a:lstStyle/>
          <a:p>
            <a:pPr>
              <a:defRPr/>
            </a:pPr>
            <a:endParaRPr lang="en-US" altLang="zh-CN"/>
          </a:p>
        </p:txBody>
      </p:sp>
      <p:sp>
        <p:nvSpPr>
          <p:cNvPr id="7" name="Slide Number Placeholder 6"/>
          <p:cNvSpPr>
            <a:spLocks noGrp="1"/>
          </p:cNvSpPr>
          <p:nvPr>
            <p:ph type="sldNum" sz="quarter" idx="12"/>
          </p:nvPr>
        </p:nvSpPr>
        <p:spPr/>
        <p:txBody>
          <a:bodyPr/>
          <a:lstStyle/>
          <a:p>
            <a:fld id="{59CD2008-6B2E-4E35-B5DB-FCAB12E44FEF}" type="slidenum">
              <a:rPr lang="en-US" altLang="zh-CN" smtClean="0"/>
              <a:pPr/>
              <a:t>‹#›</a:t>
            </a:fld>
            <a:endParaRPr lang="en-US" altLang="zh-C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94560" y="0"/>
            <a:ext cx="39502080" cy="7680960"/>
          </a:xfrm>
          <a:prstGeom prst="rect">
            <a:avLst/>
          </a:prstGeom>
        </p:spPr>
        <p:txBody>
          <a:bodyPr vert="horz" lIns="438912" tIns="219456" rIns="438912" bIns="219456"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2194560" y="7680963"/>
            <a:ext cx="39502080" cy="21724622"/>
          </a:xfrm>
          <a:prstGeom prst="rect">
            <a:avLst/>
          </a:prstGeom>
        </p:spPr>
        <p:txBody>
          <a:bodyPr vert="horz" lIns="438912" tIns="219456" rIns="438912" bIns="219456"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0544068" y="30510482"/>
            <a:ext cx="10012680" cy="1752600"/>
          </a:xfrm>
          <a:prstGeom prst="rect">
            <a:avLst/>
          </a:prstGeom>
        </p:spPr>
        <p:txBody>
          <a:bodyPr vert="horz" lIns="438912" tIns="219456" rIns="219456" bIns="219456" rtlCol="0" anchor="ctr"/>
          <a:lstStyle>
            <a:lvl1pPr algn="r">
              <a:defRPr sz="5800">
                <a:solidFill>
                  <a:schemeClr val="tx1">
                    <a:lumMod val="65000"/>
                    <a:lumOff val="35000"/>
                  </a:schemeClr>
                </a:solidFill>
                <a:latin typeface="Century Gothic" pitchFamily="34" charset="0"/>
              </a:defRPr>
            </a:lvl1pPr>
          </a:lstStyle>
          <a:p>
            <a:pPr>
              <a:defRPr/>
            </a:pPr>
            <a:endParaRPr lang="en-US" altLang="zh-CN"/>
          </a:p>
        </p:txBody>
      </p:sp>
      <p:sp>
        <p:nvSpPr>
          <p:cNvPr id="5" name="Footer Placeholder 4"/>
          <p:cNvSpPr>
            <a:spLocks noGrp="1"/>
          </p:cNvSpPr>
          <p:nvPr>
            <p:ph type="ftr" sz="quarter" idx="3"/>
          </p:nvPr>
        </p:nvSpPr>
        <p:spPr>
          <a:xfrm>
            <a:off x="3163994" y="30510482"/>
            <a:ext cx="13670280" cy="1752600"/>
          </a:xfrm>
          <a:prstGeom prst="rect">
            <a:avLst/>
          </a:prstGeom>
        </p:spPr>
        <p:txBody>
          <a:bodyPr vert="horz" lIns="219456" tIns="219456" rIns="438912" bIns="219456" rtlCol="0" anchor="ctr"/>
          <a:lstStyle>
            <a:lvl1pPr algn="l">
              <a:defRPr sz="5800">
                <a:solidFill>
                  <a:schemeClr val="tx1">
                    <a:lumMod val="65000"/>
                    <a:lumOff val="35000"/>
                  </a:schemeClr>
                </a:solidFill>
                <a:latin typeface="Century Gothic" pitchFamily="34" charset="0"/>
              </a:defRPr>
            </a:lvl1pPr>
          </a:lstStyle>
          <a:p>
            <a:pPr>
              <a:defRPr/>
            </a:pPr>
            <a:endParaRPr lang="en-US" altLang="zh-CN"/>
          </a:p>
        </p:txBody>
      </p:sp>
      <p:sp>
        <p:nvSpPr>
          <p:cNvPr id="6" name="Slide Number Placeholder 5"/>
          <p:cNvSpPr>
            <a:spLocks noGrp="1"/>
          </p:cNvSpPr>
          <p:nvPr>
            <p:ph type="sldNum" sz="quarter" idx="4"/>
          </p:nvPr>
        </p:nvSpPr>
        <p:spPr>
          <a:xfrm>
            <a:off x="41007737" y="30510482"/>
            <a:ext cx="2697480" cy="1752600"/>
          </a:xfrm>
          <a:prstGeom prst="rect">
            <a:avLst/>
          </a:prstGeom>
        </p:spPr>
        <p:txBody>
          <a:bodyPr vert="horz" lIns="131674" tIns="219456" rIns="219456" bIns="219456" rtlCol="0" anchor="ctr"/>
          <a:lstStyle>
            <a:lvl1pPr algn="l">
              <a:defRPr sz="5800">
                <a:solidFill>
                  <a:schemeClr val="tx1">
                    <a:lumMod val="65000"/>
                    <a:lumOff val="35000"/>
                  </a:schemeClr>
                </a:solidFill>
                <a:latin typeface="Century Gothic" pitchFamily="34" charset="0"/>
              </a:defRPr>
            </a:lvl1pPr>
          </a:lstStyle>
          <a:p>
            <a:fld id="{99B2E749-6C7C-465B-A61C-951C49A85D32}" type="slidenum">
              <a:rPr lang="en-US" altLang="zh-CN" smtClean="0"/>
              <a:pPr/>
              <a:t>‹#›</a:t>
            </a:fld>
            <a:endParaRPr lang="en-US" altLang="zh-CN"/>
          </a:p>
        </p:txBody>
      </p:sp>
      <p:sp>
        <p:nvSpPr>
          <p:cNvPr id="7" name="Oval 6"/>
          <p:cNvSpPr/>
          <p:nvPr/>
        </p:nvSpPr>
        <p:spPr>
          <a:xfrm>
            <a:off x="40597248" y="31197043"/>
            <a:ext cx="406906" cy="406906"/>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lIns="438912" tIns="219456" rIns="438912" bIns="219456" rtlCol="0" anchor="ctr"/>
          <a:lstStyle/>
          <a:p>
            <a:pPr marL="0" algn="ctr" defTabSz="4389120" rtl="0" eaLnBrk="1" latinLnBrk="0" hangingPunct="1"/>
            <a:endParaRPr lang="en-US" sz="8600" kern="1200">
              <a:solidFill>
                <a:schemeClr val="lt1"/>
              </a:solidFill>
              <a:latin typeface="+mn-lt"/>
              <a:ea typeface="+mn-ea"/>
              <a:cs typeface="+mn-cs"/>
            </a:endParaRPr>
          </a:p>
        </p:txBody>
      </p:sp>
      <p:sp>
        <p:nvSpPr>
          <p:cNvPr id="8" name="Oval 7"/>
          <p:cNvSpPr/>
          <p:nvPr/>
        </p:nvSpPr>
        <p:spPr>
          <a:xfrm>
            <a:off x="2731771" y="31197043"/>
            <a:ext cx="406906" cy="406906"/>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lIns="438912" tIns="219456" rIns="438912" bIns="219456"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866" r:id="rId1"/>
    <p:sldLayoutId id="2147483867" r:id="rId2"/>
    <p:sldLayoutId id="2147483868" r:id="rId3"/>
    <p:sldLayoutId id="2147483869" r:id="rId4"/>
    <p:sldLayoutId id="2147483870" r:id="rId5"/>
    <p:sldLayoutId id="2147483871" r:id="rId6"/>
    <p:sldLayoutId id="2147483872" r:id="rId7"/>
    <p:sldLayoutId id="2147483873" r:id="rId8"/>
    <p:sldLayoutId id="2147483874" r:id="rId9"/>
    <p:sldLayoutId id="2147483875" r:id="rId10"/>
    <p:sldLayoutId id="2147483876" r:id="rId11"/>
  </p:sldLayoutIdLst>
  <p:txStyles>
    <p:titleStyle>
      <a:lvl1pPr algn="ctr" defTabSz="4389120" rtl="0" eaLnBrk="1" latinLnBrk="0" hangingPunct="1">
        <a:lnSpc>
          <a:spcPts val="27840"/>
        </a:lnSpc>
        <a:spcBef>
          <a:spcPct val="0"/>
        </a:spcBef>
        <a:buNone/>
        <a:defRPr sz="259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1645920" indent="-1645920" algn="l" defTabSz="4389120" rtl="0" eaLnBrk="1" latinLnBrk="0" hangingPunct="1">
        <a:spcBef>
          <a:spcPct val="20000"/>
        </a:spcBef>
        <a:buFont typeface="Arial" pitchFamily="34" charset="0"/>
        <a:buChar char="•"/>
        <a:defRPr sz="11500" kern="1200">
          <a:solidFill>
            <a:schemeClr val="tx1">
              <a:lumMod val="50000"/>
              <a:lumOff val="50000"/>
            </a:schemeClr>
          </a:solidFill>
          <a:latin typeface="+mj-lt"/>
          <a:ea typeface="+mn-ea"/>
          <a:cs typeface="+mn-cs"/>
        </a:defRPr>
      </a:lvl1pPr>
      <a:lvl2pPr marL="3566160" indent="-1371600" algn="l" defTabSz="4389120" rtl="0" eaLnBrk="1" latinLnBrk="0" hangingPunct="1">
        <a:spcBef>
          <a:spcPct val="20000"/>
        </a:spcBef>
        <a:buFont typeface="Courier New" pitchFamily="49" charset="0"/>
        <a:buChar char="o"/>
        <a:defRPr sz="7700" kern="1200">
          <a:solidFill>
            <a:schemeClr val="tx1">
              <a:lumMod val="50000"/>
              <a:lumOff val="50000"/>
            </a:schemeClr>
          </a:solidFill>
          <a:latin typeface="+mj-lt"/>
          <a:ea typeface="+mn-ea"/>
          <a:cs typeface="+mn-cs"/>
        </a:defRPr>
      </a:lvl2pPr>
      <a:lvl3pPr marL="5486400" indent="-1097280" algn="l" defTabSz="4389120" rtl="0" eaLnBrk="1" latinLnBrk="0" hangingPunct="1">
        <a:spcBef>
          <a:spcPct val="20000"/>
        </a:spcBef>
        <a:buFont typeface="Arial" pitchFamily="34" charset="0"/>
        <a:buChar char="•"/>
        <a:defRPr sz="7700" kern="1200">
          <a:solidFill>
            <a:schemeClr val="tx1">
              <a:lumMod val="50000"/>
              <a:lumOff val="50000"/>
            </a:schemeClr>
          </a:solidFill>
          <a:latin typeface="+mj-lt"/>
          <a:ea typeface="+mn-ea"/>
          <a:cs typeface="+mn-cs"/>
        </a:defRPr>
      </a:lvl3pPr>
      <a:lvl4pPr marL="7680960" indent="-1097280" algn="l" defTabSz="4389120" rtl="0" eaLnBrk="1" latinLnBrk="0" hangingPunct="1">
        <a:spcBef>
          <a:spcPct val="20000"/>
        </a:spcBef>
        <a:buFont typeface="Courier New" pitchFamily="49" charset="0"/>
        <a:buChar char="o"/>
        <a:defRPr sz="7700" kern="1200">
          <a:solidFill>
            <a:schemeClr val="tx1">
              <a:lumMod val="50000"/>
              <a:lumOff val="50000"/>
            </a:schemeClr>
          </a:solidFill>
          <a:latin typeface="+mj-lt"/>
          <a:ea typeface="+mn-ea"/>
          <a:cs typeface="+mn-cs"/>
        </a:defRPr>
      </a:lvl4pPr>
      <a:lvl5pPr marL="9875520" indent="-1097280" algn="l" defTabSz="4389120" rtl="0" eaLnBrk="1" latinLnBrk="0" hangingPunct="1">
        <a:spcBef>
          <a:spcPct val="20000"/>
        </a:spcBef>
        <a:buFont typeface="Arial" pitchFamily="34" charset="0"/>
        <a:buChar char="•"/>
        <a:defRPr sz="7700" kern="1200">
          <a:solidFill>
            <a:schemeClr val="tx1">
              <a:lumMod val="50000"/>
              <a:lumOff val="50000"/>
            </a:schemeClr>
          </a:solidFill>
          <a:latin typeface="+mj-lt"/>
          <a:ea typeface="+mn-ea"/>
          <a:cs typeface="+mn-cs"/>
        </a:defRPr>
      </a:lvl5pPr>
      <a:lvl6pPr marL="12070080" indent="-1097280" algn="l" defTabSz="4389120" rtl="0" eaLnBrk="1" latinLnBrk="0" hangingPunct="1">
        <a:spcBef>
          <a:spcPct val="20000"/>
        </a:spcBef>
        <a:buFont typeface="Courier New" pitchFamily="49" charset="0"/>
        <a:buChar char="o"/>
        <a:defRPr sz="7700" kern="1200">
          <a:solidFill>
            <a:schemeClr val="tx1">
              <a:lumMod val="50000"/>
              <a:lumOff val="50000"/>
            </a:schemeClr>
          </a:solidFill>
          <a:latin typeface="+mj-lt"/>
          <a:ea typeface="+mn-ea"/>
          <a:cs typeface="+mn-cs"/>
        </a:defRPr>
      </a:lvl6pPr>
      <a:lvl7pPr marL="14264640" indent="-1097280" algn="l" defTabSz="4389120" rtl="0" eaLnBrk="1" latinLnBrk="0" hangingPunct="1">
        <a:spcBef>
          <a:spcPct val="20000"/>
        </a:spcBef>
        <a:buFont typeface="Arial" pitchFamily="34" charset="0"/>
        <a:buChar char="•"/>
        <a:defRPr sz="7700" kern="1200">
          <a:solidFill>
            <a:schemeClr val="tx1">
              <a:lumMod val="50000"/>
              <a:lumOff val="50000"/>
            </a:schemeClr>
          </a:solidFill>
          <a:latin typeface="+mj-lt"/>
          <a:ea typeface="+mn-ea"/>
          <a:cs typeface="+mn-cs"/>
        </a:defRPr>
      </a:lvl7pPr>
      <a:lvl8pPr marL="16459200" indent="-1097280" algn="l" defTabSz="4389120" rtl="0" eaLnBrk="1" latinLnBrk="0" hangingPunct="1">
        <a:spcBef>
          <a:spcPct val="20000"/>
        </a:spcBef>
        <a:buFont typeface="Courier New" pitchFamily="49" charset="0"/>
        <a:buChar char="o"/>
        <a:defRPr sz="7700" kern="1200">
          <a:solidFill>
            <a:schemeClr val="tx1">
              <a:lumMod val="50000"/>
              <a:lumOff val="50000"/>
            </a:schemeClr>
          </a:solidFill>
          <a:latin typeface="+mj-lt"/>
          <a:ea typeface="+mn-ea"/>
          <a:cs typeface="+mn-cs"/>
        </a:defRPr>
      </a:lvl8pPr>
      <a:lvl9pPr marL="18653760" indent="-1097280" algn="l" defTabSz="4389120" rtl="0" eaLnBrk="1" latinLnBrk="0" hangingPunct="1">
        <a:spcBef>
          <a:spcPct val="20000"/>
        </a:spcBef>
        <a:buFont typeface="Arial" pitchFamily="34" charset="0"/>
        <a:buChar char="•"/>
        <a:defRPr sz="7700" kern="1200">
          <a:solidFill>
            <a:schemeClr val="tx1">
              <a:lumMod val="50000"/>
              <a:lumOff val="50000"/>
            </a:schemeClr>
          </a:solidFill>
          <a:latin typeface="+mj-lt"/>
          <a:ea typeface="+mn-ea"/>
          <a:cs typeface="+mn-cs"/>
        </a:defRPr>
      </a:lvl9pPr>
    </p:bodyStyle>
    <p:otherStyle>
      <a:defPPr>
        <a:defRPr lang="en-US"/>
      </a:defPPr>
      <a:lvl1pPr marL="0" algn="l" defTabSz="4389120" rtl="0" eaLnBrk="1" latinLnBrk="0" hangingPunct="1">
        <a:defRPr sz="8600" kern="1200">
          <a:solidFill>
            <a:schemeClr val="tx1"/>
          </a:solidFill>
          <a:latin typeface="+mn-lt"/>
          <a:ea typeface="+mn-ea"/>
          <a:cs typeface="+mn-cs"/>
        </a:defRPr>
      </a:lvl1pPr>
      <a:lvl2pPr marL="2194560" algn="l" defTabSz="4389120" rtl="0" eaLnBrk="1" latinLnBrk="0" hangingPunct="1">
        <a:defRPr sz="8600" kern="1200">
          <a:solidFill>
            <a:schemeClr val="tx1"/>
          </a:solidFill>
          <a:latin typeface="+mn-lt"/>
          <a:ea typeface="+mn-ea"/>
          <a:cs typeface="+mn-cs"/>
        </a:defRPr>
      </a:lvl2pPr>
      <a:lvl3pPr marL="4389120" algn="l" defTabSz="4389120" rtl="0" eaLnBrk="1" latinLnBrk="0" hangingPunct="1">
        <a:defRPr sz="8600" kern="1200">
          <a:solidFill>
            <a:schemeClr val="tx1"/>
          </a:solidFill>
          <a:latin typeface="+mn-lt"/>
          <a:ea typeface="+mn-ea"/>
          <a:cs typeface="+mn-cs"/>
        </a:defRPr>
      </a:lvl3pPr>
      <a:lvl4pPr marL="6583680" algn="l" defTabSz="4389120" rtl="0" eaLnBrk="1" latinLnBrk="0" hangingPunct="1">
        <a:defRPr sz="8600" kern="1200">
          <a:solidFill>
            <a:schemeClr val="tx1"/>
          </a:solidFill>
          <a:latin typeface="+mn-lt"/>
          <a:ea typeface="+mn-ea"/>
          <a:cs typeface="+mn-cs"/>
        </a:defRPr>
      </a:lvl4pPr>
      <a:lvl5pPr marL="8778240" algn="l" defTabSz="4389120" rtl="0" eaLnBrk="1" latinLnBrk="0" hangingPunct="1">
        <a:defRPr sz="8600" kern="1200">
          <a:solidFill>
            <a:schemeClr val="tx1"/>
          </a:solidFill>
          <a:latin typeface="+mn-lt"/>
          <a:ea typeface="+mn-ea"/>
          <a:cs typeface="+mn-cs"/>
        </a:defRPr>
      </a:lvl5pPr>
      <a:lvl6pPr marL="10972800" algn="l" defTabSz="4389120" rtl="0" eaLnBrk="1" latinLnBrk="0" hangingPunct="1">
        <a:defRPr sz="8600" kern="1200">
          <a:solidFill>
            <a:schemeClr val="tx1"/>
          </a:solidFill>
          <a:latin typeface="+mn-lt"/>
          <a:ea typeface="+mn-ea"/>
          <a:cs typeface="+mn-cs"/>
        </a:defRPr>
      </a:lvl6pPr>
      <a:lvl7pPr marL="13167360" algn="l" defTabSz="4389120" rtl="0" eaLnBrk="1" latinLnBrk="0" hangingPunct="1">
        <a:defRPr sz="8600" kern="1200">
          <a:solidFill>
            <a:schemeClr val="tx1"/>
          </a:solidFill>
          <a:latin typeface="+mn-lt"/>
          <a:ea typeface="+mn-ea"/>
          <a:cs typeface="+mn-cs"/>
        </a:defRPr>
      </a:lvl7pPr>
      <a:lvl8pPr marL="15361920" algn="l" defTabSz="4389120" rtl="0" eaLnBrk="1" latinLnBrk="0" hangingPunct="1">
        <a:defRPr sz="8600" kern="1200">
          <a:solidFill>
            <a:schemeClr val="tx1"/>
          </a:solidFill>
          <a:latin typeface="+mn-lt"/>
          <a:ea typeface="+mn-ea"/>
          <a:cs typeface="+mn-cs"/>
        </a:defRPr>
      </a:lvl8pPr>
      <a:lvl9pPr marL="17556480" algn="l" defTabSz="4389120" rtl="0" eaLnBrk="1" latinLnBrk="0" hangingPunct="1">
        <a:defRPr sz="8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chart" Target="../charts/chart2.xml"/><Relationship Id="rId13" Type="http://schemas.openxmlformats.org/officeDocument/2006/relationships/chart" Target="../charts/chart7.xml"/><Relationship Id="rId18" Type="http://schemas.openxmlformats.org/officeDocument/2006/relationships/chart" Target="../charts/chart12.xml"/><Relationship Id="rId3" Type="http://schemas.openxmlformats.org/officeDocument/2006/relationships/image" Target="../media/image2.emf"/><Relationship Id="rId21" Type="http://schemas.openxmlformats.org/officeDocument/2006/relationships/image" Target="../media/image7.emf"/><Relationship Id="rId7" Type="http://schemas.openxmlformats.org/officeDocument/2006/relationships/chart" Target="../charts/chart1.xml"/><Relationship Id="rId12" Type="http://schemas.openxmlformats.org/officeDocument/2006/relationships/chart" Target="../charts/chart6.xml"/><Relationship Id="rId17" Type="http://schemas.openxmlformats.org/officeDocument/2006/relationships/chart" Target="../charts/chart11.xml"/><Relationship Id="rId25" Type="http://schemas.openxmlformats.org/officeDocument/2006/relationships/chart" Target="../charts/chart17.xml"/><Relationship Id="rId2" Type="http://schemas.openxmlformats.org/officeDocument/2006/relationships/notesSlide" Target="../notesSlides/notesSlide1.xml"/><Relationship Id="rId16" Type="http://schemas.openxmlformats.org/officeDocument/2006/relationships/chart" Target="../charts/chart10.xml"/><Relationship Id="rId20" Type="http://schemas.openxmlformats.org/officeDocument/2006/relationships/image" Target="../media/image6.png"/><Relationship Id="rId1" Type="http://schemas.openxmlformats.org/officeDocument/2006/relationships/slideLayout" Target="../slideLayouts/slideLayout7.xml"/><Relationship Id="rId6" Type="http://schemas.openxmlformats.org/officeDocument/2006/relationships/image" Target="../media/image5.emf"/><Relationship Id="rId11" Type="http://schemas.openxmlformats.org/officeDocument/2006/relationships/chart" Target="../charts/chart5.xml"/><Relationship Id="rId24" Type="http://schemas.openxmlformats.org/officeDocument/2006/relationships/chart" Target="../charts/chart16.xml"/><Relationship Id="rId5" Type="http://schemas.openxmlformats.org/officeDocument/2006/relationships/image" Target="../media/image4.emf"/><Relationship Id="rId15" Type="http://schemas.openxmlformats.org/officeDocument/2006/relationships/chart" Target="../charts/chart9.xml"/><Relationship Id="rId23" Type="http://schemas.openxmlformats.org/officeDocument/2006/relationships/chart" Target="../charts/chart15.xml"/><Relationship Id="rId10" Type="http://schemas.openxmlformats.org/officeDocument/2006/relationships/chart" Target="../charts/chart4.xml"/><Relationship Id="rId19" Type="http://schemas.openxmlformats.org/officeDocument/2006/relationships/chart" Target="../charts/chart13.xml"/><Relationship Id="rId4" Type="http://schemas.openxmlformats.org/officeDocument/2006/relationships/image" Target="../media/image3.png"/><Relationship Id="rId9" Type="http://schemas.openxmlformats.org/officeDocument/2006/relationships/chart" Target="../charts/chart3.xml"/><Relationship Id="rId14" Type="http://schemas.openxmlformats.org/officeDocument/2006/relationships/chart" Target="../charts/chart8.xml"/><Relationship Id="rId22" Type="http://schemas.openxmlformats.org/officeDocument/2006/relationships/chart" Target="../charts/chart14.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Rectangular Callout 5"/>
          <p:cNvSpPr/>
          <p:nvPr/>
        </p:nvSpPr>
        <p:spPr>
          <a:xfrm>
            <a:off x="18092655" y="5522088"/>
            <a:ext cx="7947226" cy="6656309"/>
          </a:xfrm>
          <a:prstGeom prst="wedgeRectCallout">
            <a:avLst>
              <a:gd name="adj1" fmla="val 11375"/>
              <a:gd name="adj2" fmla="val 62654"/>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39" name="Text Box 16"/>
          <p:cNvSpPr txBox="1">
            <a:spLocks noChangeArrowheads="1"/>
          </p:cNvSpPr>
          <p:nvPr/>
        </p:nvSpPr>
        <p:spPr bwMode="auto">
          <a:xfrm>
            <a:off x="8490859" y="668666"/>
            <a:ext cx="28019827" cy="51436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9925" tIns="39970" rIns="79925" bIns="39970">
            <a:spAutoFit/>
          </a:bodyPr>
          <a:lstStyle>
            <a:lvl1pPr defTabSz="5016500" eaLnBrk="0" hangingPunct="0">
              <a:defRPr sz="4000" b="1" baseline="-25000">
                <a:solidFill>
                  <a:schemeClr val="tx1"/>
                </a:solidFill>
                <a:latin typeface="Arial" pitchFamily="34" charset="0"/>
                <a:ea typeface="MS PGothic" pitchFamily="34" charset="-128"/>
              </a:defRPr>
            </a:lvl1pPr>
            <a:lvl2pPr marL="742950" indent="-285750" defTabSz="5016500" eaLnBrk="0" hangingPunct="0">
              <a:defRPr sz="4000" b="1" baseline="-25000">
                <a:solidFill>
                  <a:schemeClr val="tx1"/>
                </a:solidFill>
                <a:latin typeface="Arial" pitchFamily="34" charset="0"/>
                <a:ea typeface="MS PGothic" pitchFamily="34" charset="-128"/>
              </a:defRPr>
            </a:lvl2pPr>
            <a:lvl3pPr marL="1143000" indent="-228600" defTabSz="5016500" eaLnBrk="0" hangingPunct="0">
              <a:defRPr sz="4000" b="1" baseline="-25000">
                <a:solidFill>
                  <a:schemeClr val="tx1"/>
                </a:solidFill>
                <a:latin typeface="Arial" pitchFamily="34" charset="0"/>
                <a:ea typeface="MS PGothic" pitchFamily="34" charset="-128"/>
              </a:defRPr>
            </a:lvl3pPr>
            <a:lvl4pPr marL="1600200" indent="-228600" defTabSz="5016500" eaLnBrk="0" hangingPunct="0">
              <a:defRPr sz="4000" b="1" baseline="-25000">
                <a:solidFill>
                  <a:schemeClr val="tx1"/>
                </a:solidFill>
                <a:latin typeface="Arial" pitchFamily="34" charset="0"/>
                <a:ea typeface="MS PGothic" pitchFamily="34" charset="-128"/>
              </a:defRPr>
            </a:lvl4pPr>
            <a:lvl5pPr marL="2057400" indent="-228600" defTabSz="5016500" eaLnBrk="0" hangingPunct="0">
              <a:defRPr sz="4000" b="1" baseline="-25000">
                <a:solidFill>
                  <a:schemeClr val="tx1"/>
                </a:solidFill>
                <a:latin typeface="Arial" pitchFamily="34" charset="0"/>
                <a:ea typeface="MS PGothic" pitchFamily="34" charset="-128"/>
              </a:defRPr>
            </a:lvl5pPr>
            <a:lvl6pPr marL="2514600" indent="-228600" defTabSz="5016500" eaLnBrk="0" fontAlgn="base" hangingPunct="0">
              <a:spcBef>
                <a:spcPct val="0"/>
              </a:spcBef>
              <a:spcAft>
                <a:spcPct val="0"/>
              </a:spcAft>
              <a:defRPr sz="4000" b="1" baseline="-25000">
                <a:solidFill>
                  <a:schemeClr val="tx1"/>
                </a:solidFill>
                <a:latin typeface="Arial" pitchFamily="34" charset="0"/>
                <a:ea typeface="MS PGothic" pitchFamily="34" charset="-128"/>
              </a:defRPr>
            </a:lvl6pPr>
            <a:lvl7pPr marL="2971800" indent="-228600" defTabSz="5016500" eaLnBrk="0" fontAlgn="base" hangingPunct="0">
              <a:spcBef>
                <a:spcPct val="0"/>
              </a:spcBef>
              <a:spcAft>
                <a:spcPct val="0"/>
              </a:spcAft>
              <a:defRPr sz="4000" b="1" baseline="-25000">
                <a:solidFill>
                  <a:schemeClr val="tx1"/>
                </a:solidFill>
                <a:latin typeface="Arial" pitchFamily="34" charset="0"/>
                <a:ea typeface="MS PGothic" pitchFamily="34" charset="-128"/>
              </a:defRPr>
            </a:lvl7pPr>
            <a:lvl8pPr marL="3429000" indent="-228600" defTabSz="5016500" eaLnBrk="0" fontAlgn="base" hangingPunct="0">
              <a:spcBef>
                <a:spcPct val="0"/>
              </a:spcBef>
              <a:spcAft>
                <a:spcPct val="0"/>
              </a:spcAft>
              <a:defRPr sz="4000" b="1" baseline="-25000">
                <a:solidFill>
                  <a:schemeClr val="tx1"/>
                </a:solidFill>
                <a:latin typeface="Arial" pitchFamily="34" charset="0"/>
                <a:ea typeface="MS PGothic" pitchFamily="34" charset="-128"/>
              </a:defRPr>
            </a:lvl8pPr>
            <a:lvl9pPr marL="3886200" indent="-228600" defTabSz="5016500" eaLnBrk="0" fontAlgn="base" hangingPunct="0">
              <a:spcBef>
                <a:spcPct val="0"/>
              </a:spcBef>
              <a:spcAft>
                <a:spcPct val="0"/>
              </a:spcAft>
              <a:defRPr sz="4000" b="1" baseline="-25000">
                <a:solidFill>
                  <a:schemeClr val="tx1"/>
                </a:solidFill>
                <a:latin typeface="Arial" pitchFamily="34" charset="0"/>
                <a:ea typeface="MS PGothic" pitchFamily="34" charset="-128"/>
              </a:defRPr>
            </a:lvl9pPr>
          </a:lstStyle>
          <a:p>
            <a:pPr algn="ctr" eaLnBrk="1" hangingPunct="1">
              <a:spcBef>
                <a:spcPts val="0"/>
              </a:spcBef>
            </a:pPr>
            <a:r>
              <a:rPr lang="en-US" altLang="zh-CN" sz="7200" baseline="0" dirty="0">
                <a:ea typeface="SimSun" pitchFamily="2" charset="-122"/>
              </a:rPr>
              <a:t>Visual Assessment of a </a:t>
            </a:r>
            <a:r>
              <a:rPr lang="en-US" altLang="zh-CN" sz="7200" baseline="0" dirty="0" err="1">
                <a:ea typeface="SimSun" pitchFamily="2" charset="-122"/>
              </a:rPr>
              <a:t>Meiofauna</a:t>
            </a:r>
            <a:r>
              <a:rPr lang="en-US" altLang="zh-CN" sz="7200" baseline="0" dirty="0">
                <a:ea typeface="SimSun" pitchFamily="2" charset="-122"/>
              </a:rPr>
              <a:t> Community </a:t>
            </a:r>
          </a:p>
          <a:p>
            <a:pPr algn="ctr" eaLnBrk="1" hangingPunct="1">
              <a:spcBef>
                <a:spcPts val="0"/>
              </a:spcBef>
            </a:pPr>
            <a:r>
              <a:rPr lang="en-US" sz="8200" dirty="0"/>
              <a:t>Ashley Guglielmi</a:t>
            </a:r>
            <a:r>
              <a:rPr lang="en-US" sz="6000" baseline="30000" dirty="0"/>
              <a:t>1</a:t>
            </a:r>
            <a:r>
              <a:rPr lang="en-US" sz="8200" dirty="0"/>
              <a:t>, Lilly Bove</a:t>
            </a:r>
            <a:r>
              <a:rPr lang="en-US" sz="6000" baseline="30000" dirty="0"/>
              <a:t>1</a:t>
            </a:r>
            <a:r>
              <a:rPr lang="en-US" sz="8200" dirty="0"/>
              <a:t>,  James Moore</a:t>
            </a:r>
            <a:r>
              <a:rPr lang="en-US" sz="6000" baseline="30000" dirty="0"/>
              <a:t>1</a:t>
            </a:r>
            <a:r>
              <a:rPr lang="en-US" sz="8200" dirty="0"/>
              <a:t>, Lisa Piastuch</a:t>
            </a:r>
            <a:r>
              <a:rPr lang="en-US" sz="6000" baseline="30000" dirty="0"/>
              <a:t>2</a:t>
            </a:r>
            <a:r>
              <a:rPr lang="en-US" sz="8200" dirty="0"/>
              <a:t>, and Ashley Stoehr</a:t>
            </a:r>
            <a:r>
              <a:rPr lang="en-US" sz="6000" baseline="30000" dirty="0"/>
              <a:t>1</a:t>
            </a:r>
          </a:p>
          <a:p>
            <a:pPr algn="ctr" eaLnBrk="1" hangingPunct="1">
              <a:spcBef>
                <a:spcPts val="0"/>
              </a:spcBef>
            </a:pPr>
            <a:br>
              <a:rPr lang="en-US" sz="8200" dirty="0"/>
            </a:br>
            <a:endParaRPr lang="en-US" sz="8200" dirty="0"/>
          </a:p>
          <a:p>
            <a:pPr algn="ctr" eaLnBrk="1" hangingPunct="1">
              <a:spcBef>
                <a:spcPct val="50000"/>
              </a:spcBef>
            </a:pPr>
            <a:endParaRPr lang="en-US" altLang="zh-CN" sz="6200" baseline="0" dirty="0">
              <a:ea typeface="SimSun" pitchFamily="2" charset="-122"/>
            </a:endParaRPr>
          </a:p>
        </p:txBody>
      </p:sp>
      <p:sp>
        <p:nvSpPr>
          <p:cNvPr id="14341" name="Text Box 18"/>
          <p:cNvSpPr txBox="1">
            <a:spLocks noChangeArrowheads="1"/>
          </p:cNvSpPr>
          <p:nvPr/>
        </p:nvSpPr>
        <p:spPr bwMode="auto">
          <a:xfrm>
            <a:off x="4419600" y="3505200"/>
            <a:ext cx="37359773" cy="2148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9925" tIns="39970" rIns="79925" bIns="39970">
            <a:spAutoFit/>
          </a:bodyPr>
          <a:lstStyle>
            <a:lvl1pPr defTabSz="5016500" eaLnBrk="0" hangingPunct="0">
              <a:defRPr sz="4000" b="1" baseline="-25000">
                <a:solidFill>
                  <a:schemeClr val="tx1"/>
                </a:solidFill>
                <a:latin typeface="Arial" pitchFamily="34" charset="0"/>
                <a:ea typeface="MS PGothic" pitchFamily="34" charset="-128"/>
              </a:defRPr>
            </a:lvl1pPr>
            <a:lvl2pPr marL="742950" indent="-285750" defTabSz="5016500" eaLnBrk="0" hangingPunct="0">
              <a:defRPr sz="4000" b="1" baseline="-25000">
                <a:solidFill>
                  <a:schemeClr val="tx1"/>
                </a:solidFill>
                <a:latin typeface="Arial" pitchFamily="34" charset="0"/>
                <a:ea typeface="MS PGothic" pitchFamily="34" charset="-128"/>
              </a:defRPr>
            </a:lvl2pPr>
            <a:lvl3pPr marL="1143000" indent="-228600" defTabSz="5016500" eaLnBrk="0" hangingPunct="0">
              <a:defRPr sz="4000" b="1" baseline="-25000">
                <a:solidFill>
                  <a:schemeClr val="tx1"/>
                </a:solidFill>
                <a:latin typeface="Arial" pitchFamily="34" charset="0"/>
                <a:ea typeface="MS PGothic" pitchFamily="34" charset="-128"/>
              </a:defRPr>
            </a:lvl3pPr>
            <a:lvl4pPr marL="1600200" indent="-228600" defTabSz="5016500" eaLnBrk="0" hangingPunct="0">
              <a:defRPr sz="4000" b="1" baseline="-25000">
                <a:solidFill>
                  <a:schemeClr val="tx1"/>
                </a:solidFill>
                <a:latin typeface="Arial" pitchFamily="34" charset="0"/>
                <a:ea typeface="MS PGothic" pitchFamily="34" charset="-128"/>
              </a:defRPr>
            </a:lvl4pPr>
            <a:lvl5pPr marL="2057400" indent="-228600" defTabSz="5016500" eaLnBrk="0" hangingPunct="0">
              <a:defRPr sz="4000" b="1" baseline="-25000">
                <a:solidFill>
                  <a:schemeClr val="tx1"/>
                </a:solidFill>
                <a:latin typeface="Arial" pitchFamily="34" charset="0"/>
                <a:ea typeface="MS PGothic" pitchFamily="34" charset="-128"/>
              </a:defRPr>
            </a:lvl5pPr>
            <a:lvl6pPr marL="2514600" indent="-228600" defTabSz="5016500" eaLnBrk="0" fontAlgn="base" hangingPunct="0">
              <a:spcBef>
                <a:spcPct val="0"/>
              </a:spcBef>
              <a:spcAft>
                <a:spcPct val="0"/>
              </a:spcAft>
              <a:defRPr sz="4000" b="1" baseline="-25000">
                <a:solidFill>
                  <a:schemeClr val="tx1"/>
                </a:solidFill>
                <a:latin typeface="Arial" pitchFamily="34" charset="0"/>
                <a:ea typeface="MS PGothic" pitchFamily="34" charset="-128"/>
              </a:defRPr>
            </a:lvl6pPr>
            <a:lvl7pPr marL="2971800" indent="-228600" defTabSz="5016500" eaLnBrk="0" fontAlgn="base" hangingPunct="0">
              <a:spcBef>
                <a:spcPct val="0"/>
              </a:spcBef>
              <a:spcAft>
                <a:spcPct val="0"/>
              </a:spcAft>
              <a:defRPr sz="4000" b="1" baseline="-25000">
                <a:solidFill>
                  <a:schemeClr val="tx1"/>
                </a:solidFill>
                <a:latin typeface="Arial" pitchFamily="34" charset="0"/>
                <a:ea typeface="MS PGothic" pitchFamily="34" charset="-128"/>
              </a:defRPr>
            </a:lvl7pPr>
            <a:lvl8pPr marL="3429000" indent="-228600" defTabSz="5016500" eaLnBrk="0" fontAlgn="base" hangingPunct="0">
              <a:spcBef>
                <a:spcPct val="0"/>
              </a:spcBef>
              <a:spcAft>
                <a:spcPct val="0"/>
              </a:spcAft>
              <a:defRPr sz="4000" b="1" baseline="-25000">
                <a:solidFill>
                  <a:schemeClr val="tx1"/>
                </a:solidFill>
                <a:latin typeface="Arial" pitchFamily="34" charset="0"/>
                <a:ea typeface="MS PGothic" pitchFamily="34" charset="-128"/>
              </a:defRPr>
            </a:lvl8pPr>
            <a:lvl9pPr marL="3886200" indent="-228600" defTabSz="5016500" eaLnBrk="0" fontAlgn="base" hangingPunct="0">
              <a:spcBef>
                <a:spcPct val="0"/>
              </a:spcBef>
              <a:spcAft>
                <a:spcPct val="0"/>
              </a:spcAft>
              <a:defRPr sz="4000" b="1" baseline="-25000">
                <a:solidFill>
                  <a:schemeClr val="tx1"/>
                </a:solidFill>
                <a:latin typeface="Arial" pitchFamily="34" charset="0"/>
                <a:ea typeface="MS PGothic" pitchFamily="34" charset="-128"/>
              </a:defRPr>
            </a:lvl9pPr>
          </a:lstStyle>
          <a:p>
            <a:pPr algn="ctr" eaLnBrk="1" hangingPunct="1">
              <a:lnSpc>
                <a:spcPct val="60000"/>
              </a:lnSpc>
              <a:spcBef>
                <a:spcPct val="50000"/>
              </a:spcBef>
            </a:pPr>
            <a:r>
              <a:rPr lang="en-US" altLang="zh-CN" sz="4800" baseline="0" dirty="0">
                <a:ea typeface="SimSun" pitchFamily="2" charset="-122"/>
              </a:rPr>
              <a:t>Sacred Heart University, Fairfield, CT 06825</a:t>
            </a:r>
          </a:p>
          <a:p>
            <a:pPr algn="ctr" eaLnBrk="1" hangingPunct="1">
              <a:lnSpc>
                <a:spcPct val="60000"/>
              </a:lnSpc>
              <a:spcBef>
                <a:spcPct val="50000"/>
              </a:spcBef>
            </a:pPr>
            <a:r>
              <a:rPr lang="en-US" altLang="zh-CN" sz="4800" baseline="0" dirty="0">
                <a:ea typeface="SimSun" pitchFamily="2" charset="-122"/>
              </a:rPr>
              <a:t>University of Connecticut, Avery Point, Groton, CT 06340 </a:t>
            </a:r>
          </a:p>
          <a:p>
            <a:pPr algn="ctr" eaLnBrk="1" hangingPunct="1">
              <a:lnSpc>
                <a:spcPct val="60000"/>
              </a:lnSpc>
              <a:spcBef>
                <a:spcPct val="50000"/>
              </a:spcBef>
            </a:pPr>
            <a:endParaRPr lang="en-US" altLang="zh-CN" sz="4800" baseline="0" dirty="0">
              <a:ea typeface="SimSun" pitchFamily="2" charset="-122"/>
            </a:endParaRPr>
          </a:p>
        </p:txBody>
      </p:sp>
      <p:grpSp>
        <p:nvGrpSpPr>
          <p:cNvPr id="12" name="Group 11"/>
          <p:cNvGrpSpPr/>
          <p:nvPr/>
        </p:nvGrpSpPr>
        <p:grpSpPr>
          <a:xfrm>
            <a:off x="110712" y="5410200"/>
            <a:ext cx="14824488" cy="3370769"/>
            <a:chOff x="2" y="5410200"/>
            <a:chExt cx="14824488" cy="3370769"/>
          </a:xfrm>
        </p:grpSpPr>
        <p:sp>
          <p:nvSpPr>
            <p:cNvPr id="14342" name="Rectangle 31"/>
            <p:cNvSpPr>
              <a:spLocks noChangeArrowheads="1"/>
            </p:cNvSpPr>
            <p:nvPr/>
          </p:nvSpPr>
          <p:spPr bwMode="auto">
            <a:xfrm>
              <a:off x="13152" y="5410200"/>
              <a:ext cx="14798188" cy="3370769"/>
            </a:xfrm>
            <a:prstGeom prst="rect">
              <a:avLst/>
            </a:prstGeom>
            <a:noFill/>
            <a:ln w="12700" cmpd="sng">
              <a:solidFill>
                <a:srgbClr val="C0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baseline="0"/>
            </a:p>
          </p:txBody>
        </p:sp>
        <p:sp>
          <p:nvSpPr>
            <p:cNvPr id="70" name="Rectangle 69"/>
            <p:cNvSpPr/>
            <p:nvPr/>
          </p:nvSpPr>
          <p:spPr>
            <a:xfrm>
              <a:off x="2" y="5410200"/>
              <a:ext cx="14824488" cy="754052"/>
            </a:xfrm>
            <a:custGeom>
              <a:avLst/>
              <a:gdLst>
                <a:gd name="connsiteX0" fmla="*/ 0 w 16106775"/>
                <a:gd name="connsiteY0" fmla="*/ 0 h 646331"/>
                <a:gd name="connsiteX1" fmla="*/ 16106775 w 16106775"/>
                <a:gd name="connsiteY1" fmla="*/ 0 h 646331"/>
                <a:gd name="connsiteX2" fmla="*/ 16106775 w 16106775"/>
                <a:gd name="connsiteY2" fmla="*/ 646331 h 646331"/>
                <a:gd name="connsiteX3" fmla="*/ 0 w 16106775"/>
                <a:gd name="connsiteY3" fmla="*/ 646331 h 646331"/>
                <a:gd name="connsiteX4" fmla="*/ 0 w 16106775"/>
                <a:gd name="connsiteY4" fmla="*/ 0 h 646331"/>
                <a:gd name="connsiteX0" fmla="*/ 0 w 16106775"/>
                <a:gd name="connsiteY0" fmla="*/ 0 h 817781"/>
                <a:gd name="connsiteX1" fmla="*/ 16106775 w 16106775"/>
                <a:gd name="connsiteY1" fmla="*/ 0 h 817781"/>
                <a:gd name="connsiteX2" fmla="*/ 16106775 w 16106775"/>
                <a:gd name="connsiteY2" fmla="*/ 646331 h 817781"/>
                <a:gd name="connsiteX3" fmla="*/ 0 w 16106775"/>
                <a:gd name="connsiteY3" fmla="*/ 817781 h 817781"/>
                <a:gd name="connsiteX4" fmla="*/ 0 w 16106775"/>
                <a:gd name="connsiteY4" fmla="*/ 0 h 817781"/>
                <a:gd name="connsiteX0" fmla="*/ 0 w 16106775"/>
                <a:gd name="connsiteY0" fmla="*/ 0 h 817781"/>
                <a:gd name="connsiteX1" fmla="*/ 16106775 w 16106775"/>
                <a:gd name="connsiteY1" fmla="*/ 0 h 817781"/>
                <a:gd name="connsiteX2" fmla="*/ 16106775 w 16106775"/>
                <a:gd name="connsiteY2" fmla="*/ 817781 h 817781"/>
                <a:gd name="connsiteX3" fmla="*/ 0 w 16106775"/>
                <a:gd name="connsiteY3" fmla="*/ 817781 h 817781"/>
                <a:gd name="connsiteX4" fmla="*/ 0 w 16106775"/>
                <a:gd name="connsiteY4" fmla="*/ 0 h 817781"/>
                <a:gd name="connsiteX0" fmla="*/ 0 w 16106775"/>
                <a:gd name="connsiteY0" fmla="*/ 0 h 979756"/>
                <a:gd name="connsiteX1" fmla="*/ 16106775 w 16106775"/>
                <a:gd name="connsiteY1" fmla="*/ 0 h 979756"/>
                <a:gd name="connsiteX2" fmla="*/ 16106775 w 16106775"/>
                <a:gd name="connsiteY2" fmla="*/ 817781 h 979756"/>
                <a:gd name="connsiteX3" fmla="*/ 0 w 16106775"/>
                <a:gd name="connsiteY3" fmla="*/ 979756 h 979756"/>
                <a:gd name="connsiteX4" fmla="*/ 0 w 16106775"/>
                <a:gd name="connsiteY4" fmla="*/ 0 h 979756"/>
                <a:gd name="connsiteX0" fmla="*/ 0 w 16106775"/>
                <a:gd name="connsiteY0" fmla="*/ 0 h 979756"/>
                <a:gd name="connsiteX1" fmla="*/ 16106775 w 16106775"/>
                <a:gd name="connsiteY1" fmla="*/ 0 h 979756"/>
                <a:gd name="connsiteX2" fmla="*/ 16106775 w 16106775"/>
                <a:gd name="connsiteY2" fmla="*/ 979756 h 979756"/>
                <a:gd name="connsiteX3" fmla="*/ 0 w 16106775"/>
                <a:gd name="connsiteY3" fmla="*/ 979756 h 979756"/>
                <a:gd name="connsiteX4" fmla="*/ 0 w 16106775"/>
                <a:gd name="connsiteY4" fmla="*/ 0 h 979756"/>
                <a:gd name="connsiteX0" fmla="*/ 0 w 16106775"/>
                <a:gd name="connsiteY0" fmla="*/ 0 h 979756"/>
                <a:gd name="connsiteX1" fmla="*/ 16106775 w 16106775"/>
                <a:gd name="connsiteY1" fmla="*/ 0 h 979756"/>
                <a:gd name="connsiteX2" fmla="*/ 16106775 w 16106775"/>
                <a:gd name="connsiteY2" fmla="*/ 979756 h 979756"/>
                <a:gd name="connsiteX3" fmla="*/ 15741 w 16106775"/>
                <a:gd name="connsiteY3" fmla="*/ 763643 h 979756"/>
                <a:gd name="connsiteX4" fmla="*/ 0 w 16106775"/>
                <a:gd name="connsiteY4" fmla="*/ 0 h 979756"/>
                <a:gd name="connsiteX0" fmla="*/ 0 w 16106775"/>
                <a:gd name="connsiteY0" fmla="*/ 0 h 763643"/>
                <a:gd name="connsiteX1" fmla="*/ 16106775 w 16106775"/>
                <a:gd name="connsiteY1" fmla="*/ 0 h 763643"/>
                <a:gd name="connsiteX2" fmla="*/ 16091032 w 16106775"/>
                <a:gd name="connsiteY2" fmla="*/ 750930 h 763643"/>
                <a:gd name="connsiteX3" fmla="*/ 15741 w 16106775"/>
                <a:gd name="connsiteY3" fmla="*/ 763643 h 763643"/>
                <a:gd name="connsiteX4" fmla="*/ 0 w 16106775"/>
                <a:gd name="connsiteY4" fmla="*/ 0 h 7636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06775" h="763643">
                  <a:moveTo>
                    <a:pt x="0" y="0"/>
                  </a:moveTo>
                  <a:lnTo>
                    <a:pt x="16106775" y="0"/>
                  </a:lnTo>
                  <a:lnTo>
                    <a:pt x="16091032" y="750930"/>
                  </a:lnTo>
                  <a:lnTo>
                    <a:pt x="15741" y="763643"/>
                  </a:lnTo>
                  <a:lnTo>
                    <a:pt x="0" y="0"/>
                  </a:lnTo>
                  <a:close/>
                </a:path>
              </a:pathLst>
            </a:custGeom>
            <a:solidFill>
              <a:srgbClr val="C00000"/>
            </a:solidFill>
            <a:ln w="12700" cmpd="sng">
              <a:noFill/>
            </a:ln>
          </p:spPr>
          <p:txBody>
            <a:bodyPr wrap="square">
              <a:spAutoFit/>
            </a:bodyPr>
            <a:lstStyle/>
            <a:p>
              <a:pPr algn="ctr">
                <a:defRPr/>
              </a:pPr>
              <a:r>
                <a:rPr lang="en-US" sz="4300" baseline="0" dirty="0">
                  <a:solidFill>
                    <a:schemeClr val="bg1"/>
                  </a:solidFill>
                  <a:latin typeface="Arial" charset="0"/>
                  <a:ea typeface="ＭＳ Ｐゴシック" charset="0"/>
                  <a:cs typeface="ＭＳ Ｐゴシック" charset="0"/>
                </a:rPr>
                <a:t>Background</a:t>
              </a:r>
            </a:p>
          </p:txBody>
        </p:sp>
        <p:sp>
          <p:nvSpPr>
            <p:cNvPr id="8" name="TextBox 7"/>
            <p:cNvSpPr txBox="1"/>
            <p:nvPr/>
          </p:nvSpPr>
          <p:spPr>
            <a:xfrm>
              <a:off x="243708" y="6299243"/>
              <a:ext cx="14337077" cy="2235157"/>
            </a:xfrm>
            <a:prstGeom prst="rect">
              <a:avLst/>
            </a:prstGeom>
            <a:noFill/>
          </p:spPr>
          <p:txBody>
            <a:bodyPr wrap="square" lIns="79925" tIns="39970" rIns="79925" bIns="39970" rtlCol="0">
              <a:spAutoFit/>
            </a:bodyPr>
            <a:lstStyle/>
            <a:p>
              <a:pPr algn="just">
                <a:spcBef>
                  <a:spcPts val="0"/>
                </a:spcBef>
                <a:spcAft>
                  <a:spcPts val="0"/>
                </a:spcAft>
              </a:pPr>
              <a:r>
                <a:rPr lang="en-US" sz="2800" b="0" baseline="0" dirty="0">
                  <a:latin typeface="Arial" charset="0"/>
                  <a:ea typeface="Arial" charset="0"/>
                  <a:cs typeface="Arial" charset="0"/>
                </a:rPr>
                <a:t>Meiofauna are small, short-lived invertebrates (45 µm-1mm) that live between sand grains in aquatic environments.</a:t>
              </a:r>
              <a:r>
                <a:rPr lang="en-US" sz="2800" b="0" baseline="30000" dirty="0">
                  <a:latin typeface="Arial" charset="0"/>
                  <a:ea typeface="Arial" charset="0"/>
                  <a:cs typeface="Arial" charset="0"/>
                </a:rPr>
                <a:t>1</a:t>
              </a:r>
              <a:r>
                <a:rPr lang="en-US" sz="2800" b="0" baseline="0" dirty="0">
                  <a:latin typeface="Arial" charset="0"/>
                  <a:ea typeface="Arial" charset="0"/>
                  <a:cs typeface="Arial" charset="0"/>
                </a:rPr>
                <a:t> Their community can quickly change with abiotic conditions and anthropogenic influence.</a:t>
              </a:r>
              <a:r>
                <a:rPr lang="en-US" sz="2800" b="0" baseline="30000" dirty="0">
                  <a:latin typeface="Arial" charset="0"/>
                  <a:ea typeface="Arial" charset="0"/>
                  <a:cs typeface="Arial" charset="0"/>
                </a:rPr>
                <a:t>1-3</a:t>
              </a:r>
              <a:r>
                <a:rPr lang="en-US" sz="2800" b="0" baseline="0" dirty="0">
                  <a:latin typeface="Arial" charset="0"/>
                  <a:ea typeface="Arial" charset="0"/>
                  <a:cs typeface="Arial" charset="0"/>
                </a:rPr>
                <a:t> Because of this, they could be important contributors to biomonitoring programs.</a:t>
              </a:r>
              <a:r>
                <a:rPr lang="en-US" sz="2800" b="0" baseline="30000" dirty="0">
                  <a:latin typeface="Arial" charset="0"/>
                  <a:ea typeface="Arial" charset="0"/>
                  <a:cs typeface="Arial" charset="0"/>
                </a:rPr>
                <a:t>1-2.</a:t>
              </a:r>
              <a:r>
                <a:rPr lang="en-US" sz="2800" b="0" baseline="0" dirty="0">
                  <a:latin typeface="Arial" charset="0"/>
                  <a:ea typeface="Arial" charset="0"/>
                  <a:cs typeface="Arial" charset="0"/>
                </a:rPr>
                <a:t> Biomonitoring programs assess changes within the biodiversity or landscape of an ecosystem as related to ecosystem health.</a:t>
              </a:r>
            </a:p>
          </p:txBody>
        </p:sp>
      </p:grpSp>
      <p:grpSp>
        <p:nvGrpSpPr>
          <p:cNvPr id="31" name="Group 30"/>
          <p:cNvGrpSpPr/>
          <p:nvPr/>
        </p:nvGrpSpPr>
        <p:grpSpPr>
          <a:xfrm>
            <a:off x="75147" y="9205978"/>
            <a:ext cx="14824488" cy="5119622"/>
            <a:chOff x="-35563" y="9205978"/>
            <a:chExt cx="14824488" cy="5119622"/>
          </a:xfrm>
        </p:grpSpPr>
        <p:sp>
          <p:nvSpPr>
            <p:cNvPr id="36" name="Rectangle 31"/>
            <p:cNvSpPr>
              <a:spLocks noChangeArrowheads="1"/>
            </p:cNvSpPr>
            <p:nvPr/>
          </p:nvSpPr>
          <p:spPr bwMode="auto">
            <a:xfrm>
              <a:off x="-22413" y="9205978"/>
              <a:ext cx="14798188" cy="5119622"/>
            </a:xfrm>
            <a:prstGeom prst="rect">
              <a:avLst/>
            </a:prstGeom>
            <a:noFill/>
            <a:ln w="12700" cmpd="sng">
              <a:solidFill>
                <a:srgbClr val="C0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baseline="0"/>
            </a:p>
          </p:txBody>
        </p:sp>
        <p:sp>
          <p:nvSpPr>
            <p:cNvPr id="37" name="Rectangle 69"/>
            <p:cNvSpPr/>
            <p:nvPr/>
          </p:nvSpPr>
          <p:spPr>
            <a:xfrm>
              <a:off x="-35563" y="9225060"/>
              <a:ext cx="14824488" cy="754052"/>
            </a:xfrm>
            <a:custGeom>
              <a:avLst/>
              <a:gdLst>
                <a:gd name="connsiteX0" fmla="*/ 0 w 16106775"/>
                <a:gd name="connsiteY0" fmla="*/ 0 h 646331"/>
                <a:gd name="connsiteX1" fmla="*/ 16106775 w 16106775"/>
                <a:gd name="connsiteY1" fmla="*/ 0 h 646331"/>
                <a:gd name="connsiteX2" fmla="*/ 16106775 w 16106775"/>
                <a:gd name="connsiteY2" fmla="*/ 646331 h 646331"/>
                <a:gd name="connsiteX3" fmla="*/ 0 w 16106775"/>
                <a:gd name="connsiteY3" fmla="*/ 646331 h 646331"/>
                <a:gd name="connsiteX4" fmla="*/ 0 w 16106775"/>
                <a:gd name="connsiteY4" fmla="*/ 0 h 646331"/>
                <a:gd name="connsiteX0" fmla="*/ 0 w 16106775"/>
                <a:gd name="connsiteY0" fmla="*/ 0 h 817781"/>
                <a:gd name="connsiteX1" fmla="*/ 16106775 w 16106775"/>
                <a:gd name="connsiteY1" fmla="*/ 0 h 817781"/>
                <a:gd name="connsiteX2" fmla="*/ 16106775 w 16106775"/>
                <a:gd name="connsiteY2" fmla="*/ 646331 h 817781"/>
                <a:gd name="connsiteX3" fmla="*/ 0 w 16106775"/>
                <a:gd name="connsiteY3" fmla="*/ 817781 h 817781"/>
                <a:gd name="connsiteX4" fmla="*/ 0 w 16106775"/>
                <a:gd name="connsiteY4" fmla="*/ 0 h 817781"/>
                <a:gd name="connsiteX0" fmla="*/ 0 w 16106775"/>
                <a:gd name="connsiteY0" fmla="*/ 0 h 817781"/>
                <a:gd name="connsiteX1" fmla="*/ 16106775 w 16106775"/>
                <a:gd name="connsiteY1" fmla="*/ 0 h 817781"/>
                <a:gd name="connsiteX2" fmla="*/ 16106775 w 16106775"/>
                <a:gd name="connsiteY2" fmla="*/ 817781 h 817781"/>
                <a:gd name="connsiteX3" fmla="*/ 0 w 16106775"/>
                <a:gd name="connsiteY3" fmla="*/ 817781 h 817781"/>
                <a:gd name="connsiteX4" fmla="*/ 0 w 16106775"/>
                <a:gd name="connsiteY4" fmla="*/ 0 h 817781"/>
                <a:gd name="connsiteX0" fmla="*/ 0 w 16106775"/>
                <a:gd name="connsiteY0" fmla="*/ 0 h 979756"/>
                <a:gd name="connsiteX1" fmla="*/ 16106775 w 16106775"/>
                <a:gd name="connsiteY1" fmla="*/ 0 h 979756"/>
                <a:gd name="connsiteX2" fmla="*/ 16106775 w 16106775"/>
                <a:gd name="connsiteY2" fmla="*/ 817781 h 979756"/>
                <a:gd name="connsiteX3" fmla="*/ 0 w 16106775"/>
                <a:gd name="connsiteY3" fmla="*/ 979756 h 979756"/>
                <a:gd name="connsiteX4" fmla="*/ 0 w 16106775"/>
                <a:gd name="connsiteY4" fmla="*/ 0 h 979756"/>
                <a:gd name="connsiteX0" fmla="*/ 0 w 16106775"/>
                <a:gd name="connsiteY0" fmla="*/ 0 h 979756"/>
                <a:gd name="connsiteX1" fmla="*/ 16106775 w 16106775"/>
                <a:gd name="connsiteY1" fmla="*/ 0 h 979756"/>
                <a:gd name="connsiteX2" fmla="*/ 16106775 w 16106775"/>
                <a:gd name="connsiteY2" fmla="*/ 979756 h 979756"/>
                <a:gd name="connsiteX3" fmla="*/ 0 w 16106775"/>
                <a:gd name="connsiteY3" fmla="*/ 979756 h 979756"/>
                <a:gd name="connsiteX4" fmla="*/ 0 w 16106775"/>
                <a:gd name="connsiteY4" fmla="*/ 0 h 979756"/>
                <a:gd name="connsiteX0" fmla="*/ 0 w 16106775"/>
                <a:gd name="connsiteY0" fmla="*/ 0 h 979756"/>
                <a:gd name="connsiteX1" fmla="*/ 16106775 w 16106775"/>
                <a:gd name="connsiteY1" fmla="*/ 0 h 979756"/>
                <a:gd name="connsiteX2" fmla="*/ 16106775 w 16106775"/>
                <a:gd name="connsiteY2" fmla="*/ 979756 h 979756"/>
                <a:gd name="connsiteX3" fmla="*/ 15741 w 16106775"/>
                <a:gd name="connsiteY3" fmla="*/ 763643 h 979756"/>
                <a:gd name="connsiteX4" fmla="*/ 0 w 16106775"/>
                <a:gd name="connsiteY4" fmla="*/ 0 h 979756"/>
                <a:gd name="connsiteX0" fmla="*/ 0 w 16106775"/>
                <a:gd name="connsiteY0" fmla="*/ 0 h 763643"/>
                <a:gd name="connsiteX1" fmla="*/ 16106775 w 16106775"/>
                <a:gd name="connsiteY1" fmla="*/ 0 h 763643"/>
                <a:gd name="connsiteX2" fmla="*/ 16091032 w 16106775"/>
                <a:gd name="connsiteY2" fmla="*/ 750930 h 763643"/>
                <a:gd name="connsiteX3" fmla="*/ 15741 w 16106775"/>
                <a:gd name="connsiteY3" fmla="*/ 763643 h 763643"/>
                <a:gd name="connsiteX4" fmla="*/ 0 w 16106775"/>
                <a:gd name="connsiteY4" fmla="*/ 0 h 7636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06775" h="763643">
                  <a:moveTo>
                    <a:pt x="0" y="0"/>
                  </a:moveTo>
                  <a:lnTo>
                    <a:pt x="16106775" y="0"/>
                  </a:lnTo>
                  <a:lnTo>
                    <a:pt x="16091032" y="750930"/>
                  </a:lnTo>
                  <a:lnTo>
                    <a:pt x="15741" y="763643"/>
                  </a:lnTo>
                  <a:lnTo>
                    <a:pt x="0" y="0"/>
                  </a:lnTo>
                  <a:close/>
                </a:path>
              </a:pathLst>
            </a:custGeom>
            <a:solidFill>
              <a:srgbClr val="C00000"/>
            </a:solidFill>
            <a:ln w="12700" cmpd="sng">
              <a:noFill/>
            </a:ln>
          </p:spPr>
          <p:txBody>
            <a:bodyPr wrap="square">
              <a:spAutoFit/>
            </a:bodyPr>
            <a:lstStyle/>
            <a:p>
              <a:pPr algn="ctr">
                <a:defRPr/>
              </a:pPr>
              <a:r>
                <a:rPr lang="en-US" sz="4300" baseline="0" dirty="0">
                  <a:solidFill>
                    <a:schemeClr val="bg1"/>
                  </a:solidFill>
                  <a:latin typeface="Arial" charset="0"/>
                  <a:ea typeface="ＭＳ Ｐゴシック" charset="0"/>
                  <a:cs typeface="ＭＳ Ｐゴシック" charset="0"/>
                </a:rPr>
                <a:t>Goals and Objectives</a:t>
              </a:r>
            </a:p>
          </p:txBody>
        </p:sp>
        <p:sp>
          <p:nvSpPr>
            <p:cNvPr id="38" name="TextBox 37"/>
            <p:cNvSpPr txBox="1"/>
            <p:nvPr/>
          </p:nvSpPr>
          <p:spPr>
            <a:xfrm>
              <a:off x="208143" y="10145217"/>
              <a:ext cx="14337077" cy="3958705"/>
            </a:xfrm>
            <a:prstGeom prst="rect">
              <a:avLst/>
            </a:prstGeom>
            <a:noFill/>
          </p:spPr>
          <p:txBody>
            <a:bodyPr wrap="square" lIns="79925" tIns="39970" rIns="79925" bIns="39970" rtlCol="0">
              <a:spAutoFit/>
            </a:bodyPr>
            <a:lstStyle/>
            <a:p>
              <a:pPr algn="just">
                <a:spcBef>
                  <a:spcPts val="0"/>
                </a:spcBef>
                <a:spcAft>
                  <a:spcPts val="0"/>
                </a:spcAft>
              </a:pPr>
              <a:r>
                <a:rPr lang="en-US" sz="2800" b="0" i="0" u="none" strike="noStrike" baseline="0" dirty="0">
                  <a:solidFill>
                    <a:srgbClr val="000000"/>
                  </a:solidFill>
                  <a:effectLst/>
                </a:rPr>
                <a:t>Our goal was to determine if visual identifications of meiofauna to high taxonomic levels could be sufficient to document community changes,</a:t>
              </a:r>
              <a:r>
                <a:rPr lang="en-US" sz="2800" b="0" i="0" u="none" strike="noStrike" baseline="0" dirty="0">
                  <a:solidFill>
                    <a:srgbClr val="FF0000"/>
                  </a:solidFill>
                  <a:effectLst/>
                </a:rPr>
                <a:t> </a:t>
              </a:r>
              <a:r>
                <a:rPr lang="en-US" sz="2800" b="0" i="0" u="none" strike="noStrike" baseline="0" dirty="0">
                  <a:solidFill>
                    <a:srgbClr val="000000"/>
                  </a:solidFill>
                  <a:effectLst/>
                </a:rPr>
                <a:t>or if genetic identification would be required. Visual identification is cheaper, but a more time-consuming method.</a:t>
              </a:r>
              <a:r>
                <a:rPr lang="en-US" sz="2800" b="0" baseline="30000" dirty="0">
                  <a:latin typeface="Arial" charset="0"/>
                  <a:ea typeface="Arial" charset="0"/>
                  <a:cs typeface="Arial" charset="0"/>
                </a:rPr>
                <a:t>4</a:t>
              </a:r>
              <a:r>
                <a:rPr lang="en-US" sz="2800" b="0" i="0" u="none" strike="noStrike" baseline="0" dirty="0">
                  <a:solidFill>
                    <a:srgbClr val="000000"/>
                  </a:solidFill>
                  <a:effectLst/>
                </a:rPr>
                <a:t>  </a:t>
              </a:r>
            </a:p>
            <a:p>
              <a:pPr algn="just">
                <a:spcBef>
                  <a:spcPts val="0"/>
                </a:spcBef>
                <a:spcAft>
                  <a:spcPts val="0"/>
                </a:spcAft>
              </a:pPr>
              <a:br>
                <a:rPr lang="en-US" sz="2800" b="0" i="0" u="none" strike="noStrike" baseline="0" dirty="0">
                  <a:solidFill>
                    <a:srgbClr val="000000"/>
                  </a:solidFill>
                  <a:effectLst/>
                </a:rPr>
              </a:br>
              <a:r>
                <a:rPr lang="en-US" sz="2800" b="0" i="0" u="none" strike="noStrike" baseline="0" dirty="0">
                  <a:solidFill>
                    <a:srgbClr val="000000"/>
                  </a:solidFill>
                  <a:effectLst/>
                </a:rPr>
                <a:t>Here, we used visual identification at higher taxonomic levels (e.g., phylum, class) to assess diversity, evenness, and the nematode to copepod ratio (N:C) at Seaside Park (Bridgeport, CT).</a:t>
              </a:r>
              <a:r>
                <a:rPr lang="en-US" sz="2800" b="0" i="0" u="none" strike="noStrike" baseline="0" dirty="0">
                  <a:solidFill>
                    <a:srgbClr val="FF0000"/>
                  </a:solidFill>
                  <a:effectLst/>
                </a:rPr>
                <a:t> </a:t>
              </a:r>
              <a:r>
                <a:rPr lang="en-US" sz="2800" b="0" baseline="0" dirty="0">
                  <a:solidFill>
                    <a:srgbClr val="000000"/>
                  </a:solidFill>
                </a:rPr>
                <a:t>Typically, diversity and evenness are expected to be high in a healthy community, and the N:C low.</a:t>
              </a:r>
              <a:r>
                <a:rPr lang="en-US" sz="2800" b="0" baseline="30000" dirty="0">
                  <a:latin typeface="Arial" charset="0"/>
                  <a:ea typeface="Arial" charset="0"/>
                  <a:cs typeface="Arial" charset="0"/>
                </a:rPr>
                <a:t>5</a:t>
              </a:r>
              <a:r>
                <a:rPr lang="en-US" sz="2800" b="0" baseline="30000" dirty="0"/>
                <a:t>-6</a:t>
              </a:r>
              <a:r>
                <a:rPr lang="en-US" sz="2800" b="0" baseline="0" dirty="0">
                  <a:solidFill>
                    <a:srgbClr val="FF0000"/>
                  </a:solidFill>
                </a:rPr>
                <a:t> </a:t>
              </a:r>
              <a:r>
                <a:rPr lang="en-US" sz="2800" b="0" i="0" u="none" strike="noStrike" baseline="0" dirty="0">
                  <a:solidFill>
                    <a:srgbClr val="000000"/>
                  </a:solidFill>
                  <a:effectLst/>
                </a:rPr>
                <a:t>At Seaside Park we expect the diversity and evenness to be low and the N:C to be high because it is a polluted shoreline. </a:t>
              </a:r>
            </a:p>
          </p:txBody>
        </p:sp>
      </p:grpSp>
      <p:grpSp>
        <p:nvGrpSpPr>
          <p:cNvPr id="14338" name="Group 14337"/>
          <p:cNvGrpSpPr/>
          <p:nvPr/>
        </p:nvGrpSpPr>
        <p:grpSpPr>
          <a:xfrm>
            <a:off x="75147" y="14737974"/>
            <a:ext cx="14824488" cy="14617284"/>
            <a:chOff x="3578" y="14737974"/>
            <a:chExt cx="14824488" cy="14617284"/>
          </a:xfrm>
        </p:grpSpPr>
        <p:sp>
          <p:nvSpPr>
            <p:cNvPr id="39" name="Rectangle 31"/>
            <p:cNvSpPr>
              <a:spLocks noChangeArrowheads="1"/>
            </p:cNvSpPr>
            <p:nvPr/>
          </p:nvSpPr>
          <p:spPr bwMode="auto">
            <a:xfrm>
              <a:off x="16728" y="14757057"/>
              <a:ext cx="14798188" cy="14499698"/>
            </a:xfrm>
            <a:prstGeom prst="rect">
              <a:avLst/>
            </a:prstGeom>
            <a:noFill/>
            <a:ln w="12700" cmpd="sng">
              <a:solidFill>
                <a:srgbClr val="C0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baseline="0"/>
            </a:p>
          </p:txBody>
        </p:sp>
        <p:sp>
          <p:nvSpPr>
            <p:cNvPr id="40" name="Rectangle 69"/>
            <p:cNvSpPr/>
            <p:nvPr/>
          </p:nvSpPr>
          <p:spPr>
            <a:xfrm>
              <a:off x="3578" y="14737974"/>
              <a:ext cx="14824488" cy="754052"/>
            </a:xfrm>
            <a:custGeom>
              <a:avLst/>
              <a:gdLst>
                <a:gd name="connsiteX0" fmla="*/ 0 w 16106775"/>
                <a:gd name="connsiteY0" fmla="*/ 0 h 646331"/>
                <a:gd name="connsiteX1" fmla="*/ 16106775 w 16106775"/>
                <a:gd name="connsiteY1" fmla="*/ 0 h 646331"/>
                <a:gd name="connsiteX2" fmla="*/ 16106775 w 16106775"/>
                <a:gd name="connsiteY2" fmla="*/ 646331 h 646331"/>
                <a:gd name="connsiteX3" fmla="*/ 0 w 16106775"/>
                <a:gd name="connsiteY3" fmla="*/ 646331 h 646331"/>
                <a:gd name="connsiteX4" fmla="*/ 0 w 16106775"/>
                <a:gd name="connsiteY4" fmla="*/ 0 h 646331"/>
                <a:gd name="connsiteX0" fmla="*/ 0 w 16106775"/>
                <a:gd name="connsiteY0" fmla="*/ 0 h 817781"/>
                <a:gd name="connsiteX1" fmla="*/ 16106775 w 16106775"/>
                <a:gd name="connsiteY1" fmla="*/ 0 h 817781"/>
                <a:gd name="connsiteX2" fmla="*/ 16106775 w 16106775"/>
                <a:gd name="connsiteY2" fmla="*/ 646331 h 817781"/>
                <a:gd name="connsiteX3" fmla="*/ 0 w 16106775"/>
                <a:gd name="connsiteY3" fmla="*/ 817781 h 817781"/>
                <a:gd name="connsiteX4" fmla="*/ 0 w 16106775"/>
                <a:gd name="connsiteY4" fmla="*/ 0 h 817781"/>
                <a:gd name="connsiteX0" fmla="*/ 0 w 16106775"/>
                <a:gd name="connsiteY0" fmla="*/ 0 h 817781"/>
                <a:gd name="connsiteX1" fmla="*/ 16106775 w 16106775"/>
                <a:gd name="connsiteY1" fmla="*/ 0 h 817781"/>
                <a:gd name="connsiteX2" fmla="*/ 16106775 w 16106775"/>
                <a:gd name="connsiteY2" fmla="*/ 817781 h 817781"/>
                <a:gd name="connsiteX3" fmla="*/ 0 w 16106775"/>
                <a:gd name="connsiteY3" fmla="*/ 817781 h 817781"/>
                <a:gd name="connsiteX4" fmla="*/ 0 w 16106775"/>
                <a:gd name="connsiteY4" fmla="*/ 0 h 817781"/>
                <a:gd name="connsiteX0" fmla="*/ 0 w 16106775"/>
                <a:gd name="connsiteY0" fmla="*/ 0 h 979756"/>
                <a:gd name="connsiteX1" fmla="*/ 16106775 w 16106775"/>
                <a:gd name="connsiteY1" fmla="*/ 0 h 979756"/>
                <a:gd name="connsiteX2" fmla="*/ 16106775 w 16106775"/>
                <a:gd name="connsiteY2" fmla="*/ 817781 h 979756"/>
                <a:gd name="connsiteX3" fmla="*/ 0 w 16106775"/>
                <a:gd name="connsiteY3" fmla="*/ 979756 h 979756"/>
                <a:gd name="connsiteX4" fmla="*/ 0 w 16106775"/>
                <a:gd name="connsiteY4" fmla="*/ 0 h 979756"/>
                <a:gd name="connsiteX0" fmla="*/ 0 w 16106775"/>
                <a:gd name="connsiteY0" fmla="*/ 0 h 979756"/>
                <a:gd name="connsiteX1" fmla="*/ 16106775 w 16106775"/>
                <a:gd name="connsiteY1" fmla="*/ 0 h 979756"/>
                <a:gd name="connsiteX2" fmla="*/ 16106775 w 16106775"/>
                <a:gd name="connsiteY2" fmla="*/ 979756 h 979756"/>
                <a:gd name="connsiteX3" fmla="*/ 0 w 16106775"/>
                <a:gd name="connsiteY3" fmla="*/ 979756 h 979756"/>
                <a:gd name="connsiteX4" fmla="*/ 0 w 16106775"/>
                <a:gd name="connsiteY4" fmla="*/ 0 h 979756"/>
                <a:gd name="connsiteX0" fmla="*/ 0 w 16106775"/>
                <a:gd name="connsiteY0" fmla="*/ 0 h 979756"/>
                <a:gd name="connsiteX1" fmla="*/ 16106775 w 16106775"/>
                <a:gd name="connsiteY1" fmla="*/ 0 h 979756"/>
                <a:gd name="connsiteX2" fmla="*/ 16106775 w 16106775"/>
                <a:gd name="connsiteY2" fmla="*/ 979756 h 979756"/>
                <a:gd name="connsiteX3" fmla="*/ 15741 w 16106775"/>
                <a:gd name="connsiteY3" fmla="*/ 763643 h 979756"/>
                <a:gd name="connsiteX4" fmla="*/ 0 w 16106775"/>
                <a:gd name="connsiteY4" fmla="*/ 0 h 979756"/>
                <a:gd name="connsiteX0" fmla="*/ 0 w 16106775"/>
                <a:gd name="connsiteY0" fmla="*/ 0 h 763643"/>
                <a:gd name="connsiteX1" fmla="*/ 16106775 w 16106775"/>
                <a:gd name="connsiteY1" fmla="*/ 0 h 763643"/>
                <a:gd name="connsiteX2" fmla="*/ 16091032 w 16106775"/>
                <a:gd name="connsiteY2" fmla="*/ 750930 h 763643"/>
                <a:gd name="connsiteX3" fmla="*/ 15741 w 16106775"/>
                <a:gd name="connsiteY3" fmla="*/ 763643 h 763643"/>
                <a:gd name="connsiteX4" fmla="*/ 0 w 16106775"/>
                <a:gd name="connsiteY4" fmla="*/ 0 h 7636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06775" h="763643">
                  <a:moveTo>
                    <a:pt x="0" y="0"/>
                  </a:moveTo>
                  <a:lnTo>
                    <a:pt x="16106775" y="0"/>
                  </a:lnTo>
                  <a:lnTo>
                    <a:pt x="16091032" y="750930"/>
                  </a:lnTo>
                  <a:lnTo>
                    <a:pt x="15741" y="763643"/>
                  </a:lnTo>
                  <a:lnTo>
                    <a:pt x="0" y="0"/>
                  </a:lnTo>
                  <a:close/>
                </a:path>
              </a:pathLst>
            </a:custGeom>
            <a:solidFill>
              <a:srgbClr val="C00000"/>
            </a:solidFill>
            <a:ln w="12700" cmpd="sng">
              <a:noFill/>
            </a:ln>
          </p:spPr>
          <p:txBody>
            <a:bodyPr wrap="square">
              <a:spAutoFit/>
            </a:bodyPr>
            <a:lstStyle/>
            <a:p>
              <a:pPr algn="ctr">
                <a:defRPr/>
              </a:pPr>
              <a:r>
                <a:rPr lang="en-US" sz="4300" baseline="0" dirty="0">
                  <a:solidFill>
                    <a:schemeClr val="bg1"/>
                  </a:solidFill>
                  <a:latin typeface="Arial" charset="0"/>
                  <a:ea typeface="ＭＳ Ｐゴシック" charset="0"/>
                  <a:cs typeface="ＭＳ Ｐゴシック" charset="0"/>
                </a:rPr>
                <a:t>Methods</a:t>
              </a:r>
            </a:p>
          </p:txBody>
        </p:sp>
        <p:sp>
          <p:nvSpPr>
            <p:cNvPr id="41" name="TextBox 40"/>
            <p:cNvSpPr txBox="1"/>
            <p:nvPr/>
          </p:nvSpPr>
          <p:spPr>
            <a:xfrm>
              <a:off x="247284" y="15917035"/>
              <a:ext cx="14337077" cy="13438223"/>
            </a:xfrm>
            <a:prstGeom prst="rect">
              <a:avLst/>
            </a:prstGeom>
            <a:noFill/>
          </p:spPr>
          <p:txBody>
            <a:bodyPr wrap="square" lIns="79925" tIns="39970" rIns="79925" bIns="39970" rtlCol="0">
              <a:spAutoFit/>
            </a:bodyPr>
            <a:lstStyle/>
            <a:p>
              <a:pPr algn="just" rtl="0">
                <a:spcBef>
                  <a:spcPts val="0"/>
                </a:spcBef>
                <a:spcAft>
                  <a:spcPts val="0"/>
                </a:spcAft>
              </a:pPr>
              <a:r>
                <a:rPr lang="en-US" sz="2800" i="1" u="none" strike="noStrike" baseline="0" dirty="0">
                  <a:solidFill>
                    <a:srgbClr val="000000"/>
                  </a:solidFill>
                  <a:effectLst/>
                </a:rPr>
                <a:t>Sample Site</a:t>
              </a:r>
              <a:r>
                <a:rPr lang="en-US" sz="2800" baseline="0" dirty="0">
                  <a:solidFill>
                    <a:srgbClr val="000000"/>
                  </a:solidFill>
                </a:rPr>
                <a:t>: </a:t>
              </a:r>
              <a:r>
                <a:rPr lang="en-US" sz="2800" b="0" i="0" u="none" strike="noStrike" baseline="0" dirty="0">
                  <a:solidFill>
                    <a:srgbClr val="000000"/>
                  </a:solidFill>
                  <a:effectLst/>
                </a:rPr>
                <a:t>Seaside Park (Bridgeport, CT)</a:t>
              </a:r>
              <a:r>
                <a:rPr lang="en-US" sz="2800" b="0" i="0" u="none" strike="noStrike" baseline="0" dirty="0">
                  <a:solidFill>
                    <a:srgbClr val="FFFFFF"/>
                  </a:solidFill>
                  <a:effectLst/>
                </a:rPr>
                <a:t> </a:t>
              </a:r>
              <a:r>
                <a:rPr lang="en-US" sz="2800" b="0" i="0" u="none" strike="noStrike" baseline="0" dirty="0">
                  <a:solidFill>
                    <a:srgbClr val="000000"/>
                  </a:solidFill>
                  <a:effectLst/>
                </a:rPr>
                <a:t>is a ~2.5 miles long, recreational park bordering Bridgeport and Black Rock Harbors along Long Island Sound. It is</a:t>
              </a:r>
              <a:r>
                <a:rPr lang="en-US" sz="2800" b="0" i="0" u="none" strike="noStrike" baseline="0" dirty="0">
                  <a:solidFill>
                    <a:srgbClr val="FF0000"/>
                  </a:solidFill>
                  <a:effectLst/>
                </a:rPr>
                <a:t> </a:t>
              </a:r>
              <a:r>
                <a:rPr lang="en-US" sz="2800" b="0" i="0" u="none" strike="noStrike" baseline="0" dirty="0">
                  <a:solidFill>
                    <a:srgbClr val="0E0B00"/>
                  </a:solidFill>
                  <a:effectLst/>
                </a:rPr>
                <a:t>located south of Bridgeport Harbor Stations </a:t>
              </a:r>
              <a:r>
                <a:rPr lang="en-US" sz="2800" b="0" i="0" u="none" strike="noStrike" baseline="0" dirty="0">
                  <a:solidFill>
                    <a:srgbClr val="000000"/>
                  </a:solidFill>
                  <a:effectLst/>
                </a:rPr>
                <a:t>Units 3 and 5</a:t>
              </a:r>
              <a:r>
                <a:rPr lang="en-US" sz="2800" b="0" i="0" u="none" strike="noStrike" baseline="0" dirty="0">
                  <a:solidFill>
                    <a:srgbClr val="FF0000"/>
                  </a:solidFill>
                  <a:effectLst/>
                </a:rPr>
                <a:t> </a:t>
              </a:r>
              <a:r>
                <a:rPr lang="en-US" sz="2800" b="0" i="0" u="none" strike="noStrike" baseline="0" dirty="0">
                  <a:solidFill>
                    <a:srgbClr val="0E0B00"/>
                  </a:solidFill>
                  <a:effectLst/>
                </a:rPr>
                <a:t>and </a:t>
              </a:r>
              <a:r>
                <a:rPr lang="en-US" sz="2800" b="0" i="0" u="none" strike="noStrike" baseline="0" dirty="0">
                  <a:solidFill>
                    <a:srgbClr val="000000"/>
                  </a:solidFill>
                  <a:effectLst/>
                </a:rPr>
                <a:t>near</a:t>
              </a:r>
              <a:r>
                <a:rPr lang="en-US" sz="2800" b="0" i="0" u="none" strike="noStrike" baseline="0" dirty="0">
                  <a:solidFill>
                    <a:srgbClr val="FF0000"/>
                  </a:solidFill>
                  <a:effectLst/>
                </a:rPr>
                <a:t> </a:t>
              </a:r>
              <a:r>
                <a:rPr lang="en-US" sz="2800" b="0" i="0" u="none" strike="noStrike" baseline="0" dirty="0">
                  <a:solidFill>
                    <a:srgbClr val="0E0B00"/>
                  </a:solidFill>
                  <a:effectLst/>
                </a:rPr>
                <a:t>the University of Bridgeport. </a:t>
              </a:r>
              <a:endParaRPr lang="en-US" sz="2800" b="0" i="0" u="none" strike="noStrike" baseline="0" dirty="0">
                <a:solidFill>
                  <a:srgbClr val="000000"/>
                </a:solidFill>
                <a:effectLst/>
              </a:endParaRPr>
            </a:p>
            <a:p>
              <a:pPr algn="just" rtl="0">
                <a:spcBef>
                  <a:spcPts val="0"/>
                </a:spcBef>
                <a:spcAft>
                  <a:spcPts val="0"/>
                </a:spcAft>
              </a:pPr>
              <a:br>
                <a:rPr lang="en-US" sz="2800" b="0" i="0" u="none" strike="noStrike" baseline="0" dirty="0">
                  <a:solidFill>
                    <a:srgbClr val="000000"/>
                  </a:solidFill>
                  <a:effectLst/>
                </a:rPr>
              </a:br>
              <a:r>
                <a:rPr lang="en-US" sz="2800" i="1" u="none" strike="noStrike" baseline="0" dirty="0">
                  <a:solidFill>
                    <a:srgbClr val="000000"/>
                  </a:solidFill>
                  <a:effectLst/>
                </a:rPr>
                <a:t>Sample Collection </a:t>
              </a:r>
              <a:r>
                <a:rPr lang="en-US" sz="2800" baseline="0" dirty="0">
                  <a:solidFill>
                    <a:srgbClr val="000000"/>
                  </a:solidFill>
                </a:rPr>
                <a:t>: </a:t>
              </a:r>
              <a:r>
                <a:rPr lang="en-US" sz="2800" b="0" i="0" u="none" strike="noStrike" baseline="0" dirty="0">
                  <a:solidFill>
                    <a:srgbClr val="000000"/>
                  </a:solidFill>
                  <a:effectLst/>
                </a:rPr>
                <a:t>Sampling was conducted tri-annually (Figs. 1-5). At low tide, a 100m transect was placed parallel to shore (41.16523, -73.18324). A 0.5m x 0.5m quadrat was laid seaward of the transect at five random points and a trowel was used to scrape the upper layer of sand (2-3 cm) without disrupting the black Redox </a:t>
              </a:r>
              <a:r>
                <a:rPr lang="en-US" sz="2800" b="0" baseline="0" dirty="0">
                  <a:solidFill>
                    <a:srgbClr val="000000"/>
                  </a:solidFill>
                </a:rPr>
                <a:t>P</a:t>
              </a:r>
              <a:r>
                <a:rPr lang="en-US" sz="2800" b="0" i="0" u="none" strike="noStrike" baseline="0" dirty="0">
                  <a:solidFill>
                    <a:srgbClr val="000000"/>
                  </a:solidFill>
                  <a:effectLst/>
                </a:rPr>
                <a:t>otential </a:t>
              </a:r>
              <a:r>
                <a:rPr lang="en-US" sz="2800" b="0" baseline="0" dirty="0">
                  <a:solidFill>
                    <a:srgbClr val="000000"/>
                  </a:solidFill>
                </a:rPr>
                <a:t>D</a:t>
              </a:r>
              <a:r>
                <a:rPr lang="en-US" sz="2800" b="0" i="0" u="none" strike="noStrike" baseline="0" dirty="0">
                  <a:solidFill>
                    <a:srgbClr val="000000"/>
                  </a:solidFill>
                  <a:effectLst/>
                </a:rPr>
                <a:t>iscontinuity layer. Samples were transported back to the lab for identification.</a:t>
              </a:r>
            </a:p>
            <a:p>
              <a:pPr algn="just" rtl="0">
                <a:spcBef>
                  <a:spcPts val="0"/>
                </a:spcBef>
                <a:spcAft>
                  <a:spcPts val="0"/>
                </a:spcAft>
              </a:pPr>
              <a:br>
                <a:rPr lang="en-US" sz="2800" b="0" i="0" u="none" strike="noStrike" baseline="0" dirty="0">
                  <a:solidFill>
                    <a:srgbClr val="000000"/>
                  </a:solidFill>
                  <a:effectLst/>
                </a:rPr>
              </a:br>
              <a:r>
                <a:rPr lang="en-US" sz="2800" i="1" u="none" strike="noStrike" baseline="0" dirty="0">
                  <a:solidFill>
                    <a:srgbClr val="000000"/>
                  </a:solidFill>
                  <a:effectLst/>
                </a:rPr>
                <a:t>Sample Preparation: </a:t>
              </a:r>
              <a:r>
                <a:rPr lang="en-US" sz="2800" b="0" baseline="0" dirty="0">
                  <a:solidFill>
                    <a:srgbClr val="000000"/>
                  </a:solidFill>
                </a:rPr>
                <a:t>S</a:t>
              </a:r>
              <a:r>
                <a:rPr lang="en-US" sz="2800" b="0" i="0" u="none" strike="noStrike" baseline="0" dirty="0">
                  <a:solidFill>
                    <a:srgbClr val="000000"/>
                  </a:solidFill>
                  <a:effectLst/>
                </a:rPr>
                <a:t>ubsamples were suspended in water (3:1) and decanted</a:t>
              </a:r>
              <a:r>
                <a:rPr lang="en-US" sz="2800" b="0" i="0" u="none" strike="noStrike" baseline="0" dirty="0">
                  <a:solidFill>
                    <a:srgbClr val="FF0000"/>
                  </a:solidFill>
                  <a:effectLst/>
                </a:rPr>
                <a:t> </a:t>
              </a:r>
              <a:r>
                <a:rPr lang="en-US" sz="2800" b="0" i="0" u="none" strike="noStrike" baseline="0" dirty="0">
                  <a:solidFill>
                    <a:srgbClr val="000000"/>
                  </a:solidFill>
                  <a:effectLst/>
                </a:rPr>
                <a:t>through a 40-um mesh sieve. </a:t>
              </a:r>
              <a:r>
                <a:rPr lang="en-US" sz="2800" b="0" i="0" u="none" strike="noStrike" baseline="30000" dirty="0">
                  <a:solidFill>
                    <a:srgbClr val="000000"/>
                  </a:solidFill>
                  <a:effectLst/>
                </a:rPr>
                <a:t>7-8</a:t>
              </a:r>
              <a:r>
                <a:rPr lang="en-US" sz="2800" b="0" i="0" u="none" strike="noStrike" baseline="0" dirty="0">
                  <a:solidFill>
                    <a:srgbClr val="000000"/>
                  </a:solidFill>
                  <a:effectLst/>
                </a:rPr>
                <a:t> Meiofauna on the sieve were preserved in 70% ethanol. Rose Bengal (~ 1ml) was added to each subsample to dye organic matter. </a:t>
              </a:r>
            </a:p>
            <a:p>
              <a:pPr algn="just" rtl="0">
                <a:spcBef>
                  <a:spcPts val="0"/>
                </a:spcBef>
                <a:spcAft>
                  <a:spcPts val="0"/>
                </a:spcAft>
              </a:pPr>
              <a:br>
                <a:rPr lang="en-US" sz="2800" b="0" i="0" u="none" strike="noStrike" baseline="0" dirty="0">
                  <a:solidFill>
                    <a:srgbClr val="000000"/>
                  </a:solidFill>
                  <a:effectLst/>
                </a:rPr>
              </a:br>
              <a:r>
                <a:rPr lang="en-US" sz="2800" i="1" u="none" strike="noStrike" baseline="0" dirty="0">
                  <a:solidFill>
                    <a:srgbClr val="000000"/>
                  </a:solidFill>
                  <a:effectLst/>
                </a:rPr>
                <a:t>Visual Identification: </a:t>
              </a:r>
              <a:r>
                <a:rPr lang="en-US" sz="2800" b="0" i="0" u="none" strike="noStrike" baseline="0" dirty="0">
                  <a:solidFill>
                    <a:srgbClr val="000000"/>
                  </a:solidFill>
                  <a:effectLst/>
                </a:rPr>
                <a:t>For most subsamples, ~5 ml was visualized under a dissecting microscope. Preliminary findings indicate that 5 ml usually contained &gt;200 organisms, an amount considered</a:t>
              </a:r>
              <a:r>
                <a:rPr lang="en-US" sz="2800" b="0" i="0" u="none" strike="noStrike" baseline="0" dirty="0">
                  <a:solidFill>
                    <a:srgbClr val="FF0000"/>
                  </a:solidFill>
                  <a:effectLst/>
                </a:rPr>
                <a:t> </a:t>
              </a:r>
              <a:r>
                <a:rPr lang="en-US" sz="2800" b="0" i="0" u="none" strike="noStrike" baseline="0" dirty="0">
                  <a:solidFill>
                    <a:srgbClr val="000000"/>
                  </a:solidFill>
                  <a:effectLst/>
                </a:rPr>
                <a:t>representative of community composition.</a:t>
              </a:r>
              <a:r>
                <a:rPr lang="en-US" sz="2800" b="0" i="0" u="none" strike="noStrike" baseline="30000" dirty="0">
                  <a:solidFill>
                    <a:srgbClr val="000000"/>
                  </a:solidFill>
                  <a:effectLst/>
                </a:rPr>
                <a:t>7</a:t>
              </a:r>
              <a:r>
                <a:rPr lang="en-US" sz="2800" b="0" i="0" u="none" strike="noStrike" baseline="0" dirty="0">
                  <a:solidFill>
                    <a:srgbClr val="000000"/>
                  </a:solidFill>
                  <a:effectLst/>
                </a:rPr>
                <a:t> All visible organisms were identified, counted, and removed. </a:t>
              </a:r>
            </a:p>
            <a:p>
              <a:pPr algn="just">
                <a:spcBef>
                  <a:spcPts val="0"/>
                </a:spcBef>
                <a:spcAft>
                  <a:spcPts val="0"/>
                </a:spcAft>
              </a:pPr>
              <a:br>
                <a:rPr lang="en-US" sz="2800" i="0" u="none" strike="noStrike" baseline="0" dirty="0">
                  <a:solidFill>
                    <a:srgbClr val="000000"/>
                  </a:solidFill>
                  <a:effectLst/>
                </a:rPr>
              </a:br>
              <a:r>
                <a:rPr lang="en-US" sz="2800" i="1" u="none" strike="noStrike" baseline="0" dirty="0">
                  <a:solidFill>
                    <a:srgbClr val="000000"/>
                  </a:solidFill>
                  <a:effectLst/>
                </a:rPr>
                <a:t>Analysis of Community Composition: </a:t>
              </a:r>
              <a:r>
                <a:rPr lang="en-US" sz="2800" b="0" i="0" u="none" strike="noStrike" baseline="0" dirty="0">
                  <a:solidFill>
                    <a:srgbClr val="000000"/>
                  </a:solidFill>
                  <a:effectLst/>
                </a:rPr>
                <a:t>Community metrics were calculated, including the Shannon-Weiner diversity </a:t>
              </a:r>
              <a:r>
                <a:rPr lang="en-US" sz="2800" b="0" i="0" u="none" strike="noStrike" baseline="0" dirty="0">
                  <a:solidFill>
                    <a:srgbClr val="000000"/>
                  </a:solidFill>
                  <a:effectLst/>
                  <a:cs typeface="Arial" panose="020B0604020202020204" pitchFamily="34" charset="0"/>
                </a:rPr>
                <a:t>index (</a:t>
              </a:r>
              <a:r>
                <a:rPr lang="en-US" sz="2800" b="0" baseline="0" dirty="0">
                  <a:effectLst/>
                  <a:ea typeface="Times New Roman" panose="02020603050405020304" pitchFamily="18" charset="0"/>
                  <a:cs typeface="Arial" panose="020B0604020202020204" pitchFamily="34" charset="0"/>
                </a:rPr>
                <a:t>H = -</a:t>
              </a:r>
              <a:r>
                <a:rPr lang="en-US" sz="2800" b="0" baseline="0" dirty="0">
                  <a:effectLst/>
                  <a:ea typeface="Times New Roman" panose="02020603050405020304" pitchFamily="18" charset="0"/>
                  <a:cs typeface="Arial" panose="020B0604020202020204" pitchFamily="34" charset="0"/>
                  <a:sym typeface="Symbol" pitchFamily="2" charset="2"/>
                </a:rPr>
                <a:t></a:t>
              </a:r>
              <a:r>
                <a:rPr lang="en-US" sz="2800" b="0" baseline="0" dirty="0">
                  <a:effectLst/>
                  <a:ea typeface="Times New Roman" panose="02020603050405020304" pitchFamily="18" charset="0"/>
                  <a:cs typeface="Arial" panose="020B0604020202020204" pitchFamily="34" charset="0"/>
                </a:rPr>
                <a:t> P</a:t>
              </a:r>
              <a:r>
                <a:rPr lang="en-US" sz="2800" b="0" dirty="0">
                  <a:effectLst/>
                  <a:ea typeface="Times New Roman" panose="02020603050405020304" pitchFamily="18" charset="0"/>
                  <a:cs typeface="Arial" panose="020B0604020202020204" pitchFamily="34" charset="0"/>
                </a:rPr>
                <a:t>i</a:t>
              </a:r>
              <a:r>
                <a:rPr lang="en-US" sz="2800" b="0" baseline="0" dirty="0">
                  <a:effectLst/>
                  <a:ea typeface="Times New Roman" panose="02020603050405020304" pitchFamily="18" charset="0"/>
                  <a:cs typeface="Arial" panose="020B0604020202020204" pitchFamily="34" charset="0"/>
                </a:rPr>
                <a:t>(</a:t>
              </a:r>
              <a:r>
                <a:rPr lang="en-US" sz="2800" b="0" baseline="0" dirty="0" err="1">
                  <a:effectLst/>
                  <a:ea typeface="Times New Roman" panose="02020603050405020304" pitchFamily="18" charset="0"/>
                  <a:cs typeface="Arial" panose="020B0604020202020204" pitchFamily="34" charset="0"/>
                </a:rPr>
                <a:t>lnP</a:t>
              </a:r>
              <a:r>
                <a:rPr lang="en-US" sz="2800" b="0" dirty="0" err="1">
                  <a:effectLst/>
                  <a:ea typeface="Times New Roman" panose="02020603050405020304" pitchFamily="18" charset="0"/>
                  <a:cs typeface="Arial" panose="020B0604020202020204" pitchFamily="34" charset="0"/>
                </a:rPr>
                <a:t>i</a:t>
              </a:r>
              <a:r>
                <a:rPr lang="en-US" sz="2800" b="0" baseline="0" dirty="0">
                  <a:effectLst/>
                  <a:cs typeface="Arial" panose="020B0604020202020204" pitchFamily="34" charset="0"/>
                </a:rPr>
                <a:t>)) </a:t>
              </a:r>
              <a:r>
                <a:rPr lang="en-US" sz="2800" b="0" i="0" u="none" strike="noStrike" baseline="0" dirty="0">
                  <a:solidFill>
                    <a:srgbClr val="000000"/>
                  </a:solidFill>
                  <a:effectLst/>
                </a:rPr>
                <a:t>and </a:t>
              </a:r>
              <a:r>
                <a:rPr lang="en-US" sz="2800" b="0" i="0" u="none" strike="noStrike" baseline="0" dirty="0" err="1">
                  <a:solidFill>
                    <a:srgbClr val="000000"/>
                  </a:solidFill>
                  <a:effectLst/>
                </a:rPr>
                <a:t>Pielou’s</a:t>
              </a:r>
              <a:r>
                <a:rPr lang="en-US" sz="2800" b="0" i="0" u="none" strike="noStrike" baseline="0" dirty="0">
                  <a:solidFill>
                    <a:srgbClr val="000000"/>
                  </a:solidFill>
                  <a:effectLst/>
                </a:rPr>
                <a:t> evenness </a:t>
              </a:r>
              <a:r>
                <a:rPr lang="en-US" sz="2800" b="0" i="0" u="none" strike="noStrike" baseline="0" dirty="0">
                  <a:solidFill>
                    <a:srgbClr val="000000"/>
                  </a:solidFill>
                  <a:effectLst/>
                  <a:cs typeface="Arial" panose="020B0604020202020204" pitchFamily="34" charset="0"/>
                </a:rPr>
                <a:t>index (</a:t>
              </a:r>
              <a:r>
                <a:rPr lang="en-US" sz="2800" b="0" i="0" u="none" strike="noStrike" baseline="0" dirty="0">
                  <a:solidFill>
                    <a:srgbClr val="040C28"/>
                  </a:solidFill>
                  <a:effectLst/>
                  <a:cs typeface="Arial" panose="020B0604020202020204" pitchFamily="34" charset="0"/>
                </a:rPr>
                <a:t>J = H'/ln(S)</a:t>
              </a:r>
              <a:r>
                <a:rPr lang="en-US" sz="2800" b="0" i="0" u="none" strike="noStrike" baseline="0" dirty="0">
                  <a:solidFill>
                    <a:srgbClr val="000000"/>
                  </a:solidFill>
                  <a:effectLst/>
                  <a:cs typeface="Arial" panose="020B0604020202020204" pitchFamily="34" charset="0"/>
                </a:rPr>
                <a:t>) where </a:t>
              </a:r>
              <a:r>
                <a:rPr lang="en-US" sz="2800" b="0" baseline="0" dirty="0">
                  <a:solidFill>
                    <a:srgbClr val="000000"/>
                  </a:solidFill>
                </a:rPr>
                <a:t>P is the proportion of individuals in a category and S is the number of categories. Metrics were </a:t>
              </a:r>
              <a:r>
                <a:rPr lang="en-US" sz="2800" b="0" i="0" u="none" strike="noStrike" baseline="0" dirty="0">
                  <a:solidFill>
                    <a:srgbClr val="000000"/>
                  </a:solidFill>
                  <a:effectLst/>
                </a:rPr>
                <a:t>calculated using identifications to the level of phyla, class, or the lowest taxon possible (Figs. 1-7). When lower taxa could not be determined, the higher level was incorporated (e.g., </a:t>
              </a:r>
              <a:r>
                <a:rPr lang="en-US" sz="2800" b="0" baseline="0" dirty="0">
                  <a:solidFill>
                    <a:srgbClr val="000000"/>
                  </a:solidFill>
                </a:rPr>
                <a:t>taxon </a:t>
              </a:r>
              <a:r>
                <a:rPr lang="en-US" sz="2800" b="0" i="0" u="none" strike="noStrike" baseline="0" dirty="0">
                  <a:solidFill>
                    <a:srgbClr val="000000"/>
                  </a:solidFill>
                  <a:effectLst/>
                </a:rPr>
                <a:t> includes identifications to the level of family, class, and phyla). Community metrics at the level of phyla, class+, and taxon were compared using One Way Repeated Measures ANOVAs or Friedman One Way Repeated Measures ANOVA on Ranks. The transect was divided into quarters and One Way or One Way Repeated Measures ANOVAs were used to compare diversity, evenness, and the N:C through space and time (Figs. 1-9). Comparisons were significant if p &lt;0.05.  </a:t>
              </a:r>
            </a:p>
          </p:txBody>
        </p:sp>
      </p:grpSp>
      <p:grpSp>
        <p:nvGrpSpPr>
          <p:cNvPr id="14343" name="Group 14342"/>
          <p:cNvGrpSpPr/>
          <p:nvPr/>
        </p:nvGrpSpPr>
        <p:grpSpPr>
          <a:xfrm>
            <a:off x="75147" y="29718000"/>
            <a:ext cx="14843793" cy="2895605"/>
            <a:chOff x="-4992" y="29718000"/>
            <a:chExt cx="14843793" cy="2895605"/>
          </a:xfrm>
        </p:grpSpPr>
        <p:grpSp>
          <p:nvGrpSpPr>
            <p:cNvPr id="25" name="Group 24"/>
            <p:cNvGrpSpPr/>
            <p:nvPr/>
          </p:nvGrpSpPr>
          <p:grpSpPr>
            <a:xfrm>
              <a:off x="-4992" y="29718000"/>
              <a:ext cx="14843793" cy="2895605"/>
              <a:chOff x="34818169" y="26378019"/>
              <a:chExt cx="15552445" cy="3043057"/>
            </a:xfrm>
          </p:grpSpPr>
          <p:sp>
            <p:nvSpPr>
              <p:cNvPr id="14344" name="Rectangle 36"/>
              <p:cNvSpPr>
                <a:spLocks noChangeArrowheads="1"/>
              </p:cNvSpPr>
              <p:nvPr/>
            </p:nvSpPr>
            <p:spPr bwMode="auto">
              <a:xfrm>
                <a:off x="34823399" y="26378020"/>
                <a:ext cx="15547215" cy="3043056"/>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baseline="0"/>
              </a:p>
            </p:txBody>
          </p:sp>
          <p:sp>
            <p:nvSpPr>
              <p:cNvPr id="68" name="Rectangle 2"/>
              <p:cNvSpPr txBox="1">
                <a:spLocks noChangeArrowheads="1"/>
              </p:cNvSpPr>
              <p:nvPr/>
            </p:nvSpPr>
            <p:spPr>
              <a:xfrm>
                <a:off x="34818169" y="26378019"/>
                <a:ext cx="15552445" cy="819990"/>
              </a:xfrm>
              <a:custGeom>
                <a:avLst/>
                <a:gdLst>
                  <a:gd name="connsiteX0" fmla="*/ 0 w 15528165"/>
                  <a:gd name="connsiteY0" fmla="*/ 0 h 838200"/>
                  <a:gd name="connsiteX1" fmla="*/ 15528165 w 15528165"/>
                  <a:gd name="connsiteY1" fmla="*/ 0 h 838200"/>
                  <a:gd name="connsiteX2" fmla="*/ 15528165 w 15528165"/>
                  <a:gd name="connsiteY2" fmla="*/ 838200 h 838200"/>
                  <a:gd name="connsiteX3" fmla="*/ 0 w 15528165"/>
                  <a:gd name="connsiteY3" fmla="*/ 838200 h 838200"/>
                  <a:gd name="connsiteX4" fmla="*/ 0 w 15528165"/>
                  <a:gd name="connsiteY4" fmla="*/ 0 h 838200"/>
                  <a:gd name="connsiteX0" fmla="*/ 0 w 15528165"/>
                  <a:gd name="connsiteY0" fmla="*/ 0 h 939800"/>
                  <a:gd name="connsiteX1" fmla="*/ 15528165 w 15528165"/>
                  <a:gd name="connsiteY1" fmla="*/ 0 h 939800"/>
                  <a:gd name="connsiteX2" fmla="*/ 15528165 w 15528165"/>
                  <a:gd name="connsiteY2" fmla="*/ 838200 h 939800"/>
                  <a:gd name="connsiteX3" fmla="*/ 14515 w 15528165"/>
                  <a:gd name="connsiteY3" fmla="*/ 939800 h 939800"/>
                  <a:gd name="connsiteX4" fmla="*/ 0 w 15528165"/>
                  <a:gd name="connsiteY4" fmla="*/ 0 h 939800"/>
                  <a:gd name="connsiteX0" fmla="*/ 14514 w 15542679"/>
                  <a:gd name="connsiteY0" fmla="*/ 0 h 896257"/>
                  <a:gd name="connsiteX1" fmla="*/ 15542679 w 15542679"/>
                  <a:gd name="connsiteY1" fmla="*/ 0 h 896257"/>
                  <a:gd name="connsiteX2" fmla="*/ 15542679 w 15542679"/>
                  <a:gd name="connsiteY2" fmla="*/ 838200 h 896257"/>
                  <a:gd name="connsiteX3" fmla="*/ 0 w 15542679"/>
                  <a:gd name="connsiteY3" fmla="*/ 896257 h 896257"/>
                  <a:gd name="connsiteX4" fmla="*/ 14514 w 15542679"/>
                  <a:gd name="connsiteY4" fmla="*/ 0 h 896257"/>
                  <a:gd name="connsiteX0" fmla="*/ 14514 w 15542679"/>
                  <a:gd name="connsiteY0" fmla="*/ 0 h 925285"/>
                  <a:gd name="connsiteX1" fmla="*/ 15542679 w 15542679"/>
                  <a:gd name="connsiteY1" fmla="*/ 0 h 925285"/>
                  <a:gd name="connsiteX2" fmla="*/ 15542679 w 15542679"/>
                  <a:gd name="connsiteY2" fmla="*/ 925285 h 925285"/>
                  <a:gd name="connsiteX3" fmla="*/ 0 w 15542679"/>
                  <a:gd name="connsiteY3" fmla="*/ 896257 h 925285"/>
                  <a:gd name="connsiteX4" fmla="*/ 14514 w 15542679"/>
                  <a:gd name="connsiteY4" fmla="*/ 0 h 925285"/>
                  <a:gd name="connsiteX0" fmla="*/ 14514 w 15542679"/>
                  <a:gd name="connsiteY0" fmla="*/ 0 h 896257"/>
                  <a:gd name="connsiteX1" fmla="*/ 15542679 w 15542679"/>
                  <a:gd name="connsiteY1" fmla="*/ 0 h 896257"/>
                  <a:gd name="connsiteX2" fmla="*/ 15528164 w 15542679"/>
                  <a:gd name="connsiteY2" fmla="*/ 867228 h 896257"/>
                  <a:gd name="connsiteX3" fmla="*/ 0 w 15542679"/>
                  <a:gd name="connsiteY3" fmla="*/ 896257 h 896257"/>
                  <a:gd name="connsiteX4" fmla="*/ 14514 w 15542679"/>
                  <a:gd name="connsiteY4" fmla="*/ 0 h 896257"/>
                  <a:gd name="connsiteX0" fmla="*/ 14514 w 15542679"/>
                  <a:gd name="connsiteY0" fmla="*/ 0 h 925285"/>
                  <a:gd name="connsiteX1" fmla="*/ 15542679 w 15542679"/>
                  <a:gd name="connsiteY1" fmla="*/ 0 h 925285"/>
                  <a:gd name="connsiteX2" fmla="*/ 15499136 w 15542679"/>
                  <a:gd name="connsiteY2" fmla="*/ 925285 h 925285"/>
                  <a:gd name="connsiteX3" fmla="*/ 0 w 15542679"/>
                  <a:gd name="connsiteY3" fmla="*/ 896257 h 925285"/>
                  <a:gd name="connsiteX4" fmla="*/ 14514 w 15542679"/>
                  <a:gd name="connsiteY4" fmla="*/ 0 h 925285"/>
                  <a:gd name="connsiteX0" fmla="*/ 14514 w 15542679"/>
                  <a:gd name="connsiteY0" fmla="*/ 0 h 925285"/>
                  <a:gd name="connsiteX1" fmla="*/ 15542679 w 15542679"/>
                  <a:gd name="connsiteY1" fmla="*/ 0 h 925285"/>
                  <a:gd name="connsiteX2" fmla="*/ 15542679 w 15542679"/>
                  <a:gd name="connsiteY2" fmla="*/ 925285 h 925285"/>
                  <a:gd name="connsiteX3" fmla="*/ 0 w 15542679"/>
                  <a:gd name="connsiteY3" fmla="*/ 896257 h 925285"/>
                  <a:gd name="connsiteX4" fmla="*/ 14514 w 15542679"/>
                  <a:gd name="connsiteY4" fmla="*/ 0 h 925285"/>
                  <a:gd name="connsiteX0" fmla="*/ 14514 w 15542679"/>
                  <a:gd name="connsiteY0" fmla="*/ 0 h 925285"/>
                  <a:gd name="connsiteX1" fmla="*/ 15542679 w 15542679"/>
                  <a:gd name="connsiteY1" fmla="*/ 0 h 925285"/>
                  <a:gd name="connsiteX2" fmla="*/ 15542679 w 15542679"/>
                  <a:gd name="connsiteY2" fmla="*/ 925285 h 925285"/>
                  <a:gd name="connsiteX3" fmla="*/ 0 w 15542679"/>
                  <a:gd name="connsiteY3" fmla="*/ 819990 h 925285"/>
                  <a:gd name="connsiteX4" fmla="*/ 14514 w 15542679"/>
                  <a:gd name="connsiteY4" fmla="*/ 0 h 925285"/>
                  <a:gd name="connsiteX0" fmla="*/ 14514 w 15542679"/>
                  <a:gd name="connsiteY0" fmla="*/ 0 h 819990"/>
                  <a:gd name="connsiteX1" fmla="*/ 15542679 w 15542679"/>
                  <a:gd name="connsiteY1" fmla="*/ 0 h 819990"/>
                  <a:gd name="connsiteX2" fmla="*/ 15542679 w 15542679"/>
                  <a:gd name="connsiteY2" fmla="*/ 818511 h 819990"/>
                  <a:gd name="connsiteX3" fmla="*/ 0 w 15542679"/>
                  <a:gd name="connsiteY3" fmla="*/ 819990 h 819990"/>
                  <a:gd name="connsiteX4" fmla="*/ 14514 w 15542679"/>
                  <a:gd name="connsiteY4" fmla="*/ 0 h 8199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542679" h="819990">
                    <a:moveTo>
                      <a:pt x="14514" y="0"/>
                    </a:moveTo>
                    <a:lnTo>
                      <a:pt x="15542679" y="0"/>
                    </a:lnTo>
                    <a:lnTo>
                      <a:pt x="15542679" y="818511"/>
                    </a:lnTo>
                    <a:lnTo>
                      <a:pt x="0" y="819990"/>
                    </a:lnTo>
                    <a:lnTo>
                      <a:pt x="14514" y="0"/>
                    </a:lnTo>
                    <a:close/>
                  </a:path>
                </a:pathLst>
              </a:custGeom>
              <a:solidFill>
                <a:srgbClr val="C00000"/>
              </a:solidFill>
            </p:spPr>
            <p:txBody>
              <a:bodyPr/>
              <a:lstStyle>
                <a:lvl1pPr defTabSz="5016500" eaLnBrk="0" hangingPunct="0">
                  <a:defRPr sz="4000" b="1" baseline="-25000">
                    <a:solidFill>
                      <a:schemeClr val="tx1"/>
                    </a:solidFill>
                    <a:latin typeface="Arial" pitchFamily="34" charset="0"/>
                    <a:ea typeface="MS PGothic" pitchFamily="34" charset="-128"/>
                  </a:defRPr>
                </a:lvl1pPr>
                <a:lvl2pPr marL="742950" indent="-285750" defTabSz="5016500" eaLnBrk="0" hangingPunct="0">
                  <a:defRPr sz="4000" b="1" baseline="-25000">
                    <a:solidFill>
                      <a:schemeClr val="tx1"/>
                    </a:solidFill>
                    <a:latin typeface="Arial" pitchFamily="34" charset="0"/>
                    <a:ea typeface="MS PGothic" pitchFamily="34" charset="-128"/>
                  </a:defRPr>
                </a:lvl2pPr>
                <a:lvl3pPr marL="1143000" indent="-228600" defTabSz="5016500" eaLnBrk="0" hangingPunct="0">
                  <a:defRPr sz="4000" b="1" baseline="-25000">
                    <a:solidFill>
                      <a:schemeClr val="tx1"/>
                    </a:solidFill>
                    <a:latin typeface="Arial" pitchFamily="34" charset="0"/>
                    <a:ea typeface="MS PGothic" pitchFamily="34" charset="-128"/>
                  </a:defRPr>
                </a:lvl3pPr>
                <a:lvl4pPr marL="1600200" indent="-228600" defTabSz="5016500" eaLnBrk="0" hangingPunct="0">
                  <a:defRPr sz="4000" b="1" baseline="-25000">
                    <a:solidFill>
                      <a:schemeClr val="tx1"/>
                    </a:solidFill>
                    <a:latin typeface="Arial" pitchFamily="34" charset="0"/>
                    <a:ea typeface="MS PGothic" pitchFamily="34" charset="-128"/>
                  </a:defRPr>
                </a:lvl4pPr>
                <a:lvl5pPr marL="2057400" indent="-228600" defTabSz="5016500" eaLnBrk="0" hangingPunct="0">
                  <a:defRPr sz="4000" b="1" baseline="-25000">
                    <a:solidFill>
                      <a:schemeClr val="tx1"/>
                    </a:solidFill>
                    <a:latin typeface="Arial" pitchFamily="34" charset="0"/>
                    <a:ea typeface="MS PGothic" pitchFamily="34" charset="-128"/>
                  </a:defRPr>
                </a:lvl5pPr>
                <a:lvl6pPr marL="2514600" indent="-228600" defTabSz="5016500" eaLnBrk="0" fontAlgn="base" hangingPunct="0">
                  <a:spcBef>
                    <a:spcPct val="0"/>
                  </a:spcBef>
                  <a:spcAft>
                    <a:spcPct val="0"/>
                  </a:spcAft>
                  <a:defRPr sz="4000" b="1" baseline="-25000">
                    <a:solidFill>
                      <a:schemeClr val="tx1"/>
                    </a:solidFill>
                    <a:latin typeface="Arial" pitchFamily="34" charset="0"/>
                    <a:ea typeface="MS PGothic" pitchFamily="34" charset="-128"/>
                  </a:defRPr>
                </a:lvl6pPr>
                <a:lvl7pPr marL="2971800" indent="-228600" defTabSz="5016500" eaLnBrk="0" fontAlgn="base" hangingPunct="0">
                  <a:spcBef>
                    <a:spcPct val="0"/>
                  </a:spcBef>
                  <a:spcAft>
                    <a:spcPct val="0"/>
                  </a:spcAft>
                  <a:defRPr sz="4000" b="1" baseline="-25000">
                    <a:solidFill>
                      <a:schemeClr val="tx1"/>
                    </a:solidFill>
                    <a:latin typeface="Arial" pitchFamily="34" charset="0"/>
                    <a:ea typeface="MS PGothic" pitchFamily="34" charset="-128"/>
                  </a:defRPr>
                </a:lvl7pPr>
                <a:lvl8pPr marL="3429000" indent="-228600" defTabSz="5016500" eaLnBrk="0" fontAlgn="base" hangingPunct="0">
                  <a:spcBef>
                    <a:spcPct val="0"/>
                  </a:spcBef>
                  <a:spcAft>
                    <a:spcPct val="0"/>
                  </a:spcAft>
                  <a:defRPr sz="4000" b="1" baseline="-25000">
                    <a:solidFill>
                      <a:schemeClr val="tx1"/>
                    </a:solidFill>
                    <a:latin typeface="Arial" pitchFamily="34" charset="0"/>
                    <a:ea typeface="MS PGothic" pitchFamily="34" charset="-128"/>
                  </a:defRPr>
                </a:lvl8pPr>
                <a:lvl9pPr marL="3886200" indent="-228600" defTabSz="5016500" eaLnBrk="0" fontAlgn="base" hangingPunct="0">
                  <a:spcBef>
                    <a:spcPct val="0"/>
                  </a:spcBef>
                  <a:spcAft>
                    <a:spcPct val="0"/>
                  </a:spcAft>
                  <a:defRPr sz="4000" b="1" baseline="-25000">
                    <a:solidFill>
                      <a:schemeClr val="tx1"/>
                    </a:solidFill>
                    <a:latin typeface="Arial" pitchFamily="34" charset="0"/>
                    <a:ea typeface="MS PGothic" pitchFamily="34" charset="-128"/>
                  </a:defRPr>
                </a:lvl9pPr>
              </a:lstStyle>
              <a:p>
                <a:pPr algn="ctr" eaLnBrk="1" hangingPunct="1"/>
                <a:r>
                  <a:rPr lang="en-US" sz="4300" baseline="0" dirty="0">
                    <a:solidFill>
                      <a:schemeClr val="bg1"/>
                    </a:solidFill>
                    <a:ea typeface="ヒラギノ角ゴ Pro W3" charset="-128"/>
                  </a:rPr>
                  <a:t>Acknowledgements</a:t>
                </a:r>
                <a:endParaRPr lang="en-US" baseline="0" dirty="0">
                  <a:solidFill>
                    <a:schemeClr val="bg1"/>
                  </a:solidFill>
                  <a:ea typeface="ヒラギノ角ゴ Pro W3" charset="-128"/>
                </a:endParaRPr>
              </a:p>
            </p:txBody>
          </p:sp>
        </p:grpSp>
        <p:sp>
          <p:nvSpPr>
            <p:cNvPr id="42" name="TextBox 41"/>
            <p:cNvSpPr txBox="1"/>
            <p:nvPr/>
          </p:nvSpPr>
          <p:spPr>
            <a:xfrm>
              <a:off x="266782" y="30861000"/>
              <a:ext cx="14300245" cy="1434938"/>
            </a:xfrm>
            <a:prstGeom prst="rect">
              <a:avLst/>
            </a:prstGeom>
            <a:noFill/>
          </p:spPr>
          <p:txBody>
            <a:bodyPr wrap="square" lIns="79925" tIns="39970" rIns="79925" bIns="39970" rtlCol="0">
              <a:spAutoFit/>
            </a:bodyPr>
            <a:lstStyle/>
            <a:p>
              <a:pPr algn="l" rtl="0">
                <a:spcBef>
                  <a:spcPts val="0"/>
                </a:spcBef>
                <a:spcAft>
                  <a:spcPts val="0"/>
                </a:spcAft>
              </a:pPr>
              <a:r>
                <a:rPr lang="en-US" sz="2200" b="0" i="0" u="none" strike="noStrike" baseline="0" dirty="0">
                  <a:solidFill>
                    <a:srgbClr val="000000"/>
                  </a:solidFill>
                  <a:effectLst/>
                  <a:cs typeface="Arial" panose="020B0604020202020204" pitchFamily="34" charset="0"/>
                </a:rPr>
                <a:t>The authors would like to thank Joanna </a:t>
              </a:r>
              <a:r>
                <a:rPr lang="en-US" sz="2200" b="0" i="0" u="none" strike="noStrike" baseline="0" dirty="0" err="1">
                  <a:solidFill>
                    <a:srgbClr val="000000"/>
                  </a:solidFill>
                  <a:effectLst/>
                  <a:cs typeface="Arial" panose="020B0604020202020204" pitchFamily="34" charset="0"/>
                </a:rPr>
                <a:t>Correro</a:t>
              </a:r>
              <a:r>
                <a:rPr lang="en-US" sz="2200" b="0" i="0" u="none" strike="noStrike" baseline="0" dirty="0">
                  <a:solidFill>
                    <a:srgbClr val="000000"/>
                  </a:solidFill>
                  <a:effectLst/>
                  <a:cs typeface="Arial" panose="020B0604020202020204" pitchFamily="34" charset="0"/>
                </a:rPr>
                <a:t>, Morgan </a:t>
              </a:r>
              <a:r>
                <a:rPr lang="en-US" sz="2200" b="0" i="0" u="none" strike="noStrike" baseline="0" dirty="0" err="1">
                  <a:solidFill>
                    <a:srgbClr val="000000"/>
                  </a:solidFill>
                  <a:effectLst/>
                  <a:cs typeface="Arial" panose="020B0604020202020204" pitchFamily="34" charset="0"/>
                </a:rPr>
                <a:t>deHaven</a:t>
              </a:r>
              <a:r>
                <a:rPr lang="en-US" sz="2200" b="0" i="0" u="none" strike="noStrike" baseline="0" dirty="0">
                  <a:solidFill>
                    <a:srgbClr val="000000"/>
                  </a:solidFill>
                  <a:effectLst/>
                  <a:cs typeface="Arial" panose="020B0604020202020204" pitchFamily="34" charset="0"/>
                </a:rPr>
                <a:t>, Ilona </a:t>
              </a:r>
              <a:r>
                <a:rPr lang="en-US" sz="2200" b="0" i="0" u="none" strike="noStrike" baseline="0" dirty="0" err="1">
                  <a:solidFill>
                    <a:srgbClr val="000000"/>
                  </a:solidFill>
                  <a:effectLst/>
                  <a:cs typeface="Arial" panose="020B0604020202020204" pitchFamily="34" charset="0"/>
                </a:rPr>
                <a:t>Farkis</a:t>
              </a:r>
              <a:r>
                <a:rPr lang="en-US" sz="2200" b="0" i="0" u="none" strike="noStrike" baseline="0" dirty="0">
                  <a:solidFill>
                    <a:srgbClr val="000000"/>
                  </a:solidFill>
                  <a:effectLst/>
                  <a:cs typeface="Arial" panose="020B0604020202020204" pitchFamily="34" charset="0"/>
                </a:rPr>
                <a:t>, John Paul </a:t>
              </a:r>
              <a:r>
                <a:rPr lang="en-US" sz="2200" b="0" i="0" u="none" strike="noStrike" baseline="0" dirty="0" err="1">
                  <a:solidFill>
                    <a:srgbClr val="000000"/>
                  </a:solidFill>
                  <a:effectLst/>
                  <a:cs typeface="Arial" panose="020B0604020202020204" pitchFamily="34" charset="0"/>
                </a:rPr>
                <a:t>Gialcalone</a:t>
              </a:r>
              <a:r>
                <a:rPr lang="en-US" sz="2200" b="0" i="0" u="none" strike="noStrike" baseline="0" dirty="0">
                  <a:solidFill>
                    <a:srgbClr val="000000"/>
                  </a:solidFill>
                  <a:effectLst/>
                  <a:cs typeface="Arial" panose="020B0604020202020204" pitchFamily="34" charset="0"/>
                </a:rPr>
                <a:t>, Kaitlyn Hartmann, Paul Jacobson, Emily </a:t>
              </a:r>
              <a:r>
                <a:rPr lang="en-US" sz="2200" b="0" i="0" u="none" strike="noStrike" baseline="0" dirty="0" err="1">
                  <a:solidFill>
                    <a:srgbClr val="000000"/>
                  </a:solidFill>
                  <a:effectLst/>
                  <a:cs typeface="Arial" panose="020B0604020202020204" pitchFamily="34" charset="0"/>
                </a:rPr>
                <a:t>Simonin</a:t>
              </a:r>
              <a:r>
                <a:rPr lang="en-US" sz="2200" b="0" i="0" u="none" strike="noStrike" baseline="0" dirty="0">
                  <a:solidFill>
                    <a:srgbClr val="000000"/>
                  </a:solidFill>
                  <a:effectLst/>
                  <a:cs typeface="Arial" panose="020B0604020202020204" pitchFamily="34" charset="0"/>
                </a:rPr>
                <a:t>, Mikayla </a:t>
              </a:r>
              <a:r>
                <a:rPr lang="en-US" sz="2200" b="0" i="0" u="none" strike="noStrike" baseline="0" dirty="0" err="1">
                  <a:solidFill>
                    <a:srgbClr val="000000"/>
                  </a:solidFill>
                  <a:effectLst/>
                  <a:cs typeface="Arial" panose="020B0604020202020204" pitchFamily="34" charset="0"/>
                </a:rPr>
                <a:t>Tucci</a:t>
              </a:r>
              <a:r>
                <a:rPr lang="en-US" sz="2200" b="0" i="0" u="none" strike="noStrike" baseline="0" dirty="0">
                  <a:solidFill>
                    <a:srgbClr val="000000"/>
                  </a:solidFill>
                  <a:effectLst/>
                  <a:cs typeface="Arial" panose="020B0604020202020204" pitchFamily="34" charset="0"/>
                </a:rPr>
                <a:t>, and Sydney Ward for their help in field sampling, sample preparation, and visual identifications; Dr. </a:t>
              </a:r>
              <a:r>
                <a:rPr lang="en-US" sz="2200" b="0" i="0" u="none" strike="noStrike" baseline="0" dirty="0" err="1">
                  <a:solidFill>
                    <a:srgbClr val="000000"/>
                  </a:solidFill>
                  <a:effectLst/>
                  <a:cs typeface="Arial" panose="020B0604020202020204" pitchFamily="34" charset="0"/>
                </a:rPr>
                <a:t>LaTina</a:t>
              </a:r>
              <a:r>
                <a:rPr lang="en-US" sz="2200" b="0" i="0" u="none" strike="noStrike" baseline="0" dirty="0">
                  <a:solidFill>
                    <a:srgbClr val="000000"/>
                  </a:solidFill>
                  <a:effectLst/>
                  <a:cs typeface="Arial" panose="020B0604020202020204" pitchFamily="34" charset="0"/>
                </a:rPr>
                <a:t> Steele for her help in field sampling design; Dr. Robert Singletary for his mentorship in visual identifications; and Fred Ferraro for his provision of equipment during the pandemic. </a:t>
              </a:r>
            </a:p>
          </p:txBody>
        </p:sp>
      </p:grpSp>
      <p:pic>
        <p:nvPicPr>
          <p:cNvPr id="3" name="Picture 2"/>
          <p:cNvPicPr>
            <a:picLocks noChangeAspect="1"/>
          </p:cNvPicPr>
          <p:nvPr/>
        </p:nvPicPr>
        <p:blipFill rotWithShape="1">
          <a:blip r:embed="rId3"/>
          <a:srcRect t="81126"/>
          <a:stretch/>
        </p:blipFill>
        <p:spPr>
          <a:xfrm>
            <a:off x="15467835" y="11887200"/>
            <a:ext cx="28335192" cy="3187940"/>
          </a:xfrm>
          <a:prstGeom prst="rect">
            <a:avLst/>
          </a:prstGeom>
        </p:spPr>
      </p:pic>
      <p:pic>
        <p:nvPicPr>
          <p:cNvPr id="1026" name="Picture 2" descr="ed and White Factory Smokestack clipart. Free download transparent .PNG |  Creazil"/>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410260" y="5562151"/>
            <a:ext cx="1567040" cy="7484369"/>
          </a:xfrm>
          <a:prstGeom prst="rect">
            <a:avLst/>
          </a:prstGeom>
          <a:noFill/>
          <a:extLst>
            <a:ext uri="{909E8E84-426E-40DD-AFC4-6F175D3DCCD1}">
              <a14:hiddenFill xmlns:a14="http://schemas.microsoft.com/office/drawing/2010/main">
                <a:solidFill>
                  <a:srgbClr val="FFFFFF"/>
                </a:solidFill>
              </a14:hiddenFill>
            </a:ext>
          </a:extLst>
        </p:spPr>
      </p:pic>
      <p:sp>
        <p:nvSpPr>
          <p:cNvPr id="46" name="Rectangular Callout 45"/>
          <p:cNvSpPr/>
          <p:nvPr/>
        </p:nvSpPr>
        <p:spPr>
          <a:xfrm flipV="1">
            <a:off x="15693437" y="15215354"/>
            <a:ext cx="7947226" cy="6656309"/>
          </a:xfrm>
          <a:prstGeom prst="wedgeRectCallout">
            <a:avLst>
              <a:gd name="adj1" fmla="val -24049"/>
              <a:gd name="adj2" fmla="val 79139"/>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ular Callout 46"/>
          <p:cNvSpPr/>
          <p:nvPr/>
        </p:nvSpPr>
        <p:spPr>
          <a:xfrm flipV="1">
            <a:off x="24853237" y="15215354"/>
            <a:ext cx="7947226" cy="6656309"/>
          </a:xfrm>
          <a:prstGeom prst="wedgeRectCallout">
            <a:avLst>
              <a:gd name="adj1" fmla="val 8307"/>
              <a:gd name="adj2" fmla="val 81236"/>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ular Callout 47"/>
          <p:cNvSpPr/>
          <p:nvPr/>
        </p:nvSpPr>
        <p:spPr>
          <a:xfrm flipV="1">
            <a:off x="34043518" y="15215354"/>
            <a:ext cx="7947226" cy="6656309"/>
          </a:xfrm>
          <a:prstGeom prst="wedgeRectCallout">
            <a:avLst>
              <a:gd name="adj1" fmla="val 37455"/>
              <a:gd name="adj2" fmla="val 76390"/>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ular Callout 48"/>
          <p:cNvSpPr/>
          <p:nvPr/>
        </p:nvSpPr>
        <p:spPr>
          <a:xfrm>
            <a:off x="27308852" y="5637174"/>
            <a:ext cx="7947226" cy="6656309"/>
          </a:xfrm>
          <a:prstGeom prst="wedgeRectCallout">
            <a:avLst>
              <a:gd name="adj1" fmla="val 35154"/>
              <a:gd name="adj2" fmla="val 63570"/>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p:cNvPicPr>
            <a:picLocks noChangeAspect="1"/>
          </p:cNvPicPr>
          <p:nvPr/>
        </p:nvPicPr>
        <p:blipFill>
          <a:blip r:embed="rId5"/>
          <a:stretch>
            <a:fillRect/>
          </a:stretch>
        </p:blipFill>
        <p:spPr>
          <a:xfrm>
            <a:off x="15886692" y="15845060"/>
            <a:ext cx="3670300" cy="2755900"/>
          </a:xfrm>
          <a:prstGeom prst="rect">
            <a:avLst/>
          </a:prstGeom>
        </p:spPr>
      </p:pic>
      <p:pic>
        <p:nvPicPr>
          <p:cNvPr id="11" name="Picture 10"/>
          <p:cNvPicPr>
            <a:picLocks noChangeAspect="1"/>
          </p:cNvPicPr>
          <p:nvPr/>
        </p:nvPicPr>
        <p:blipFill>
          <a:blip r:embed="rId6"/>
          <a:stretch>
            <a:fillRect/>
          </a:stretch>
        </p:blipFill>
        <p:spPr>
          <a:xfrm>
            <a:off x="15886692" y="18792359"/>
            <a:ext cx="3670300" cy="2755900"/>
          </a:xfrm>
          <a:prstGeom prst="rect">
            <a:avLst/>
          </a:prstGeom>
        </p:spPr>
      </p:pic>
      <p:graphicFrame>
        <p:nvGraphicFramePr>
          <p:cNvPr id="13" name="Chart 12">
            <a:extLst>
              <a:ext uri="{FF2B5EF4-FFF2-40B4-BE49-F238E27FC236}">
                <a16:creationId xmlns:a16="http://schemas.microsoft.com/office/drawing/2014/main" id="{69BEFCBD-E7F9-534E-886A-DEEC4DCE11F8}"/>
              </a:ext>
            </a:extLst>
          </p:cNvPr>
          <p:cNvGraphicFramePr>
            <a:graphicFrameLocks/>
          </p:cNvGraphicFramePr>
          <p:nvPr>
            <p:extLst>
              <p:ext uri="{D42A27DB-BD31-4B8C-83A1-F6EECF244321}">
                <p14:modId xmlns:p14="http://schemas.microsoft.com/office/powerpoint/2010/main" val="3071636581"/>
              </p:ext>
            </p:extLst>
          </p:nvPr>
        </p:nvGraphicFramePr>
        <p:xfrm>
          <a:off x="18270697" y="6003710"/>
          <a:ext cx="3657600" cy="2743200"/>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14" name="Chart 13">
            <a:extLst>
              <a:ext uri="{FF2B5EF4-FFF2-40B4-BE49-F238E27FC236}">
                <a16:creationId xmlns:a16="http://schemas.microsoft.com/office/drawing/2014/main" id="{0670E031-F2AC-EF42-9C0A-55732A004B2D}"/>
              </a:ext>
            </a:extLst>
          </p:cNvPr>
          <p:cNvGraphicFramePr>
            <a:graphicFrameLocks/>
          </p:cNvGraphicFramePr>
          <p:nvPr>
            <p:extLst>
              <p:ext uri="{D42A27DB-BD31-4B8C-83A1-F6EECF244321}">
                <p14:modId xmlns:p14="http://schemas.microsoft.com/office/powerpoint/2010/main" val="1393537818"/>
              </p:ext>
            </p:extLst>
          </p:nvPr>
        </p:nvGraphicFramePr>
        <p:xfrm>
          <a:off x="18252910" y="9049314"/>
          <a:ext cx="3657600" cy="2743200"/>
        </p:xfrm>
        <a:graphic>
          <a:graphicData uri="http://schemas.openxmlformats.org/drawingml/2006/chart">
            <c:chart xmlns:c="http://schemas.openxmlformats.org/drawingml/2006/chart" xmlns:r="http://schemas.openxmlformats.org/officeDocument/2006/relationships" r:id="rId8"/>
          </a:graphicData>
        </a:graphic>
      </p:graphicFrame>
      <p:graphicFrame>
        <p:nvGraphicFramePr>
          <p:cNvPr id="15" name="Chart 14">
            <a:extLst>
              <a:ext uri="{FF2B5EF4-FFF2-40B4-BE49-F238E27FC236}">
                <a16:creationId xmlns:a16="http://schemas.microsoft.com/office/drawing/2014/main" id="{B679D65A-3A2D-CF46-8A3C-78A55A04912D}"/>
              </a:ext>
            </a:extLst>
          </p:cNvPr>
          <p:cNvGraphicFramePr>
            <a:graphicFrameLocks/>
          </p:cNvGraphicFramePr>
          <p:nvPr>
            <p:extLst>
              <p:ext uri="{D42A27DB-BD31-4B8C-83A1-F6EECF244321}">
                <p14:modId xmlns:p14="http://schemas.microsoft.com/office/powerpoint/2010/main" val="1412712656"/>
              </p:ext>
            </p:extLst>
          </p:nvPr>
        </p:nvGraphicFramePr>
        <p:xfrm>
          <a:off x="22164240" y="9049314"/>
          <a:ext cx="3657600" cy="2743200"/>
        </p:xfrm>
        <a:graphic>
          <a:graphicData uri="http://schemas.openxmlformats.org/drawingml/2006/chart">
            <c:chart xmlns:c="http://schemas.openxmlformats.org/drawingml/2006/chart" xmlns:r="http://schemas.openxmlformats.org/officeDocument/2006/relationships" r:id="rId9"/>
          </a:graphicData>
        </a:graphic>
      </p:graphicFrame>
      <p:graphicFrame>
        <p:nvGraphicFramePr>
          <p:cNvPr id="16" name="Chart 15">
            <a:extLst>
              <a:ext uri="{FF2B5EF4-FFF2-40B4-BE49-F238E27FC236}">
                <a16:creationId xmlns:a16="http://schemas.microsoft.com/office/drawing/2014/main" id="{F65D9F5D-3C5B-DE47-B1AA-278EE62AFE5F}"/>
              </a:ext>
            </a:extLst>
          </p:cNvPr>
          <p:cNvGraphicFramePr>
            <a:graphicFrameLocks/>
          </p:cNvGraphicFramePr>
          <p:nvPr>
            <p:extLst>
              <p:ext uri="{D42A27DB-BD31-4B8C-83A1-F6EECF244321}">
                <p14:modId xmlns:p14="http://schemas.microsoft.com/office/powerpoint/2010/main" val="641990057"/>
              </p:ext>
            </p:extLst>
          </p:nvPr>
        </p:nvGraphicFramePr>
        <p:xfrm>
          <a:off x="25035123" y="15807840"/>
          <a:ext cx="3657600" cy="2743200"/>
        </p:xfrm>
        <a:graphic>
          <a:graphicData uri="http://schemas.openxmlformats.org/drawingml/2006/chart">
            <c:chart xmlns:c="http://schemas.openxmlformats.org/drawingml/2006/chart" xmlns:r="http://schemas.openxmlformats.org/officeDocument/2006/relationships" r:id="rId10"/>
          </a:graphicData>
        </a:graphic>
      </p:graphicFrame>
      <p:graphicFrame>
        <p:nvGraphicFramePr>
          <p:cNvPr id="17" name="Chart 16">
            <a:extLst>
              <a:ext uri="{FF2B5EF4-FFF2-40B4-BE49-F238E27FC236}">
                <a16:creationId xmlns:a16="http://schemas.microsoft.com/office/drawing/2014/main" id="{DAD56DCB-8032-EE4B-AA50-CF90F7D31870}"/>
              </a:ext>
            </a:extLst>
          </p:cNvPr>
          <p:cNvGraphicFramePr>
            <a:graphicFrameLocks/>
          </p:cNvGraphicFramePr>
          <p:nvPr>
            <p:extLst>
              <p:ext uri="{D42A27DB-BD31-4B8C-83A1-F6EECF244321}">
                <p14:modId xmlns:p14="http://schemas.microsoft.com/office/powerpoint/2010/main" val="1158592561"/>
              </p:ext>
            </p:extLst>
          </p:nvPr>
        </p:nvGraphicFramePr>
        <p:xfrm>
          <a:off x="25035123" y="18819809"/>
          <a:ext cx="3657600" cy="2743200"/>
        </p:xfrm>
        <a:graphic>
          <a:graphicData uri="http://schemas.openxmlformats.org/drawingml/2006/chart">
            <c:chart xmlns:c="http://schemas.openxmlformats.org/drawingml/2006/chart" xmlns:r="http://schemas.openxmlformats.org/officeDocument/2006/relationships" r:id="rId11"/>
          </a:graphicData>
        </a:graphic>
      </p:graphicFrame>
      <p:graphicFrame>
        <p:nvGraphicFramePr>
          <p:cNvPr id="18" name="Chart 17">
            <a:extLst>
              <a:ext uri="{FF2B5EF4-FFF2-40B4-BE49-F238E27FC236}">
                <a16:creationId xmlns:a16="http://schemas.microsoft.com/office/drawing/2014/main" id="{426250A3-735E-4B47-8DA9-50E7CC3AE301}"/>
              </a:ext>
            </a:extLst>
          </p:cNvPr>
          <p:cNvGraphicFramePr>
            <a:graphicFrameLocks/>
          </p:cNvGraphicFramePr>
          <p:nvPr>
            <p:extLst>
              <p:ext uri="{D42A27DB-BD31-4B8C-83A1-F6EECF244321}">
                <p14:modId xmlns:p14="http://schemas.microsoft.com/office/powerpoint/2010/main" val="1272059198"/>
              </p:ext>
            </p:extLst>
          </p:nvPr>
        </p:nvGraphicFramePr>
        <p:xfrm>
          <a:off x="28917793" y="18792359"/>
          <a:ext cx="3657600" cy="2743200"/>
        </p:xfrm>
        <a:graphic>
          <a:graphicData uri="http://schemas.openxmlformats.org/drawingml/2006/chart">
            <c:chart xmlns:c="http://schemas.openxmlformats.org/drawingml/2006/chart" xmlns:r="http://schemas.openxmlformats.org/officeDocument/2006/relationships" r:id="rId12"/>
          </a:graphicData>
        </a:graphic>
      </p:graphicFrame>
      <p:graphicFrame>
        <p:nvGraphicFramePr>
          <p:cNvPr id="19" name="Chart 18">
            <a:extLst>
              <a:ext uri="{FF2B5EF4-FFF2-40B4-BE49-F238E27FC236}">
                <a16:creationId xmlns:a16="http://schemas.microsoft.com/office/drawing/2014/main" id="{4A6FDAA8-0D41-E640-BA4B-D7E10B134682}"/>
              </a:ext>
            </a:extLst>
          </p:cNvPr>
          <p:cNvGraphicFramePr>
            <a:graphicFrameLocks/>
          </p:cNvGraphicFramePr>
          <p:nvPr>
            <p:extLst>
              <p:ext uri="{D42A27DB-BD31-4B8C-83A1-F6EECF244321}">
                <p14:modId xmlns:p14="http://schemas.microsoft.com/office/powerpoint/2010/main" val="163363482"/>
              </p:ext>
            </p:extLst>
          </p:nvPr>
        </p:nvGraphicFramePr>
        <p:xfrm>
          <a:off x="27519086" y="6209852"/>
          <a:ext cx="3657600" cy="2743200"/>
        </p:xfrm>
        <a:graphic>
          <a:graphicData uri="http://schemas.openxmlformats.org/drawingml/2006/chart">
            <c:chart xmlns:c="http://schemas.openxmlformats.org/drawingml/2006/chart" xmlns:r="http://schemas.openxmlformats.org/officeDocument/2006/relationships" r:id="rId13"/>
          </a:graphicData>
        </a:graphic>
      </p:graphicFrame>
      <p:graphicFrame>
        <p:nvGraphicFramePr>
          <p:cNvPr id="20" name="Chart 19">
            <a:extLst>
              <a:ext uri="{FF2B5EF4-FFF2-40B4-BE49-F238E27FC236}">
                <a16:creationId xmlns:a16="http://schemas.microsoft.com/office/drawing/2014/main" id="{BCDBE1E0-A268-1F4E-B572-5469EDACE4AA}"/>
              </a:ext>
            </a:extLst>
          </p:cNvPr>
          <p:cNvGraphicFramePr>
            <a:graphicFrameLocks/>
          </p:cNvGraphicFramePr>
          <p:nvPr>
            <p:extLst>
              <p:ext uri="{D42A27DB-BD31-4B8C-83A1-F6EECF244321}">
                <p14:modId xmlns:p14="http://schemas.microsoft.com/office/powerpoint/2010/main" val="2061804196"/>
              </p:ext>
            </p:extLst>
          </p:nvPr>
        </p:nvGraphicFramePr>
        <p:xfrm>
          <a:off x="27497707" y="9197558"/>
          <a:ext cx="3657600" cy="2743200"/>
        </p:xfrm>
        <a:graphic>
          <a:graphicData uri="http://schemas.openxmlformats.org/drawingml/2006/chart">
            <c:chart xmlns:c="http://schemas.openxmlformats.org/drawingml/2006/chart" xmlns:r="http://schemas.openxmlformats.org/officeDocument/2006/relationships" r:id="rId14"/>
          </a:graphicData>
        </a:graphic>
      </p:graphicFrame>
      <p:graphicFrame>
        <p:nvGraphicFramePr>
          <p:cNvPr id="21" name="Chart 20">
            <a:extLst>
              <a:ext uri="{FF2B5EF4-FFF2-40B4-BE49-F238E27FC236}">
                <a16:creationId xmlns:a16="http://schemas.microsoft.com/office/drawing/2014/main" id="{FAED27D3-96E5-9641-9524-90452800AFF5}"/>
              </a:ext>
            </a:extLst>
          </p:cNvPr>
          <p:cNvGraphicFramePr>
            <a:graphicFrameLocks/>
          </p:cNvGraphicFramePr>
          <p:nvPr>
            <p:extLst>
              <p:ext uri="{D42A27DB-BD31-4B8C-83A1-F6EECF244321}">
                <p14:modId xmlns:p14="http://schemas.microsoft.com/office/powerpoint/2010/main" val="3505260465"/>
              </p:ext>
            </p:extLst>
          </p:nvPr>
        </p:nvGraphicFramePr>
        <p:xfrm>
          <a:off x="31344162" y="9197558"/>
          <a:ext cx="3657600" cy="2743201"/>
        </p:xfrm>
        <a:graphic>
          <a:graphicData uri="http://schemas.openxmlformats.org/drawingml/2006/chart">
            <c:chart xmlns:c="http://schemas.openxmlformats.org/drawingml/2006/chart" xmlns:r="http://schemas.openxmlformats.org/officeDocument/2006/relationships" r:id="rId15"/>
          </a:graphicData>
        </a:graphic>
      </p:graphicFrame>
      <p:graphicFrame>
        <p:nvGraphicFramePr>
          <p:cNvPr id="23" name="Chart 22">
            <a:extLst>
              <a:ext uri="{FF2B5EF4-FFF2-40B4-BE49-F238E27FC236}">
                <a16:creationId xmlns:a16="http://schemas.microsoft.com/office/drawing/2014/main" id="{394A0145-F612-F540-9853-9CDAD25D79E8}"/>
              </a:ext>
            </a:extLst>
          </p:cNvPr>
          <p:cNvGraphicFramePr>
            <a:graphicFrameLocks/>
          </p:cNvGraphicFramePr>
          <p:nvPr>
            <p:extLst>
              <p:ext uri="{D42A27DB-BD31-4B8C-83A1-F6EECF244321}">
                <p14:modId xmlns:p14="http://schemas.microsoft.com/office/powerpoint/2010/main" val="1115240657"/>
              </p:ext>
            </p:extLst>
          </p:nvPr>
        </p:nvGraphicFramePr>
        <p:xfrm>
          <a:off x="34213800" y="15773400"/>
          <a:ext cx="3657600" cy="2743200"/>
        </p:xfrm>
        <a:graphic>
          <a:graphicData uri="http://schemas.openxmlformats.org/drawingml/2006/chart">
            <c:chart xmlns:c="http://schemas.openxmlformats.org/drawingml/2006/chart" xmlns:r="http://schemas.openxmlformats.org/officeDocument/2006/relationships" r:id="rId16"/>
          </a:graphicData>
        </a:graphic>
      </p:graphicFrame>
      <p:graphicFrame>
        <p:nvGraphicFramePr>
          <p:cNvPr id="24" name="Chart 23">
            <a:extLst>
              <a:ext uri="{FF2B5EF4-FFF2-40B4-BE49-F238E27FC236}">
                <a16:creationId xmlns:a16="http://schemas.microsoft.com/office/drawing/2014/main" id="{977264C8-D756-0741-8D7C-D873A35822C4}"/>
              </a:ext>
            </a:extLst>
          </p:cNvPr>
          <p:cNvGraphicFramePr>
            <a:graphicFrameLocks/>
          </p:cNvGraphicFramePr>
          <p:nvPr>
            <p:extLst>
              <p:ext uri="{D42A27DB-BD31-4B8C-83A1-F6EECF244321}">
                <p14:modId xmlns:p14="http://schemas.microsoft.com/office/powerpoint/2010/main" val="3497296468"/>
              </p:ext>
            </p:extLst>
          </p:nvPr>
        </p:nvGraphicFramePr>
        <p:xfrm>
          <a:off x="34192748" y="18706240"/>
          <a:ext cx="3657600" cy="2743200"/>
        </p:xfrm>
        <a:graphic>
          <a:graphicData uri="http://schemas.openxmlformats.org/drawingml/2006/chart">
            <c:chart xmlns:c="http://schemas.openxmlformats.org/drawingml/2006/chart" xmlns:r="http://schemas.openxmlformats.org/officeDocument/2006/relationships" r:id="rId17"/>
          </a:graphicData>
        </a:graphic>
      </p:graphicFrame>
      <p:graphicFrame>
        <p:nvGraphicFramePr>
          <p:cNvPr id="27" name="Chart 26">
            <a:extLst>
              <a:ext uri="{FF2B5EF4-FFF2-40B4-BE49-F238E27FC236}">
                <a16:creationId xmlns:a16="http://schemas.microsoft.com/office/drawing/2014/main" id="{1880983E-A073-9842-AC83-39F32F9E8D9D}"/>
              </a:ext>
            </a:extLst>
          </p:cNvPr>
          <p:cNvGraphicFramePr>
            <a:graphicFrameLocks/>
          </p:cNvGraphicFramePr>
          <p:nvPr>
            <p:extLst>
              <p:ext uri="{D42A27DB-BD31-4B8C-83A1-F6EECF244321}">
                <p14:modId xmlns:p14="http://schemas.microsoft.com/office/powerpoint/2010/main" val="694678439"/>
              </p:ext>
            </p:extLst>
          </p:nvPr>
        </p:nvGraphicFramePr>
        <p:xfrm>
          <a:off x="38091746" y="18752547"/>
          <a:ext cx="3657600" cy="2743200"/>
        </p:xfrm>
        <a:graphic>
          <a:graphicData uri="http://schemas.openxmlformats.org/drawingml/2006/chart">
            <c:chart xmlns:c="http://schemas.openxmlformats.org/drawingml/2006/chart" xmlns:r="http://schemas.openxmlformats.org/officeDocument/2006/relationships" r:id="rId18"/>
          </a:graphicData>
        </a:graphic>
      </p:graphicFrame>
      <p:grpSp>
        <p:nvGrpSpPr>
          <p:cNvPr id="14348" name="Group 14347"/>
          <p:cNvGrpSpPr/>
          <p:nvPr/>
        </p:nvGrpSpPr>
        <p:grpSpPr>
          <a:xfrm>
            <a:off x="15438297" y="29718000"/>
            <a:ext cx="28300503" cy="3768316"/>
            <a:chOff x="15438297" y="29718000"/>
            <a:chExt cx="28300503" cy="3768316"/>
          </a:xfrm>
        </p:grpSpPr>
        <p:grpSp>
          <p:nvGrpSpPr>
            <p:cNvPr id="14345" name="Group 14344"/>
            <p:cNvGrpSpPr/>
            <p:nvPr/>
          </p:nvGrpSpPr>
          <p:grpSpPr>
            <a:xfrm>
              <a:off x="15438297" y="29718000"/>
              <a:ext cx="28300503" cy="2895604"/>
              <a:chOff x="15438297" y="29718000"/>
              <a:chExt cx="28300503" cy="2895604"/>
            </a:xfrm>
          </p:grpSpPr>
          <p:sp>
            <p:nvSpPr>
              <p:cNvPr id="50" name="Rectangle 36"/>
              <p:cNvSpPr>
                <a:spLocks noChangeArrowheads="1"/>
              </p:cNvSpPr>
              <p:nvPr/>
            </p:nvSpPr>
            <p:spPr bwMode="auto">
              <a:xfrm>
                <a:off x="15439977" y="29718000"/>
                <a:ext cx="28282957" cy="2895604"/>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baseline="0"/>
              </a:p>
            </p:txBody>
          </p:sp>
          <p:sp>
            <p:nvSpPr>
              <p:cNvPr id="51" name="Rectangle 2"/>
              <p:cNvSpPr txBox="1">
                <a:spLocks noChangeArrowheads="1"/>
              </p:cNvSpPr>
              <p:nvPr/>
            </p:nvSpPr>
            <p:spPr>
              <a:xfrm>
                <a:off x="15438297" y="29729861"/>
                <a:ext cx="28300503" cy="780258"/>
              </a:xfrm>
              <a:custGeom>
                <a:avLst/>
                <a:gdLst>
                  <a:gd name="connsiteX0" fmla="*/ 0 w 15528165"/>
                  <a:gd name="connsiteY0" fmla="*/ 0 h 838200"/>
                  <a:gd name="connsiteX1" fmla="*/ 15528165 w 15528165"/>
                  <a:gd name="connsiteY1" fmla="*/ 0 h 838200"/>
                  <a:gd name="connsiteX2" fmla="*/ 15528165 w 15528165"/>
                  <a:gd name="connsiteY2" fmla="*/ 838200 h 838200"/>
                  <a:gd name="connsiteX3" fmla="*/ 0 w 15528165"/>
                  <a:gd name="connsiteY3" fmla="*/ 838200 h 838200"/>
                  <a:gd name="connsiteX4" fmla="*/ 0 w 15528165"/>
                  <a:gd name="connsiteY4" fmla="*/ 0 h 838200"/>
                  <a:gd name="connsiteX0" fmla="*/ 0 w 15528165"/>
                  <a:gd name="connsiteY0" fmla="*/ 0 h 939800"/>
                  <a:gd name="connsiteX1" fmla="*/ 15528165 w 15528165"/>
                  <a:gd name="connsiteY1" fmla="*/ 0 h 939800"/>
                  <a:gd name="connsiteX2" fmla="*/ 15528165 w 15528165"/>
                  <a:gd name="connsiteY2" fmla="*/ 838200 h 939800"/>
                  <a:gd name="connsiteX3" fmla="*/ 14515 w 15528165"/>
                  <a:gd name="connsiteY3" fmla="*/ 939800 h 939800"/>
                  <a:gd name="connsiteX4" fmla="*/ 0 w 15528165"/>
                  <a:gd name="connsiteY4" fmla="*/ 0 h 939800"/>
                  <a:gd name="connsiteX0" fmla="*/ 14514 w 15542679"/>
                  <a:gd name="connsiteY0" fmla="*/ 0 h 896257"/>
                  <a:gd name="connsiteX1" fmla="*/ 15542679 w 15542679"/>
                  <a:gd name="connsiteY1" fmla="*/ 0 h 896257"/>
                  <a:gd name="connsiteX2" fmla="*/ 15542679 w 15542679"/>
                  <a:gd name="connsiteY2" fmla="*/ 838200 h 896257"/>
                  <a:gd name="connsiteX3" fmla="*/ 0 w 15542679"/>
                  <a:gd name="connsiteY3" fmla="*/ 896257 h 896257"/>
                  <a:gd name="connsiteX4" fmla="*/ 14514 w 15542679"/>
                  <a:gd name="connsiteY4" fmla="*/ 0 h 896257"/>
                  <a:gd name="connsiteX0" fmla="*/ 14514 w 15542679"/>
                  <a:gd name="connsiteY0" fmla="*/ 0 h 925285"/>
                  <a:gd name="connsiteX1" fmla="*/ 15542679 w 15542679"/>
                  <a:gd name="connsiteY1" fmla="*/ 0 h 925285"/>
                  <a:gd name="connsiteX2" fmla="*/ 15542679 w 15542679"/>
                  <a:gd name="connsiteY2" fmla="*/ 925285 h 925285"/>
                  <a:gd name="connsiteX3" fmla="*/ 0 w 15542679"/>
                  <a:gd name="connsiteY3" fmla="*/ 896257 h 925285"/>
                  <a:gd name="connsiteX4" fmla="*/ 14514 w 15542679"/>
                  <a:gd name="connsiteY4" fmla="*/ 0 h 925285"/>
                  <a:gd name="connsiteX0" fmla="*/ 14514 w 15542679"/>
                  <a:gd name="connsiteY0" fmla="*/ 0 h 896257"/>
                  <a:gd name="connsiteX1" fmla="*/ 15542679 w 15542679"/>
                  <a:gd name="connsiteY1" fmla="*/ 0 h 896257"/>
                  <a:gd name="connsiteX2" fmla="*/ 15528164 w 15542679"/>
                  <a:gd name="connsiteY2" fmla="*/ 867228 h 896257"/>
                  <a:gd name="connsiteX3" fmla="*/ 0 w 15542679"/>
                  <a:gd name="connsiteY3" fmla="*/ 896257 h 896257"/>
                  <a:gd name="connsiteX4" fmla="*/ 14514 w 15542679"/>
                  <a:gd name="connsiteY4" fmla="*/ 0 h 896257"/>
                  <a:gd name="connsiteX0" fmla="*/ 14514 w 15542679"/>
                  <a:gd name="connsiteY0" fmla="*/ 0 h 925285"/>
                  <a:gd name="connsiteX1" fmla="*/ 15542679 w 15542679"/>
                  <a:gd name="connsiteY1" fmla="*/ 0 h 925285"/>
                  <a:gd name="connsiteX2" fmla="*/ 15499136 w 15542679"/>
                  <a:gd name="connsiteY2" fmla="*/ 925285 h 925285"/>
                  <a:gd name="connsiteX3" fmla="*/ 0 w 15542679"/>
                  <a:gd name="connsiteY3" fmla="*/ 896257 h 925285"/>
                  <a:gd name="connsiteX4" fmla="*/ 14514 w 15542679"/>
                  <a:gd name="connsiteY4" fmla="*/ 0 h 925285"/>
                  <a:gd name="connsiteX0" fmla="*/ 14514 w 15542679"/>
                  <a:gd name="connsiteY0" fmla="*/ 0 h 925285"/>
                  <a:gd name="connsiteX1" fmla="*/ 15542679 w 15542679"/>
                  <a:gd name="connsiteY1" fmla="*/ 0 h 925285"/>
                  <a:gd name="connsiteX2" fmla="*/ 15542679 w 15542679"/>
                  <a:gd name="connsiteY2" fmla="*/ 925285 h 925285"/>
                  <a:gd name="connsiteX3" fmla="*/ 0 w 15542679"/>
                  <a:gd name="connsiteY3" fmla="*/ 896257 h 925285"/>
                  <a:gd name="connsiteX4" fmla="*/ 14514 w 15542679"/>
                  <a:gd name="connsiteY4" fmla="*/ 0 h 925285"/>
                  <a:gd name="connsiteX0" fmla="*/ 14514 w 15542679"/>
                  <a:gd name="connsiteY0" fmla="*/ 0 h 925285"/>
                  <a:gd name="connsiteX1" fmla="*/ 15542679 w 15542679"/>
                  <a:gd name="connsiteY1" fmla="*/ 0 h 925285"/>
                  <a:gd name="connsiteX2" fmla="*/ 15542679 w 15542679"/>
                  <a:gd name="connsiteY2" fmla="*/ 925285 h 925285"/>
                  <a:gd name="connsiteX3" fmla="*/ 0 w 15542679"/>
                  <a:gd name="connsiteY3" fmla="*/ 819990 h 925285"/>
                  <a:gd name="connsiteX4" fmla="*/ 14514 w 15542679"/>
                  <a:gd name="connsiteY4" fmla="*/ 0 h 925285"/>
                  <a:gd name="connsiteX0" fmla="*/ 14514 w 15542679"/>
                  <a:gd name="connsiteY0" fmla="*/ 0 h 819990"/>
                  <a:gd name="connsiteX1" fmla="*/ 15542679 w 15542679"/>
                  <a:gd name="connsiteY1" fmla="*/ 0 h 819990"/>
                  <a:gd name="connsiteX2" fmla="*/ 15542679 w 15542679"/>
                  <a:gd name="connsiteY2" fmla="*/ 818511 h 819990"/>
                  <a:gd name="connsiteX3" fmla="*/ 0 w 15542679"/>
                  <a:gd name="connsiteY3" fmla="*/ 819990 h 819990"/>
                  <a:gd name="connsiteX4" fmla="*/ 14514 w 15542679"/>
                  <a:gd name="connsiteY4" fmla="*/ 0 h 8199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542679" h="819990">
                    <a:moveTo>
                      <a:pt x="14514" y="0"/>
                    </a:moveTo>
                    <a:lnTo>
                      <a:pt x="15542679" y="0"/>
                    </a:lnTo>
                    <a:lnTo>
                      <a:pt x="15542679" y="818511"/>
                    </a:lnTo>
                    <a:lnTo>
                      <a:pt x="0" y="819990"/>
                    </a:lnTo>
                    <a:lnTo>
                      <a:pt x="14514" y="0"/>
                    </a:lnTo>
                    <a:close/>
                  </a:path>
                </a:pathLst>
              </a:custGeom>
              <a:solidFill>
                <a:srgbClr val="C00000"/>
              </a:solidFill>
            </p:spPr>
            <p:txBody>
              <a:bodyPr/>
              <a:lstStyle>
                <a:lvl1pPr defTabSz="5016500" eaLnBrk="0" hangingPunct="0">
                  <a:defRPr sz="4000" b="1" baseline="-25000">
                    <a:solidFill>
                      <a:schemeClr val="tx1"/>
                    </a:solidFill>
                    <a:latin typeface="Arial" pitchFamily="34" charset="0"/>
                    <a:ea typeface="MS PGothic" pitchFamily="34" charset="-128"/>
                  </a:defRPr>
                </a:lvl1pPr>
                <a:lvl2pPr marL="742950" indent="-285750" defTabSz="5016500" eaLnBrk="0" hangingPunct="0">
                  <a:defRPr sz="4000" b="1" baseline="-25000">
                    <a:solidFill>
                      <a:schemeClr val="tx1"/>
                    </a:solidFill>
                    <a:latin typeface="Arial" pitchFamily="34" charset="0"/>
                    <a:ea typeface="MS PGothic" pitchFamily="34" charset="-128"/>
                  </a:defRPr>
                </a:lvl2pPr>
                <a:lvl3pPr marL="1143000" indent="-228600" defTabSz="5016500" eaLnBrk="0" hangingPunct="0">
                  <a:defRPr sz="4000" b="1" baseline="-25000">
                    <a:solidFill>
                      <a:schemeClr val="tx1"/>
                    </a:solidFill>
                    <a:latin typeface="Arial" pitchFamily="34" charset="0"/>
                    <a:ea typeface="MS PGothic" pitchFamily="34" charset="-128"/>
                  </a:defRPr>
                </a:lvl3pPr>
                <a:lvl4pPr marL="1600200" indent="-228600" defTabSz="5016500" eaLnBrk="0" hangingPunct="0">
                  <a:defRPr sz="4000" b="1" baseline="-25000">
                    <a:solidFill>
                      <a:schemeClr val="tx1"/>
                    </a:solidFill>
                    <a:latin typeface="Arial" pitchFamily="34" charset="0"/>
                    <a:ea typeface="MS PGothic" pitchFamily="34" charset="-128"/>
                  </a:defRPr>
                </a:lvl4pPr>
                <a:lvl5pPr marL="2057400" indent="-228600" defTabSz="5016500" eaLnBrk="0" hangingPunct="0">
                  <a:defRPr sz="4000" b="1" baseline="-25000">
                    <a:solidFill>
                      <a:schemeClr val="tx1"/>
                    </a:solidFill>
                    <a:latin typeface="Arial" pitchFamily="34" charset="0"/>
                    <a:ea typeface="MS PGothic" pitchFamily="34" charset="-128"/>
                  </a:defRPr>
                </a:lvl5pPr>
                <a:lvl6pPr marL="2514600" indent="-228600" defTabSz="5016500" eaLnBrk="0" fontAlgn="base" hangingPunct="0">
                  <a:spcBef>
                    <a:spcPct val="0"/>
                  </a:spcBef>
                  <a:spcAft>
                    <a:spcPct val="0"/>
                  </a:spcAft>
                  <a:defRPr sz="4000" b="1" baseline="-25000">
                    <a:solidFill>
                      <a:schemeClr val="tx1"/>
                    </a:solidFill>
                    <a:latin typeface="Arial" pitchFamily="34" charset="0"/>
                    <a:ea typeface="MS PGothic" pitchFamily="34" charset="-128"/>
                  </a:defRPr>
                </a:lvl6pPr>
                <a:lvl7pPr marL="2971800" indent="-228600" defTabSz="5016500" eaLnBrk="0" fontAlgn="base" hangingPunct="0">
                  <a:spcBef>
                    <a:spcPct val="0"/>
                  </a:spcBef>
                  <a:spcAft>
                    <a:spcPct val="0"/>
                  </a:spcAft>
                  <a:defRPr sz="4000" b="1" baseline="-25000">
                    <a:solidFill>
                      <a:schemeClr val="tx1"/>
                    </a:solidFill>
                    <a:latin typeface="Arial" pitchFamily="34" charset="0"/>
                    <a:ea typeface="MS PGothic" pitchFamily="34" charset="-128"/>
                  </a:defRPr>
                </a:lvl7pPr>
                <a:lvl8pPr marL="3429000" indent="-228600" defTabSz="5016500" eaLnBrk="0" fontAlgn="base" hangingPunct="0">
                  <a:spcBef>
                    <a:spcPct val="0"/>
                  </a:spcBef>
                  <a:spcAft>
                    <a:spcPct val="0"/>
                  </a:spcAft>
                  <a:defRPr sz="4000" b="1" baseline="-25000">
                    <a:solidFill>
                      <a:schemeClr val="tx1"/>
                    </a:solidFill>
                    <a:latin typeface="Arial" pitchFamily="34" charset="0"/>
                    <a:ea typeface="MS PGothic" pitchFamily="34" charset="-128"/>
                  </a:defRPr>
                </a:lvl8pPr>
                <a:lvl9pPr marL="3886200" indent="-228600" defTabSz="5016500" eaLnBrk="0" fontAlgn="base" hangingPunct="0">
                  <a:spcBef>
                    <a:spcPct val="0"/>
                  </a:spcBef>
                  <a:spcAft>
                    <a:spcPct val="0"/>
                  </a:spcAft>
                  <a:defRPr sz="4000" b="1" baseline="-25000">
                    <a:solidFill>
                      <a:schemeClr val="tx1"/>
                    </a:solidFill>
                    <a:latin typeface="Arial" pitchFamily="34" charset="0"/>
                    <a:ea typeface="MS PGothic" pitchFamily="34" charset="-128"/>
                  </a:defRPr>
                </a:lvl9pPr>
              </a:lstStyle>
              <a:p>
                <a:pPr algn="ctr" eaLnBrk="1" hangingPunct="1"/>
                <a:r>
                  <a:rPr lang="en-US" sz="4300" baseline="0" dirty="0">
                    <a:solidFill>
                      <a:schemeClr val="bg1"/>
                    </a:solidFill>
                    <a:ea typeface="ヒラギノ角ゴ Pro W3" charset="-128"/>
                  </a:rPr>
                  <a:t>References</a:t>
                </a:r>
                <a:endParaRPr lang="en-US" baseline="0" dirty="0">
                  <a:solidFill>
                    <a:schemeClr val="bg1"/>
                  </a:solidFill>
                  <a:ea typeface="ヒラギノ角ゴ Pro W3" charset="-128"/>
                </a:endParaRPr>
              </a:p>
            </p:txBody>
          </p:sp>
        </p:grpSp>
        <p:sp>
          <p:nvSpPr>
            <p:cNvPr id="53" name="TextBox 52"/>
            <p:cNvSpPr txBox="1"/>
            <p:nvPr/>
          </p:nvSpPr>
          <p:spPr>
            <a:xfrm>
              <a:off x="15711174" y="30635606"/>
              <a:ext cx="27740562" cy="2850710"/>
            </a:xfrm>
            <a:prstGeom prst="rect">
              <a:avLst/>
            </a:prstGeom>
            <a:noFill/>
          </p:spPr>
          <p:txBody>
            <a:bodyPr wrap="square" lIns="79925" tIns="39970" rIns="79925" bIns="39970" numCol="2" rtlCol="0">
              <a:spAutoFit/>
            </a:bodyPr>
            <a:lstStyle/>
            <a:p>
              <a:pPr marL="342900" indent="-342900">
                <a:spcBef>
                  <a:spcPts val="0"/>
                </a:spcBef>
                <a:spcAft>
                  <a:spcPts val="800"/>
                </a:spcAft>
                <a:buFont typeface="+mj-lt"/>
                <a:buAutoNum type="arabicPeriod"/>
              </a:pPr>
              <a:r>
                <a:rPr lang="en-US" sz="1400" b="0" baseline="0" dirty="0" err="1">
                  <a:cs typeface="Arial" panose="020B0604020202020204" pitchFamily="34" charset="0"/>
                </a:rPr>
                <a:t>Schratzberger</a:t>
              </a:r>
              <a:r>
                <a:rPr lang="en-US" sz="1400" b="0" baseline="0" dirty="0">
                  <a:cs typeface="Arial" panose="020B0604020202020204" pitchFamily="34" charset="0"/>
                </a:rPr>
                <a:t> M and </a:t>
              </a:r>
              <a:r>
                <a:rPr lang="en-US" sz="1400" b="0" baseline="0" dirty="0" err="1">
                  <a:cs typeface="Arial" panose="020B0604020202020204" pitchFamily="34" charset="0"/>
                </a:rPr>
                <a:t>Ingels</a:t>
              </a:r>
              <a:r>
                <a:rPr lang="en-US" sz="1400" b="0" baseline="0" dirty="0">
                  <a:cs typeface="Arial" panose="020B0604020202020204" pitchFamily="34" charset="0"/>
                </a:rPr>
                <a:t> J. 2018. </a:t>
              </a:r>
              <a:r>
                <a:rPr lang="en-US" sz="1400" b="0" baseline="0" dirty="0" err="1">
                  <a:cs typeface="Arial" panose="020B0604020202020204" pitchFamily="34" charset="0"/>
                </a:rPr>
                <a:t>Meiofauna</a:t>
              </a:r>
              <a:r>
                <a:rPr lang="en-US" sz="1400" b="0" baseline="0" dirty="0">
                  <a:cs typeface="Arial" panose="020B0604020202020204" pitchFamily="34" charset="0"/>
                </a:rPr>
                <a:t> matters: the roles of </a:t>
              </a:r>
              <a:r>
                <a:rPr lang="en-US" sz="1400" b="0" baseline="0" dirty="0" err="1">
                  <a:cs typeface="Arial" panose="020B0604020202020204" pitchFamily="34" charset="0"/>
                </a:rPr>
                <a:t>meiofauna</a:t>
              </a:r>
              <a:r>
                <a:rPr lang="en-US" sz="1400" b="0" baseline="0" dirty="0">
                  <a:cs typeface="Arial" panose="020B0604020202020204" pitchFamily="34" charset="0"/>
                </a:rPr>
                <a:t> in benthic ecosystems. Journal of Experimental Marine Biology and Ecology, 502: 12-25.</a:t>
              </a:r>
            </a:p>
            <a:p>
              <a:pPr marL="342900" indent="-342900">
                <a:spcBef>
                  <a:spcPts val="0"/>
                </a:spcBef>
                <a:spcAft>
                  <a:spcPts val="800"/>
                </a:spcAft>
                <a:buFont typeface="+mj-lt"/>
                <a:buAutoNum type="arabicPeriod"/>
              </a:pPr>
              <a:r>
                <a:rPr lang="en-US" sz="1400" b="0" baseline="0" dirty="0">
                  <a:cs typeface="Arial" panose="020B0604020202020204" pitchFamily="34" charset="0"/>
                </a:rPr>
                <a:t>Balsamo M, </a:t>
              </a:r>
              <a:r>
                <a:rPr lang="en-US" sz="1400" b="0" baseline="0" dirty="0" err="1">
                  <a:cs typeface="Arial" panose="020B0604020202020204" pitchFamily="34" charset="0"/>
                </a:rPr>
                <a:t>Semprucci</a:t>
              </a:r>
              <a:r>
                <a:rPr lang="en-US" sz="1400" b="0" baseline="0" dirty="0">
                  <a:cs typeface="Arial" panose="020B0604020202020204" pitchFamily="34" charset="0"/>
                </a:rPr>
                <a:t> F, </a:t>
              </a:r>
              <a:r>
                <a:rPr lang="en-US" sz="1400" b="0" baseline="0" dirty="0" err="1">
                  <a:cs typeface="Arial" panose="020B0604020202020204" pitchFamily="34" charset="0"/>
                </a:rPr>
                <a:t>Frontalini</a:t>
              </a:r>
              <a:r>
                <a:rPr lang="en-US" sz="1400" b="0" baseline="0" dirty="0">
                  <a:cs typeface="Arial" panose="020B0604020202020204" pitchFamily="34" charset="0"/>
                </a:rPr>
                <a:t> F, and </a:t>
              </a:r>
              <a:r>
                <a:rPr lang="en-US" sz="1400" b="0" baseline="0" dirty="0" err="1">
                  <a:cs typeface="Arial" panose="020B0604020202020204" pitchFamily="34" charset="0"/>
                </a:rPr>
                <a:t>Coccioni</a:t>
              </a:r>
              <a:r>
                <a:rPr lang="en-US" sz="1400" b="0" baseline="0" dirty="0">
                  <a:cs typeface="Arial" panose="020B0604020202020204" pitchFamily="34" charset="0"/>
                </a:rPr>
                <a:t> R. 2012. </a:t>
              </a:r>
              <a:r>
                <a:rPr lang="en-US" sz="1400" b="0" baseline="0" dirty="0" err="1">
                  <a:cs typeface="Arial" panose="020B0604020202020204" pitchFamily="34" charset="0"/>
                </a:rPr>
                <a:t>Meiofauna</a:t>
              </a:r>
              <a:r>
                <a:rPr lang="en-US" sz="1400" b="0" baseline="0" dirty="0">
                  <a:cs typeface="Arial" panose="020B0604020202020204" pitchFamily="34" charset="0"/>
                </a:rPr>
                <a:t> as a tool for marine ecosystem biomonitoring. In Marine Ecosystems, </a:t>
              </a:r>
              <a:r>
                <a:rPr lang="en-US" sz="1400" b="0" baseline="0" dirty="0" err="1">
                  <a:cs typeface="Arial" panose="020B0604020202020204" pitchFamily="34" charset="0"/>
                </a:rPr>
                <a:t>InTech</a:t>
              </a:r>
              <a:r>
                <a:rPr lang="en-US" sz="1400" b="0" baseline="0" dirty="0">
                  <a:cs typeface="Arial" panose="020B0604020202020204" pitchFamily="34" charset="0"/>
                </a:rPr>
                <a:t> Publisher: 77-104. </a:t>
              </a:r>
            </a:p>
            <a:p>
              <a:pPr marL="342900" indent="-342900">
                <a:spcBef>
                  <a:spcPts val="0"/>
                </a:spcBef>
                <a:spcAft>
                  <a:spcPts val="800"/>
                </a:spcAft>
                <a:buFont typeface="+mj-lt"/>
                <a:buAutoNum type="arabicPeriod"/>
              </a:pPr>
              <a:r>
                <a:rPr lang="en-US" sz="1400" b="0" baseline="0" dirty="0" err="1">
                  <a:cs typeface="Arial" panose="020B0604020202020204" pitchFamily="34" charset="0"/>
                </a:rPr>
                <a:t>Zeppilli</a:t>
              </a:r>
              <a:r>
                <a:rPr lang="en-US" sz="1400" b="0" baseline="0" dirty="0">
                  <a:cs typeface="Arial" panose="020B0604020202020204" pitchFamily="34" charset="0"/>
                </a:rPr>
                <a:t> D, </a:t>
              </a:r>
              <a:r>
                <a:rPr lang="en-US" sz="1400" b="0" baseline="0" dirty="0" err="1">
                  <a:cs typeface="Arial" panose="020B0604020202020204" pitchFamily="34" charset="0"/>
                </a:rPr>
                <a:t>Sarrazin</a:t>
              </a:r>
              <a:r>
                <a:rPr lang="en-US" sz="1400" b="0" baseline="0" dirty="0">
                  <a:cs typeface="Arial" panose="020B0604020202020204" pitchFamily="34" charset="0"/>
                </a:rPr>
                <a:t> J, Leduc D, et al. 2015. Is the </a:t>
              </a:r>
              <a:r>
                <a:rPr lang="en-US" sz="1400" b="0" baseline="0" dirty="0" err="1">
                  <a:cs typeface="Arial" panose="020B0604020202020204" pitchFamily="34" charset="0"/>
                </a:rPr>
                <a:t>meiofauna</a:t>
              </a:r>
              <a:r>
                <a:rPr lang="en-US" sz="1400" b="0" baseline="0" dirty="0">
                  <a:cs typeface="Arial" panose="020B0604020202020204" pitchFamily="34" charset="0"/>
                </a:rPr>
                <a:t> a good indicator for climate change and anthropogenic impacts?. Marine Biodiversity 45: 505–535. </a:t>
              </a:r>
              <a:endParaRPr lang="en-US" sz="1400" b="0" baseline="0" dirty="0">
                <a:latin typeface="Calibri" panose="020F0502020204030204" pitchFamily="34" charset="0"/>
              </a:endParaRPr>
            </a:p>
            <a:p>
              <a:pPr marL="342900" indent="-342900">
                <a:spcBef>
                  <a:spcPts val="0"/>
                </a:spcBef>
                <a:spcAft>
                  <a:spcPts val="800"/>
                </a:spcAft>
                <a:buFont typeface="+mj-lt"/>
                <a:buAutoNum type="arabicPeriod"/>
              </a:pPr>
              <a:r>
                <a:rPr lang="en-US" sz="1400" b="0" baseline="0" dirty="0">
                  <a:cs typeface="Arial" panose="020B0604020202020204" pitchFamily="34" charset="0"/>
                </a:rPr>
                <a:t>Guerrero-Aguilar A, Rodriguez-</a:t>
              </a:r>
              <a:r>
                <a:rPr lang="en-US" sz="1400" b="0" baseline="0" dirty="0" err="1">
                  <a:cs typeface="Arial" panose="020B0604020202020204" pitchFamily="34" charset="0"/>
                </a:rPr>
                <a:t>Castrejon</a:t>
              </a:r>
              <a:r>
                <a:rPr lang="en-US" sz="1400" b="0" baseline="0" dirty="0">
                  <a:cs typeface="Arial" panose="020B0604020202020204" pitchFamily="34" charset="0"/>
                </a:rPr>
                <a:t> UE, </a:t>
              </a:r>
              <a:r>
                <a:rPr lang="en-US" sz="1400" b="0" baseline="0" dirty="0" err="1">
                  <a:cs typeface="Arial" panose="020B0604020202020204" pitchFamily="34" charset="0"/>
                </a:rPr>
                <a:t>Serafin</a:t>
              </a:r>
              <a:r>
                <a:rPr lang="en-US" sz="1400" b="0" baseline="0" dirty="0">
                  <a:cs typeface="Arial" panose="020B0604020202020204" pitchFamily="34" charset="0"/>
                </a:rPr>
                <a:t>-Munoz AH, </a:t>
              </a:r>
              <a:r>
                <a:rPr lang="en-US" sz="1400" b="0" baseline="0" dirty="0" err="1">
                  <a:cs typeface="Arial" panose="020B0604020202020204" pitchFamily="34" charset="0"/>
                </a:rPr>
                <a:t>Schuth</a:t>
              </a:r>
              <a:r>
                <a:rPr lang="en-US" sz="1400" b="0" baseline="0" dirty="0">
                  <a:cs typeface="Arial" panose="020B0604020202020204" pitchFamily="34" charset="0"/>
                </a:rPr>
                <a:t> C, and Noriega-Luna B. 2022. </a:t>
              </a:r>
              <a:r>
                <a:rPr lang="en-US" sz="1400" b="0" baseline="0" dirty="0" err="1">
                  <a:cs typeface="Arial" panose="020B0604020202020204" pitchFamily="34" charset="0"/>
                </a:rPr>
                <a:t>Bioindicators</a:t>
              </a:r>
              <a:r>
                <a:rPr lang="en-US" sz="1400" b="0" baseline="0" dirty="0">
                  <a:cs typeface="Arial" panose="020B0604020202020204" pitchFamily="34" charset="0"/>
                </a:rPr>
                <a:t> and biomonitoring: review of methodologies applied  in water bodies and use during Covid-19 pandemic. </a:t>
              </a:r>
              <a:r>
                <a:rPr lang="en-US" sz="1400" b="0" baseline="0" dirty="0" err="1">
                  <a:cs typeface="Arial" panose="020B0604020202020204" pitchFamily="34" charset="0"/>
                </a:rPr>
                <a:t>Acta</a:t>
              </a:r>
              <a:r>
                <a:rPr lang="en-US" sz="1400" b="0" baseline="0" dirty="0">
                  <a:cs typeface="Arial" panose="020B0604020202020204" pitchFamily="34" charset="0"/>
                </a:rPr>
                <a:t> </a:t>
              </a:r>
              <a:r>
                <a:rPr lang="en-US" sz="1400" b="0" baseline="0" dirty="0" err="1">
                  <a:cs typeface="Arial" panose="020B0604020202020204" pitchFamily="34" charset="0"/>
                </a:rPr>
                <a:t>Universitaria</a:t>
              </a:r>
              <a:r>
                <a:rPr lang="en-US" sz="1400" b="0" baseline="0" dirty="0">
                  <a:cs typeface="Arial" panose="020B0604020202020204" pitchFamily="34" charset="0"/>
                </a:rPr>
                <a:t>, 32.</a:t>
              </a:r>
            </a:p>
            <a:p>
              <a:pPr marL="342900" indent="-342900">
                <a:spcBef>
                  <a:spcPts val="0"/>
                </a:spcBef>
                <a:spcAft>
                  <a:spcPts val="800"/>
                </a:spcAft>
                <a:buFont typeface="+mj-lt"/>
                <a:buAutoNum type="arabicPeriod"/>
              </a:pPr>
              <a:endParaRPr lang="en-US" sz="1400" b="0" baseline="0" dirty="0">
                <a:cs typeface="Arial" panose="020B0604020202020204" pitchFamily="34" charset="0"/>
              </a:endParaRPr>
            </a:p>
            <a:p>
              <a:pPr marL="342900" indent="-342900">
                <a:spcBef>
                  <a:spcPts val="0"/>
                </a:spcBef>
                <a:spcAft>
                  <a:spcPts val="800"/>
                </a:spcAft>
                <a:buFont typeface="+mj-lt"/>
                <a:buAutoNum type="arabicPeriod"/>
              </a:pPr>
              <a:endParaRPr lang="en-US" sz="1400" b="0" baseline="0" dirty="0">
                <a:cs typeface="Arial" panose="020B0604020202020204" pitchFamily="34" charset="0"/>
              </a:endParaRPr>
            </a:p>
            <a:p>
              <a:pPr marL="342900" indent="-342900">
                <a:spcBef>
                  <a:spcPts val="0"/>
                </a:spcBef>
                <a:spcAft>
                  <a:spcPts val="800"/>
                </a:spcAft>
                <a:buFont typeface="+mj-lt"/>
                <a:buAutoNum type="arabicPeriod"/>
              </a:pPr>
              <a:endParaRPr lang="en-US" sz="1400" b="0" baseline="0" dirty="0">
                <a:cs typeface="Arial" panose="020B0604020202020204" pitchFamily="34" charset="0"/>
              </a:endParaRPr>
            </a:p>
            <a:p>
              <a:pPr marL="342900" indent="-342900">
                <a:spcBef>
                  <a:spcPts val="0"/>
                </a:spcBef>
                <a:spcAft>
                  <a:spcPts val="800"/>
                </a:spcAft>
                <a:buFont typeface="+mj-lt"/>
                <a:buAutoNum type="arabicPeriod"/>
              </a:pPr>
              <a:endParaRPr lang="en-US" sz="1400" b="0" baseline="0" dirty="0">
                <a:cs typeface="Arial" panose="020B0604020202020204" pitchFamily="34" charset="0"/>
              </a:endParaRPr>
            </a:p>
            <a:p>
              <a:pPr marL="342900" indent="-342900">
                <a:spcBef>
                  <a:spcPts val="0"/>
                </a:spcBef>
                <a:spcAft>
                  <a:spcPts val="800"/>
                </a:spcAft>
                <a:buFont typeface="+mj-lt"/>
                <a:buAutoNum type="arabicPeriod"/>
              </a:pPr>
              <a:r>
                <a:rPr lang="en-US" sz="1400" b="0" baseline="0" dirty="0" err="1">
                  <a:cs typeface="Arial" panose="020B0604020202020204" pitchFamily="34" charset="0"/>
                </a:rPr>
                <a:t>Semprucchi</a:t>
              </a:r>
              <a:r>
                <a:rPr lang="en-US" sz="1400" b="0" baseline="0" dirty="0">
                  <a:cs typeface="Arial" panose="020B0604020202020204" pitchFamily="34" charset="0"/>
                </a:rPr>
                <a:t> F, </a:t>
              </a:r>
              <a:r>
                <a:rPr lang="en-US" sz="1400" b="0" baseline="0" dirty="0" err="1">
                  <a:cs typeface="Arial" panose="020B0604020202020204" pitchFamily="34" charset="0"/>
                </a:rPr>
                <a:t>Sbrocca</a:t>
              </a:r>
              <a:r>
                <a:rPr lang="en-US" sz="1400" b="0" baseline="0" dirty="0">
                  <a:cs typeface="Arial" panose="020B0604020202020204" pitchFamily="34" charset="0"/>
                </a:rPr>
                <a:t> C, </a:t>
              </a:r>
              <a:r>
                <a:rPr lang="en-US" sz="1400" b="0" baseline="0" dirty="0" err="1">
                  <a:cs typeface="Arial" panose="020B0604020202020204" pitchFamily="34" charset="0"/>
                </a:rPr>
                <a:t>Rocchi</a:t>
              </a:r>
              <a:r>
                <a:rPr lang="en-US" sz="1400" b="0" baseline="0" dirty="0">
                  <a:cs typeface="Arial" panose="020B0604020202020204" pitchFamily="34" charset="0"/>
                </a:rPr>
                <a:t> M, and Balsamo M. 2015. Temporal changes of the </a:t>
              </a:r>
              <a:r>
                <a:rPr lang="en-US" sz="1400" b="0" baseline="0" dirty="0" err="1">
                  <a:cs typeface="Arial" panose="020B0604020202020204" pitchFamily="34" charset="0"/>
                </a:rPr>
                <a:t>meiofaunal</a:t>
              </a:r>
              <a:r>
                <a:rPr lang="en-US" sz="1400" b="0" baseline="0" dirty="0">
                  <a:cs typeface="Arial" panose="020B0604020202020204" pitchFamily="34" charset="0"/>
                </a:rPr>
                <a:t> assemblage as a tool for the assessment of the ecological quality status. Journal of the Marine Biological Association of the United Kingdom. 95: 247-254. </a:t>
              </a:r>
            </a:p>
            <a:p>
              <a:pPr marL="342900" indent="-342900">
                <a:spcBef>
                  <a:spcPts val="0"/>
                </a:spcBef>
                <a:spcAft>
                  <a:spcPts val="800"/>
                </a:spcAft>
                <a:buFont typeface="+mj-lt"/>
                <a:buAutoNum type="arabicPeriod"/>
              </a:pPr>
              <a:r>
                <a:rPr lang="en-US" sz="1400" b="0" baseline="0" dirty="0" err="1">
                  <a:cs typeface="Arial" panose="020B0604020202020204" pitchFamily="34" charset="0"/>
                </a:rPr>
                <a:t>Sciberras</a:t>
              </a:r>
              <a:r>
                <a:rPr lang="en-US" sz="1400" b="0" baseline="0" dirty="0">
                  <a:cs typeface="Arial" panose="020B0604020202020204" pitchFamily="34" charset="0"/>
                </a:rPr>
                <a:t> M, </a:t>
              </a:r>
              <a:r>
                <a:rPr lang="en-US" sz="1400" b="0" baseline="0" dirty="0" err="1">
                  <a:cs typeface="Arial" panose="020B0604020202020204" pitchFamily="34" charset="0"/>
                </a:rPr>
                <a:t>Menechella</a:t>
              </a:r>
              <a:r>
                <a:rPr lang="en-US" sz="1400" b="0" baseline="0" dirty="0">
                  <a:cs typeface="Arial" panose="020B0604020202020204" pitchFamily="34" charset="0"/>
                </a:rPr>
                <a:t> AG, </a:t>
              </a:r>
              <a:r>
                <a:rPr lang="en-US" sz="1400" b="0" baseline="0" dirty="0" err="1">
                  <a:cs typeface="Arial" panose="020B0604020202020204" pitchFamily="34" charset="0"/>
                </a:rPr>
                <a:t>Rucci</a:t>
              </a:r>
              <a:r>
                <a:rPr lang="en-US" sz="1400" b="0" baseline="0" dirty="0">
                  <a:cs typeface="Arial" panose="020B0604020202020204" pitchFamily="34" charset="0"/>
                </a:rPr>
                <a:t> KA, </a:t>
              </a:r>
              <a:r>
                <a:rPr lang="en-US" sz="1400" b="0" baseline="0" dirty="0" err="1">
                  <a:cs typeface="Arial" panose="020B0604020202020204" pitchFamily="34" charset="0"/>
                </a:rPr>
                <a:t>Cazzaniga</a:t>
              </a:r>
              <a:r>
                <a:rPr lang="en-US" sz="1400" b="0" baseline="0" dirty="0">
                  <a:cs typeface="Arial" panose="020B0604020202020204" pitchFamily="34" charset="0"/>
                </a:rPr>
                <a:t> NJ, and Marrero HJ. 2022. Nematode/copepod ratio and nematode and copepod abundances as </a:t>
              </a:r>
              <a:r>
                <a:rPr lang="en-US" sz="1400" b="0" baseline="0" dirty="0" err="1">
                  <a:cs typeface="Arial" panose="020B0604020202020204" pitchFamily="34" charset="0"/>
                </a:rPr>
                <a:t>bioindicators</a:t>
              </a:r>
              <a:r>
                <a:rPr lang="en-US" sz="1400" b="0" baseline="0" dirty="0">
                  <a:cs typeface="Arial" panose="020B0604020202020204" pitchFamily="34" charset="0"/>
                </a:rPr>
                <a:t> of pollution: a meta-analysis. </a:t>
              </a:r>
              <a:r>
                <a:rPr lang="en-US" sz="1400" b="0" baseline="0" dirty="0" err="1">
                  <a:cs typeface="Arial" panose="020B0604020202020204" pitchFamily="34" charset="0"/>
                </a:rPr>
                <a:t>Ecologia</a:t>
              </a:r>
              <a:r>
                <a:rPr lang="en-US" sz="1400" b="0" baseline="0" dirty="0">
                  <a:cs typeface="Arial" panose="020B0604020202020204" pitchFamily="34" charset="0"/>
                </a:rPr>
                <a:t> Austral, 32: 516-525.</a:t>
              </a:r>
            </a:p>
            <a:p>
              <a:pPr marL="342900" indent="-342900">
                <a:spcBef>
                  <a:spcPts val="0"/>
                </a:spcBef>
                <a:spcAft>
                  <a:spcPts val="800"/>
                </a:spcAft>
                <a:buFont typeface="+mj-lt"/>
                <a:buAutoNum type="arabicPeriod"/>
              </a:pPr>
              <a:r>
                <a:rPr lang="en-US" sz="1400" b="0" baseline="0" dirty="0">
                  <a:cs typeface="Arial" panose="020B0604020202020204" pitchFamily="34" charset="0"/>
                </a:rPr>
                <a:t>Somerfield PJ and Warwick RM. 2005. </a:t>
              </a:r>
              <a:r>
                <a:rPr lang="en-US" sz="1400" b="0" baseline="0" dirty="0" err="1">
                  <a:cs typeface="Arial" panose="020B0604020202020204" pitchFamily="34" charset="0"/>
                </a:rPr>
                <a:t>Meiofauna</a:t>
              </a:r>
              <a:r>
                <a:rPr lang="en-US" sz="1400" b="0" baseline="0" dirty="0">
                  <a:cs typeface="Arial" panose="020B0604020202020204" pitchFamily="34" charset="0"/>
                </a:rPr>
                <a:t> techniques. In: Methods for the study of marine benthos. Pp 253-284. </a:t>
              </a:r>
            </a:p>
            <a:p>
              <a:pPr marL="342900" indent="-342900">
                <a:spcBef>
                  <a:spcPts val="0"/>
                </a:spcBef>
                <a:spcAft>
                  <a:spcPts val="800"/>
                </a:spcAft>
                <a:buFont typeface="+mj-lt"/>
                <a:buAutoNum type="arabicPeriod"/>
              </a:pPr>
              <a:r>
                <a:rPr lang="en-US" sz="1400" b="0" baseline="0" dirty="0" err="1">
                  <a:cs typeface="Arial" panose="020B0604020202020204" pitchFamily="34" charset="0"/>
                </a:rPr>
                <a:t>Aylagas</a:t>
              </a:r>
              <a:r>
                <a:rPr lang="en-US" sz="1400" b="0" baseline="0" dirty="0">
                  <a:cs typeface="Arial" panose="020B0604020202020204" pitchFamily="34" charset="0"/>
                </a:rPr>
                <a:t> E, </a:t>
              </a:r>
              <a:r>
                <a:rPr lang="en-US" sz="1400" b="0" baseline="0" dirty="0" err="1">
                  <a:cs typeface="Arial" panose="020B0604020202020204" pitchFamily="34" charset="0"/>
                </a:rPr>
                <a:t>Mendibil</a:t>
              </a:r>
              <a:r>
                <a:rPr lang="en-US" sz="1400" b="0" baseline="0" dirty="0">
                  <a:cs typeface="Arial" panose="020B0604020202020204" pitchFamily="34" charset="0"/>
                </a:rPr>
                <a:t> I, Borja A, and </a:t>
              </a:r>
              <a:r>
                <a:rPr lang="en-US" sz="1400" b="0" baseline="0" dirty="0" err="1">
                  <a:cs typeface="Arial" panose="020B0604020202020204" pitchFamily="34" charset="0"/>
                </a:rPr>
                <a:t>Rodgriguez-Ezpeleta</a:t>
              </a:r>
              <a:r>
                <a:rPr lang="en-US" sz="1400" b="0" baseline="0" dirty="0">
                  <a:cs typeface="Arial" panose="020B0604020202020204" pitchFamily="34" charset="0"/>
                </a:rPr>
                <a:t> N. 2016. Pre-processing for macroinvertebrates </a:t>
              </a:r>
              <a:r>
                <a:rPr lang="en-US" sz="1400" b="0" baseline="0" dirty="0" err="1">
                  <a:cs typeface="Arial" panose="020B0604020202020204" pitchFamily="34" charset="0"/>
                </a:rPr>
                <a:t>metabarcoding</a:t>
              </a:r>
              <a:r>
                <a:rPr lang="en-US" sz="1400" b="0" baseline="0" dirty="0">
                  <a:cs typeface="Arial" panose="020B0604020202020204" pitchFamily="34" charset="0"/>
                </a:rPr>
                <a:t>: mechanical enrichment and homogenization.    Frontiers in Marine Science, 3.</a:t>
              </a:r>
            </a:p>
            <a:p>
              <a:pPr marL="342900" indent="-342900">
                <a:spcBef>
                  <a:spcPts val="0"/>
                </a:spcBef>
                <a:spcAft>
                  <a:spcPts val="800"/>
                </a:spcAft>
                <a:buFont typeface="+mj-lt"/>
                <a:buAutoNum type="arabicPeriod"/>
              </a:pPr>
              <a:endParaRPr lang="en-US" sz="1400" b="0" baseline="0" dirty="0">
                <a:cs typeface="Arial" panose="020B0604020202020204" pitchFamily="34" charset="0"/>
              </a:endParaRPr>
            </a:p>
          </p:txBody>
        </p:sp>
      </p:grpSp>
      <p:sp>
        <p:nvSpPr>
          <p:cNvPr id="4" name="TextBox 3"/>
          <p:cNvSpPr txBox="1"/>
          <p:nvPr/>
        </p:nvSpPr>
        <p:spPr>
          <a:xfrm>
            <a:off x="19667050" y="15807840"/>
            <a:ext cx="3657600" cy="2123658"/>
          </a:xfrm>
          <a:prstGeom prst="rect">
            <a:avLst/>
          </a:prstGeom>
          <a:noFill/>
        </p:spPr>
        <p:txBody>
          <a:bodyPr wrap="square" rtlCol="0">
            <a:spAutoFit/>
          </a:bodyPr>
          <a:lstStyle/>
          <a:p>
            <a:r>
              <a:rPr lang="en-US" sz="2200" baseline="0" dirty="0">
                <a:solidFill>
                  <a:schemeClr val="bg1"/>
                </a:solidFill>
              </a:rPr>
              <a:t>Figure 1. </a:t>
            </a:r>
            <a:r>
              <a:rPr lang="en-US" sz="2200" b="0" baseline="0" dirty="0">
                <a:solidFill>
                  <a:schemeClr val="bg1"/>
                </a:solidFill>
              </a:rPr>
              <a:t>Shannon-Wiener Diversity (A),  </a:t>
            </a:r>
            <a:r>
              <a:rPr lang="en-US" sz="2200" b="0" baseline="0" dirty="0" err="1">
                <a:solidFill>
                  <a:schemeClr val="bg1"/>
                </a:solidFill>
              </a:rPr>
              <a:t>Pielou’s</a:t>
            </a:r>
            <a:r>
              <a:rPr lang="en-US" sz="2200" b="0" baseline="0" dirty="0">
                <a:solidFill>
                  <a:schemeClr val="bg1"/>
                </a:solidFill>
              </a:rPr>
              <a:t> Evenness (B), and lowest taxon identified ranked by abundance </a:t>
            </a:r>
            <a:r>
              <a:rPr lang="de-DE" sz="2200" b="0" baseline="0" dirty="0">
                <a:solidFill>
                  <a:schemeClr val="bg1"/>
                </a:solidFill>
              </a:rPr>
              <a:t>(C) at 5 m. The N:C was 14.75. </a:t>
            </a:r>
            <a:endParaRPr lang="en-US" sz="2200" b="0" baseline="0" dirty="0">
              <a:solidFill>
                <a:schemeClr val="bg1"/>
              </a:solidFill>
            </a:endParaRPr>
          </a:p>
        </p:txBody>
      </p:sp>
      <p:sp>
        <p:nvSpPr>
          <p:cNvPr id="5" name="TextBox 4"/>
          <p:cNvSpPr txBox="1"/>
          <p:nvPr/>
        </p:nvSpPr>
        <p:spPr>
          <a:xfrm>
            <a:off x="15883095" y="18059400"/>
            <a:ext cx="668447" cy="523220"/>
          </a:xfrm>
          <a:prstGeom prst="rect">
            <a:avLst/>
          </a:prstGeom>
          <a:noFill/>
        </p:spPr>
        <p:txBody>
          <a:bodyPr wrap="square" rtlCol="0">
            <a:spAutoFit/>
          </a:bodyPr>
          <a:lstStyle/>
          <a:p>
            <a:pPr algn="ctr"/>
            <a:r>
              <a:rPr lang="en-US" sz="2800" baseline="0" dirty="0">
                <a:solidFill>
                  <a:srgbClr val="C00000"/>
                </a:solidFill>
              </a:rPr>
              <a:t>A</a:t>
            </a:r>
          </a:p>
        </p:txBody>
      </p:sp>
      <p:sp>
        <p:nvSpPr>
          <p:cNvPr id="57" name="TextBox 56"/>
          <p:cNvSpPr txBox="1"/>
          <p:nvPr/>
        </p:nvSpPr>
        <p:spPr>
          <a:xfrm>
            <a:off x="35585398" y="5674588"/>
            <a:ext cx="7543802" cy="3693319"/>
          </a:xfrm>
          <a:prstGeom prst="rect">
            <a:avLst/>
          </a:prstGeom>
          <a:noFill/>
        </p:spPr>
        <p:txBody>
          <a:bodyPr wrap="square" rtlCol="0">
            <a:spAutoFit/>
          </a:bodyPr>
          <a:lstStyle/>
          <a:p>
            <a:r>
              <a:rPr lang="en-US" sz="2600" baseline="0" dirty="0"/>
              <a:t>Figures 1-5. </a:t>
            </a:r>
            <a:r>
              <a:rPr lang="en-US" sz="2600" b="0" baseline="0" dirty="0"/>
              <a:t>Shannon-Wiener Diversity, </a:t>
            </a:r>
            <a:r>
              <a:rPr lang="en-US" sz="2600" b="0" baseline="0" dirty="0" err="1"/>
              <a:t>Pielou’s</a:t>
            </a:r>
            <a:r>
              <a:rPr lang="en-US" sz="2600" b="0" baseline="0" dirty="0"/>
              <a:t> Evenness, and lowest taxon identified ranked by abundance in 5 of 15 samples along the 100 m transect. The 0 m mark was closest to the Bridgeport Harbor Station and the transect extended away from the station. Sampling took place on February 23, 2022 (blue), April 29, 2022 (red), September 23, 2022 (not shown), and October 26, 2022 (green). </a:t>
            </a:r>
          </a:p>
        </p:txBody>
      </p:sp>
      <p:sp>
        <p:nvSpPr>
          <p:cNvPr id="2" name="TextBox 1">
            <a:extLst>
              <a:ext uri="{FF2B5EF4-FFF2-40B4-BE49-F238E27FC236}">
                <a16:creationId xmlns:a16="http://schemas.microsoft.com/office/drawing/2014/main" id="{B42086CF-6ADE-C44A-6252-71B206FB416F}"/>
              </a:ext>
            </a:extLst>
          </p:cNvPr>
          <p:cNvSpPr txBox="1"/>
          <p:nvPr/>
        </p:nvSpPr>
        <p:spPr>
          <a:xfrm>
            <a:off x="22076965" y="5937798"/>
            <a:ext cx="3657600" cy="2800767"/>
          </a:xfrm>
          <a:prstGeom prst="rect">
            <a:avLst/>
          </a:prstGeom>
          <a:noFill/>
        </p:spPr>
        <p:txBody>
          <a:bodyPr wrap="square" rtlCol="0">
            <a:spAutoFit/>
          </a:bodyPr>
          <a:lstStyle/>
          <a:p>
            <a:r>
              <a:rPr lang="en-US" sz="2200" baseline="0" dirty="0">
                <a:solidFill>
                  <a:schemeClr val="bg1"/>
                </a:solidFill>
              </a:rPr>
              <a:t>Figure 2. </a:t>
            </a:r>
            <a:r>
              <a:rPr lang="en-US" sz="2200" b="0" baseline="0" dirty="0">
                <a:solidFill>
                  <a:schemeClr val="bg1"/>
                </a:solidFill>
              </a:rPr>
              <a:t>Shannon-Wiener Diversity (A),  </a:t>
            </a:r>
            <a:r>
              <a:rPr lang="en-US" sz="2200" b="0" baseline="0" dirty="0" err="1">
                <a:solidFill>
                  <a:schemeClr val="bg1"/>
                </a:solidFill>
              </a:rPr>
              <a:t>Pielou’s</a:t>
            </a:r>
            <a:r>
              <a:rPr lang="en-US" sz="2200" b="0" baseline="0" dirty="0">
                <a:solidFill>
                  <a:schemeClr val="bg1"/>
                </a:solidFill>
              </a:rPr>
              <a:t> Evenness (B), and lowest taxon identified ranked by abundance </a:t>
            </a:r>
            <a:r>
              <a:rPr lang="de-DE" sz="2200" b="0" baseline="0" dirty="0">
                <a:solidFill>
                  <a:schemeClr val="bg1"/>
                </a:solidFill>
              </a:rPr>
              <a:t>(C) at 25 m. The N:C was 1.33. This sample </a:t>
            </a:r>
            <a:r>
              <a:rPr lang="de-DE" sz="2200" b="0" baseline="0" dirty="0" err="1">
                <a:solidFill>
                  <a:schemeClr val="bg1"/>
                </a:solidFill>
              </a:rPr>
              <a:t>contained</a:t>
            </a:r>
            <a:r>
              <a:rPr lang="de-DE" sz="2200" b="0" baseline="0" dirty="0">
                <a:solidFill>
                  <a:schemeClr val="bg1"/>
                </a:solidFill>
              </a:rPr>
              <a:t> </a:t>
            </a:r>
            <a:r>
              <a:rPr lang="de-DE" sz="2200" b="0" baseline="0" dirty="0" err="1">
                <a:solidFill>
                  <a:schemeClr val="bg1"/>
                </a:solidFill>
              </a:rPr>
              <a:t>many</a:t>
            </a:r>
            <a:r>
              <a:rPr lang="de-DE" sz="2200" b="0" baseline="0" dirty="0">
                <a:solidFill>
                  <a:schemeClr val="bg1"/>
                </a:solidFill>
              </a:rPr>
              <a:t> </a:t>
            </a:r>
            <a:r>
              <a:rPr lang="de-DE" sz="2200" b="0" baseline="0" dirty="0" err="1">
                <a:solidFill>
                  <a:schemeClr val="bg1"/>
                </a:solidFill>
              </a:rPr>
              <a:t>unknown</a:t>
            </a:r>
            <a:r>
              <a:rPr lang="de-DE" sz="2200" b="0" baseline="0" dirty="0">
                <a:solidFill>
                  <a:schemeClr val="bg1"/>
                </a:solidFill>
              </a:rPr>
              <a:t> </a:t>
            </a:r>
            <a:r>
              <a:rPr lang="de-DE" sz="2200" b="0" baseline="0" dirty="0" err="1">
                <a:solidFill>
                  <a:schemeClr val="bg1"/>
                </a:solidFill>
              </a:rPr>
              <a:t>vermiformes</a:t>
            </a:r>
            <a:r>
              <a:rPr lang="de-DE" sz="2200" b="0" baseline="0" dirty="0">
                <a:solidFill>
                  <a:schemeClr val="bg1"/>
                </a:solidFill>
              </a:rPr>
              <a:t>. </a:t>
            </a:r>
            <a:endParaRPr lang="en-US" sz="2200" b="0" baseline="0" dirty="0">
              <a:solidFill>
                <a:schemeClr val="bg1"/>
              </a:solidFill>
            </a:endParaRPr>
          </a:p>
        </p:txBody>
      </p:sp>
      <p:sp>
        <p:nvSpPr>
          <p:cNvPr id="7" name="TextBox 6">
            <a:extLst>
              <a:ext uri="{FF2B5EF4-FFF2-40B4-BE49-F238E27FC236}">
                <a16:creationId xmlns:a16="http://schemas.microsoft.com/office/drawing/2014/main" id="{09000DBD-DD75-6702-7460-D8A331F5E071}"/>
              </a:ext>
            </a:extLst>
          </p:cNvPr>
          <p:cNvSpPr txBox="1"/>
          <p:nvPr/>
        </p:nvSpPr>
        <p:spPr>
          <a:xfrm>
            <a:off x="28826850" y="15845060"/>
            <a:ext cx="3657600" cy="2123658"/>
          </a:xfrm>
          <a:prstGeom prst="rect">
            <a:avLst/>
          </a:prstGeom>
          <a:noFill/>
        </p:spPr>
        <p:txBody>
          <a:bodyPr wrap="square" rtlCol="0">
            <a:spAutoFit/>
          </a:bodyPr>
          <a:lstStyle/>
          <a:p>
            <a:r>
              <a:rPr lang="en-US" sz="2200" baseline="0" dirty="0">
                <a:solidFill>
                  <a:schemeClr val="bg1"/>
                </a:solidFill>
              </a:rPr>
              <a:t>Figure 3. </a:t>
            </a:r>
            <a:r>
              <a:rPr lang="en-US" sz="2200" b="0" baseline="0" dirty="0">
                <a:solidFill>
                  <a:schemeClr val="bg1"/>
                </a:solidFill>
              </a:rPr>
              <a:t>Shannon-Wiener Diversity (A),  </a:t>
            </a:r>
            <a:r>
              <a:rPr lang="en-US" sz="2200" b="0" baseline="0" dirty="0" err="1">
                <a:solidFill>
                  <a:schemeClr val="bg1"/>
                </a:solidFill>
              </a:rPr>
              <a:t>Pielou’s</a:t>
            </a:r>
            <a:r>
              <a:rPr lang="en-US" sz="2200" b="0" baseline="0" dirty="0">
                <a:solidFill>
                  <a:schemeClr val="bg1"/>
                </a:solidFill>
              </a:rPr>
              <a:t> Evenness (B), and lowest taxon identified ranked by abundance at 51 m </a:t>
            </a:r>
            <a:r>
              <a:rPr lang="de-DE" sz="2200" b="0" baseline="0" dirty="0">
                <a:solidFill>
                  <a:schemeClr val="bg1"/>
                </a:solidFill>
              </a:rPr>
              <a:t>(C). The N:C was 7.35. </a:t>
            </a:r>
            <a:endParaRPr lang="en-US" sz="2200" b="0" baseline="0" dirty="0">
              <a:solidFill>
                <a:schemeClr val="bg1"/>
              </a:solidFill>
            </a:endParaRPr>
          </a:p>
        </p:txBody>
      </p:sp>
      <p:sp>
        <p:nvSpPr>
          <p:cNvPr id="26" name="TextBox 25">
            <a:extLst>
              <a:ext uri="{FF2B5EF4-FFF2-40B4-BE49-F238E27FC236}">
                <a16:creationId xmlns:a16="http://schemas.microsoft.com/office/drawing/2014/main" id="{0F6204E8-49F6-C140-88F7-FD2726842E1F}"/>
              </a:ext>
            </a:extLst>
          </p:cNvPr>
          <p:cNvSpPr txBox="1"/>
          <p:nvPr/>
        </p:nvSpPr>
        <p:spPr>
          <a:xfrm>
            <a:off x="31282465" y="6186826"/>
            <a:ext cx="3657600" cy="2123658"/>
          </a:xfrm>
          <a:prstGeom prst="rect">
            <a:avLst/>
          </a:prstGeom>
          <a:noFill/>
        </p:spPr>
        <p:txBody>
          <a:bodyPr wrap="square" rtlCol="0">
            <a:spAutoFit/>
          </a:bodyPr>
          <a:lstStyle/>
          <a:p>
            <a:r>
              <a:rPr lang="en-US" sz="2200" baseline="0" dirty="0">
                <a:solidFill>
                  <a:schemeClr val="bg1"/>
                </a:solidFill>
              </a:rPr>
              <a:t>Figure 4. </a:t>
            </a:r>
            <a:r>
              <a:rPr lang="en-US" sz="2200" b="0" baseline="0" dirty="0">
                <a:solidFill>
                  <a:schemeClr val="bg1"/>
                </a:solidFill>
              </a:rPr>
              <a:t>Shannon-Wiener Diversity (A),  </a:t>
            </a:r>
            <a:r>
              <a:rPr lang="en-US" sz="2200" b="0" baseline="0" dirty="0" err="1">
                <a:solidFill>
                  <a:schemeClr val="bg1"/>
                </a:solidFill>
              </a:rPr>
              <a:t>Pielou’s</a:t>
            </a:r>
            <a:r>
              <a:rPr lang="en-US" sz="2200" b="0" baseline="0" dirty="0">
                <a:solidFill>
                  <a:schemeClr val="bg1"/>
                </a:solidFill>
              </a:rPr>
              <a:t> Evenness (B), and lowest taxon identified ranked by abundance </a:t>
            </a:r>
            <a:r>
              <a:rPr lang="de-DE" sz="2200" b="0" baseline="0" dirty="0">
                <a:solidFill>
                  <a:schemeClr val="bg1"/>
                </a:solidFill>
              </a:rPr>
              <a:t>(C) at 68 m. The N:C was 31.14 </a:t>
            </a:r>
            <a:endParaRPr lang="en-US" sz="2200" b="0" baseline="0" dirty="0">
              <a:solidFill>
                <a:schemeClr val="bg1"/>
              </a:solidFill>
            </a:endParaRPr>
          </a:p>
        </p:txBody>
      </p:sp>
      <p:sp>
        <p:nvSpPr>
          <p:cNvPr id="28" name="TextBox 27">
            <a:extLst>
              <a:ext uri="{FF2B5EF4-FFF2-40B4-BE49-F238E27FC236}">
                <a16:creationId xmlns:a16="http://schemas.microsoft.com/office/drawing/2014/main" id="{010BACF0-8B88-5EF1-2F2C-116E6CE58A69}"/>
              </a:ext>
            </a:extLst>
          </p:cNvPr>
          <p:cNvSpPr txBox="1"/>
          <p:nvPr/>
        </p:nvSpPr>
        <p:spPr>
          <a:xfrm>
            <a:off x="38017131" y="15747667"/>
            <a:ext cx="3657600" cy="2123658"/>
          </a:xfrm>
          <a:prstGeom prst="rect">
            <a:avLst/>
          </a:prstGeom>
          <a:noFill/>
        </p:spPr>
        <p:txBody>
          <a:bodyPr wrap="square" rtlCol="0">
            <a:spAutoFit/>
          </a:bodyPr>
          <a:lstStyle/>
          <a:p>
            <a:r>
              <a:rPr lang="en-US" sz="2200" baseline="0" dirty="0">
                <a:solidFill>
                  <a:schemeClr val="bg1"/>
                </a:solidFill>
              </a:rPr>
              <a:t>Figure 5. </a:t>
            </a:r>
            <a:r>
              <a:rPr lang="en-US" sz="2200" b="0" baseline="0" dirty="0">
                <a:solidFill>
                  <a:schemeClr val="bg1"/>
                </a:solidFill>
              </a:rPr>
              <a:t>Shannon-Wiener Diversity (A),  </a:t>
            </a:r>
            <a:r>
              <a:rPr lang="en-US" sz="2200" b="0" baseline="0" dirty="0" err="1">
                <a:solidFill>
                  <a:schemeClr val="bg1"/>
                </a:solidFill>
              </a:rPr>
              <a:t>Pielou’s</a:t>
            </a:r>
            <a:r>
              <a:rPr lang="en-US" sz="2200" b="0" baseline="0" dirty="0">
                <a:solidFill>
                  <a:schemeClr val="bg1"/>
                </a:solidFill>
              </a:rPr>
              <a:t> Evenness (B), and lowest taxon identified ranked by abundance </a:t>
            </a:r>
            <a:r>
              <a:rPr lang="de-DE" sz="2200" b="0" baseline="0" dirty="0">
                <a:solidFill>
                  <a:schemeClr val="bg1"/>
                </a:solidFill>
              </a:rPr>
              <a:t>(C) at 95 m. The N:C was 12.37. </a:t>
            </a:r>
            <a:endParaRPr lang="en-US" sz="2200" b="0" baseline="0" dirty="0">
              <a:solidFill>
                <a:schemeClr val="bg1"/>
              </a:solidFill>
            </a:endParaRPr>
          </a:p>
        </p:txBody>
      </p:sp>
      <p:graphicFrame>
        <p:nvGraphicFramePr>
          <p:cNvPr id="29" name="Chart 28">
            <a:extLst>
              <a:ext uri="{FF2B5EF4-FFF2-40B4-BE49-F238E27FC236}">
                <a16:creationId xmlns:a16="http://schemas.microsoft.com/office/drawing/2014/main" id="{00000000-0008-0000-0500-000004000000}"/>
              </a:ext>
            </a:extLst>
          </p:cNvPr>
          <p:cNvGraphicFramePr>
            <a:graphicFrameLocks/>
          </p:cNvGraphicFramePr>
          <p:nvPr>
            <p:extLst>
              <p:ext uri="{D42A27DB-BD31-4B8C-83A1-F6EECF244321}">
                <p14:modId xmlns:p14="http://schemas.microsoft.com/office/powerpoint/2010/main" val="1189233811"/>
              </p:ext>
            </p:extLst>
          </p:nvPr>
        </p:nvGraphicFramePr>
        <p:xfrm>
          <a:off x="19829355" y="18819809"/>
          <a:ext cx="3657600" cy="2743200"/>
        </p:xfrm>
        <a:graphic>
          <a:graphicData uri="http://schemas.openxmlformats.org/drawingml/2006/chart">
            <c:chart xmlns:c="http://schemas.openxmlformats.org/drawingml/2006/chart" xmlns:r="http://schemas.openxmlformats.org/officeDocument/2006/relationships" r:id="rId19"/>
          </a:graphicData>
        </a:graphic>
      </p:graphicFrame>
      <p:pic>
        <p:nvPicPr>
          <p:cNvPr id="14337" name="Picture 2" descr="acred Heart University Logo horizontally"/>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1155741" y="1464157"/>
            <a:ext cx="6400800" cy="1572768"/>
          </a:xfrm>
          <a:prstGeom prst="rect">
            <a:avLst/>
          </a:prstGeom>
          <a:noFill/>
          <a:extLst>
            <a:ext uri="{909E8E84-426E-40DD-AFC4-6F175D3DCCD1}">
              <a14:hiddenFill xmlns:a14="http://schemas.microsoft.com/office/drawing/2010/main">
                <a:solidFill>
                  <a:srgbClr val="FFFFFF"/>
                </a:solidFill>
              </a14:hiddenFill>
            </a:ext>
          </a:extLst>
        </p:spPr>
      </p:pic>
      <p:pic>
        <p:nvPicPr>
          <p:cNvPr id="14340" name="Picture 14339"/>
          <p:cNvPicPr>
            <a:picLocks noChangeAspect="1"/>
          </p:cNvPicPr>
          <p:nvPr/>
        </p:nvPicPr>
        <p:blipFill>
          <a:blip r:embed="rId21">
            <a:extLst>
              <a:ext uri="{28A0092B-C50C-407E-A947-70E740481C1C}">
                <a14:useLocalDpi xmlns:a14="http://schemas.microsoft.com/office/drawing/2010/main" val="0"/>
              </a:ext>
            </a:extLst>
          </a:blip>
          <a:stretch>
            <a:fillRect/>
          </a:stretch>
        </p:blipFill>
        <p:spPr>
          <a:xfrm>
            <a:off x="37871400" y="1409699"/>
            <a:ext cx="4711700" cy="2095500"/>
          </a:xfrm>
          <a:prstGeom prst="rect">
            <a:avLst/>
          </a:prstGeom>
        </p:spPr>
      </p:pic>
      <p:grpSp>
        <p:nvGrpSpPr>
          <p:cNvPr id="22" name="Group 21"/>
          <p:cNvGrpSpPr/>
          <p:nvPr/>
        </p:nvGrpSpPr>
        <p:grpSpPr>
          <a:xfrm>
            <a:off x="15429857" y="22326600"/>
            <a:ext cx="28308943" cy="6930154"/>
            <a:chOff x="17940621" y="25834953"/>
            <a:chExt cx="31000366" cy="7487646"/>
          </a:xfrm>
        </p:grpSpPr>
        <p:sp>
          <p:nvSpPr>
            <p:cNvPr id="9" name="Rectangle 8"/>
            <p:cNvSpPr/>
            <p:nvPr/>
          </p:nvSpPr>
          <p:spPr>
            <a:xfrm>
              <a:off x="17940621" y="25834953"/>
              <a:ext cx="31000366" cy="814712"/>
            </a:xfrm>
            <a:custGeom>
              <a:avLst/>
              <a:gdLst>
                <a:gd name="connsiteX0" fmla="*/ 0 w 16230600"/>
                <a:gd name="connsiteY0" fmla="*/ 0 h 646331"/>
                <a:gd name="connsiteX1" fmla="*/ 16230600 w 16230600"/>
                <a:gd name="connsiteY1" fmla="*/ 0 h 646331"/>
                <a:gd name="connsiteX2" fmla="*/ 16230600 w 16230600"/>
                <a:gd name="connsiteY2" fmla="*/ 646331 h 646331"/>
                <a:gd name="connsiteX3" fmla="*/ 0 w 16230600"/>
                <a:gd name="connsiteY3" fmla="*/ 646331 h 646331"/>
                <a:gd name="connsiteX4" fmla="*/ 0 w 16230600"/>
                <a:gd name="connsiteY4" fmla="*/ 0 h 646331"/>
                <a:gd name="connsiteX0" fmla="*/ 0 w 16230600"/>
                <a:gd name="connsiteY0" fmla="*/ 0 h 817781"/>
                <a:gd name="connsiteX1" fmla="*/ 16230600 w 16230600"/>
                <a:gd name="connsiteY1" fmla="*/ 0 h 817781"/>
                <a:gd name="connsiteX2" fmla="*/ 16230600 w 16230600"/>
                <a:gd name="connsiteY2" fmla="*/ 646331 h 817781"/>
                <a:gd name="connsiteX3" fmla="*/ 57150 w 16230600"/>
                <a:gd name="connsiteY3" fmla="*/ 817781 h 817781"/>
                <a:gd name="connsiteX4" fmla="*/ 0 w 16230600"/>
                <a:gd name="connsiteY4" fmla="*/ 0 h 817781"/>
                <a:gd name="connsiteX0" fmla="*/ 0 w 16230600"/>
                <a:gd name="connsiteY0" fmla="*/ 0 h 846356"/>
                <a:gd name="connsiteX1" fmla="*/ 16230600 w 16230600"/>
                <a:gd name="connsiteY1" fmla="*/ 0 h 846356"/>
                <a:gd name="connsiteX2" fmla="*/ 16202025 w 16230600"/>
                <a:gd name="connsiteY2" fmla="*/ 846356 h 846356"/>
                <a:gd name="connsiteX3" fmla="*/ 57150 w 16230600"/>
                <a:gd name="connsiteY3" fmla="*/ 817781 h 846356"/>
                <a:gd name="connsiteX4" fmla="*/ 0 w 16230600"/>
                <a:gd name="connsiteY4" fmla="*/ 0 h 846356"/>
                <a:gd name="connsiteX0" fmla="*/ 0 w 16230600"/>
                <a:gd name="connsiteY0" fmla="*/ 0 h 932081"/>
                <a:gd name="connsiteX1" fmla="*/ 16230600 w 16230600"/>
                <a:gd name="connsiteY1" fmla="*/ 0 h 932081"/>
                <a:gd name="connsiteX2" fmla="*/ 16202025 w 16230600"/>
                <a:gd name="connsiteY2" fmla="*/ 846356 h 932081"/>
                <a:gd name="connsiteX3" fmla="*/ 0 w 16230600"/>
                <a:gd name="connsiteY3" fmla="*/ 932081 h 932081"/>
                <a:gd name="connsiteX4" fmla="*/ 0 w 16230600"/>
                <a:gd name="connsiteY4" fmla="*/ 0 h 932081"/>
                <a:gd name="connsiteX0" fmla="*/ 0 w 16230600"/>
                <a:gd name="connsiteY0" fmla="*/ 0 h 960656"/>
                <a:gd name="connsiteX1" fmla="*/ 16230600 w 16230600"/>
                <a:gd name="connsiteY1" fmla="*/ 0 h 960656"/>
                <a:gd name="connsiteX2" fmla="*/ 16202025 w 16230600"/>
                <a:gd name="connsiteY2" fmla="*/ 960656 h 960656"/>
                <a:gd name="connsiteX3" fmla="*/ 0 w 16230600"/>
                <a:gd name="connsiteY3" fmla="*/ 932081 h 960656"/>
                <a:gd name="connsiteX4" fmla="*/ 0 w 16230600"/>
                <a:gd name="connsiteY4" fmla="*/ 0 h 960656"/>
                <a:gd name="connsiteX0" fmla="*/ 0 w 16230600"/>
                <a:gd name="connsiteY0" fmla="*/ 0 h 1229383"/>
                <a:gd name="connsiteX1" fmla="*/ 16230600 w 16230600"/>
                <a:gd name="connsiteY1" fmla="*/ 0 h 1229383"/>
                <a:gd name="connsiteX2" fmla="*/ 16202025 w 16230600"/>
                <a:gd name="connsiteY2" fmla="*/ 960656 h 1229383"/>
                <a:gd name="connsiteX3" fmla="*/ 28575 w 16230600"/>
                <a:gd name="connsiteY3" fmla="*/ 1229383 h 1229383"/>
                <a:gd name="connsiteX4" fmla="*/ 0 w 16230600"/>
                <a:gd name="connsiteY4" fmla="*/ 0 h 1229383"/>
                <a:gd name="connsiteX0" fmla="*/ 0 w 16230600"/>
                <a:gd name="connsiteY0" fmla="*/ 0 h 1257958"/>
                <a:gd name="connsiteX1" fmla="*/ 16230600 w 16230600"/>
                <a:gd name="connsiteY1" fmla="*/ 0 h 1257958"/>
                <a:gd name="connsiteX2" fmla="*/ 16173450 w 16230600"/>
                <a:gd name="connsiteY2" fmla="*/ 1257958 h 1257958"/>
                <a:gd name="connsiteX3" fmla="*/ 28575 w 16230600"/>
                <a:gd name="connsiteY3" fmla="*/ 1229383 h 1257958"/>
                <a:gd name="connsiteX4" fmla="*/ 0 w 16230600"/>
                <a:gd name="connsiteY4" fmla="*/ 0 h 1257958"/>
                <a:gd name="connsiteX0" fmla="*/ 0 w 16230600"/>
                <a:gd name="connsiteY0" fmla="*/ 0 h 1428710"/>
                <a:gd name="connsiteX1" fmla="*/ 16230600 w 16230600"/>
                <a:gd name="connsiteY1" fmla="*/ 0 h 1428710"/>
                <a:gd name="connsiteX2" fmla="*/ 16173450 w 16230600"/>
                <a:gd name="connsiteY2" fmla="*/ 1257958 h 1428710"/>
                <a:gd name="connsiteX3" fmla="*/ 28575 w 16230600"/>
                <a:gd name="connsiteY3" fmla="*/ 1428710 h 1428710"/>
                <a:gd name="connsiteX4" fmla="*/ 0 w 16230600"/>
                <a:gd name="connsiteY4" fmla="*/ 0 h 1428710"/>
                <a:gd name="connsiteX0" fmla="*/ 0 w 16234410"/>
                <a:gd name="connsiteY0" fmla="*/ 0 h 1507116"/>
                <a:gd name="connsiteX1" fmla="*/ 16230600 w 16234410"/>
                <a:gd name="connsiteY1" fmla="*/ 0 h 1507116"/>
                <a:gd name="connsiteX2" fmla="*/ 16234410 w 16234410"/>
                <a:gd name="connsiteY2" fmla="*/ 1507116 h 1507116"/>
                <a:gd name="connsiteX3" fmla="*/ 28575 w 16234410"/>
                <a:gd name="connsiteY3" fmla="*/ 1428710 h 1507116"/>
                <a:gd name="connsiteX4" fmla="*/ 0 w 16234410"/>
                <a:gd name="connsiteY4" fmla="*/ 0 h 1507116"/>
                <a:gd name="connsiteX0" fmla="*/ 0 w 16234410"/>
                <a:gd name="connsiteY0" fmla="*/ 0 h 1628036"/>
                <a:gd name="connsiteX1" fmla="*/ 16230600 w 16234410"/>
                <a:gd name="connsiteY1" fmla="*/ 0 h 1628036"/>
                <a:gd name="connsiteX2" fmla="*/ 16234410 w 16234410"/>
                <a:gd name="connsiteY2" fmla="*/ 1507116 h 1628036"/>
                <a:gd name="connsiteX3" fmla="*/ 59055 w 16234410"/>
                <a:gd name="connsiteY3" fmla="*/ 1628036 h 1628036"/>
                <a:gd name="connsiteX4" fmla="*/ 0 w 16234410"/>
                <a:gd name="connsiteY4" fmla="*/ 0 h 1628036"/>
                <a:gd name="connsiteX0" fmla="*/ 0 w 16230600"/>
                <a:gd name="connsiteY0" fmla="*/ 0 h 1706442"/>
                <a:gd name="connsiteX1" fmla="*/ 16230600 w 16230600"/>
                <a:gd name="connsiteY1" fmla="*/ 0 h 1706442"/>
                <a:gd name="connsiteX2" fmla="*/ 16173450 w 16230600"/>
                <a:gd name="connsiteY2" fmla="*/ 1706442 h 1706442"/>
                <a:gd name="connsiteX3" fmla="*/ 59055 w 16230600"/>
                <a:gd name="connsiteY3" fmla="*/ 1628036 h 1706442"/>
                <a:gd name="connsiteX4" fmla="*/ 0 w 16230600"/>
                <a:gd name="connsiteY4" fmla="*/ 0 h 1706442"/>
                <a:gd name="connsiteX0" fmla="*/ 0 w 16230600"/>
                <a:gd name="connsiteY0" fmla="*/ 0 h 1706442"/>
                <a:gd name="connsiteX1" fmla="*/ 16230600 w 16230600"/>
                <a:gd name="connsiteY1" fmla="*/ 0 h 1706442"/>
                <a:gd name="connsiteX2" fmla="*/ 16173450 w 16230600"/>
                <a:gd name="connsiteY2" fmla="*/ 1706442 h 1706442"/>
                <a:gd name="connsiteX3" fmla="*/ 1905 w 16230600"/>
                <a:gd name="connsiteY3" fmla="*/ 1690325 h 1706442"/>
                <a:gd name="connsiteX4" fmla="*/ 0 w 16230600"/>
                <a:gd name="connsiteY4" fmla="*/ 0 h 1706442"/>
                <a:gd name="connsiteX0" fmla="*/ 0 w 16230600"/>
                <a:gd name="connsiteY0" fmla="*/ 0 h 1706442"/>
                <a:gd name="connsiteX1" fmla="*/ 16230600 w 16230600"/>
                <a:gd name="connsiteY1" fmla="*/ 0 h 1706442"/>
                <a:gd name="connsiteX2" fmla="*/ 16216993 w 16230600"/>
                <a:gd name="connsiteY2" fmla="*/ 1706442 h 1706442"/>
                <a:gd name="connsiteX3" fmla="*/ 1905 w 16230600"/>
                <a:gd name="connsiteY3" fmla="*/ 1690325 h 1706442"/>
                <a:gd name="connsiteX4" fmla="*/ 0 w 16230600"/>
                <a:gd name="connsiteY4" fmla="*/ 0 h 1706442"/>
                <a:gd name="connsiteX0" fmla="*/ 36195 w 16266795"/>
                <a:gd name="connsiteY0" fmla="*/ 0 h 2028313"/>
                <a:gd name="connsiteX1" fmla="*/ 16266795 w 16266795"/>
                <a:gd name="connsiteY1" fmla="*/ 0 h 2028313"/>
                <a:gd name="connsiteX2" fmla="*/ 16253188 w 16266795"/>
                <a:gd name="connsiteY2" fmla="*/ 1706442 h 2028313"/>
                <a:gd name="connsiteX3" fmla="*/ 0 w 16266795"/>
                <a:gd name="connsiteY3" fmla="*/ 2028313 h 2028313"/>
                <a:gd name="connsiteX4" fmla="*/ 36195 w 16266795"/>
                <a:gd name="connsiteY4" fmla="*/ 0 h 2028313"/>
                <a:gd name="connsiteX0" fmla="*/ 0 w 16230600"/>
                <a:gd name="connsiteY0" fmla="*/ 0 h 2028313"/>
                <a:gd name="connsiteX1" fmla="*/ 16230600 w 16230600"/>
                <a:gd name="connsiteY1" fmla="*/ 0 h 2028313"/>
                <a:gd name="connsiteX2" fmla="*/ 16216993 w 16230600"/>
                <a:gd name="connsiteY2" fmla="*/ 1706442 h 2028313"/>
                <a:gd name="connsiteX3" fmla="*/ 14605 w 16230600"/>
                <a:gd name="connsiteY3" fmla="*/ 2028313 h 2028313"/>
                <a:gd name="connsiteX4" fmla="*/ 0 w 16230600"/>
                <a:gd name="connsiteY4" fmla="*/ 0 h 2028313"/>
                <a:gd name="connsiteX0" fmla="*/ 0 w 16230600"/>
                <a:gd name="connsiteY0" fmla="*/ 0 h 2140976"/>
                <a:gd name="connsiteX1" fmla="*/ 16230600 w 16230600"/>
                <a:gd name="connsiteY1" fmla="*/ 0 h 2140976"/>
                <a:gd name="connsiteX2" fmla="*/ 16216993 w 16230600"/>
                <a:gd name="connsiteY2" fmla="*/ 1706442 h 2140976"/>
                <a:gd name="connsiteX3" fmla="*/ 40005 w 16230600"/>
                <a:gd name="connsiteY3" fmla="*/ 2140976 h 2140976"/>
                <a:gd name="connsiteX4" fmla="*/ 0 w 16230600"/>
                <a:gd name="connsiteY4" fmla="*/ 0 h 2140976"/>
                <a:gd name="connsiteX0" fmla="*/ 0 w 16230600"/>
                <a:gd name="connsiteY0" fmla="*/ 0 h 2140976"/>
                <a:gd name="connsiteX1" fmla="*/ 16230600 w 16230600"/>
                <a:gd name="connsiteY1" fmla="*/ 0 h 2140976"/>
                <a:gd name="connsiteX2" fmla="*/ 16216993 w 16230600"/>
                <a:gd name="connsiteY2" fmla="*/ 1706442 h 2140976"/>
                <a:gd name="connsiteX3" fmla="*/ 14605 w 16230600"/>
                <a:gd name="connsiteY3" fmla="*/ 2140976 h 2140976"/>
                <a:gd name="connsiteX4" fmla="*/ 0 w 16230600"/>
                <a:gd name="connsiteY4" fmla="*/ 0 h 2140976"/>
                <a:gd name="connsiteX0" fmla="*/ 0 w 16242393"/>
                <a:gd name="connsiteY0" fmla="*/ 0 h 2140976"/>
                <a:gd name="connsiteX1" fmla="*/ 16230600 w 16242393"/>
                <a:gd name="connsiteY1" fmla="*/ 0 h 2140976"/>
                <a:gd name="connsiteX2" fmla="*/ 16242393 w 16242393"/>
                <a:gd name="connsiteY2" fmla="*/ 2016264 h 2140976"/>
                <a:gd name="connsiteX3" fmla="*/ 14605 w 16242393"/>
                <a:gd name="connsiteY3" fmla="*/ 2140976 h 2140976"/>
                <a:gd name="connsiteX4" fmla="*/ 0 w 16242393"/>
                <a:gd name="connsiteY4" fmla="*/ 0 h 2140976"/>
                <a:gd name="connsiteX0" fmla="*/ 0 w 16242393"/>
                <a:gd name="connsiteY0" fmla="*/ 0 h 2140976"/>
                <a:gd name="connsiteX1" fmla="*/ 16230600 w 16242393"/>
                <a:gd name="connsiteY1" fmla="*/ 0 h 2140976"/>
                <a:gd name="connsiteX2" fmla="*/ 16242393 w 16242393"/>
                <a:gd name="connsiteY2" fmla="*/ 2100761 h 2140976"/>
                <a:gd name="connsiteX3" fmla="*/ 14605 w 16242393"/>
                <a:gd name="connsiteY3" fmla="*/ 2140976 h 2140976"/>
                <a:gd name="connsiteX4" fmla="*/ 0 w 16242393"/>
                <a:gd name="connsiteY4" fmla="*/ 0 h 21409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42393" h="2140976">
                  <a:moveTo>
                    <a:pt x="0" y="0"/>
                  </a:moveTo>
                  <a:lnTo>
                    <a:pt x="16230600" y="0"/>
                  </a:lnTo>
                  <a:lnTo>
                    <a:pt x="16242393" y="2100761"/>
                  </a:lnTo>
                  <a:lnTo>
                    <a:pt x="14605" y="2140976"/>
                  </a:lnTo>
                  <a:cubicBezTo>
                    <a:pt x="9737" y="1427317"/>
                    <a:pt x="4868" y="713659"/>
                    <a:pt x="0" y="0"/>
                  </a:cubicBezTo>
                  <a:close/>
                </a:path>
              </a:pathLst>
            </a:custGeom>
            <a:solidFill>
              <a:srgbClr val="C00000"/>
            </a:solidFill>
          </p:spPr>
          <p:txBody>
            <a:bodyPr wrap="square">
              <a:spAutoFit/>
            </a:bodyPr>
            <a:lstStyle/>
            <a:p>
              <a:pPr algn="ctr">
                <a:defRPr/>
              </a:pPr>
              <a:r>
                <a:rPr lang="en-US" sz="4300" baseline="0" dirty="0">
                  <a:solidFill>
                    <a:schemeClr val="bg1"/>
                  </a:solidFill>
                  <a:latin typeface="Arial" charset="0"/>
                  <a:ea typeface="ＭＳ Ｐゴシック" charset="0"/>
                  <a:cs typeface="ＭＳ Ｐゴシック" charset="0"/>
                </a:rPr>
                <a:t>Results and Conclusions</a:t>
              </a:r>
            </a:p>
          </p:txBody>
        </p:sp>
        <p:sp>
          <p:nvSpPr>
            <p:cNvPr id="14351" name="Rectangle 21"/>
            <p:cNvSpPr>
              <a:spLocks noChangeArrowheads="1"/>
            </p:cNvSpPr>
            <p:nvPr/>
          </p:nvSpPr>
          <p:spPr bwMode="auto">
            <a:xfrm>
              <a:off x="17949863" y="25834954"/>
              <a:ext cx="30977859" cy="7487645"/>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baseline="0"/>
            </a:p>
          </p:txBody>
        </p:sp>
      </p:grpSp>
      <p:sp>
        <p:nvSpPr>
          <p:cNvPr id="55" name="TextBox 54"/>
          <p:cNvSpPr txBox="1"/>
          <p:nvPr/>
        </p:nvSpPr>
        <p:spPr>
          <a:xfrm>
            <a:off x="15925586" y="21041380"/>
            <a:ext cx="668447" cy="523220"/>
          </a:xfrm>
          <a:prstGeom prst="rect">
            <a:avLst/>
          </a:prstGeom>
          <a:noFill/>
        </p:spPr>
        <p:txBody>
          <a:bodyPr wrap="square" rtlCol="0">
            <a:spAutoFit/>
          </a:bodyPr>
          <a:lstStyle/>
          <a:p>
            <a:pPr algn="ctr"/>
            <a:r>
              <a:rPr lang="en-US" sz="2800" baseline="0" dirty="0">
                <a:solidFill>
                  <a:srgbClr val="C00000"/>
                </a:solidFill>
              </a:rPr>
              <a:t>B</a:t>
            </a:r>
          </a:p>
        </p:txBody>
      </p:sp>
      <p:graphicFrame>
        <p:nvGraphicFramePr>
          <p:cNvPr id="30" name="Chart 29">
            <a:extLst>
              <a:ext uri="{FF2B5EF4-FFF2-40B4-BE49-F238E27FC236}">
                <a16:creationId xmlns:a16="http://schemas.microsoft.com/office/drawing/2014/main" id="{00000000-0008-0000-0300-000011000000}"/>
              </a:ext>
            </a:extLst>
          </p:cNvPr>
          <p:cNvGraphicFramePr>
            <a:graphicFrameLocks/>
          </p:cNvGraphicFramePr>
          <p:nvPr>
            <p:extLst>
              <p:ext uri="{D42A27DB-BD31-4B8C-83A1-F6EECF244321}">
                <p14:modId xmlns:p14="http://schemas.microsoft.com/office/powerpoint/2010/main" val="1075616071"/>
              </p:ext>
            </p:extLst>
          </p:nvPr>
        </p:nvGraphicFramePr>
        <p:xfrm>
          <a:off x="30115187" y="23588113"/>
          <a:ext cx="4572000" cy="2743200"/>
        </p:xfrm>
        <a:graphic>
          <a:graphicData uri="http://schemas.openxmlformats.org/drawingml/2006/chart">
            <c:chart xmlns:c="http://schemas.openxmlformats.org/drawingml/2006/chart" xmlns:r="http://schemas.openxmlformats.org/officeDocument/2006/relationships" r:id="rId22"/>
          </a:graphicData>
        </a:graphic>
      </p:graphicFrame>
      <p:graphicFrame>
        <p:nvGraphicFramePr>
          <p:cNvPr id="58" name="Chart 57"/>
          <p:cNvGraphicFramePr>
            <a:graphicFrameLocks/>
          </p:cNvGraphicFramePr>
          <p:nvPr>
            <p:extLst>
              <p:ext uri="{D42A27DB-BD31-4B8C-83A1-F6EECF244321}">
                <p14:modId xmlns:p14="http://schemas.microsoft.com/office/powerpoint/2010/main" val="361964851"/>
              </p:ext>
            </p:extLst>
          </p:nvPr>
        </p:nvGraphicFramePr>
        <p:xfrm>
          <a:off x="30362557" y="26498447"/>
          <a:ext cx="4572000" cy="2743200"/>
        </p:xfrm>
        <a:graphic>
          <a:graphicData uri="http://schemas.openxmlformats.org/drawingml/2006/chart">
            <c:chart xmlns:c="http://schemas.openxmlformats.org/drawingml/2006/chart" xmlns:r="http://schemas.openxmlformats.org/officeDocument/2006/relationships" r:id="rId23"/>
          </a:graphicData>
        </a:graphic>
      </p:graphicFrame>
      <p:graphicFrame>
        <p:nvGraphicFramePr>
          <p:cNvPr id="59" name="Chart 58"/>
          <p:cNvGraphicFramePr>
            <a:graphicFrameLocks/>
          </p:cNvGraphicFramePr>
          <p:nvPr>
            <p:extLst>
              <p:ext uri="{D42A27DB-BD31-4B8C-83A1-F6EECF244321}">
                <p14:modId xmlns:p14="http://schemas.microsoft.com/office/powerpoint/2010/main" val="1869562453"/>
              </p:ext>
            </p:extLst>
          </p:nvPr>
        </p:nvGraphicFramePr>
        <p:xfrm>
          <a:off x="36808837" y="26458063"/>
          <a:ext cx="4572000" cy="2743200"/>
        </p:xfrm>
        <a:graphic>
          <a:graphicData uri="http://schemas.openxmlformats.org/drawingml/2006/chart">
            <c:chart xmlns:c="http://schemas.openxmlformats.org/drawingml/2006/chart" xmlns:r="http://schemas.openxmlformats.org/officeDocument/2006/relationships" r:id="rId24"/>
          </a:graphicData>
        </a:graphic>
      </p:graphicFrame>
      <p:graphicFrame>
        <p:nvGraphicFramePr>
          <p:cNvPr id="62" name="Chart 61"/>
          <p:cNvGraphicFramePr>
            <a:graphicFrameLocks/>
          </p:cNvGraphicFramePr>
          <p:nvPr>
            <p:extLst>
              <p:ext uri="{D42A27DB-BD31-4B8C-83A1-F6EECF244321}">
                <p14:modId xmlns:p14="http://schemas.microsoft.com/office/powerpoint/2010/main" val="1902908314"/>
              </p:ext>
            </p:extLst>
          </p:nvPr>
        </p:nvGraphicFramePr>
        <p:xfrm>
          <a:off x="36808837" y="23588113"/>
          <a:ext cx="4572000" cy="2743200"/>
        </p:xfrm>
        <a:graphic>
          <a:graphicData uri="http://schemas.openxmlformats.org/drawingml/2006/chart">
            <c:chart xmlns:c="http://schemas.openxmlformats.org/drawingml/2006/chart" xmlns:r="http://schemas.openxmlformats.org/officeDocument/2006/relationships" r:id="rId25"/>
          </a:graphicData>
        </a:graphic>
      </p:graphicFrame>
      <p:sp>
        <p:nvSpPr>
          <p:cNvPr id="64" name="TextBox 63"/>
          <p:cNvSpPr txBox="1"/>
          <p:nvPr/>
        </p:nvSpPr>
        <p:spPr>
          <a:xfrm>
            <a:off x="34587385" y="23319157"/>
            <a:ext cx="2309040" cy="2554545"/>
          </a:xfrm>
          <a:prstGeom prst="rect">
            <a:avLst/>
          </a:prstGeom>
          <a:noFill/>
        </p:spPr>
        <p:txBody>
          <a:bodyPr wrap="square" rtlCol="0">
            <a:spAutoFit/>
          </a:bodyPr>
          <a:lstStyle/>
          <a:p>
            <a:r>
              <a:rPr lang="en-US" sz="2000" baseline="0" dirty="0"/>
              <a:t>Figure 6. </a:t>
            </a:r>
            <a:r>
              <a:rPr lang="en-US" sz="2000" b="0" baseline="0" dirty="0"/>
              <a:t>Average Shannon Weiner Diversity Index ± standard deviation for taxon, class+, and phyla. Shared letters indicate no differences. </a:t>
            </a:r>
          </a:p>
        </p:txBody>
      </p:sp>
      <p:sp>
        <p:nvSpPr>
          <p:cNvPr id="65" name="TextBox 64"/>
          <p:cNvSpPr txBox="1"/>
          <p:nvPr/>
        </p:nvSpPr>
        <p:spPr>
          <a:xfrm>
            <a:off x="41376355" y="23328348"/>
            <a:ext cx="2292107" cy="3170099"/>
          </a:xfrm>
          <a:prstGeom prst="rect">
            <a:avLst/>
          </a:prstGeom>
          <a:noFill/>
        </p:spPr>
        <p:txBody>
          <a:bodyPr wrap="square" rtlCol="0">
            <a:spAutoFit/>
          </a:bodyPr>
          <a:lstStyle/>
          <a:p>
            <a:r>
              <a:rPr lang="en-US" sz="2000" baseline="0" dirty="0"/>
              <a:t>Figure 7. </a:t>
            </a:r>
            <a:r>
              <a:rPr lang="en-US" sz="2000" b="0" baseline="0" dirty="0"/>
              <a:t>Average </a:t>
            </a:r>
            <a:r>
              <a:rPr lang="en-US" sz="2000" b="0" baseline="0" dirty="0" err="1"/>
              <a:t>Pielou’s</a:t>
            </a:r>
            <a:r>
              <a:rPr lang="en-US" sz="2000" b="0" baseline="0" dirty="0"/>
              <a:t> Evenness Index ± standard deviation for taxon, class+, and phyla. Shared letters indicate no significant difference. </a:t>
            </a:r>
          </a:p>
          <a:p>
            <a:r>
              <a:rPr lang="en-US" sz="2000" b="0" baseline="0" dirty="0"/>
              <a:t> </a:t>
            </a:r>
          </a:p>
        </p:txBody>
      </p:sp>
      <p:sp>
        <p:nvSpPr>
          <p:cNvPr id="66" name="TextBox 65"/>
          <p:cNvSpPr txBox="1"/>
          <p:nvPr/>
        </p:nvSpPr>
        <p:spPr>
          <a:xfrm>
            <a:off x="34587385" y="26358165"/>
            <a:ext cx="2292107" cy="1938992"/>
          </a:xfrm>
          <a:prstGeom prst="rect">
            <a:avLst/>
          </a:prstGeom>
          <a:noFill/>
        </p:spPr>
        <p:txBody>
          <a:bodyPr wrap="square" rtlCol="0">
            <a:spAutoFit/>
          </a:bodyPr>
          <a:lstStyle/>
          <a:p>
            <a:r>
              <a:rPr lang="en-US" sz="2000" baseline="0" dirty="0"/>
              <a:t>Figure 8. </a:t>
            </a:r>
            <a:r>
              <a:rPr lang="en-US" sz="2000" b="0" baseline="0" dirty="0"/>
              <a:t>Average Nematode to copepod ratio (N:C) ± standard deviation across the transect. </a:t>
            </a:r>
          </a:p>
        </p:txBody>
      </p:sp>
      <p:sp>
        <p:nvSpPr>
          <p:cNvPr id="67" name="TextBox 66"/>
          <p:cNvSpPr txBox="1"/>
          <p:nvPr/>
        </p:nvSpPr>
        <p:spPr>
          <a:xfrm>
            <a:off x="41350133" y="26358165"/>
            <a:ext cx="2292107" cy="2862322"/>
          </a:xfrm>
          <a:prstGeom prst="rect">
            <a:avLst/>
          </a:prstGeom>
          <a:noFill/>
        </p:spPr>
        <p:txBody>
          <a:bodyPr wrap="square" rtlCol="0">
            <a:spAutoFit/>
          </a:bodyPr>
          <a:lstStyle/>
          <a:p>
            <a:r>
              <a:rPr lang="en-US" sz="2000" baseline="0" dirty="0"/>
              <a:t>Figure 9. </a:t>
            </a:r>
            <a:r>
              <a:rPr lang="en-US" sz="2000" b="0" baseline="0" dirty="0"/>
              <a:t>Average Nematode to copepod ratio (N:C) ± standard deviation across time. Shared letters indicate no differences. </a:t>
            </a:r>
          </a:p>
          <a:p>
            <a:endParaRPr lang="en-US" sz="2000" b="0" baseline="0" dirty="0"/>
          </a:p>
        </p:txBody>
      </p:sp>
      <p:sp>
        <p:nvSpPr>
          <p:cNvPr id="14336" name="TextBox 14335"/>
          <p:cNvSpPr txBox="1"/>
          <p:nvPr/>
        </p:nvSpPr>
        <p:spPr>
          <a:xfrm>
            <a:off x="33755733" y="23247787"/>
            <a:ext cx="341065" cy="461665"/>
          </a:xfrm>
          <a:prstGeom prst="rect">
            <a:avLst/>
          </a:prstGeom>
          <a:noFill/>
        </p:spPr>
        <p:txBody>
          <a:bodyPr wrap="square" rtlCol="0">
            <a:spAutoFit/>
          </a:bodyPr>
          <a:lstStyle/>
          <a:p>
            <a:r>
              <a:rPr lang="en-US" sz="2400" baseline="0" dirty="0"/>
              <a:t>b</a:t>
            </a:r>
          </a:p>
        </p:txBody>
      </p:sp>
      <p:sp>
        <p:nvSpPr>
          <p:cNvPr id="71" name="TextBox 70"/>
          <p:cNvSpPr txBox="1"/>
          <p:nvPr/>
        </p:nvSpPr>
        <p:spPr>
          <a:xfrm>
            <a:off x="32565656" y="23247787"/>
            <a:ext cx="341065" cy="461665"/>
          </a:xfrm>
          <a:prstGeom prst="rect">
            <a:avLst/>
          </a:prstGeom>
          <a:noFill/>
        </p:spPr>
        <p:txBody>
          <a:bodyPr wrap="square" rtlCol="0">
            <a:spAutoFit/>
          </a:bodyPr>
          <a:lstStyle/>
          <a:p>
            <a:r>
              <a:rPr lang="en-US" sz="2400" baseline="0" dirty="0"/>
              <a:t>a</a:t>
            </a:r>
          </a:p>
        </p:txBody>
      </p:sp>
      <p:sp>
        <p:nvSpPr>
          <p:cNvPr id="72" name="TextBox 71"/>
          <p:cNvSpPr txBox="1"/>
          <p:nvPr/>
        </p:nvSpPr>
        <p:spPr>
          <a:xfrm>
            <a:off x="31410416" y="23247787"/>
            <a:ext cx="341065" cy="461665"/>
          </a:xfrm>
          <a:prstGeom prst="rect">
            <a:avLst/>
          </a:prstGeom>
          <a:noFill/>
        </p:spPr>
        <p:txBody>
          <a:bodyPr wrap="square" rtlCol="0">
            <a:spAutoFit/>
          </a:bodyPr>
          <a:lstStyle/>
          <a:p>
            <a:r>
              <a:rPr lang="en-US" sz="2400" baseline="0" dirty="0"/>
              <a:t>a</a:t>
            </a:r>
          </a:p>
        </p:txBody>
      </p:sp>
      <p:sp>
        <p:nvSpPr>
          <p:cNvPr id="73" name="TextBox 72"/>
          <p:cNvSpPr txBox="1"/>
          <p:nvPr/>
        </p:nvSpPr>
        <p:spPr>
          <a:xfrm>
            <a:off x="40292917" y="24241149"/>
            <a:ext cx="341065" cy="461665"/>
          </a:xfrm>
          <a:prstGeom prst="rect">
            <a:avLst/>
          </a:prstGeom>
          <a:noFill/>
        </p:spPr>
        <p:txBody>
          <a:bodyPr wrap="square" rtlCol="0">
            <a:spAutoFit/>
          </a:bodyPr>
          <a:lstStyle/>
          <a:p>
            <a:r>
              <a:rPr lang="en-US" sz="2400" baseline="0" dirty="0"/>
              <a:t>b</a:t>
            </a:r>
          </a:p>
        </p:txBody>
      </p:sp>
      <p:sp>
        <p:nvSpPr>
          <p:cNvPr id="74" name="TextBox 73"/>
          <p:cNvSpPr txBox="1"/>
          <p:nvPr/>
        </p:nvSpPr>
        <p:spPr>
          <a:xfrm>
            <a:off x="39102840" y="24241149"/>
            <a:ext cx="341065" cy="461665"/>
          </a:xfrm>
          <a:prstGeom prst="rect">
            <a:avLst/>
          </a:prstGeom>
          <a:noFill/>
        </p:spPr>
        <p:txBody>
          <a:bodyPr wrap="square" rtlCol="0">
            <a:spAutoFit/>
          </a:bodyPr>
          <a:lstStyle/>
          <a:p>
            <a:r>
              <a:rPr lang="en-US" sz="2400" baseline="0" dirty="0"/>
              <a:t>a</a:t>
            </a:r>
          </a:p>
        </p:txBody>
      </p:sp>
      <p:sp>
        <p:nvSpPr>
          <p:cNvPr id="75" name="TextBox 74"/>
          <p:cNvSpPr txBox="1"/>
          <p:nvPr/>
        </p:nvSpPr>
        <p:spPr>
          <a:xfrm>
            <a:off x="37947600" y="24241149"/>
            <a:ext cx="341065" cy="461665"/>
          </a:xfrm>
          <a:prstGeom prst="rect">
            <a:avLst/>
          </a:prstGeom>
          <a:noFill/>
        </p:spPr>
        <p:txBody>
          <a:bodyPr wrap="square" rtlCol="0">
            <a:spAutoFit/>
          </a:bodyPr>
          <a:lstStyle/>
          <a:p>
            <a:r>
              <a:rPr lang="en-US" sz="2400" baseline="0" dirty="0"/>
              <a:t>a</a:t>
            </a:r>
          </a:p>
        </p:txBody>
      </p:sp>
      <p:sp>
        <p:nvSpPr>
          <p:cNvPr id="76" name="TextBox 75"/>
          <p:cNvSpPr txBox="1"/>
          <p:nvPr/>
        </p:nvSpPr>
        <p:spPr>
          <a:xfrm>
            <a:off x="39571394" y="26513135"/>
            <a:ext cx="341065" cy="461665"/>
          </a:xfrm>
          <a:prstGeom prst="rect">
            <a:avLst/>
          </a:prstGeom>
          <a:noFill/>
        </p:spPr>
        <p:txBody>
          <a:bodyPr wrap="square" rtlCol="0">
            <a:spAutoFit/>
          </a:bodyPr>
          <a:lstStyle/>
          <a:p>
            <a:r>
              <a:rPr lang="en-US" sz="2400" baseline="0" dirty="0"/>
              <a:t>b</a:t>
            </a:r>
          </a:p>
        </p:txBody>
      </p:sp>
      <p:sp>
        <p:nvSpPr>
          <p:cNvPr id="77" name="TextBox 76"/>
          <p:cNvSpPr txBox="1"/>
          <p:nvPr/>
        </p:nvSpPr>
        <p:spPr>
          <a:xfrm>
            <a:off x="38603215" y="26513135"/>
            <a:ext cx="556170" cy="461665"/>
          </a:xfrm>
          <a:prstGeom prst="rect">
            <a:avLst/>
          </a:prstGeom>
          <a:noFill/>
        </p:spPr>
        <p:txBody>
          <a:bodyPr wrap="square" rtlCol="0">
            <a:spAutoFit/>
          </a:bodyPr>
          <a:lstStyle/>
          <a:p>
            <a:r>
              <a:rPr lang="en-US" sz="2400" baseline="0" dirty="0"/>
              <a:t>ab</a:t>
            </a:r>
          </a:p>
        </p:txBody>
      </p:sp>
      <p:sp>
        <p:nvSpPr>
          <p:cNvPr id="78" name="TextBox 77"/>
          <p:cNvSpPr txBox="1"/>
          <p:nvPr/>
        </p:nvSpPr>
        <p:spPr>
          <a:xfrm>
            <a:off x="37744029" y="26513135"/>
            <a:ext cx="341065" cy="461665"/>
          </a:xfrm>
          <a:prstGeom prst="rect">
            <a:avLst/>
          </a:prstGeom>
          <a:noFill/>
        </p:spPr>
        <p:txBody>
          <a:bodyPr wrap="square" rtlCol="0">
            <a:spAutoFit/>
          </a:bodyPr>
          <a:lstStyle/>
          <a:p>
            <a:r>
              <a:rPr lang="en-US" sz="2400" baseline="0" dirty="0"/>
              <a:t>a</a:t>
            </a:r>
          </a:p>
        </p:txBody>
      </p:sp>
      <p:sp>
        <p:nvSpPr>
          <p:cNvPr id="79" name="TextBox 78"/>
          <p:cNvSpPr txBox="1"/>
          <p:nvPr/>
        </p:nvSpPr>
        <p:spPr>
          <a:xfrm>
            <a:off x="40363230" y="26513135"/>
            <a:ext cx="556170" cy="461665"/>
          </a:xfrm>
          <a:prstGeom prst="rect">
            <a:avLst/>
          </a:prstGeom>
          <a:noFill/>
        </p:spPr>
        <p:txBody>
          <a:bodyPr wrap="square" rtlCol="0">
            <a:spAutoFit/>
          </a:bodyPr>
          <a:lstStyle/>
          <a:p>
            <a:r>
              <a:rPr lang="en-US" sz="2400" baseline="0"/>
              <a:t>ab</a:t>
            </a:r>
            <a:endParaRPr lang="en-US" sz="2400" baseline="0" dirty="0"/>
          </a:p>
        </p:txBody>
      </p:sp>
      <p:sp>
        <p:nvSpPr>
          <p:cNvPr id="52" name="TextBox 51"/>
          <p:cNvSpPr txBox="1"/>
          <p:nvPr/>
        </p:nvSpPr>
        <p:spPr>
          <a:xfrm>
            <a:off x="15544800" y="23247787"/>
            <a:ext cx="14590323" cy="5682254"/>
          </a:xfrm>
          <a:prstGeom prst="rect">
            <a:avLst/>
          </a:prstGeom>
          <a:noFill/>
        </p:spPr>
        <p:txBody>
          <a:bodyPr wrap="square" lIns="79925" tIns="39970" rIns="79925" bIns="39970" rtlCol="0">
            <a:spAutoFit/>
          </a:bodyPr>
          <a:lstStyle/>
          <a:p>
            <a:pPr algn="just"/>
            <a:r>
              <a:rPr lang="en-US" sz="2800" b="0" baseline="0" dirty="0">
                <a:latin typeface="Arial" charset="0"/>
                <a:ea typeface="Arial" charset="0"/>
                <a:cs typeface="Arial" charset="0"/>
              </a:rPr>
              <a:t>The Shannon-Weiner diversity index and the </a:t>
            </a:r>
            <a:r>
              <a:rPr lang="en-US" sz="2800" b="0" baseline="0" dirty="0" err="1">
                <a:latin typeface="Arial" charset="0"/>
                <a:ea typeface="Arial" charset="0"/>
                <a:cs typeface="Arial" charset="0"/>
              </a:rPr>
              <a:t>Pielou’s</a:t>
            </a:r>
            <a:r>
              <a:rPr lang="en-US" sz="2800" b="0" baseline="0" dirty="0">
                <a:latin typeface="Arial" charset="0"/>
                <a:ea typeface="Arial" charset="0"/>
                <a:cs typeface="Arial" charset="0"/>
              </a:rPr>
              <a:t> evenness index for class+ and taxon were similar to each other, but greater than phyla (Figs 6 &amp; 7; p values &lt;0.001;). Diversity and evenness for taxon, class+, and phyla did not vary in space or time. Most samples were dominated by nematodes (Figs. 1-5, 8 &amp; 9). The N:C did not vary along the transect but was greater in February than September (Figs 8 &amp; 9; p =0.019). </a:t>
            </a:r>
          </a:p>
          <a:p>
            <a:pPr algn="just"/>
            <a:endParaRPr lang="en-US" sz="2800" b="0" baseline="0" dirty="0">
              <a:latin typeface="Arial" charset="0"/>
              <a:ea typeface="Arial" charset="0"/>
              <a:cs typeface="Arial" charset="0"/>
            </a:endParaRPr>
          </a:p>
          <a:p>
            <a:pPr algn="just"/>
            <a:r>
              <a:rPr lang="en-US" sz="2800" b="0" baseline="0" dirty="0">
                <a:latin typeface="Arial" charset="0"/>
                <a:ea typeface="Arial" charset="0"/>
                <a:cs typeface="Arial" charset="0"/>
              </a:rPr>
              <a:t>Our results suggest that identification to phyla will not be sufficient to document community changes in the meiofauna. Higher diversity and evenness indices for class+ and taxon suggest that it might be possible to document trends with the use of some lower taxonomic identifications. However, we are not optimistic regarding the use of visual identifications because Seaside Park was dominated by nematodes, which </a:t>
            </a:r>
            <a:r>
              <a:rPr lang="en-US" sz="2800" b="0" u="sng" baseline="0" dirty="0">
                <a:latin typeface="Arial" charset="0"/>
                <a:ea typeface="Arial" charset="0"/>
                <a:cs typeface="Arial" charset="0"/>
              </a:rPr>
              <a:t>we</a:t>
            </a:r>
            <a:r>
              <a:rPr lang="en-US" sz="2800" b="0" baseline="0" dirty="0">
                <a:latin typeface="Arial" charset="0"/>
                <a:ea typeface="Arial" charset="0"/>
                <a:cs typeface="Arial" charset="0"/>
              </a:rPr>
              <a:t> could not visually identify to lower taxonomic levels. We will likely need to genetically distinguish nematodes in order to monitor the health of Long Island Sound beaches, like Seaside Park. </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Executive.thmx</Template>
  <TotalTime>5814</TotalTime>
  <Words>1709</Words>
  <Application>Microsoft Macintosh PowerPoint</Application>
  <PresentationFormat>Custom</PresentationFormat>
  <Paragraphs>96</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Century Gothic</vt:lpstr>
      <vt:lpstr>Courier New</vt:lpstr>
      <vt:lpstr>Palatino Linotype</vt:lpstr>
      <vt:lpstr>Executive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lilu1</dc:creator>
  <cp:lastModifiedBy>Guglielmi, Ashley</cp:lastModifiedBy>
  <cp:revision>243</cp:revision>
  <cp:lastPrinted>2023-03-24T16:04:54Z</cp:lastPrinted>
  <dcterms:created xsi:type="dcterms:W3CDTF">2011-10-21T15:46:33Z</dcterms:created>
  <dcterms:modified xsi:type="dcterms:W3CDTF">2023-04-13T16:38:51Z</dcterms:modified>
</cp:coreProperties>
</file>