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sldIdLst>
    <p:sldId id="256" r:id="rId5"/>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76"/>
  </p:normalViewPr>
  <p:slideViewPr>
    <p:cSldViewPr snapToGrid="0" snapToObjects="1">
      <p:cViewPr varScale="1">
        <p:scale>
          <a:sx n="20" d="100"/>
          <a:sy n="20" d="100"/>
        </p:scale>
        <p:origin x="106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ll Pusateri" userId="bf82e0234712e494" providerId="LiveId" clId="{6CD72802-F220-404C-B43B-ECF628C86D6B}"/>
    <pc:docChg chg="undo custSel modSld">
      <pc:chgData name="Jill Pusateri" userId="bf82e0234712e494" providerId="LiveId" clId="{6CD72802-F220-404C-B43B-ECF628C86D6B}" dt="2023-04-19T00:39:35.535" v="77" actId="33524"/>
      <pc:docMkLst>
        <pc:docMk/>
      </pc:docMkLst>
      <pc:sldChg chg="modSp mod">
        <pc:chgData name="Jill Pusateri" userId="bf82e0234712e494" providerId="LiveId" clId="{6CD72802-F220-404C-B43B-ECF628C86D6B}" dt="2023-04-19T00:39:35.535" v="77" actId="33524"/>
        <pc:sldMkLst>
          <pc:docMk/>
          <pc:sldMk cId="3853960236" sldId="256"/>
        </pc:sldMkLst>
        <pc:spChg chg="mod">
          <ac:chgData name="Jill Pusateri" userId="bf82e0234712e494" providerId="LiveId" clId="{6CD72802-F220-404C-B43B-ECF628C86D6B}" dt="2023-04-19T00:38:32.232" v="74" actId="1076"/>
          <ac:spMkLst>
            <pc:docMk/>
            <pc:sldMk cId="3853960236" sldId="256"/>
            <ac:spMk id="2" creationId="{CAA20BE9-403B-1448-9837-40833B496779}"/>
          </ac:spMkLst>
        </pc:spChg>
        <pc:spChg chg="mod">
          <ac:chgData name="Jill Pusateri" userId="bf82e0234712e494" providerId="LiveId" clId="{6CD72802-F220-404C-B43B-ECF628C86D6B}" dt="2023-04-19T00:36:49.405" v="59" actId="20577"/>
          <ac:spMkLst>
            <pc:docMk/>
            <pc:sldMk cId="3853960236" sldId="256"/>
            <ac:spMk id="4" creationId="{19AAD7CE-EF43-8248-9770-71455449FC61}"/>
          </ac:spMkLst>
        </pc:spChg>
        <pc:spChg chg="mod">
          <ac:chgData name="Jill Pusateri" userId="bf82e0234712e494" providerId="LiveId" clId="{6CD72802-F220-404C-B43B-ECF628C86D6B}" dt="2023-04-19T00:38:24.800" v="71" actId="1076"/>
          <ac:spMkLst>
            <pc:docMk/>
            <pc:sldMk cId="3853960236" sldId="256"/>
            <ac:spMk id="14" creationId="{D3E505DF-8E94-B242-BA21-E8CD09E06365}"/>
          </ac:spMkLst>
        </pc:spChg>
        <pc:spChg chg="mod">
          <ac:chgData name="Jill Pusateri" userId="bf82e0234712e494" providerId="LiveId" clId="{6CD72802-F220-404C-B43B-ECF628C86D6B}" dt="2023-04-19T00:39:35.535" v="77" actId="33524"/>
          <ac:spMkLst>
            <pc:docMk/>
            <pc:sldMk cId="3853960236" sldId="256"/>
            <ac:spMk id="15" creationId="{DC79C177-F041-5544-B00D-6C491F86CFDA}"/>
          </ac:spMkLst>
        </pc:spChg>
        <pc:spChg chg="mod">
          <ac:chgData name="Jill Pusateri" userId="bf82e0234712e494" providerId="LiveId" clId="{6CD72802-F220-404C-B43B-ECF628C86D6B}" dt="2023-04-19T00:38:49.601" v="76" actId="1076"/>
          <ac:spMkLst>
            <pc:docMk/>
            <pc:sldMk cId="3853960236" sldId="256"/>
            <ac:spMk id="49" creationId="{253030DA-08F3-F344-946F-870091A894E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04163216918828"/>
          <c:y val="1.4835717526239149E-2"/>
          <c:w val="0.70667314581193719"/>
          <c:h val="0.97032856494752173"/>
        </c:manualLayout>
      </c:layout>
      <c:pieChart>
        <c:varyColors val="1"/>
        <c:ser>
          <c:idx val="0"/>
          <c:order val="0"/>
          <c:tx>
            <c:strRef>
              <c:f>Sheet1!$B$1</c:f>
              <c:strCache>
                <c:ptCount val="1"/>
                <c:pt idx="0">
                  <c:v>Posters</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001-EB4D-842C-FB534798A3DB}"/>
              </c:ext>
            </c:extLst>
          </c:dPt>
          <c:dPt>
            <c:idx val="1"/>
            <c:bubble3D val="0"/>
            <c:explosion val="1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F001-EB4D-842C-FB534798A3DB}"/>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917-3C48-91BE-2769371C6D28}"/>
              </c:ext>
            </c:extLst>
          </c:dPt>
          <c:dPt>
            <c:idx val="3"/>
            <c:bubble3D val="0"/>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917-3C48-91BE-2769371C6D28}"/>
              </c:ext>
            </c:extLst>
          </c:dPt>
          <c:dLbls>
            <c:dLbl>
              <c:idx val="0"/>
              <c:tx>
                <c:rich>
                  <a:bodyPr/>
                  <a:lstStyle/>
                  <a:p>
                    <a:r>
                      <a:rPr lang="en-US" sz="5400" dirty="0"/>
                      <a:t>40% </a:t>
                    </a:r>
                  </a:p>
                  <a:p>
                    <a:r>
                      <a:rPr lang="en-US" sz="5400" dirty="0"/>
                      <a:t>Non-</a:t>
                    </a:r>
                  </a:p>
                  <a:p>
                    <a:r>
                      <a:rPr lang="en-US" sz="5400" dirty="0"/>
                      <a:t>Unanimous</a:t>
                    </a:r>
                  </a:p>
                </c:rich>
              </c:tx>
              <c:dLblPos val="inEnd"/>
              <c:showLegendKey val="0"/>
              <c:showVal val="1"/>
              <c:showCatName val="1"/>
              <c:showSerName val="0"/>
              <c:showPercent val="1"/>
              <c:showBubbleSize val="0"/>
              <c:extLst>
                <c:ext xmlns:c15="http://schemas.microsoft.com/office/drawing/2012/chart" uri="{CE6537A1-D6FC-4f65-9D91-7224C49458BB}">
                  <c15:layout>
                    <c:manualLayout>
                      <c:w val="0.31762852145941017"/>
                      <c:h val="0.35964476686790281"/>
                    </c:manualLayout>
                  </c15:layout>
                  <c15:showDataLabelsRange val="0"/>
                </c:ext>
                <c:ext xmlns:c16="http://schemas.microsoft.com/office/drawing/2014/chart" uri="{C3380CC4-5D6E-409C-BE32-E72D297353CC}">
                  <c16:uniqueId val="{00000001-F001-EB4D-842C-FB534798A3DB}"/>
                </c:ext>
              </c:extLst>
            </c:dLbl>
            <c:dLbl>
              <c:idx val="1"/>
              <c:tx>
                <c:rich>
                  <a:bodyPr/>
                  <a:lstStyle/>
                  <a:p>
                    <a:r>
                      <a:rPr lang="en-US" dirty="0"/>
                      <a:t>60% Unanimous </a:t>
                    </a:r>
                  </a:p>
                </c:rich>
              </c:tx>
              <c:dLblPos val="inEnd"/>
              <c:showLegendKey val="0"/>
              <c:showVal val="1"/>
              <c:showCatName val="1"/>
              <c:showSerName val="0"/>
              <c:showPercent val="1"/>
              <c:showBubbleSize val="0"/>
              <c:extLst>
                <c:ext xmlns:c15="http://schemas.microsoft.com/office/drawing/2012/chart" uri="{CE6537A1-D6FC-4f65-9D91-7224C49458BB}">
                  <c15:layout>
                    <c:manualLayout>
                      <c:w val="0.32097492832194185"/>
                      <c:h val="0.27074515444438585"/>
                    </c:manualLayout>
                  </c15:layout>
                  <c15:showDataLabelsRange val="0"/>
                </c:ext>
                <c:ext xmlns:c16="http://schemas.microsoft.com/office/drawing/2014/chart" uri="{C3380CC4-5D6E-409C-BE32-E72D297353CC}">
                  <c16:uniqueId val="{00000002-F001-EB4D-842C-FB534798A3DB}"/>
                </c:ext>
              </c:extLst>
            </c:dLbl>
            <c:spPr>
              <a:noFill/>
              <a:ln>
                <a:noFill/>
              </a:ln>
              <a:effectLst/>
            </c:spPr>
            <c:txPr>
              <a:bodyPr rot="0" spcFirstLastPara="1" vertOverflow="ellipsis" vert="horz" wrap="square" lIns="38100" tIns="19050" rIns="38100" bIns="19050" anchor="ctr" anchorCtr="1">
                <a:spAutoFit/>
              </a:bodyPr>
              <a:lstStyle/>
              <a:p>
                <a:pPr>
                  <a:defRPr sz="5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Open space</c:v>
                </c:pt>
                <c:pt idx="1">
                  <c:v>Text</c:v>
                </c:pt>
              </c:strCache>
            </c:strRef>
          </c:cat>
          <c:val>
            <c:numRef>
              <c:f>Sheet1!$B$2:$B$5</c:f>
              <c:numCache>
                <c:formatCode>0%</c:formatCode>
                <c:ptCount val="4"/>
                <c:pt idx="0">
                  <c:v>0.4</c:v>
                </c:pt>
                <c:pt idx="1">
                  <c:v>0.6</c:v>
                </c:pt>
              </c:numCache>
            </c:numRef>
          </c:val>
          <c:extLst>
            <c:ext xmlns:c16="http://schemas.microsoft.com/office/drawing/2014/chart" uri="{C3380CC4-5D6E-409C-BE32-E72D297353CC}">
              <c16:uniqueId val="{00000000-F001-EB4D-842C-FB534798A3DB}"/>
            </c:ext>
          </c:extLst>
        </c:ser>
        <c:dLbls>
          <c:dLblPos val="in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7686AE-DC4B-4DCB-A2EB-1816EA47622E}" type="datetimeFigureOut">
              <a:rPr lang="en-US" smtClean="0"/>
              <a:t>4/18/2023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B30098-5D27-44C6-BEE2-5D7069FE305E}" type="slidenum">
              <a:rPr lang="en-US" smtClean="0"/>
              <a:t>‹#›</a:t>
            </a:fld>
            <a:endParaRPr lang="en-US"/>
          </a:p>
        </p:txBody>
      </p:sp>
    </p:spTree>
    <p:extLst>
      <p:ext uri="{BB962C8B-B14F-4D97-AF65-F5344CB8AC3E}">
        <p14:creationId xmlns:p14="http://schemas.microsoft.com/office/powerpoint/2010/main" val="2085541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30098-5D27-44C6-BEE2-5D7069FE305E}" type="slidenum">
              <a:rPr lang="en-US" smtClean="0"/>
              <a:t>1</a:t>
            </a:fld>
            <a:endParaRPr lang="en-US"/>
          </a:p>
        </p:txBody>
      </p:sp>
    </p:spTree>
    <p:extLst>
      <p:ext uri="{BB962C8B-B14F-4D97-AF65-F5344CB8AC3E}">
        <p14:creationId xmlns:p14="http://schemas.microsoft.com/office/powerpoint/2010/main" val="288798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29458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87790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898363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873CF0-E818-3D4D-943B-513DCF762125}"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53704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5873CF0-E818-3D4D-943B-513DCF762125}" type="datetimeFigureOut">
              <a:rPr lang="en-US" smtClean="0"/>
              <a:t>4/18/2023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6431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873CF0-E818-3D4D-943B-513DCF762125}"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53835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73CF0-E818-3D4D-943B-513DCF762125}" type="datetimeFigureOut">
              <a:rPr lang="en-US" smtClean="0"/>
              <a:t>4/18/2023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2032261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873CF0-E818-3D4D-943B-513DCF762125}" type="datetimeFigureOut">
              <a:rPr lang="en-US" smtClean="0"/>
              <a:t>4/18/2023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763083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873CF0-E818-3D4D-943B-513DCF762125}" type="datetimeFigureOut">
              <a:rPr lang="en-US" smtClean="0"/>
              <a:t>4/18/2023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31857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31736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F5873CF0-E818-3D4D-943B-513DCF762125}" type="datetimeFigureOut">
              <a:rPr lang="en-US" smtClean="0"/>
              <a:t>4/18/2023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1AC06-6720-984D-AE1C-AAB0EB69BC21}" type="slidenum">
              <a:rPr lang="en-US" smtClean="0"/>
              <a:t>‹#›</a:t>
            </a:fld>
            <a:endParaRPr lang="en-US"/>
          </a:p>
        </p:txBody>
      </p:sp>
    </p:spTree>
    <p:extLst>
      <p:ext uri="{BB962C8B-B14F-4D97-AF65-F5344CB8AC3E}">
        <p14:creationId xmlns:p14="http://schemas.microsoft.com/office/powerpoint/2010/main" val="1467144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5873CF0-E818-3D4D-943B-513DCF762125}" type="datetimeFigureOut">
              <a:rPr lang="en-US" smtClean="0"/>
              <a:t>4/18/2023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3A01AC06-6720-984D-AE1C-AAB0EB69BC21}" type="slidenum">
              <a:rPr lang="en-US" smtClean="0"/>
              <a:t>‹#›</a:t>
            </a:fld>
            <a:endParaRPr lang="en-US"/>
          </a:p>
        </p:txBody>
      </p:sp>
    </p:spTree>
    <p:extLst>
      <p:ext uri="{BB962C8B-B14F-4D97-AF65-F5344CB8AC3E}">
        <p14:creationId xmlns:p14="http://schemas.microsoft.com/office/powerpoint/2010/main" val="23328688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52022F0-D88F-1246-9F1C-47723AD72CBA}"/>
              </a:ext>
            </a:extLst>
          </p:cNvPr>
          <p:cNvSpPr txBox="1"/>
          <p:nvPr/>
        </p:nvSpPr>
        <p:spPr>
          <a:xfrm>
            <a:off x="0" y="0"/>
            <a:ext cx="43891200" cy="5730240"/>
          </a:xfrm>
          <a:prstGeom prst="rect">
            <a:avLst/>
          </a:prstGeom>
          <a:solidFill>
            <a:schemeClr val="accent1">
              <a:lumMod val="50000"/>
            </a:schemeClr>
          </a:solidFill>
          <a:ln>
            <a:solidFill>
              <a:schemeClr val="accent1">
                <a:lumMod val="60000"/>
                <a:lumOff val="40000"/>
              </a:schemeClr>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CAA20BE9-403B-1448-9837-40833B496779}"/>
              </a:ext>
            </a:extLst>
          </p:cNvPr>
          <p:cNvSpPr>
            <a:spLocks noGrp="1"/>
          </p:cNvSpPr>
          <p:nvPr>
            <p:ph type="ctrTitle"/>
          </p:nvPr>
        </p:nvSpPr>
        <p:spPr>
          <a:xfrm>
            <a:off x="12670012" y="19397926"/>
            <a:ext cx="17516135" cy="4563716"/>
          </a:xfrm>
          <a:ln>
            <a:noFill/>
          </a:ln>
        </p:spPr>
        <p:txBody>
          <a:bodyPr>
            <a:noAutofit/>
          </a:bodyPr>
          <a:lstStyle/>
          <a:p>
            <a:pPr algn="l"/>
            <a:r>
              <a:rPr lang="en-US" sz="8000" dirty="0">
                <a:solidFill>
                  <a:schemeClr val="accent1">
                    <a:lumMod val="50000"/>
                  </a:schemeClr>
                </a:solidFill>
                <a:latin typeface="Optima" panose="02000503060000020004" pitchFamily="2" charset="0"/>
                <a:ea typeface="Palatino" pitchFamily="2" charset="77"/>
              </a:rPr>
              <a:t>It is evident that partisanship has found a place in the courts. Decisions are being made on a partisan basis, ultimately mirroring the dominant party on the court.</a:t>
            </a:r>
          </a:p>
        </p:txBody>
      </p:sp>
      <p:sp>
        <p:nvSpPr>
          <p:cNvPr id="4" name="TextBox 3">
            <a:extLst>
              <a:ext uri="{FF2B5EF4-FFF2-40B4-BE49-F238E27FC236}">
                <a16:creationId xmlns:a16="http://schemas.microsoft.com/office/drawing/2014/main" id="{19AAD7CE-EF43-8248-9770-71455449FC61}"/>
              </a:ext>
            </a:extLst>
          </p:cNvPr>
          <p:cNvSpPr txBox="1"/>
          <p:nvPr/>
        </p:nvSpPr>
        <p:spPr>
          <a:xfrm>
            <a:off x="0" y="852173"/>
            <a:ext cx="43891200" cy="1785104"/>
          </a:xfrm>
          <a:prstGeom prst="rect">
            <a:avLst/>
          </a:prstGeom>
          <a:noFill/>
        </p:spPr>
        <p:txBody>
          <a:bodyPr wrap="square" rtlCol="0">
            <a:spAutoFit/>
          </a:bodyPr>
          <a:lstStyle/>
          <a:p>
            <a:pPr algn="ctr"/>
            <a:r>
              <a:rPr lang="en-US" sz="11000" b="1" dirty="0">
                <a:solidFill>
                  <a:schemeClr val="bg1"/>
                </a:solidFill>
                <a:latin typeface="Palatino" pitchFamily="2" charset="77"/>
                <a:ea typeface="Palatino" pitchFamily="2" charset="77"/>
                <a:cs typeface="Calibri" panose="020F0502020204030204" pitchFamily="34" charset="0"/>
              </a:rPr>
              <a:t>The Effects of Polarization in the United States Supreme Court</a:t>
            </a:r>
          </a:p>
        </p:txBody>
      </p:sp>
      <p:sp>
        <p:nvSpPr>
          <p:cNvPr id="5" name="TextBox 4">
            <a:extLst>
              <a:ext uri="{FF2B5EF4-FFF2-40B4-BE49-F238E27FC236}">
                <a16:creationId xmlns:a16="http://schemas.microsoft.com/office/drawing/2014/main" id="{788A2085-0E21-AC47-B015-3675993C83EC}"/>
              </a:ext>
            </a:extLst>
          </p:cNvPr>
          <p:cNvSpPr txBox="1"/>
          <p:nvPr/>
        </p:nvSpPr>
        <p:spPr>
          <a:xfrm>
            <a:off x="0" y="3049040"/>
            <a:ext cx="43891200" cy="1138773"/>
          </a:xfrm>
          <a:prstGeom prst="rect">
            <a:avLst/>
          </a:prstGeom>
          <a:noFill/>
        </p:spPr>
        <p:txBody>
          <a:bodyPr wrap="square" rtlCol="0">
            <a:spAutoFit/>
          </a:bodyPr>
          <a:lstStyle/>
          <a:p>
            <a:pPr algn="ctr"/>
            <a:r>
              <a:rPr lang="en-US" sz="6800" i="1" dirty="0">
                <a:solidFill>
                  <a:schemeClr val="bg1"/>
                </a:solidFill>
                <a:latin typeface="Palatino" pitchFamily="2" charset="77"/>
                <a:ea typeface="Palatino" pitchFamily="2" charset="77"/>
              </a:rPr>
              <a:t>Jillian Pusateri, Political Science </a:t>
            </a:r>
          </a:p>
        </p:txBody>
      </p:sp>
      <p:sp>
        <p:nvSpPr>
          <p:cNvPr id="11" name="TextBox 10">
            <a:extLst>
              <a:ext uri="{FF2B5EF4-FFF2-40B4-BE49-F238E27FC236}">
                <a16:creationId xmlns:a16="http://schemas.microsoft.com/office/drawing/2014/main" id="{F91B0380-F941-CD4A-9E41-15827C047312}"/>
              </a:ext>
            </a:extLst>
          </p:cNvPr>
          <p:cNvSpPr txBox="1"/>
          <p:nvPr/>
        </p:nvSpPr>
        <p:spPr>
          <a:xfrm>
            <a:off x="32644982" y="25477626"/>
            <a:ext cx="8906919" cy="1446550"/>
          </a:xfrm>
          <a:prstGeom prst="rect">
            <a:avLst/>
          </a:prstGeom>
          <a:noFill/>
        </p:spPr>
        <p:txBody>
          <a:bodyPr wrap="square" rtlCol="0">
            <a:spAutoFit/>
          </a:bodyPr>
          <a:lstStyle/>
          <a:p>
            <a:endParaRPr lang="en-US" sz="8800" b="1" dirty="0">
              <a:solidFill>
                <a:schemeClr val="accent1">
                  <a:lumMod val="50000"/>
                </a:schemeClr>
              </a:solidFill>
              <a:latin typeface="Palatino" pitchFamily="2" charset="77"/>
              <a:ea typeface="Palatino" pitchFamily="2" charset="77"/>
            </a:endParaRPr>
          </a:p>
        </p:txBody>
      </p:sp>
      <p:sp>
        <p:nvSpPr>
          <p:cNvPr id="12" name="TextBox 11">
            <a:extLst>
              <a:ext uri="{FF2B5EF4-FFF2-40B4-BE49-F238E27FC236}">
                <a16:creationId xmlns:a16="http://schemas.microsoft.com/office/drawing/2014/main" id="{A64C766F-0D5A-C14D-86B0-13F632F0E1E3}"/>
              </a:ext>
            </a:extLst>
          </p:cNvPr>
          <p:cNvSpPr txBox="1"/>
          <p:nvPr/>
        </p:nvSpPr>
        <p:spPr>
          <a:xfrm>
            <a:off x="1628799" y="27067865"/>
            <a:ext cx="12368492" cy="3785652"/>
          </a:xfrm>
          <a:prstGeom prst="rect">
            <a:avLst/>
          </a:prstGeom>
          <a:noFill/>
        </p:spPr>
        <p:txBody>
          <a:bodyPr wrap="square" rtlCol="0">
            <a:spAutoFit/>
          </a:bodyPr>
          <a:lstStyle/>
          <a:p>
            <a:r>
              <a:rPr lang="en-US" sz="8000" dirty="0">
                <a:solidFill>
                  <a:schemeClr val="accent1">
                    <a:lumMod val="50000"/>
                  </a:schemeClr>
                </a:solidFill>
                <a:latin typeface="Optima" panose="02000503060000020004" pitchFamily="2" charset="0"/>
                <a:ea typeface="Palatino" pitchFamily="2" charset="77"/>
              </a:rPr>
              <a:t>A statistic concerning the outcome of  decision percentage outcomes.</a:t>
            </a:r>
          </a:p>
        </p:txBody>
      </p:sp>
      <p:graphicFrame>
        <p:nvGraphicFramePr>
          <p:cNvPr id="13" name="Chart 12">
            <a:extLst>
              <a:ext uri="{FF2B5EF4-FFF2-40B4-BE49-F238E27FC236}">
                <a16:creationId xmlns:a16="http://schemas.microsoft.com/office/drawing/2014/main" id="{1108DE6F-8FC2-464D-9DAC-E74750D319C2}"/>
              </a:ext>
            </a:extLst>
          </p:cNvPr>
          <p:cNvGraphicFramePr/>
          <p:nvPr>
            <p:extLst>
              <p:ext uri="{D42A27DB-BD31-4B8C-83A1-F6EECF244321}">
                <p14:modId xmlns:p14="http://schemas.microsoft.com/office/powerpoint/2010/main" val="1496687614"/>
              </p:ext>
            </p:extLst>
          </p:nvPr>
        </p:nvGraphicFramePr>
        <p:xfrm>
          <a:off x="-1114520" y="17143682"/>
          <a:ext cx="12929689" cy="941646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3E505DF-8E94-B242-BA21-E8CD09E06365}"/>
              </a:ext>
            </a:extLst>
          </p:cNvPr>
          <p:cNvSpPr txBox="1"/>
          <p:nvPr/>
        </p:nvSpPr>
        <p:spPr>
          <a:xfrm>
            <a:off x="2186151" y="5720312"/>
            <a:ext cx="13871484" cy="11726287"/>
          </a:xfrm>
          <a:prstGeom prst="rect">
            <a:avLst/>
          </a:prstGeom>
          <a:noFill/>
        </p:spPr>
        <p:txBody>
          <a:bodyPr wrap="square" rtlCol="0">
            <a:spAutoFit/>
          </a:bodyPr>
          <a:lstStyle/>
          <a:p>
            <a:r>
              <a:rPr lang="en-US" sz="1800" dirty="0">
                <a:effectLst/>
                <a:latin typeface="Times New Roman" panose="02020603050405020304" pitchFamily="18" charset="0"/>
                <a:ea typeface="Calibri" panose="020F0502020204030204" pitchFamily="34" charset="0"/>
              </a:rPr>
              <a:t> </a:t>
            </a:r>
            <a:r>
              <a:rPr lang="en-US" sz="5400" b="1" dirty="0">
                <a:solidFill>
                  <a:schemeClr val="accent1">
                    <a:lumMod val="75000"/>
                  </a:schemeClr>
                </a:solidFill>
                <a:effectLst/>
                <a:latin typeface="Optima" panose="02000503060000020004"/>
                <a:ea typeface="Calibri" panose="020F0502020204030204" pitchFamily="34" charset="0"/>
              </a:rPr>
              <a:t>Partisanship has always had a strong influence over the judicial branch and system. While the founding father’s original intent for the judicial branch was to keep it nonpartisan, it is obvious that the court is continuously becoming more split. This rise in polarization has had an effect on the United States Supreme Court throughout the last couple of presidencies leading to split decisions from the Court. </a:t>
            </a:r>
          </a:p>
          <a:p>
            <a:endParaRPr lang="en-US" sz="5400" b="1" dirty="0">
              <a:solidFill>
                <a:schemeClr val="accent1">
                  <a:lumMod val="75000"/>
                </a:schemeClr>
              </a:solidFill>
              <a:latin typeface="Optima" panose="02000503060000020004"/>
              <a:ea typeface="Calibri" panose="020F0502020204030204" pitchFamily="34" charset="0"/>
            </a:endParaRPr>
          </a:p>
          <a:p>
            <a:r>
              <a:rPr lang="en-US" sz="5400" b="1" dirty="0">
                <a:solidFill>
                  <a:schemeClr val="accent1">
                    <a:lumMod val="75000"/>
                  </a:schemeClr>
                </a:solidFill>
                <a:effectLst/>
                <a:latin typeface="Optima" panose="02000503060000020004"/>
                <a:ea typeface="Calibri" panose="020F0502020204030204" pitchFamily="34" charset="0"/>
              </a:rPr>
              <a:t>Research Question: How does polarization affect the United States Supreme Court decisions concerning the issue of birth control since </a:t>
            </a:r>
            <a:r>
              <a:rPr lang="en-US" sz="5400" b="1" i="1" dirty="0">
                <a:solidFill>
                  <a:schemeClr val="accent1">
                    <a:lumMod val="75000"/>
                  </a:schemeClr>
                </a:solidFill>
                <a:effectLst/>
                <a:latin typeface="Optima" panose="02000503060000020004"/>
                <a:ea typeface="Calibri" panose="020F0502020204030204" pitchFamily="34" charset="0"/>
              </a:rPr>
              <a:t>Griswold v. Connecticut</a:t>
            </a:r>
            <a:r>
              <a:rPr lang="en-US" sz="5400" b="1" dirty="0">
                <a:solidFill>
                  <a:schemeClr val="accent1">
                    <a:lumMod val="75000"/>
                  </a:schemeClr>
                </a:solidFill>
                <a:effectLst/>
                <a:latin typeface="Optima" panose="02000503060000020004"/>
                <a:ea typeface="Calibri" panose="020F0502020204030204" pitchFamily="34" charset="0"/>
              </a:rPr>
              <a:t>?</a:t>
            </a:r>
            <a:endParaRPr lang="en-US" sz="5400" b="1" dirty="0">
              <a:solidFill>
                <a:schemeClr val="accent1">
                  <a:lumMod val="75000"/>
                </a:schemeClr>
              </a:solidFill>
              <a:latin typeface="Optima" panose="02000503060000020004"/>
              <a:ea typeface="Palatino" pitchFamily="2" charset="77"/>
            </a:endParaRPr>
          </a:p>
        </p:txBody>
      </p:sp>
      <p:sp>
        <p:nvSpPr>
          <p:cNvPr id="15" name="TextBox 14">
            <a:extLst>
              <a:ext uri="{FF2B5EF4-FFF2-40B4-BE49-F238E27FC236}">
                <a16:creationId xmlns:a16="http://schemas.microsoft.com/office/drawing/2014/main" id="{DC79C177-F041-5544-B00D-6C491F86CFDA}"/>
              </a:ext>
            </a:extLst>
          </p:cNvPr>
          <p:cNvSpPr txBox="1"/>
          <p:nvPr/>
        </p:nvSpPr>
        <p:spPr>
          <a:xfrm>
            <a:off x="29821879" y="6362352"/>
            <a:ext cx="11370794" cy="22529244"/>
          </a:xfrm>
          <a:prstGeom prst="rect">
            <a:avLst/>
          </a:prstGeom>
          <a:noFill/>
        </p:spPr>
        <p:txBody>
          <a:bodyPr wrap="square" rtlCol="0">
            <a:spAutoFit/>
          </a:bodyPr>
          <a:lstStyle/>
          <a:p>
            <a:r>
              <a:rPr lang="en-US" sz="5400" b="1" dirty="0">
                <a:solidFill>
                  <a:schemeClr val="accent1">
                    <a:lumMod val="75000"/>
                  </a:schemeClr>
                </a:solidFill>
                <a:effectLst/>
                <a:latin typeface="Optima" panose="02000503060000020004"/>
                <a:ea typeface="Calibri" panose="020F0502020204030204" pitchFamily="34" charset="0"/>
              </a:rPr>
              <a:t>This particular study uses case analysis to break down a variety of different court cases. I am also studying some background on judges and their decision-making patterns. I chose five different Supreme Court cases concerning birth control and abortion to analysis. The cases included in this study were: </a:t>
            </a:r>
            <a:r>
              <a:rPr lang="en-US" sz="5400" b="1" i="1" dirty="0">
                <a:solidFill>
                  <a:schemeClr val="accent1">
                    <a:lumMod val="75000"/>
                  </a:schemeClr>
                </a:solidFill>
                <a:effectLst/>
                <a:latin typeface="Optima" panose="02000503060000020004"/>
                <a:ea typeface="Calibri" panose="020F0502020204030204" pitchFamily="34" charset="0"/>
              </a:rPr>
              <a:t>Griswold v. Connecticut </a:t>
            </a:r>
            <a:r>
              <a:rPr lang="en-US" sz="5400" b="1" dirty="0">
                <a:solidFill>
                  <a:schemeClr val="accent1">
                    <a:lumMod val="75000"/>
                  </a:schemeClr>
                </a:solidFill>
                <a:effectLst/>
                <a:latin typeface="Optima" panose="02000503060000020004"/>
                <a:ea typeface="Calibri" panose="020F0502020204030204" pitchFamily="34" charset="0"/>
              </a:rPr>
              <a:t>(1965), </a:t>
            </a:r>
            <a:r>
              <a:rPr lang="en-US" sz="5400" b="1" i="1" dirty="0">
                <a:solidFill>
                  <a:schemeClr val="accent1">
                    <a:lumMod val="75000"/>
                  </a:schemeClr>
                </a:solidFill>
                <a:effectLst/>
                <a:latin typeface="Optima" panose="02000503060000020004"/>
                <a:ea typeface="Calibri" panose="020F0502020204030204" pitchFamily="34" charset="0"/>
              </a:rPr>
              <a:t>Roe v. Wade </a:t>
            </a:r>
            <a:r>
              <a:rPr lang="en-US" sz="5400" b="1" dirty="0">
                <a:solidFill>
                  <a:schemeClr val="accent1">
                    <a:lumMod val="75000"/>
                  </a:schemeClr>
                </a:solidFill>
                <a:effectLst/>
                <a:latin typeface="Optima" panose="02000503060000020004"/>
                <a:ea typeface="Calibri" panose="020F0502020204030204" pitchFamily="34" charset="0"/>
              </a:rPr>
              <a:t>(1971), </a:t>
            </a:r>
            <a:r>
              <a:rPr lang="en-US" sz="5400" b="1" i="1" dirty="0">
                <a:solidFill>
                  <a:schemeClr val="accent1">
                    <a:lumMod val="75000"/>
                  </a:schemeClr>
                </a:solidFill>
                <a:effectLst/>
                <a:latin typeface="Optima" panose="02000503060000020004"/>
                <a:ea typeface="Calibri" panose="020F0502020204030204" pitchFamily="34" charset="0"/>
              </a:rPr>
              <a:t> Planned Parenthood of Central Missouri v. Danforth </a:t>
            </a:r>
            <a:r>
              <a:rPr lang="en-US" sz="5400" b="1" dirty="0">
                <a:solidFill>
                  <a:schemeClr val="accent1">
                    <a:lumMod val="75000"/>
                  </a:schemeClr>
                </a:solidFill>
                <a:effectLst/>
                <a:latin typeface="Optima" panose="02000503060000020004"/>
                <a:ea typeface="Calibri" panose="020F0502020204030204" pitchFamily="34" charset="0"/>
              </a:rPr>
              <a:t>(1976), </a:t>
            </a:r>
            <a:r>
              <a:rPr lang="en-US" sz="5400" b="1" i="1" dirty="0">
                <a:solidFill>
                  <a:schemeClr val="accent1">
                    <a:lumMod val="75000"/>
                  </a:schemeClr>
                </a:solidFill>
                <a:effectLst/>
                <a:latin typeface="Optima" panose="02000503060000020004"/>
                <a:ea typeface="Calibri" panose="020F0502020204030204" pitchFamily="34" charset="0"/>
              </a:rPr>
              <a:t>Planned Parenthood of Southeastern Pennsylvania v. Casey </a:t>
            </a:r>
            <a:r>
              <a:rPr lang="en-US" sz="5400" b="1" dirty="0">
                <a:solidFill>
                  <a:schemeClr val="accent1">
                    <a:lumMod val="75000"/>
                  </a:schemeClr>
                </a:solidFill>
                <a:effectLst/>
                <a:latin typeface="Optima" panose="02000503060000020004"/>
                <a:ea typeface="Calibri" panose="020F0502020204030204" pitchFamily="34" charset="0"/>
              </a:rPr>
              <a:t>(1992), </a:t>
            </a:r>
            <a:r>
              <a:rPr lang="en-US" sz="5400" b="1" i="1" dirty="0">
                <a:solidFill>
                  <a:schemeClr val="accent1">
                    <a:lumMod val="75000"/>
                  </a:schemeClr>
                </a:solidFill>
                <a:effectLst/>
                <a:latin typeface="Optima" panose="02000503060000020004"/>
                <a:ea typeface="Calibri" panose="020F0502020204030204" pitchFamily="34" charset="0"/>
              </a:rPr>
              <a:t>Dobbs v. Jackson Women’s Health Organization </a:t>
            </a:r>
            <a:r>
              <a:rPr lang="en-US" sz="5400" b="1" dirty="0">
                <a:solidFill>
                  <a:schemeClr val="accent1">
                    <a:lumMod val="75000"/>
                  </a:schemeClr>
                </a:solidFill>
                <a:effectLst/>
                <a:latin typeface="Optima" panose="02000503060000020004"/>
                <a:ea typeface="Calibri" panose="020F0502020204030204" pitchFamily="34" charset="0"/>
              </a:rPr>
              <a:t>(granted 2021). After doing background research on the justices that had a hand in these cases, I had come to specific conclusions to where they stand politically. Furthermore, I analyzed the decisions supporting opinions written by justices, as well as the dissents that justices have provided in the cases themselves. I compared the different language used by the two sides of the issue to study their differing political standings. </a:t>
            </a:r>
            <a:endParaRPr lang="en-US" sz="5400" b="1" dirty="0">
              <a:solidFill>
                <a:schemeClr val="accent1">
                  <a:lumMod val="75000"/>
                </a:schemeClr>
              </a:solidFill>
              <a:latin typeface="Optima" panose="02000503060000020004"/>
            </a:endParaRPr>
          </a:p>
        </p:txBody>
      </p:sp>
      <p:sp>
        <p:nvSpPr>
          <p:cNvPr id="24" name="TextBox 23">
            <a:extLst>
              <a:ext uri="{FF2B5EF4-FFF2-40B4-BE49-F238E27FC236}">
                <a16:creationId xmlns:a16="http://schemas.microsoft.com/office/drawing/2014/main" id="{83BEE00B-A703-6042-B562-B63814984EA8}"/>
              </a:ext>
            </a:extLst>
          </p:cNvPr>
          <p:cNvSpPr txBox="1"/>
          <p:nvPr/>
        </p:nvSpPr>
        <p:spPr>
          <a:xfrm>
            <a:off x="17559267" y="15487518"/>
            <a:ext cx="10274300" cy="1569660"/>
          </a:xfrm>
          <a:prstGeom prst="rect">
            <a:avLst/>
          </a:prstGeom>
          <a:noFill/>
        </p:spPr>
        <p:txBody>
          <a:bodyPr wrap="square" rtlCol="0">
            <a:spAutoFit/>
          </a:bodyPr>
          <a:lstStyle/>
          <a:p>
            <a:pPr algn="ctr"/>
            <a:r>
              <a:rPr lang="en-US" sz="4800" i="1" dirty="0">
                <a:solidFill>
                  <a:schemeClr val="accent1">
                    <a:lumMod val="50000"/>
                  </a:schemeClr>
                </a:solidFill>
                <a:latin typeface="Palatino" pitchFamily="2" charset="77"/>
                <a:ea typeface="Palatino" pitchFamily="2" charset="77"/>
              </a:rPr>
              <a:t>The Current United States Supreme Court</a:t>
            </a:r>
          </a:p>
        </p:txBody>
      </p:sp>
      <p:sp>
        <p:nvSpPr>
          <p:cNvPr id="49" name="Curved Right Arrow 48">
            <a:extLst>
              <a:ext uri="{FF2B5EF4-FFF2-40B4-BE49-F238E27FC236}">
                <a16:creationId xmlns:a16="http://schemas.microsoft.com/office/drawing/2014/main" id="{253030DA-08F3-F344-946F-870091A894E7}"/>
              </a:ext>
            </a:extLst>
          </p:cNvPr>
          <p:cNvSpPr/>
          <p:nvPr/>
        </p:nvSpPr>
        <p:spPr>
          <a:xfrm rot="20960337">
            <a:off x="10101888" y="17029504"/>
            <a:ext cx="2421890" cy="4069346"/>
          </a:xfrm>
          <a:prstGeom prst="curvedRightArrow">
            <a:avLst/>
          </a:prstGeom>
          <a:solidFill>
            <a:schemeClr val="accent1">
              <a:alpha val="76000"/>
            </a:schemeClr>
          </a:solidFill>
          <a:ln>
            <a:solidFill>
              <a:schemeClr val="accent1">
                <a:lumMod val="60000"/>
                <a:lumOff val="40000"/>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6" name="Picture 15" descr="A group of people posing for a photo&#10;&#10;Description automatically generated">
            <a:extLst>
              <a:ext uri="{FF2B5EF4-FFF2-40B4-BE49-F238E27FC236}">
                <a16:creationId xmlns:a16="http://schemas.microsoft.com/office/drawing/2014/main" id="{84B83DD8-15A2-14E6-EB26-2E2CB796827A}"/>
              </a:ext>
            </a:extLst>
          </p:cNvPr>
          <p:cNvPicPr>
            <a:picLocks noChangeAspect="1"/>
          </p:cNvPicPr>
          <p:nvPr/>
        </p:nvPicPr>
        <p:blipFill>
          <a:blip r:embed="rId4"/>
          <a:stretch>
            <a:fillRect/>
          </a:stretch>
        </p:blipFill>
        <p:spPr>
          <a:xfrm>
            <a:off x="16057635" y="6209010"/>
            <a:ext cx="13436810" cy="8955634"/>
          </a:xfrm>
          <a:prstGeom prst="rect">
            <a:avLst/>
          </a:prstGeom>
        </p:spPr>
      </p:pic>
      <p:pic>
        <p:nvPicPr>
          <p:cNvPr id="18" name="Graphic 17">
            <a:extLst>
              <a:ext uri="{FF2B5EF4-FFF2-40B4-BE49-F238E27FC236}">
                <a16:creationId xmlns:a16="http://schemas.microsoft.com/office/drawing/2014/main" id="{8C21C76D-9046-B82E-CB87-B16017791D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76314" y="22940417"/>
            <a:ext cx="8703533" cy="8703533"/>
          </a:xfrm>
          <a:prstGeom prst="rect">
            <a:avLst/>
          </a:prstGeom>
        </p:spPr>
      </p:pic>
    </p:spTree>
    <p:extLst>
      <p:ext uri="{BB962C8B-B14F-4D97-AF65-F5344CB8AC3E}">
        <p14:creationId xmlns:p14="http://schemas.microsoft.com/office/powerpoint/2010/main" val="38539602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E68C44B38D454A822357E92809081D" ma:contentTypeVersion="11" ma:contentTypeDescription="Create a new document." ma:contentTypeScope="" ma:versionID="d3393b1b8119e248737e5ddde8568eda">
  <xsd:schema xmlns:xsd="http://www.w3.org/2001/XMLSchema" xmlns:xs="http://www.w3.org/2001/XMLSchema" xmlns:p="http://schemas.microsoft.com/office/2006/metadata/properties" xmlns:ns2="4947024e-c7f4-448a-a7ae-6578092e520f" xmlns:ns3="9d02f471-8987-4bc7-bd7c-fcb151f959ef" targetNamespace="http://schemas.microsoft.com/office/2006/metadata/properties" ma:root="true" ma:fieldsID="d237871ee7a15691f6429755f6ef49e9" ns2:_="" ns3:_="">
    <xsd:import namespace="4947024e-c7f4-448a-a7ae-6578092e520f"/>
    <xsd:import namespace="9d02f471-8987-4bc7-bd7c-fcb151f959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47024e-c7f4-448a-a7ae-6578092e520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02f471-8987-4bc7-bd7c-fcb151f959ef"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E57344-8B55-403D-ABDC-5BC685E9B831}">
  <ds:schemaRefs>
    <ds:schemaRef ds:uri="http://schemas.microsoft.com/sharepoint/v3/contenttype/forms"/>
  </ds:schemaRefs>
</ds:datastoreItem>
</file>

<file path=customXml/itemProps2.xml><?xml version="1.0" encoding="utf-8"?>
<ds:datastoreItem xmlns:ds="http://schemas.openxmlformats.org/officeDocument/2006/customXml" ds:itemID="{40D4D0EC-6185-425F-92AA-EFE5C05FBB1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062C45E-7EA8-4A5C-80C5-9ACA78425E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47024e-c7f4-448a-a7ae-6578092e520f"/>
    <ds:schemaRef ds:uri="9d02f471-8987-4bc7-bd7c-fcb151f959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161</TotalTime>
  <Words>338</Words>
  <Application>Microsoft Office PowerPoint</Application>
  <PresentationFormat>Custom</PresentationFormat>
  <Paragraphs>14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Optima</vt:lpstr>
      <vt:lpstr>Palatino</vt:lpstr>
      <vt:lpstr>Times New Roman</vt:lpstr>
      <vt:lpstr>Office Theme</vt:lpstr>
      <vt:lpstr>It is evident that partisanship has found a place in the courts. Decisions are being made on a partisan basis, ultimately mirroring the dominant party on the court.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posters convey your findings in a clear</dc:title>
  <dc:creator>Michels, Steven J.</dc:creator>
  <cp:lastModifiedBy>Pusateri, Jillian G.</cp:lastModifiedBy>
  <cp:revision>7</cp:revision>
  <dcterms:created xsi:type="dcterms:W3CDTF">2020-01-31T20:05:15Z</dcterms:created>
  <dcterms:modified xsi:type="dcterms:W3CDTF">2023-04-19T00:39:40Z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0x010100FAE68C44B38D454A822357E92809081D</vt:lpwstr>
  </property>
</Properties>
</file>