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6" r:id="rId5"/>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934" autoAdjust="0"/>
    <p:restoredTop sz="94762"/>
  </p:normalViewPr>
  <p:slideViewPr>
    <p:cSldViewPr snapToGrid="0" snapToObjects="1">
      <p:cViewPr>
        <p:scale>
          <a:sx n="30" d="100"/>
          <a:sy n="30" d="100"/>
        </p:scale>
        <p:origin x="2344"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5F8DFA-CD20-1D4B-9F0F-A5402706170E}" type="datetimeFigureOut">
              <a:rPr lang="en-US" smtClean="0"/>
              <a:t>2/22/23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08C3D1-4B79-3540-8BA8-616108763EFF}" type="slidenum">
              <a:rPr lang="en-US" smtClean="0"/>
              <a:t>‹#›</a:t>
            </a:fld>
            <a:endParaRPr lang="en-US"/>
          </a:p>
        </p:txBody>
      </p:sp>
    </p:spTree>
    <p:extLst>
      <p:ext uri="{BB962C8B-B14F-4D97-AF65-F5344CB8AC3E}">
        <p14:creationId xmlns:p14="http://schemas.microsoft.com/office/powerpoint/2010/main" val="1240905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08C3D1-4B79-3540-8BA8-616108763EFF}" type="slidenum">
              <a:rPr lang="en-US" smtClean="0"/>
              <a:t>1</a:t>
            </a:fld>
            <a:endParaRPr lang="en-US"/>
          </a:p>
        </p:txBody>
      </p:sp>
    </p:spTree>
    <p:extLst>
      <p:ext uri="{BB962C8B-B14F-4D97-AF65-F5344CB8AC3E}">
        <p14:creationId xmlns:p14="http://schemas.microsoft.com/office/powerpoint/2010/main" val="3429689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2/22/23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294588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2/22/23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877906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2/22/23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89836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73CF0-E818-3D4D-943B-513DCF762125}" type="datetimeFigureOut">
              <a:rPr lang="en-US" smtClean="0"/>
              <a:t>2/22/23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53704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873CF0-E818-3D4D-943B-513DCF762125}" type="datetimeFigureOut">
              <a:rPr lang="en-US" smtClean="0"/>
              <a:t>2/22/23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16431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873CF0-E818-3D4D-943B-513DCF762125}" type="datetimeFigureOut">
              <a:rPr lang="en-US" smtClean="0"/>
              <a:t>2/22/23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53835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873CF0-E818-3D4D-943B-513DCF762125}" type="datetimeFigureOut">
              <a:rPr lang="en-US" smtClean="0"/>
              <a:t>2/22/23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203226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873CF0-E818-3D4D-943B-513DCF762125}" type="datetimeFigureOut">
              <a:rPr lang="en-US" smtClean="0"/>
              <a:t>2/22/23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763083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73CF0-E818-3D4D-943B-513DCF762125}" type="datetimeFigureOut">
              <a:rPr lang="en-US" smtClean="0"/>
              <a:t>2/22/23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31857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F5873CF0-E818-3D4D-943B-513DCF762125}" type="datetimeFigureOut">
              <a:rPr lang="en-US" smtClean="0"/>
              <a:t>2/22/23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31736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F5873CF0-E818-3D4D-943B-513DCF762125}" type="datetimeFigureOut">
              <a:rPr lang="en-US" smtClean="0"/>
              <a:t>2/22/23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AC06-6720-984D-AE1C-AAB0EB69BC21}" type="slidenum">
              <a:rPr lang="en-US" smtClean="0"/>
              <a:t>‹#›</a:t>
            </a:fld>
            <a:endParaRPr lang="en-US"/>
          </a:p>
        </p:txBody>
      </p:sp>
    </p:spTree>
    <p:extLst>
      <p:ext uri="{BB962C8B-B14F-4D97-AF65-F5344CB8AC3E}">
        <p14:creationId xmlns:p14="http://schemas.microsoft.com/office/powerpoint/2010/main" val="1467144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F5873CF0-E818-3D4D-943B-513DCF762125}" type="datetimeFigureOut">
              <a:rPr lang="en-US" smtClean="0"/>
              <a:t>2/22/23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3A01AC06-6720-984D-AE1C-AAB0EB69BC21}" type="slidenum">
              <a:rPr lang="en-US" smtClean="0"/>
              <a:t>‹#›</a:t>
            </a:fld>
            <a:endParaRPr lang="en-US"/>
          </a:p>
        </p:txBody>
      </p:sp>
    </p:spTree>
    <p:extLst>
      <p:ext uri="{BB962C8B-B14F-4D97-AF65-F5344CB8AC3E}">
        <p14:creationId xmlns:p14="http://schemas.microsoft.com/office/powerpoint/2010/main" val="2332868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52022F0-D88F-1246-9F1C-47723AD72CBA}"/>
              </a:ext>
            </a:extLst>
          </p:cNvPr>
          <p:cNvSpPr txBox="1"/>
          <p:nvPr/>
        </p:nvSpPr>
        <p:spPr>
          <a:xfrm>
            <a:off x="-269097" y="-17110"/>
            <a:ext cx="44364079" cy="5730240"/>
          </a:xfrm>
          <a:prstGeom prst="rect">
            <a:avLst/>
          </a:prstGeom>
          <a:gradFill>
            <a:gsLst>
              <a:gs pos="0">
                <a:srgbClr val="002060"/>
              </a:gs>
              <a:gs pos="50000">
                <a:schemeClr val="bg1">
                  <a:lumMod val="95000"/>
                </a:schemeClr>
              </a:gs>
              <a:gs pos="100000">
                <a:srgbClr val="C00000"/>
              </a:gs>
            </a:gsLst>
            <a:lin ang="16200000" scaled="1"/>
          </a:gradFill>
          <a:ln>
            <a:solidFill>
              <a:schemeClr val="accent1">
                <a:lumMod val="60000"/>
                <a:lumOff val="40000"/>
              </a:schemeClr>
            </a:solidFill>
          </a:ln>
        </p:spPr>
        <p:txBody>
          <a:bodyPr wrap="square" rtlCol="0">
            <a:spAutoFit/>
          </a:bodyPr>
          <a:lstStyle/>
          <a:p>
            <a:endParaRPr lang="en-US" dirty="0"/>
          </a:p>
        </p:txBody>
      </p:sp>
      <p:sp>
        <p:nvSpPr>
          <p:cNvPr id="4" name="TextBox 3">
            <a:extLst>
              <a:ext uri="{FF2B5EF4-FFF2-40B4-BE49-F238E27FC236}">
                <a16:creationId xmlns:a16="http://schemas.microsoft.com/office/drawing/2014/main" id="{19AAD7CE-EF43-8248-9770-71455449FC61}"/>
              </a:ext>
            </a:extLst>
          </p:cNvPr>
          <p:cNvSpPr txBox="1"/>
          <p:nvPr/>
        </p:nvSpPr>
        <p:spPr>
          <a:xfrm>
            <a:off x="4464969" y="570862"/>
            <a:ext cx="34895945" cy="2800767"/>
          </a:xfrm>
          <a:prstGeom prst="rect">
            <a:avLst/>
          </a:prstGeom>
          <a:noFill/>
        </p:spPr>
        <p:txBody>
          <a:bodyPr wrap="square" rtlCol="0">
            <a:spAutoFit/>
          </a:bodyPr>
          <a:lstStyle/>
          <a:p>
            <a:pPr algn="ctr"/>
            <a:r>
              <a:rPr lang="en-US" sz="8800" dirty="0">
                <a:latin typeface="Palatino" pitchFamily="2" charset="77"/>
                <a:ea typeface="Palatino" pitchFamily="2" charset="77"/>
              </a:rPr>
              <a:t>GENDER DIFFERENCES IN COLLEGE ATHLETES FEELING OF BURNOUT, COACHING TREATMENT, AND WELL-BEING</a:t>
            </a:r>
            <a:endParaRPr lang="en-US" sz="8800" b="1" dirty="0">
              <a:latin typeface="Palatino" pitchFamily="2" charset="77"/>
              <a:ea typeface="Palatino" pitchFamily="2" charset="77"/>
              <a:cs typeface="Calibri" panose="020F0502020204030204" pitchFamily="34" charset="0"/>
            </a:endParaRPr>
          </a:p>
        </p:txBody>
      </p:sp>
      <p:sp>
        <p:nvSpPr>
          <p:cNvPr id="5" name="TextBox 4">
            <a:extLst>
              <a:ext uri="{FF2B5EF4-FFF2-40B4-BE49-F238E27FC236}">
                <a16:creationId xmlns:a16="http://schemas.microsoft.com/office/drawing/2014/main" id="{788A2085-0E21-AC47-B015-3675993C83EC}"/>
              </a:ext>
            </a:extLst>
          </p:cNvPr>
          <p:cNvSpPr txBox="1"/>
          <p:nvPr/>
        </p:nvSpPr>
        <p:spPr>
          <a:xfrm>
            <a:off x="7366584" y="3821739"/>
            <a:ext cx="31094407" cy="1938992"/>
          </a:xfrm>
          <a:prstGeom prst="rect">
            <a:avLst/>
          </a:prstGeom>
          <a:noFill/>
        </p:spPr>
        <p:txBody>
          <a:bodyPr wrap="square" rtlCol="0">
            <a:spAutoFit/>
          </a:bodyPr>
          <a:lstStyle/>
          <a:p>
            <a:pPr algn="ctr"/>
            <a:r>
              <a:rPr lang="en-US" sz="6000" i="1" dirty="0">
                <a:solidFill>
                  <a:schemeClr val="bg1"/>
                </a:solidFill>
                <a:latin typeface="Palatino" pitchFamily="2" charset="77"/>
                <a:ea typeface="Palatino" pitchFamily="2" charset="77"/>
              </a:rPr>
              <a:t>Erin Burgess, Biology</a:t>
            </a:r>
          </a:p>
          <a:p>
            <a:pPr algn="ctr"/>
            <a:r>
              <a:rPr lang="en-US" sz="6000" i="1" dirty="0">
                <a:solidFill>
                  <a:schemeClr val="bg1"/>
                </a:solidFill>
                <a:latin typeface="Palatino" pitchFamily="2" charset="77"/>
                <a:ea typeface="Palatino" pitchFamily="2" charset="77"/>
              </a:rPr>
              <a:t>Advisor: Dr. Mary E. Ignagni, PhD</a:t>
            </a:r>
          </a:p>
        </p:txBody>
      </p:sp>
      <p:sp>
        <p:nvSpPr>
          <p:cNvPr id="3" name="TextBox 2">
            <a:extLst>
              <a:ext uri="{FF2B5EF4-FFF2-40B4-BE49-F238E27FC236}">
                <a16:creationId xmlns:a16="http://schemas.microsoft.com/office/drawing/2014/main" id="{87F44B3B-A113-884F-AEC6-A5B8007EB48B}"/>
              </a:ext>
            </a:extLst>
          </p:cNvPr>
          <p:cNvSpPr txBox="1"/>
          <p:nvPr/>
        </p:nvSpPr>
        <p:spPr>
          <a:xfrm>
            <a:off x="-472879" y="2428218"/>
            <a:ext cx="3211605" cy="3512261"/>
          </a:xfrm>
          <a:prstGeom prst="rect">
            <a:avLst/>
          </a:prstGeom>
          <a:noFill/>
        </p:spPr>
        <p:txBody>
          <a:bodyPr wrap="square" rtlCol="0">
            <a:spAutoFit/>
          </a:bodyPr>
          <a:lstStyle/>
          <a:p>
            <a:endParaRPr lang="en-US" dirty="0"/>
          </a:p>
        </p:txBody>
      </p:sp>
      <p:pic>
        <p:nvPicPr>
          <p:cNvPr id="1027" name="Picture 3" descr="page1image55903872">
            <a:extLst>
              <a:ext uri="{FF2B5EF4-FFF2-40B4-BE49-F238E27FC236}">
                <a16:creationId xmlns:a16="http://schemas.microsoft.com/office/drawing/2014/main" id="{126046DC-3EEB-A04C-88F2-C6A8EDB7D1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6561" y="480760"/>
            <a:ext cx="13855541" cy="503531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age1image55903664">
            <a:extLst>
              <a:ext uri="{FF2B5EF4-FFF2-40B4-BE49-F238E27FC236}">
                <a16:creationId xmlns:a16="http://schemas.microsoft.com/office/drawing/2014/main" id="{14E9B5D4-485C-1E4F-821C-16CFF0EB91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67543" y="552862"/>
            <a:ext cx="13769855" cy="5017292"/>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a:extLst>
              <a:ext uri="{FF2B5EF4-FFF2-40B4-BE49-F238E27FC236}">
                <a16:creationId xmlns:a16="http://schemas.microsoft.com/office/drawing/2014/main" id="{55C7A1D6-007B-D44B-B99E-77B2868AB02A}"/>
              </a:ext>
            </a:extLst>
          </p:cNvPr>
          <p:cNvSpPr/>
          <p:nvPr/>
        </p:nvSpPr>
        <p:spPr>
          <a:xfrm>
            <a:off x="415844" y="5951199"/>
            <a:ext cx="14081760" cy="269779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endParaRPr lang="en-US" sz="4800" b="1" u="sng" dirty="0">
              <a:solidFill>
                <a:srgbClr val="002060"/>
              </a:solidFill>
              <a:latin typeface="Optima" panose="02000503060000020004" pitchFamily="2" charset="0"/>
              <a:ea typeface="Palatino" pitchFamily="2" charset="77"/>
            </a:endParaRPr>
          </a:p>
          <a:p>
            <a:pPr lvl="0" algn="ctr"/>
            <a:endParaRPr lang="en-US" sz="4800" b="1" u="sng" dirty="0">
              <a:solidFill>
                <a:srgbClr val="002060"/>
              </a:solidFill>
              <a:latin typeface="Optima" panose="02000503060000020004" pitchFamily="2" charset="0"/>
              <a:ea typeface="Palatino" pitchFamily="2" charset="77"/>
            </a:endParaRPr>
          </a:p>
          <a:p>
            <a:pPr lvl="0" algn="ctr"/>
            <a:r>
              <a:rPr lang="en-US" sz="4800" b="1" u="sng" dirty="0">
                <a:solidFill>
                  <a:srgbClr val="002060"/>
                </a:solidFill>
                <a:latin typeface="Optima" panose="02000503060000020004" pitchFamily="2" charset="0"/>
                <a:ea typeface="Palatino" pitchFamily="2" charset="77"/>
              </a:rPr>
              <a:t>Abstract</a:t>
            </a:r>
          </a:p>
          <a:p>
            <a:pPr lvl="0"/>
            <a:r>
              <a:rPr lang="en-US" sz="4400" dirty="0">
                <a:solidFill>
                  <a:srgbClr val="002060"/>
                </a:solidFill>
                <a:latin typeface="Optima" panose="02000503060000020004" pitchFamily="2" charset="0"/>
              </a:rPr>
              <a:t>Female collegiate athletes may have higher rates of burnout, lower perceptions of personal treatment, and lower well-being compared to male athletes. Burnout in these athletes could be caused by decreased senses of well-being and added stress from coaches and themselves. Previous studies have focused on the relationship between burnout individually with factors such as well-being, social support, coaching style, etc. However, they have not examined the various variables in relation to each other. This is especially true of the effect of gender of the coach on burnout in female collegiate athletes.</a:t>
            </a:r>
          </a:p>
          <a:p>
            <a:pPr lvl="0"/>
            <a:endParaRPr lang="en-US" sz="4400" dirty="0">
              <a:solidFill>
                <a:srgbClr val="002060"/>
              </a:solidFill>
              <a:latin typeface="Optima" panose="02000503060000020004" pitchFamily="2" charset="0"/>
              <a:ea typeface="Palatino" pitchFamily="2" charset="77"/>
            </a:endParaRPr>
          </a:p>
          <a:p>
            <a:pPr lvl="0" algn="ctr"/>
            <a:r>
              <a:rPr lang="en-US" sz="4800" b="1" u="sng" dirty="0">
                <a:solidFill>
                  <a:srgbClr val="002060"/>
                </a:solidFill>
                <a:latin typeface="Optima" panose="02000503060000020004" pitchFamily="2" charset="0"/>
                <a:ea typeface="Palatino" pitchFamily="2" charset="77"/>
              </a:rPr>
              <a:t>Objective</a:t>
            </a:r>
          </a:p>
          <a:p>
            <a:pPr lvl="0"/>
            <a:r>
              <a:rPr lang="en-US" sz="4400" dirty="0">
                <a:solidFill>
                  <a:srgbClr val="002060"/>
                </a:solidFill>
                <a:latin typeface="Optima" panose="02000503060000020004" pitchFamily="2" charset="0"/>
                <a:ea typeface="Palatino" pitchFamily="2" charset="77"/>
              </a:rPr>
              <a:t>An analysis of the effects of athlete gender and coaches gender on burnout, emotional/physical exhaustion, personal treatment by coach, and well-being. </a:t>
            </a:r>
          </a:p>
          <a:p>
            <a:pPr lvl="0"/>
            <a:endParaRPr lang="en-US" sz="4400" dirty="0">
              <a:solidFill>
                <a:srgbClr val="002060"/>
              </a:solidFill>
              <a:latin typeface="Optima" panose="02000503060000020004" pitchFamily="2" charset="0"/>
              <a:ea typeface="Palatino" pitchFamily="2" charset="77"/>
            </a:endParaRPr>
          </a:p>
          <a:p>
            <a:pPr algn="ctr"/>
            <a:r>
              <a:rPr lang="en-US" sz="4800" b="1" u="sng" dirty="0">
                <a:solidFill>
                  <a:srgbClr val="002060"/>
                </a:solidFill>
                <a:latin typeface="Optima" panose="02000503060000020004" pitchFamily="2" charset="0"/>
                <a:ea typeface="Palatino" pitchFamily="2" charset="77"/>
              </a:rPr>
              <a:t>Participants</a:t>
            </a:r>
          </a:p>
          <a:p>
            <a:r>
              <a:rPr lang="en-US" sz="4400" b="1" dirty="0">
                <a:solidFill>
                  <a:srgbClr val="002060"/>
                </a:solidFill>
                <a:latin typeface="Optima" panose="02000503060000020004" pitchFamily="2" charset="0"/>
                <a:ea typeface="Palatino" pitchFamily="2" charset="77"/>
              </a:rPr>
              <a:t>*</a:t>
            </a:r>
            <a:r>
              <a:rPr lang="en-US" sz="4400" dirty="0">
                <a:solidFill>
                  <a:srgbClr val="002060"/>
                </a:solidFill>
                <a:latin typeface="Optima" panose="02000503060000020004" pitchFamily="2" charset="0"/>
                <a:ea typeface="Palatino" pitchFamily="2" charset="77"/>
              </a:rPr>
              <a:t>Participants included 171 female (n=145) and male (n=26) college athletes ranging in age from 18–27 years old (majority 17–19; n=138) that participated in a college sport (majority playing Division I (n=57) or Club (n=75) ). </a:t>
            </a:r>
          </a:p>
          <a:p>
            <a:r>
              <a:rPr lang="en-US" sz="4400" b="1" dirty="0">
                <a:solidFill>
                  <a:srgbClr val="002060"/>
                </a:solidFill>
                <a:latin typeface="Optima" panose="02000503060000020004" pitchFamily="2" charset="0"/>
                <a:ea typeface="Palatino" pitchFamily="2" charset="77"/>
              </a:rPr>
              <a:t>*</a:t>
            </a:r>
            <a:r>
              <a:rPr lang="en-US" sz="4400" dirty="0">
                <a:solidFill>
                  <a:srgbClr val="002060"/>
                </a:solidFill>
                <a:latin typeface="Optima" panose="02000503060000020004" pitchFamily="2" charset="0"/>
                <a:ea typeface="Palatino" pitchFamily="2" charset="77"/>
              </a:rPr>
              <a:t>Ninety-two coaches were female, 76 were male, and 2 were reported as other. </a:t>
            </a:r>
          </a:p>
          <a:p>
            <a:r>
              <a:rPr lang="en-US" sz="4400" b="1" dirty="0">
                <a:solidFill>
                  <a:srgbClr val="002060"/>
                </a:solidFill>
                <a:latin typeface="Optima" panose="02000503060000020004" pitchFamily="2" charset="0"/>
                <a:ea typeface="Palatino" pitchFamily="2" charset="77"/>
              </a:rPr>
              <a:t>*</a:t>
            </a:r>
            <a:r>
              <a:rPr lang="en-US" sz="4400" dirty="0">
                <a:solidFill>
                  <a:srgbClr val="002060"/>
                </a:solidFill>
                <a:latin typeface="Optima" panose="02000503060000020004" pitchFamily="2" charset="0"/>
                <a:ea typeface="Palatino" pitchFamily="2" charset="77"/>
              </a:rPr>
              <a:t>Most participants were white (n=143) while 15 were Hispanic/Latino, 2 were Black/African American, 1 was American Indian/Native Alaskan, 4 were Asian, 2 were Middle Eastern, 1 was Native Hawaiian/Pacific Islander, and 3 indicated other.</a:t>
            </a:r>
            <a:endParaRPr lang="en-US" sz="4400" b="1" dirty="0">
              <a:solidFill>
                <a:srgbClr val="002060"/>
              </a:solidFill>
              <a:latin typeface="Optima" panose="02000503060000020004" pitchFamily="2" charset="0"/>
              <a:ea typeface="Palatino" pitchFamily="2" charset="77"/>
            </a:endParaRPr>
          </a:p>
          <a:p>
            <a:endParaRPr lang="en-US" sz="4400" b="1" dirty="0">
              <a:solidFill>
                <a:srgbClr val="002060"/>
              </a:solidFill>
              <a:latin typeface="Optima" panose="02000503060000020004" pitchFamily="2" charset="0"/>
              <a:ea typeface="Palatino" pitchFamily="2" charset="77"/>
            </a:endParaRPr>
          </a:p>
          <a:p>
            <a:r>
              <a:rPr lang="en-US" sz="4400" b="1" dirty="0">
                <a:solidFill>
                  <a:srgbClr val="002060"/>
                </a:solidFill>
                <a:latin typeface="Optima" panose="02000503060000020004" pitchFamily="2" charset="0"/>
                <a:ea typeface="Palatino" pitchFamily="2" charset="77"/>
              </a:rPr>
              <a:t>*</a:t>
            </a:r>
            <a:r>
              <a:rPr lang="en-US" sz="4400" dirty="0">
                <a:solidFill>
                  <a:srgbClr val="002060"/>
                </a:solidFill>
                <a:latin typeface="Optima" panose="02000503060000020004" pitchFamily="2" charset="0"/>
                <a:ea typeface="Palatino" pitchFamily="2" charset="77"/>
              </a:rPr>
              <a:t>The gathering of participants was done in three ways:</a:t>
            </a:r>
          </a:p>
          <a:p>
            <a:r>
              <a:rPr lang="en-US" sz="4400" b="1" dirty="0">
                <a:solidFill>
                  <a:srgbClr val="002060"/>
                </a:solidFill>
                <a:latin typeface="Optima" panose="02000503060000020004" pitchFamily="2" charset="0"/>
                <a:ea typeface="Palatino" pitchFamily="2" charset="77"/>
              </a:rPr>
              <a:t>      *</a:t>
            </a:r>
            <a:r>
              <a:rPr lang="en-US" sz="4400" dirty="0">
                <a:solidFill>
                  <a:srgbClr val="002060"/>
                </a:solidFill>
                <a:latin typeface="Optima" panose="02000503060000020004" pitchFamily="2" charset="0"/>
                <a:ea typeface="Palatino" pitchFamily="2" charset="77"/>
              </a:rPr>
              <a:t>SHU Psychology participant pool </a:t>
            </a:r>
          </a:p>
          <a:p>
            <a:r>
              <a:rPr lang="en-US" sz="4400" b="1" dirty="0">
                <a:solidFill>
                  <a:srgbClr val="002060"/>
                </a:solidFill>
                <a:latin typeface="Optima" panose="02000503060000020004" pitchFamily="2" charset="0"/>
                <a:ea typeface="Palatino" pitchFamily="2" charset="77"/>
              </a:rPr>
              <a:t>      *</a:t>
            </a:r>
            <a:r>
              <a:rPr lang="en-US" sz="4400" dirty="0">
                <a:solidFill>
                  <a:srgbClr val="002060"/>
                </a:solidFill>
                <a:latin typeface="Optima" panose="02000503060000020004" pitchFamily="2" charset="0"/>
                <a:ea typeface="Palatino" pitchFamily="2" charset="77"/>
              </a:rPr>
              <a:t>SHU athletic department directly</a:t>
            </a:r>
          </a:p>
          <a:p>
            <a:r>
              <a:rPr lang="en-US" sz="4400" b="1" dirty="0">
                <a:solidFill>
                  <a:srgbClr val="002060"/>
                </a:solidFill>
                <a:latin typeface="Optima" panose="02000503060000020004" pitchFamily="2" charset="0"/>
                <a:ea typeface="Palatino" pitchFamily="2" charset="77"/>
              </a:rPr>
              <a:t>      *</a:t>
            </a:r>
            <a:r>
              <a:rPr lang="en-US" sz="4400" dirty="0">
                <a:solidFill>
                  <a:srgbClr val="002060"/>
                </a:solidFill>
                <a:latin typeface="Optima" panose="02000503060000020004" pitchFamily="2" charset="0"/>
                <a:ea typeface="Palatino" pitchFamily="2" charset="77"/>
              </a:rPr>
              <a:t>Snowball sampling through student researcher contacts</a:t>
            </a:r>
          </a:p>
          <a:p>
            <a:pPr lvl="0"/>
            <a:endParaRPr lang="en-US" sz="4400" dirty="0">
              <a:solidFill>
                <a:srgbClr val="002060"/>
              </a:solidFill>
              <a:latin typeface="Optima" panose="02000503060000020004" pitchFamily="2" charset="0"/>
              <a:ea typeface="Palatino" pitchFamily="2" charset="77"/>
            </a:endParaRPr>
          </a:p>
        </p:txBody>
      </p:sp>
      <p:sp>
        <p:nvSpPr>
          <p:cNvPr id="51" name="Rectangle 50">
            <a:extLst>
              <a:ext uri="{FF2B5EF4-FFF2-40B4-BE49-F238E27FC236}">
                <a16:creationId xmlns:a16="http://schemas.microsoft.com/office/drawing/2014/main" id="{664D795B-62B2-1645-B0A9-B652A35AEABE}"/>
              </a:ext>
            </a:extLst>
          </p:cNvPr>
          <p:cNvSpPr/>
          <p:nvPr/>
        </p:nvSpPr>
        <p:spPr>
          <a:xfrm>
            <a:off x="14904719" y="5940478"/>
            <a:ext cx="14081761" cy="269779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endParaRPr lang="en-US" sz="5400" b="1" u="sng" dirty="0">
              <a:solidFill>
                <a:srgbClr val="002060"/>
              </a:solidFill>
              <a:latin typeface="Optima" panose="02000503060000020004" pitchFamily="2" charset="0"/>
              <a:ea typeface="Palatino" pitchFamily="2" charset="77"/>
            </a:endParaRPr>
          </a:p>
          <a:p>
            <a:pPr lvl="0" algn="ctr"/>
            <a:endParaRPr lang="en-US" sz="5400" b="1" u="sng" dirty="0">
              <a:solidFill>
                <a:srgbClr val="002060"/>
              </a:solidFill>
              <a:latin typeface="Optima" panose="02000503060000020004" pitchFamily="2" charset="0"/>
              <a:ea typeface="Palatino" pitchFamily="2" charset="77"/>
            </a:endParaRPr>
          </a:p>
          <a:p>
            <a:pPr lvl="0" algn="ctr"/>
            <a:r>
              <a:rPr lang="en-US" sz="5400" b="1" u="sng" dirty="0">
                <a:solidFill>
                  <a:srgbClr val="002060"/>
                </a:solidFill>
                <a:latin typeface="Optima" panose="02000503060000020004" pitchFamily="2" charset="0"/>
                <a:ea typeface="Palatino" pitchFamily="2" charset="77"/>
              </a:rPr>
              <a:t>Hypotheses</a:t>
            </a:r>
          </a:p>
          <a:p>
            <a:pPr lvl="0"/>
            <a:r>
              <a:rPr lang="en-US" sz="4400" b="1" dirty="0">
                <a:solidFill>
                  <a:srgbClr val="002060"/>
                </a:solidFill>
                <a:latin typeface="Optima" panose="02000503060000020004" pitchFamily="2" charset="0"/>
                <a:ea typeface="Palatino" pitchFamily="2" charset="77"/>
              </a:rPr>
              <a:t>H1: </a:t>
            </a:r>
            <a:r>
              <a:rPr lang="en-US" sz="4400" dirty="0">
                <a:solidFill>
                  <a:srgbClr val="002060"/>
                </a:solidFill>
                <a:latin typeface="Optima" panose="02000503060000020004" pitchFamily="2" charset="0"/>
                <a:ea typeface="Palatino" pitchFamily="2" charset="77"/>
              </a:rPr>
              <a:t>Female athletes would experience higher overall burnout compared to male athletes.</a:t>
            </a:r>
          </a:p>
          <a:p>
            <a:pPr lvl="0"/>
            <a:r>
              <a:rPr lang="en-US" sz="4400" b="1" dirty="0">
                <a:solidFill>
                  <a:srgbClr val="002060"/>
                </a:solidFill>
                <a:latin typeface="Optima" panose="02000503060000020004" pitchFamily="2" charset="0"/>
                <a:ea typeface="Palatino" pitchFamily="2" charset="77"/>
              </a:rPr>
              <a:t>H2: </a:t>
            </a:r>
            <a:r>
              <a:rPr lang="en-US" sz="4400" dirty="0">
                <a:solidFill>
                  <a:srgbClr val="002060"/>
                </a:solidFill>
                <a:latin typeface="Optima" panose="02000503060000020004" pitchFamily="2" charset="0"/>
                <a:ea typeface="Palatino" pitchFamily="2" charset="77"/>
              </a:rPr>
              <a:t>Female athletes would experience higher emotional/physical exhaustion compared to male athletes. </a:t>
            </a:r>
            <a:endParaRPr lang="en-US" sz="4400" b="1" dirty="0">
              <a:solidFill>
                <a:srgbClr val="002060"/>
              </a:solidFill>
              <a:latin typeface="Optima" panose="02000503060000020004" pitchFamily="2" charset="0"/>
              <a:ea typeface="Palatino" pitchFamily="2" charset="77"/>
            </a:endParaRPr>
          </a:p>
          <a:p>
            <a:pPr lvl="0"/>
            <a:r>
              <a:rPr lang="en-US" sz="4400" b="1" dirty="0">
                <a:solidFill>
                  <a:srgbClr val="002060"/>
                </a:solidFill>
                <a:latin typeface="Optima" panose="02000503060000020004" pitchFamily="2" charset="0"/>
                <a:ea typeface="Palatino" pitchFamily="2" charset="77"/>
              </a:rPr>
              <a:t>H3: </a:t>
            </a:r>
            <a:r>
              <a:rPr lang="en-US" sz="4400" dirty="0">
                <a:solidFill>
                  <a:srgbClr val="002060"/>
                </a:solidFill>
                <a:latin typeface="Optima" panose="02000503060000020004" pitchFamily="2" charset="0"/>
                <a:ea typeface="Palatino" pitchFamily="2" charset="77"/>
              </a:rPr>
              <a:t>Female student-athletes would have lower satisfaction of personal treatment received from their coaches compared to male student athletes</a:t>
            </a:r>
          </a:p>
          <a:p>
            <a:pPr lvl="0"/>
            <a:r>
              <a:rPr lang="en-US" sz="4400" b="1" dirty="0">
                <a:solidFill>
                  <a:srgbClr val="002060"/>
                </a:solidFill>
                <a:latin typeface="Optima" panose="02000503060000020004" pitchFamily="2" charset="0"/>
                <a:ea typeface="Palatino" pitchFamily="2" charset="77"/>
              </a:rPr>
              <a:t>H4: </a:t>
            </a:r>
            <a:r>
              <a:rPr lang="en-US" sz="4400" dirty="0">
                <a:solidFill>
                  <a:srgbClr val="002060"/>
                </a:solidFill>
                <a:latin typeface="Optima" panose="02000503060000020004" pitchFamily="2" charset="0"/>
                <a:ea typeface="Palatino" pitchFamily="2" charset="77"/>
              </a:rPr>
              <a:t>Female student-athletes would have lower feelings of well-being compared to male student-athletes</a:t>
            </a:r>
          </a:p>
          <a:p>
            <a:pPr lvl="0"/>
            <a:r>
              <a:rPr lang="en-US" sz="4400" b="1" dirty="0">
                <a:solidFill>
                  <a:srgbClr val="002060"/>
                </a:solidFill>
                <a:latin typeface="Optima" panose="02000503060000020004" pitchFamily="2" charset="0"/>
                <a:ea typeface="Palatino" pitchFamily="2" charset="77"/>
              </a:rPr>
              <a:t>H5: </a:t>
            </a:r>
            <a:r>
              <a:rPr lang="en-US" sz="4400" dirty="0">
                <a:solidFill>
                  <a:srgbClr val="002060"/>
                </a:solidFill>
                <a:latin typeface="Optima" panose="02000503060000020004" pitchFamily="2" charset="0"/>
                <a:ea typeface="Palatino" pitchFamily="2" charset="77"/>
              </a:rPr>
              <a:t>Female student-athletes with a male coach would experience higher burnout compared to a female coach</a:t>
            </a:r>
          </a:p>
          <a:p>
            <a:pPr lvl="0"/>
            <a:r>
              <a:rPr lang="en-US" sz="4400" b="1" dirty="0">
                <a:solidFill>
                  <a:srgbClr val="002060"/>
                </a:solidFill>
                <a:latin typeface="Optima" panose="02000503060000020004" pitchFamily="2" charset="0"/>
                <a:ea typeface="Palatino" pitchFamily="2" charset="77"/>
              </a:rPr>
              <a:t>H6: </a:t>
            </a:r>
            <a:r>
              <a:rPr lang="en-US" sz="4400" dirty="0">
                <a:solidFill>
                  <a:srgbClr val="002060"/>
                </a:solidFill>
                <a:latin typeface="Optima" panose="02000503060000020004" pitchFamily="2" charset="0"/>
                <a:ea typeface="Palatino" pitchFamily="2" charset="77"/>
              </a:rPr>
              <a:t>Female student-athletes with a male coach would experience higher emotional/physical exhaustion compared to a female coach.</a:t>
            </a:r>
          </a:p>
          <a:p>
            <a:pPr lvl="0"/>
            <a:r>
              <a:rPr lang="en-US" sz="4400" b="1" dirty="0">
                <a:solidFill>
                  <a:srgbClr val="002060"/>
                </a:solidFill>
                <a:latin typeface="Optima" panose="02000503060000020004" pitchFamily="2" charset="0"/>
                <a:ea typeface="Palatino" pitchFamily="2" charset="77"/>
              </a:rPr>
              <a:t>H7: </a:t>
            </a:r>
            <a:r>
              <a:rPr lang="en-US" sz="4400" dirty="0">
                <a:solidFill>
                  <a:srgbClr val="002060"/>
                </a:solidFill>
                <a:latin typeface="Optima" panose="02000503060000020004" pitchFamily="2" charset="0"/>
                <a:ea typeface="Palatino" pitchFamily="2" charset="77"/>
              </a:rPr>
              <a:t>Female student-athletes with a male coach have lower satisfaction of personal treatment receive from their coaches compared to a female coach</a:t>
            </a:r>
          </a:p>
          <a:p>
            <a:pPr lvl="0"/>
            <a:r>
              <a:rPr lang="en-US" sz="4400" b="1" dirty="0">
                <a:solidFill>
                  <a:srgbClr val="002060"/>
                </a:solidFill>
                <a:latin typeface="Optima" panose="02000503060000020004" pitchFamily="2" charset="0"/>
                <a:ea typeface="Palatino" pitchFamily="2" charset="77"/>
              </a:rPr>
              <a:t>H8: </a:t>
            </a:r>
            <a:r>
              <a:rPr lang="en-US" sz="4400" dirty="0">
                <a:solidFill>
                  <a:srgbClr val="002060"/>
                </a:solidFill>
                <a:latin typeface="Optima" panose="02000503060000020004" pitchFamily="2" charset="0"/>
                <a:ea typeface="Palatino" pitchFamily="2" charset="77"/>
              </a:rPr>
              <a:t>Female student-athletes with a male coach would experience lower well-being compared to a female coach</a:t>
            </a:r>
          </a:p>
          <a:p>
            <a:endParaRPr lang="en-US" sz="4400" dirty="0">
              <a:solidFill>
                <a:srgbClr val="002060"/>
              </a:solidFill>
              <a:latin typeface="Optima" panose="02000503060000020004" pitchFamily="2" charset="0"/>
              <a:ea typeface="Palatino" pitchFamily="2" charset="77"/>
            </a:endParaRPr>
          </a:p>
          <a:p>
            <a:pPr algn="ctr"/>
            <a:r>
              <a:rPr lang="en-US" sz="4800" b="1" u="sng" dirty="0">
                <a:solidFill>
                  <a:srgbClr val="002060"/>
                </a:solidFill>
                <a:latin typeface="Optima" panose="02000503060000020004" pitchFamily="2" charset="0"/>
                <a:ea typeface="Palatino" pitchFamily="2" charset="77"/>
              </a:rPr>
              <a:t>Measures</a:t>
            </a:r>
          </a:p>
          <a:p>
            <a:r>
              <a:rPr lang="en-US" sz="4400" b="1" dirty="0">
                <a:solidFill>
                  <a:srgbClr val="002060"/>
                </a:solidFill>
                <a:latin typeface="Optima" panose="02000503060000020004" pitchFamily="2" charset="0"/>
                <a:ea typeface="Palatino" pitchFamily="2" charset="77"/>
              </a:rPr>
              <a:t>*</a:t>
            </a:r>
            <a:r>
              <a:rPr lang="en-US" sz="4400" dirty="0">
                <a:solidFill>
                  <a:schemeClr val="accent1">
                    <a:lumMod val="50000"/>
                  </a:schemeClr>
                </a:solidFill>
                <a:latin typeface="Optima" panose="02000503060000020004" pitchFamily="2" charset="0"/>
              </a:rPr>
              <a:t>Three measurements were utilized to measure key variables:</a:t>
            </a:r>
          </a:p>
          <a:p>
            <a:r>
              <a:rPr lang="en-US" sz="4400" b="1" dirty="0">
                <a:solidFill>
                  <a:schemeClr val="accent1">
                    <a:lumMod val="50000"/>
                  </a:schemeClr>
                </a:solidFill>
                <a:latin typeface="Optima" panose="02000503060000020004" pitchFamily="2" charset="0"/>
              </a:rPr>
              <a:t>      *</a:t>
            </a:r>
            <a:r>
              <a:rPr lang="en-US" sz="4400" dirty="0">
                <a:solidFill>
                  <a:schemeClr val="accent1">
                    <a:lumMod val="50000"/>
                  </a:schemeClr>
                </a:solidFill>
                <a:latin typeface="Optima" panose="02000503060000020004" pitchFamily="2" charset="0"/>
              </a:rPr>
              <a:t>Warwick-Edinburgh Well-Being Scale (WEWBS)</a:t>
            </a:r>
          </a:p>
          <a:p>
            <a:r>
              <a:rPr lang="en-US" sz="4400" b="1" dirty="0">
                <a:solidFill>
                  <a:schemeClr val="accent1">
                    <a:lumMod val="50000"/>
                  </a:schemeClr>
                </a:solidFill>
                <a:latin typeface="Optima" panose="02000503060000020004" pitchFamily="2" charset="0"/>
              </a:rPr>
              <a:t>      *</a:t>
            </a:r>
            <a:r>
              <a:rPr lang="en-US" sz="4400" dirty="0">
                <a:solidFill>
                  <a:schemeClr val="accent1">
                    <a:lumMod val="50000"/>
                  </a:schemeClr>
                </a:solidFill>
                <a:latin typeface="Optima" panose="02000503060000020004" pitchFamily="2" charset="0"/>
              </a:rPr>
              <a:t>Personal Treatment subscale of Athlete Satisfaction </a:t>
            </a:r>
          </a:p>
          <a:p>
            <a:r>
              <a:rPr lang="en-US" sz="4400" dirty="0">
                <a:solidFill>
                  <a:schemeClr val="accent1">
                    <a:lumMod val="50000"/>
                  </a:schemeClr>
                </a:solidFill>
                <a:latin typeface="Optima" panose="02000503060000020004" pitchFamily="2" charset="0"/>
              </a:rPr>
              <a:t>        Questionnaire (ASQ) </a:t>
            </a:r>
          </a:p>
          <a:p>
            <a:r>
              <a:rPr lang="en-US" sz="4400" dirty="0">
                <a:solidFill>
                  <a:schemeClr val="accent1">
                    <a:lumMod val="50000"/>
                  </a:schemeClr>
                </a:solidFill>
                <a:latin typeface="Optima" panose="02000503060000020004" pitchFamily="2" charset="0"/>
              </a:rPr>
              <a:t>     </a:t>
            </a:r>
            <a:r>
              <a:rPr lang="en-US" sz="4400" b="1" dirty="0">
                <a:solidFill>
                  <a:schemeClr val="accent1">
                    <a:lumMod val="50000"/>
                  </a:schemeClr>
                </a:solidFill>
                <a:latin typeface="Optima" panose="02000503060000020004" pitchFamily="2" charset="0"/>
              </a:rPr>
              <a:t> *</a:t>
            </a:r>
            <a:r>
              <a:rPr lang="en-US" sz="4400" dirty="0">
                <a:solidFill>
                  <a:schemeClr val="accent1">
                    <a:lumMod val="50000"/>
                  </a:schemeClr>
                </a:solidFill>
                <a:latin typeface="Optima" panose="02000503060000020004" pitchFamily="2" charset="0"/>
              </a:rPr>
              <a:t>Athlete Burnout Questionnaire (ABQ) </a:t>
            </a:r>
          </a:p>
          <a:p>
            <a:r>
              <a:rPr lang="en-US" sz="4400" dirty="0">
                <a:solidFill>
                  <a:schemeClr val="accent1">
                    <a:lumMod val="50000"/>
                  </a:schemeClr>
                </a:solidFill>
                <a:latin typeface="Optima" panose="02000503060000020004" pitchFamily="2" charset="0"/>
              </a:rPr>
              <a:t>            </a:t>
            </a:r>
            <a:r>
              <a:rPr lang="en-US" sz="4400" b="1" dirty="0">
                <a:solidFill>
                  <a:schemeClr val="accent1">
                    <a:lumMod val="50000"/>
                  </a:schemeClr>
                </a:solidFill>
                <a:latin typeface="Optima" panose="02000503060000020004" pitchFamily="2" charset="0"/>
              </a:rPr>
              <a:t>*</a:t>
            </a:r>
            <a:r>
              <a:rPr lang="en-US" sz="4400" dirty="0">
                <a:solidFill>
                  <a:schemeClr val="accent1">
                    <a:lumMod val="50000"/>
                  </a:schemeClr>
                </a:solidFill>
                <a:latin typeface="Optima" panose="02000503060000020004" pitchFamily="2" charset="0"/>
              </a:rPr>
              <a:t>Overall Burnout</a:t>
            </a:r>
          </a:p>
          <a:p>
            <a:r>
              <a:rPr lang="en-US" sz="4400" dirty="0">
                <a:solidFill>
                  <a:schemeClr val="accent1">
                    <a:lumMod val="50000"/>
                  </a:schemeClr>
                </a:solidFill>
                <a:latin typeface="Optima" panose="02000503060000020004" pitchFamily="2" charset="0"/>
              </a:rPr>
              <a:t>            </a:t>
            </a:r>
            <a:r>
              <a:rPr lang="en-US" sz="4400" b="1" dirty="0">
                <a:solidFill>
                  <a:schemeClr val="accent1">
                    <a:lumMod val="50000"/>
                  </a:schemeClr>
                </a:solidFill>
                <a:latin typeface="Optima" panose="02000503060000020004" pitchFamily="2" charset="0"/>
              </a:rPr>
              <a:t>*</a:t>
            </a:r>
            <a:r>
              <a:rPr lang="en-US" sz="4400" dirty="0">
                <a:solidFill>
                  <a:schemeClr val="accent1">
                    <a:lumMod val="50000"/>
                  </a:schemeClr>
                </a:solidFill>
                <a:latin typeface="Optima" panose="02000503060000020004" pitchFamily="2" charset="0"/>
              </a:rPr>
              <a:t>Emotional/Physical Exhaustion subscale</a:t>
            </a:r>
          </a:p>
          <a:p>
            <a:r>
              <a:rPr lang="en-US" sz="4400" b="1" dirty="0">
                <a:solidFill>
                  <a:schemeClr val="accent1">
                    <a:lumMod val="50000"/>
                  </a:schemeClr>
                </a:solidFill>
                <a:latin typeface="Optima" panose="02000503060000020004" pitchFamily="2" charset="0"/>
              </a:rPr>
              <a:t>*</a:t>
            </a:r>
            <a:r>
              <a:rPr lang="en-US" sz="4400" dirty="0">
                <a:solidFill>
                  <a:schemeClr val="accent1">
                    <a:lumMod val="50000"/>
                  </a:schemeClr>
                </a:solidFill>
                <a:latin typeface="Optima" panose="02000503060000020004" pitchFamily="2" charset="0"/>
              </a:rPr>
              <a:t>Demographic survey (i.e. sex, coach gender, etc.)</a:t>
            </a:r>
          </a:p>
          <a:p>
            <a:r>
              <a:rPr lang="en-US" sz="4400" b="1" dirty="0">
                <a:solidFill>
                  <a:schemeClr val="accent1">
                    <a:lumMod val="50000"/>
                  </a:schemeClr>
                </a:solidFill>
                <a:latin typeface="Optima" panose="02000503060000020004" pitchFamily="2" charset="0"/>
              </a:rPr>
              <a:t>*</a:t>
            </a:r>
            <a:r>
              <a:rPr lang="en-US" sz="4400" dirty="0">
                <a:solidFill>
                  <a:schemeClr val="accent1">
                    <a:lumMod val="50000"/>
                  </a:schemeClr>
                </a:solidFill>
                <a:latin typeface="Optima" panose="02000503060000020004" pitchFamily="2" charset="0"/>
              </a:rPr>
              <a:t>P</a:t>
            </a:r>
            <a:r>
              <a:rPr lang="en-US" sz="4400" dirty="0">
                <a:solidFill>
                  <a:schemeClr val="accent1">
                    <a:lumMod val="50000"/>
                  </a:schemeClr>
                </a:solidFill>
                <a:latin typeface="Optima" panose="02000503060000020004" pitchFamily="2" charset="0"/>
                <a:ea typeface="Palatino" pitchFamily="2" charset="77"/>
              </a:rPr>
              <a:t>revious research was used to indicate the reliability and validity of each measure and/or subscale</a:t>
            </a:r>
          </a:p>
          <a:p>
            <a:endParaRPr lang="en-US" sz="4400" dirty="0">
              <a:solidFill>
                <a:schemeClr val="accent1">
                  <a:lumMod val="50000"/>
                </a:schemeClr>
              </a:solidFill>
              <a:latin typeface="Optima" panose="02000503060000020004" pitchFamily="2" charset="0"/>
              <a:ea typeface="Palatino" pitchFamily="2" charset="77"/>
            </a:endParaRPr>
          </a:p>
        </p:txBody>
      </p:sp>
      <p:sp>
        <p:nvSpPr>
          <p:cNvPr id="52" name="Rectangle 51">
            <a:extLst>
              <a:ext uri="{FF2B5EF4-FFF2-40B4-BE49-F238E27FC236}">
                <a16:creationId xmlns:a16="http://schemas.microsoft.com/office/drawing/2014/main" id="{FAD67845-A93E-9E4D-8ED6-44B06D905F87}"/>
              </a:ext>
            </a:extLst>
          </p:cNvPr>
          <p:cNvSpPr/>
          <p:nvPr/>
        </p:nvSpPr>
        <p:spPr>
          <a:xfrm>
            <a:off x="29393595" y="5975914"/>
            <a:ext cx="14081761" cy="2696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4300" b="1" u="sng" dirty="0">
              <a:solidFill>
                <a:srgbClr val="002060"/>
              </a:solidFill>
              <a:latin typeface="Optima" panose="02000503060000020004" pitchFamily="2" charset="0"/>
            </a:endParaRPr>
          </a:p>
          <a:p>
            <a:r>
              <a:rPr lang="en-US" sz="4000" b="1" dirty="0">
                <a:solidFill>
                  <a:srgbClr val="002060"/>
                </a:solidFill>
                <a:latin typeface="Optima" panose="02000503060000020004" pitchFamily="2" charset="0"/>
              </a:rPr>
              <a:t>	</a:t>
            </a:r>
            <a:r>
              <a:rPr lang="en-US" sz="4400" b="1" dirty="0">
                <a:solidFill>
                  <a:srgbClr val="002060"/>
                </a:solidFill>
                <a:latin typeface="Optima" panose="02000503060000020004" pitchFamily="2" charset="0"/>
              </a:rPr>
              <a:t>              </a:t>
            </a:r>
            <a:r>
              <a:rPr lang="en-US" sz="4400" b="1" u="sng" dirty="0">
                <a:solidFill>
                  <a:srgbClr val="002060"/>
                </a:solidFill>
                <a:latin typeface="Optima" panose="02000503060000020004" pitchFamily="2" charset="0"/>
              </a:rPr>
              <a:t>Results</a:t>
            </a:r>
          </a:p>
          <a:p>
            <a:r>
              <a:rPr lang="en-US" sz="3850" b="1" dirty="0">
                <a:solidFill>
                  <a:srgbClr val="002060"/>
                </a:solidFill>
                <a:latin typeface="Optima" panose="02000503060000020004" pitchFamily="2" charset="0"/>
              </a:rPr>
              <a:t>*H1</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(169) = -.887,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.376,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.19</a:t>
            </a:r>
          </a:p>
          <a:p>
            <a:r>
              <a:rPr lang="en-US" sz="3850" b="1" dirty="0">
                <a:solidFill>
                  <a:srgbClr val="002060"/>
                </a:solidFill>
                <a:latin typeface="Optima" panose="02000503060000020004" pitchFamily="2" charset="0"/>
              </a:rPr>
              <a:t>*H2</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(169) = -1.123,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.263,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.24</a:t>
            </a:r>
          </a:p>
          <a:p>
            <a:r>
              <a:rPr lang="en-US" sz="3850" b="1" dirty="0">
                <a:solidFill>
                  <a:srgbClr val="002060"/>
                </a:solidFill>
                <a:latin typeface="Optima" panose="02000503060000020004" pitchFamily="2" charset="0"/>
              </a:rPr>
              <a:t>*H3</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(169) = 1.756,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.081,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.37</a:t>
            </a:r>
          </a:p>
          <a:p>
            <a:r>
              <a:rPr lang="en-US" sz="3850" b="1" dirty="0">
                <a:solidFill>
                  <a:srgbClr val="002060"/>
                </a:solidFill>
                <a:latin typeface="Optima" panose="02000503060000020004" pitchFamily="2" charset="0"/>
              </a:rPr>
              <a:t>*H4</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(169) = 1.793,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.075,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.38</a:t>
            </a:r>
          </a:p>
          <a:p>
            <a:r>
              <a:rPr lang="en-US" sz="3850" b="1" dirty="0">
                <a:solidFill>
                  <a:srgbClr val="002060"/>
                </a:solidFill>
                <a:latin typeface="Optima" panose="02000503060000020004" pitchFamily="2" charset="0"/>
              </a:rPr>
              <a:t>*H5</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(140) = 3.597,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.001,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.63</a:t>
            </a:r>
          </a:p>
          <a:p>
            <a:r>
              <a:rPr lang="en-US" sz="3850" b="1" dirty="0">
                <a:solidFill>
                  <a:srgbClr val="002060"/>
                </a:solidFill>
                <a:latin typeface="Optima" panose="02000503060000020004" pitchFamily="2" charset="0"/>
              </a:rPr>
              <a:t>*H6</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(140) = 4.287,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.001,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.75</a:t>
            </a:r>
          </a:p>
          <a:p>
            <a:r>
              <a:rPr lang="en-US" sz="3850" b="1" dirty="0">
                <a:solidFill>
                  <a:srgbClr val="002060"/>
                </a:solidFill>
                <a:latin typeface="Optima" panose="02000503060000020004" pitchFamily="2" charset="0"/>
              </a:rPr>
              <a:t>*H7</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(140) = -2.050,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.042,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.36</a:t>
            </a:r>
          </a:p>
          <a:p>
            <a:r>
              <a:rPr lang="en-US" sz="3850" b="1" dirty="0">
                <a:solidFill>
                  <a:srgbClr val="002060"/>
                </a:solidFill>
                <a:latin typeface="Optima" panose="02000503060000020004" pitchFamily="2" charset="0"/>
              </a:rPr>
              <a:t>*H8</a:t>
            </a:r>
            <a:r>
              <a:rPr lang="en-US" sz="3850" dirty="0">
                <a:solidFill>
                  <a:srgbClr val="002060"/>
                </a:solidFill>
                <a:latin typeface="Optima" panose="02000503060000020004" pitchFamily="2" charset="0"/>
              </a:rPr>
              <a:t>: </a:t>
            </a:r>
            <a:r>
              <a:rPr lang="en-US" sz="3850" i="1" dirty="0">
                <a:solidFill>
                  <a:srgbClr val="002060"/>
                </a:solidFill>
                <a:latin typeface="Optima" panose="02000503060000020004" pitchFamily="2" charset="0"/>
              </a:rPr>
              <a:t>t</a:t>
            </a:r>
            <a:r>
              <a:rPr lang="en-US" sz="3850" dirty="0">
                <a:solidFill>
                  <a:srgbClr val="002060"/>
                </a:solidFill>
                <a:latin typeface="Optima" panose="02000503060000020004" pitchFamily="2" charset="0"/>
              </a:rPr>
              <a:t>(140) = -1.080, </a:t>
            </a:r>
            <a:r>
              <a:rPr lang="en-US" sz="3850" i="1" dirty="0">
                <a:solidFill>
                  <a:srgbClr val="002060"/>
                </a:solidFill>
                <a:latin typeface="Optima" panose="02000503060000020004" pitchFamily="2" charset="0"/>
              </a:rPr>
              <a:t>p </a:t>
            </a:r>
            <a:r>
              <a:rPr lang="en-US" sz="3850" dirty="0">
                <a:solidFill>
                  <a:srgbClr val="002060"/>
                </a:solidFill>
                <a:latin typeface="Optima" panose="02000503060000020004" pitchFamily="2" charset="0"/>
              </a:rPr>
              <a:t>= .282, </a:t>
            </a:r>
            <a:r>
              <a:rPr lang="en-US" sz="3850" i="1" dirty="0">
                <a:solidFill>
                  <a:srgbClr val="002060"/>
                </a:solidFill>
                <a:latin typeface="Optima" panose="02000503060000020004" pitchFamily="2" charset="0"/>
              </a:rPr>
              <a:t>d </a:t>
            </a:r>
            <a:r>
              <a:rPr lang="en-US" sz="3850" dirty="0">
                <a:solidFill>
                  <a:srgbClr val="002060"/>
                </a:solidFill>
                <a:latin typeface="Optima" panose="02000503060000020004" pitchFamily="2" charset="0"/>
              </a:rPr>
              <a:t>= .19</a:t>
            </a:r>
          </a:p>
          <a:p>
            <a:endParaRPr lang="en-US" sz="4000" b="1" u="sng" dirty="0">
              <a:solidFill>
                <a:srgbClr val="002060"/>
              </a:solidFill>
              <a:latin typeface="Optima" panose="02000503060000020004" pitchFamily="2" charset="0"/>
            </a:endParaRPr>
          </a:p>
          <a:p>
            <a:pPr algn="ctr"/>
            <a:r>
              <a:rPr lang="en-US" sz="4400" b="1" u="sng" dirty="0">
                <a:solidFill>
                  <a:srgbClr val="002060"/>
                </a:solidFill>
                <a:latin typeface="Optima" panose="02000503060000020004" pitchFamily="2" charset="0"/>
              </a:rPr>
              <a:t>Discussion</a:t>
            </a: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For female athletes, having a male coach is positively correlated with higher burnout rates compared to being coached by a female</a:t>
            </a: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Elevated levels of emotional/physical exhaustion for female athletes are positively correlated with having a male coach as opposed to a female coach</a:t>
            </a: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There is decreased satisfaction with coaching behaviors when the coach is male compared to having a female coach for female athletes</a:t>
            </a:r>
          </a:p>
          <a:p>
            <a:endParaRPr lang="en-US" sz="3900" b="1" dirty="0">
              <a:solidFill>
                <a:srgbClr val="002060"/>
              </a:solidFill>
              <a:latin typeface="Optima" panose="02000503060000020004" pitchFamily="2" charset="0"/>
            </a:endParaRP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Trends indicate:</a:t>
            </a:r>
          </a:p>
          <a:p>
            <a:r>
              <a:rPr lang="en-US" sz="3900" dirty="0">
                <a:solidFill>
                  <a:srgbClr val="002060"/>
                </a:solidFill>
                <a:latin typeface="Optima" panose="02000503060000020004" pitchFamily="2" charset="0"/>
              </a:rPr>
              <a:t>      </a:t>
            </a:r>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Female athletes may have lower overall satisfaction        regarding their coaching treatment and lower feelings of well-  being compared to their male counterparts</a:t>
            </a:r>
          </a:p>
          <a:p>
            <a:r>
              <a:rPr lang="en-US" sz="3900" dirty="0">
                <a:solidFill>
                  <a:srgbClr val="002060"/>
                </a:solidFill>
                <a:latin typeface="Optima" panose="02000503060000020004" pitchFamily="2" charset="0"/>
              </a:rPr>
              <a:t>      </a:t>
            </a:r>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Female athletes may have lower overall satisfaction with personal treatment when coached by a male compared to female</a:t>
            </a:r>
          </a:p>
          <a:p>
            <a:r>
              <a:rPr lang="en-US" sz="3900" dirty="0">
                <a:solidFill>
                  <a:srgbClr val="002060"/>
                </a:solidFill>
                <a:latin typeface="Optima" panose="02000503060000020004" pitchFamily="2" charset="0"/>
              </a:rPr>
              <a:t>      </a:t>
            </a:r>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Social support may mitigate effects of burnout felt by  athletes</a:t>
            </a:r>
          </a:p>
          <a:p>
            <a:endParaRPr lang="en-US" sz="3900" dirty="0">
              <a:solidFill>
                <a:srgbClr val="002060"/>
              </a:solidFill>
              <a:latin typeface="Optima" panose="02000503060000020004" pitchFamily="2" charset="0"/>
            </a:endParaRP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Current findings support and are inline with current literature:  female athletes are disproportionately affected by factors of burnout compared to their male counterparts</a:t>
            </a:r>
          </a:p>
          <a:p>
            <a:endParaRPr lang="en-US" sz="3900" dirty="0">
              <a:solidFill>
                <a:srgbClr val="002060"/>
              </a:solidFill>
              <a:latin typeface="Optima" panose="02000503060000020004" pitchFamily="2" charset="0"/>
            </a:endParaRP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The effects of a coaches gender may significantly impact the rate at which a female athlete burns-out, becomes physically/emotionally exhausted, and their rating of personal treatment by a coach</a:t>
            </a:r>
          </a:p>
          <a:p>
            <a:endParaRPr lang="en-US" sz="3900" dirty="0">
              <a:solidFill>
                <a:srgbClr val="002060"/>
              </a:solidFill>
              <a:latin typeface="Optima" panose="02000503060000020004" pitchFamily="2" charset="0"/>
            </a:endParaRP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Limitations: </a:t>
            </a:r>
          </a:p>
          <a:p>
            <a:r>
              <a:rPr lang="en-US" sz="3900" dirty="0">
                <a:solidFill>
                  <a:srgbClr val="002060"/>
                </a:solidFill>
                <a:latin typeface="Optima" panose="02000503060000020004" pitchFamily="2" charset="0"/>
              </a:rPr>
              <a:t>         </a:t>
            </a:r>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Small sample size overall and male sample</a:t>
            </a:r>
          </a:p>
          <a:p>
            <a:r>
              <a:rPr lang="en-US" sz="3900" dirty="0">
                <a:solidFill>
                  <a:srgbClr val="002060"/>
                </a:solidFill>
                <a:latin typeface="Optima" panose="02000503060000020004" pitchFamily="2" charset="0"/>
              </a:rPr>
              <a:t>         </a:t>
            </a:r>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Self-report measures</a:t>
            </a:r>
          </a:p>
          <a:p>
            <a:r>
              <a:rPr lang="en-US" sz="3900" b="1" dirty="0">
                <a:solidFill>
                  <a:srgbClr val="002060"/>
                </a:solidFill>
                <a:latin typeface="Optima" panose="02000503060000020004" pitchFamily="2" charset="0"/>
              </a:rPr>
              <a:t>*</a:t>
            </a:r>
            <a:r>
              <a:rPr lang="en-US" sz="3900" dirty="0">
                <a:solidFill>
                  <a:srgbClr val="002060"/>
                </a:solidFill>
                <a:latin typeface="Optima" panose="02000503060000020004" pitchFamily="2" charset="0"/>
              </a:rPr>
              <a:t>Data collection will continue through the end Spring 2023 semester</a:t>
            </a:r>
          </a:p>
        </p:txBody>
      </p:sp>
    </p:spTree>
    <p:extLst>
      <p:ext uri="{BB962C8B-B14F-4D97-AF65-F5344CB8AC3E}">
        <p14:creationId xmlns:p14="http://schemas.microsoft.com/office/powerpoint/2010/main" val="38539602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E68C44B38D454A822357E92809081D" ma:contentTypeVersion="11" ma:contentTypeDescription="Create a new document." ma:contentTypeScope="" ma:versionID="d3393b1b8119e248737e5ddde8568eda">
  <xsd:schema xmlns:xsd="http://www.w3.org/2001/XMLSchema" xmlns:xs="http://www.w3.org/2001/XMLSchema" xmlns:p="http://schemas.microsoft.com/office/2006/metadata/properties" xmlns:ns2="4947024e-c7f4-448a-a7ae-6578092e520f" xmlns:ns3="9d02f471-8987-4bc7-bd7c-fcb151f959ef" targetNamespace="http://schemas.microsoft.com/office/2006/metadata/properties" ma:root="true" ma:fieldsID="d237871ee7a15691f6429755f6ef49e9" ns2:_="" ns3:_="">
    <xsd:import namespace="4947024e-c7f4-448a-a7ae-6578092e520f"/>
    <xsd:import namespace="9d02f471-8987-4bc7-bd7c-fcb151f959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47024e-c7f4-448a-a7ae-6578092e520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02f471-8987-4bc7-bd7c-fcb151f959ef"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62C45E-7EA8-4A5C-80C5-9ACA78425E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47024e-c7f4-448a-a7ae-6578092e520f"/>
    <ds:schemaRef ds:uri="9d02f471-8987-4bc7-bd7c-fcb151f959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E57344-8B55-403D-ABDC-5BC685E9B831}">
  <ds:schemaRefs>
    <ds:schemaRef ds:uri="http://schemas.microsoft.com/sharepoint/v3/contenttype/forms"/>
  </ds:schemaRefs>
</ds:datastoreItem>
</file>

<file path=customXml/itemProps3.xml><?xml version="1.0" encoding="utf-8"?>
<ds:datastoreItem xmlns:ds="http://schemas.openxmlformats.org/officeDocument/2006/customXml" ds:itemID="{40D4D0EC-6185-425F-92AA-EFE5C05FBB19}">
  <ds:schemaRefs>
    <ds:schemaRef ds:uri="http://www.w3.org/XML/1998/namespace"/>
    <ds:schemaRef ds:uri="http://purl.org/dc/dcmitype/"/>
    <ds:schemaRef ds:uri="http://schemas.microsoft.com/office/2006/documentManagement/types"/>
    <ds:schemaRef ds:uri="9d02f471-8987-4bc7-bd7c-fcb151f959ef"/>
    <ds:schemaRef ds:uri="http://purl.org/dc/terms/"/>
    <ds:schemaRef ds:uri="http://purl.org/dc/elements/1.1/"/>
    <ds:schemaRef ds:uri="http://schemas.microsoft.com/office/infopath/2007/PartnerControls"/>
    <ds:schemaRef ds:uri="http://schemas.openxmlformats.org/package/2006/metadata/core-properties"/>
    <ds:schemaRef ds:uri="4947024e-c7f4-448a-a7ae-6578092e520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26326</TotalTime>
  <Words>924</Words>
  <Application>Microsoft Macintosh PowerPoint</Application>
  <PresentationFormat>Custom</PresentationFormat>
  <Paragraphs>72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Optima</vt:lpstr>
      <vt:lpstr>Palatino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posters convey your findings in a clear</dc:title>
  <dc:creator>Michels, Steven J.</dc:creator>
  <cp:lastModifiedBy>Burgess, Erin E.</cp:lastModifiedBy>
  <cp:revision>62</cp:revision>
  <dcterms:created xsi:type="dcterms:W3CDTF">2020-01-31T20:05:15Z</dcterms:created>
  <dcterms:modified xsi:type="dcterms:W3CDTF">2023-02-22T19:03:19Z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0x010100FAE68C44B38D454A822357E92809081D</vt:lpwstr>
  </property>
</Properties>
</file>