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Magnuson" initials="" lastIdx="19" clrIdx="0"/>
  <p:cmAuthor id="7" name="Elizabeth Schoen Simmons" initials="ESS [7]" lastIdx="1" clrIdx="7"/>
  <p:cmAuthor id="1" name="Elizabeth Schoen Simmons" initials="ESS" lastIdx="4" clrIdx="1"/>
  <p:cmAuthor id="8" name="Elizabeth Schoen Simmons" initials="ESS [8]" lastIdx="1" clrIdx="8"/>
  <p:cmAuthor id="2" name="Elizabeth Schoen Simmons" initials="ESS [2]" lastIdx="1" clrIdx="2"/>
  <p:cmAuthor id="9" name="Elizabeth Schoen Simmons" initials="ESS [9]" lastIdx="1" clrIdx="9"/>
  <p:cmAuthor id="3" name="Elizabeth Schoen Simmons" initials="ESS [3]" lastIdx="1" clrIdx="3"/>
  <p:cmAuthor id="4" name="Elizabeth Schoen Simmons" initials="ESS [4]" lastIdx="1" clrIdx="4"/>
  <p:cmAuthor id="5" name="Elizabeth Schoen Simmons" initials="ESS [5]" lastIdx="1" clrIdx="5"/>
  <p:cmAuthor id="6" name="Elizabeth Schoen Simmons" initials="ESS [6]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01B33"/>
    <a:srgbClr val="000033"/>
    <a:srgbClr val="151B52"/>
    <a:srgbClr val="18346F"/>
    <a:srgbClr val="7C878E"/>
    <a:srgbClr val="182A60"/>
    <a:srgbClr val="9999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94EE8F-DBB2-6D43-98F5-E7B3E2157F46}" v="244" dt="2023-04-18T22:04:48.677"/>
    <p1510:client id="{CF2E1C8B-DB01-47F2-8E92-FB2D2B599B86}" v="1132" dt="2023-04-18T17:10:25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3218"/>
  </p:normalViewPr>
  <p:slideViewPr>
    <p:cSldViewPr snapToGrid="0">
      <p:cViewPr>
        <p:scale>
          <a:sx n="37" d="100"/>
          <a:sy n="37" d="100"/>
        </p:scale>
        <p:origin x="-80" y="-84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ydon-Korn, Prof. Ciara M." userId="S::leydonc@sacredheart.edu::d7e2d003-052d-4c26-80b7-d480569a6163" providerId="AD" clId="Web-{A5C70548-260E-4F68-2924-F3DB7246B7B3}"/>
    <pc:docChg chg="addSld delSld modSld">
      <pc:chgData name="Leydon-Korn, Prof. Ciara M." userId="S::leydonc@sacredheart.edu::d7e2d003-052d-4c26-80b7-d480569a6163" providerId="AD" clId="Web-{A5C70548-260E-4F68-2924-F3DB7246B7B3}" dt="2023-04-11T15:50:06.033" v="802"/>
      <pc:docMkLst>
        <pc:docMk/>
      </pc:docMkLst>
      <pc:sldChg chg="modSp add del">
        <pc:chgData name="Leydon-Korn, Prof. Ciara M." userId="S::leydonc@sacredheart.edu::d7e2d003-052d-4c26-80b7-d480569a6163" providerId="AD" clId="Web-{A5C70548-260E-4F68-2924-F3DB7246B7B3}" dt="2023-04-11T15:50:06.033" v="802"/>
        <pc:sldMkLst>
          <pc:docMk/>
          <pc:sldMk cId="1668613634" sldId="256"/>
        </pc:sldMkLst>
        <pc:spChg chg="mod">
          <ac:chgData name="Leydon-Korn, Prof. Ciara M." userId="S::leydonc@sacredheart.edu::d7e2d003-052d-4c26-80b7-d480569a6163" providerId="AD" clId="Web-{A5C70548-260E-4F68-2924-F3DB7246B7B3}" dt="2023-04-11T15:01:37.052" v="487" actId="20577"/>
          <ac:spMkLst>
            <pc:docMk/>
            <pc:sldMk cId="1668613634" sldId="256"/>
            <ac:spMk id="2" creationId="{16AD7393-9AFD-D943-8F6E-397817C1BBDF}"/>
          </ac:spMkLst>
        </pc:spChg>
        <pc:spChg chg="mod">
          <ac:chgData name="Leydon-Korn, Prof. Ciara M." userId="S::leydonc@sacredheart.edu::d7e2d003-052d-4c26-80b7-d480569a6163" providerId="AD" clId="Web-{A5C70548-260E-4F68-2924-F3DB7246B7B3}" dt="2023-04-11T15:48:43.328" v="798" actId="20577"/>
          <ac:spMkLst>
            <pc:docMk/>
            <pc:sldMk cId="1668613634" sldId="256"/>
            <ac:spMk id="10" creationId="{767DAEA4-5401-49FB-1807-C26F26895394}"/>
          </ac:spMkLst>
        </pc:spChg>
        <pc:graphicFrameChg chg="mod modGraphic">
          <ac:chgData name="Leydon-Korn, Prof. Ciara M." userId="S::leydonc@sacredheart.edu::d7e2d003-052d-4c26-80b7-d480569a6163" providerId="AD" clId="Web-{A5C70548-260E-4F68-2924-F3DB7246B7B3}" dt="2023-04-11T15:50:06.033" v="802"/>
          <ac:graphicFrameMkLst>
            <pc:docMk/>
            <pc:sldMk cId="1668613634" sldId="256"/>
            <ac:graphicFrameMk id="3" creationId="{183F35F3-9E16-4721-9BE7-2342F7310844}"/>
          </ac:graphicFrameMkLst>
        </pc:graphicFrameChg>
      </pc:sldChg>
    </pc:docChg>
  </pc:docChgLst>
  <pc:docChgLst>
    <pc:chgData name="Savage, Jonah D." userId="862145de-c1dd-4982-9ac4-a35597d6da76" providerId="ADAL" clId="{5E94EE8F-DBB2-6D43-98F5-E7B3E2157F46}"/>
    <pc:docChg chg="undo redo custSel addSld delSld modSld">
      <pc:chgData name="Savage, Jonah D." userId="862145de-c1dd-4982-9ac4-a35597d6da76" providerId="ADAL" clId="{5E94EE8F-DBB2-6D43-98F5-E7B3E2157F46}" dt="2023-04-19T14:57:31.939" v="1738" actId="20577"/>
      <pc:docMkLst>
        <pc:docMk/>
      </pc:docMkLst>
      <pc:sldChg chg="addSp modSp mod modNotesTx">
        <pc:chgData name="Savage, Jonah D." userId="862145de-c1dd-4982-9ac4-a35597d6da76" providerId="ADAL" clId="{5E94EE8F-DBB2-6D43-98F5-E7B3E2157F46}" dt="2023-04-19T14:57:31.939" v="1738" actId="20577"/>
        <pc:sldMkLst>
          <pc:docMk/>
          <pc:sldMk cId="1668613634" sldId="256"/>
        </pc:sldMkLst>
        <pc:spChg chg="mod">
          <ac:chgData name="Savage, Jonah D." userId="862145de-c1dd-4982-9ac4-a35597d6da76" providerId="ADAL" clId="{5E94EE8F-DBB2-6D43-98F5-E7B3E2157F46}" dt="2023-04-18T22:30:47.924" v="1724" actId="255"/>
          <ac:spMkLst>
            <pc:docMk/>
            <pc:sldMk cId="1668613634" sldId="256"/>
            <ac:spMk id="2" creationId="{16AD7393-9AFD-D943-8F6E-397817C1BBDF}"/>
          </ac:spMkLst>
        </pc:spChg>
        <pc:spChg chg="mod">
          <ac:chgData name="Savage, Jonah D." userId="862145de-c1dd-4982-9ac4-a35597d6da76" providerId="ADAL" clId="{5E94EE8F-DBB2-6D43-98F5-E7B3E2157F46}" dt="2023-04-18T22:29:02.458" v="1709" actId="2711"/>
          <ac:spMkLst>
            <pc:docMk/>
            <pc:sldMk cId="1668613634" sldId="256"/>
            <ac:spMk id="4" creationId="{00000000-0000-0000-0000-000000000000}"/>
          </ac:spMkLst>
        </pc:spChg>
        <pc:spChg chg="mod">
          <ac:chgData name="Savage, Jonah D." userId="862145de-c1dd-4982-9ac4-a35597d6da76" providerId="ADAL" clId="{5E94EE8F-DBB2-6D43-98F5-E7B3E2157F46}" dt="2023-04-18T22:29:02.458" v="1709" actId="2711"/>
          <ac:spMkLst>
            <pc:docMk/>
            <pc:sldMk cId="1668613634" sldId="256"/>
            <ac:spMk id="5" creationId="{00000000-0000-0000-0000-000000000000}"/>
          </ac:spMkLst>
        </pc:spChg>
        <pc:spChg chg="mod">
          <ac:chgData name="Savage, Jonah D." userId="862145de-c1dd-4982-9ac4-a35597d6da76" providerId="ADAL" clId="{5E94EE8F-DBB2-6D43-98F5-E7B3E2157F46}" dt="2023-04-18T22:29:02.458" v="1709" actId="2711"/>
          <ac:spMkLst>
            <pc:docMk/>
            <pc:sldMk cId="1668613634" sldId="256"/>
            <ac:spMk id="7" creationId="{00000000-0000-0000-0000-000000000000}"/>
          </ac:spMkLst>
        </pc:spChg>
        <pc:spChg chg="mod">
          <ac:chgData name="Savage, Jonah D." userId="862145de-c1dd-4982-9ac4-a35597d6da76" providerId="ADAL" clId="{5E94EE8F-DBB2-6D43-98F5-E7B3E2157F46}" dt="2023-04-18T22:29:02.458" v="1709" actId="2711"/>
          <ac:spMkLst>
            <pc:docMk/>
            <pc:sldMk cId="1668613634" sldId="256"/>
            <ac:spMk id="8" creationId="{00000000-0000-0000-0000-000000000000}"/>
          </ac:spMkLst>
        </pc:spChg>
        <pc:spChg chg="mod">
          <ac:chgData name="Savage, Jonah D." userId="862145de-c1dd-4982-9ac4-a35597d6da76" providerId="ADAL" clId="{5E94EE8F-DBB2-6D43-98F5-E7B3E2157F46}" dt="2023-04-19T14:57:31.939" v="1738" actId="20577"/>
          <ac:spMkLst>
            <pc:docMk/>
            <pc:sldMk cId="1668613634" sldId="256"/>
            <ac:spMk id="10" creationId="{767DAEA4-5401-49FB-1807-C26F26895394}"/>
          </ac:spMkLst>
        </pc:spChg>
        <pc:spChg chg="mod">
          <ac:chgData name="Savage, Jonah D." userId="862145de-c1dd-4982-9ac4-a35597d6da76" providerId="ADAL" clId="{5E94EE8F-DBB2-6D43-98F5-E7B3E2157F46}" dt="2023-04-18T22:30:08.622" v="1718" actId="255"/>
          <ac:spMkLst>
            <pc:docMk/>
            <pc:sldMk cId="1668613634" sldId="256"/>
            <ac:spMk id="12" creationId="{D824DC5A-03F6-F02D-6CA9-334EA24177F3}"/>
          </ac:spMkLst>
        </pc:spChg>
        <pc:spChg chg="mod">
          <ac:chgData name="Savage, Jonah D." userId="862145de-c1dd-4982-9ac4-a35597d6da76" providerId="ADAL" clId="{5E94EE8F-DBB2-6D43-98F5-E7B3E2157F46}" dt="2023-04-18T22:29:02.458" v="1709" actId="2711"/>
          <ac:spMkLst>
            <pc:docMk/>
            <pc:sldMk cId="1668613634" sldId="256"/>
            <ac:spMk id="14" creationId="{151F9115-6DAE-4C4B-8CFA-2B373B8B9CAB}"/>
          </ac:spMkLst>
        </pc:spChg>
        <pc:spChg chg="mod">
          <ac:chgData name="Savage, Jonah D." userId="862145de-c1dd-4982-9ac4-a35597d6da76" providerId="ADAL" clId="{5E94EE8F-DBB2-6D43-98F5-E7B3E2157F46}" dt="2023-04-18T22:29:02.458" v="1709" actId="2711"/>
          <ac:spMkLst>
            <pc:docMk/>
            <pc:sldMk cId="1668613634" sldId="256"/>
            <ac:spMk id="17" creationId="{00000000-0000-0000-0000-000000000000}"/>
          </ac:spMkLst>
        </pc:spChg>
        <pc:spChg chg="mod">
          <ac:chgData name="Savage, Jonah D." userId="862145de-c1dd-4982-9ac4-a35597d6da76" providerId="ADAL" clId="{5E94EE8F-DBB2-6D43-98F5-E7B3E2157F46}" dt="2023-04-18T22:29:35.258" v="1712" actId="20577"/>
          <ac:spMkLst>
            <pc:docMk/>
            <pc:sldMk cId="1668613634" sldId="256"/>
            <ac:spMk id="18" creationId="{00000000-0000-0000-0000-000000000000}"/>
          </ac:spMkLst>
        </pc:spChg>
        <pc:spChg chg="mod">
          <ac:chgData name="Savage, Jonah D." userId="862145de-c1dd-4982-9ac4-a35597d6da76" providerId="ADAL" clId="{5E94EE8F-DBB2-6D43-98F5-E7B3E2157F46}" dt="2023-04-18T22:29:02.458" v="1709" actId="2711"/>
          <ac:spMkLst>
            <pc:docMk/>
            <pc:sldMk cId="1668613634" sldId="256"/>
            <ac:spMk id="49" creationId="{1E77D054-F16E-4248-BBE1-FB483E8DA56F}"/>
          </ac:spMkLst>
        </pc:spChg>
        <pc:graphicFrameChg chg="mod modGraphic">
          <ac:chgData name="Savage, Jonah D." userId="862145de-c1dd-4982-9ac4-a35597d6da76" providerId="ADAL" clId="{5E94EE8F-DBB2-6D43-98F5-E7B3E2157F46}" dt="2023-04-18T22:25:45.171" v="1708" actId="14734"/>
          <ac:graphicFrameMkLst>
            <pc:docMk/>
            <pc:sldMk cId="1668613634" sldId="256"/>
            <ac:graphicFrameMk id="3" creationId="{183F35F3-9E16-4721-9BE7-2342F7310844}"/>
          </ac:graphicFrameMkLst>
        </pc:graphicFrameChg>
        <pc:picChg chg="add mod">
          <ac:chgData name="Savage, Jonah D." userId="862145de-c1dd-4982-9ac4-a35597d6da76" providerId="ADAL" clId="{5E94EE8F-DBB2-6D43-98F5-E7B3E2157F46}" dt="2023-04-18T21:32:01.289" v="1208" actId="1035"/>
          <ac:picMkLst>
            <pc:docMk/>
            <pc:sldMk cId="1668613634" sldId="256"/>
            <ac:picMk id="9" creationId="{005B856B-F06E-0937-D952-27C093223596}"/>
          </ac:picMkLst>
        </pc:picChg>
        <pc:picChg chg="add mod">
          <ac:chgData name="Savage, Jonah D." userId="862145de-c1dd-4982-9ac4-a35597d6da76" providerId="ADAL" clId="{5E94EE8F-DBB2-6D43-98F5-E7B3E2157F46}" dt="2023-04-18T21:32:01.289" v="1208" actId="1035"/>
          <ac:picMkLst>
            <pc:docMk/>
            <pc:sldMk cId="1668613634" sldId="256"/>
            <ac:picMk id="13" creationId="{BBB170EC-AD11-8ACF-8D72-2EF4524DBDDE}"/>
          </ac:picMkLst>
        </pc:picChg>
        <pc:picChg chg="mod">
          <ac:chgData name="Savage, Jonah D." userId="862145de-c1dd-4982-9ac4-a35597d6da76" providerId="ADAL" clId="{5E94EE8F-DBB2-6D43-98F5-E7B3E2157F46}" dt="2023-04-18T22:31:53.182" v="1728" actId="1076"/>
          <ac:picMkLst>
            <pc:docMk/>
            <pc:sldMk cId="1668613634" sldId="256"/>
            <ac:picMk id="16" creationId="{10F95B7C-0F5A-0243-AAB9-29F47ADB6BF0}"/>
          </ac:picMkLst>
        </pc:picChg>
        <pc:picChg chg="mod">
          <ac:chgData name="Savage, Jonah D." userId="862145de-c1dd-4982-9ac4-a35597d6da76" providerId="ADAL" clId="{5E94EE8F-DBB2-6D43-98F5-E7B3E2157F46}" dt="2023-04-18T22:32:01.638" v="1732" actId="1038"/>
          <ac:picMkLst>
            <pc:docMk/>
            <pc:sldMk cId="1668613634" sldId="256"/>
            <ac:picMk id="54" creationId="{D1F5564E-3CC5-2248-BF3A-F9DCF51E0FCC}"/>
          </ac:picMkLst>
        </pc:picChg>
      </pc:sldChg>
      <pc:sldChg chg="addSp delSp modSp new del mod">
        <pc:chgData name="Savage, Jonah D." userId="862145de-c1dd-4982-9ac4-a35597d6da76" providerId="ADAL" clId="{5E94EE8F-DBB2-6D43-98F5-E7B3E2157F46}" dt="2023-04-18T21:59:45.977" v="1506" actId="2696"/>
        <pc:sldMkLst>
          <pc:docMk/>
          <pc:sldMk cId="827225386" sldId="257"/>
        </pc:sldMkLst>
        <pc:spChg chg="del">
          <ac:chgData name="Savage, Jonah D." userId="862145de-c1dd-4982-9ac4-a35597d6da76" providerId="ADAL" clId="{5E94EE8F-DBB2-6D43-98F5-E7B3E2157F46}" dt="2023-04-18T21:58:41.027" v="1500"/>
          <ac:spMkLst>
            <pc:docMk/>
            <pc:sldMk cId="827225386" sldId="257"/>
            <ac:spMk id="3" creationId="{69742CB9-335C-256E-8ED4-A7BD0E8E57E9}"/>
          </ac:spMkLst>
        </pc:spChg>
        <pc:spChg chg="add mod">
          <ac:chgData name="Savage, Jonah D." userId="862145de-c1dd-4982-9ac4-a35597d6da76" providerId="ADAL" clId="{5E94EE8F-DBB2-6D43-98F5-E7B3E2157F46}" dt="2023-04-18T21:58:48.852" v="1505" actId="403"/>
          <ac:spMkLst>
            <pc:docMk/>
            <pc:sldMk cId="827225386" sldId="257"/>
            <ac:spMk id="4" creationId="{43759AE6-37EA-E2D3-7457-D91F45294A96}"/>
          </ac:spMkLst>
        </pc:spChg>
      </pc:sldChg>
      <pc:sldChg chg="modSp new del mod">
        <pc:chgData name="Savage, Jonah D." userId="862145de-c1dd-4982-9ac4-a35597d6da76" providerId="ADAL" clId="{5E94EE8F-DBB2-6D43-98F5-E7B3E2157F46}" dt="2023-04-18T21:45:00.329" v="1441" actId="2696"/>
        <pc:sldMkLst>
          <pc:docMk/>
          <pc:sldMk cId="898308889" sldId="257"/>
        </pc:sldMkLst>
        <pc:spChg chg="mod">
          <ac:chgData name="Savage, Jonah D." userId="862145de-c1dd-4982-9ac4-a35597d6da76" providerId="ADAL" clId="{5E94EE8F-DBB2-6D43-98F5-E7B3E2157F46}" dt="2023-04-18T21:44:14.091" v="1440" actId="12"/>
          <ac:spMkLst>
            <pc:docMk/>
            <pc:sldMk cId="898308889" sldId="257"/>
            <ac:spMk id="3" creationId="{BD8F6790-19EE-AFF9-727E-F55C4FDC13B1}"/>
          </ac:spMkLst>
        </pc:spChg>
      </pc:sldChg>
    </pc:docChg>
  </pc:docChgLst>
  <pc:docChgLst>
    <pc:chgData name="Leydon-Korn, Prof. Ciara M." userId="d7e2d003-052d-4c26-80b7-d480569a6163" providerId="ADAL" clId="{CF2E1C8B-DB01-47F2-8E92-FB2D2B599B86}"/>
    <pc:docChg chg="undo redo custSel modSld">
      <pc:chgData name="Leydon-Korn, Prof. Ciara M." userId="d7e2d003-052d-4c26-80b7-d480569a6163" providerId="ADAL" clId="{CF2E1C8B-DB01-47F2-8E92-FB2D2B599B86}" dt="2023-04-19T02:48:46.202" v="1542" actId="1035"/>
      <pc:docMkLst>
        <pc:docMk/>
      </pc:docMkLst>
      <pc:sldChg chg="addSp delSp modSp mod">
        <pc:chgData name="Leydon-Korn, Prof. Ciara M." userId="d7e2d003-052d-4c26-80b7-d480569a6163" providerId="ADAL" clId="{CF2E1C8B-DB01-47F2-8E92-FB2D2B599B86}" dt="2023-04-19T02:48:46.202" v="1542" actId="1035"/>
        <pc:sldMkLst>
          <pc:docMk/>
          <pc:sldMk cId="1668613634" sldId="256"/>
        </pc:sldMkLst>
        <pc:spChg chg="mod">
          <ac:chgData name="Leydon-Korn, Prof. Ciara M." userId="d7e2d003-052d-4c26-80b7-d480569a6163" providerId="ADAL" clId="{CF2E1C8B-DB01-47F2-8E92-FB2D2B599B86}" dt="2023-04-19T02:40:11.002" v="1368" actId="20577"/>
          <ac:spMkLst>
            <pc:docMk/>
            <pc:sldMk cId="1668613634" sldId="256"/>
            <ac:spMk id="2" creationId="{16AD7393-9AFD-D943-8F6E-397817C1BBDF}"/>
          </ac:spMkLst>
        </pc:spChg>
        <pc:spChg chg="mod">
          <ac:chgData name="Leydon-Korn, Prof. Ciara M." userId="d7e2d003-052d-4c26-80b7-d480569a6163" providerId="ADAL" clId="{CF2E1C8B-DB01-47F2-8E92-FB2D2B599B86}" dt="2023-04-18T17:08:07.700" v="1093" actId="368"/>
          <ac:spMkLst>
            <pc:docMk/>
            <pc:sldMk cId="1668613634" sldId="256"/>
            <ac:spMk id="4" creationId="{00000000-0000-0000-0000-000000000000}"/>
          </ac:spMkLst>
        </pc:spChg>
        <pc:spChg chg="mod">
          <ac:chgData name="Leydon-Korn, Prof. Ciara M." userId="d7e2d003-052d-4c26-80b7-d480569a6163" providerId="ADAL" clId="{CF2E1C8B-DB01-47F2-8E92-FB2D2B599B86}" dt="2023-04-18T16:55:05.119" v="729" actId="20577"/>
          <ac:spMkLst>
            <pc:docMk/>
            <pc:sldMk cId="1668613634" sldId="256"/>
            <ac:spMk id="5" creationId="{00000000-0000-0000-0000-000000000000}"/>
          </ac:spMkLst>
        </pc:spChg>
        <pc:spChg chg="mod">
          <ac:chgData name="Leydon-Korn, Prof. Ciara M." userId="d7e2d003-052d-4c26-80b7-d480569a6163" providerId="ADAL" clId="{CF2E1C8B-DB01-47F2-8E92-FB2D2B599B86}" dt="2023-04-19T02:46:50.165" v="1527" actId="20577"/>
          <ac:spMkLst>
            <pc:docMk/>
            <pc:sldMk cId="1668613634" sldId="256"/>
            <ac:spMk id="10" creationId="{767DAEA4-5401-49FB-1807-C26F26895394}"/>
          </ac:spMkLst>
        </pc:spChg>
        <pc:spChg chg="mod">
          <ac:chgData name="Leydon-Korn, Prof. Ciara M." userId="d7e2d003-052d-4c26-80b7-d480569a6163" providerId="ADAL" clId="{CF2E1C8B-DB01-47F2-8E92-FB2D2B599B86}" dt="2023-04-19T02:48:46.202" v="1542" actId="1035"/>
          <ac:spMkLst>
            <pc:docMk/>
            <pc:sldMk cId="1668613634" sldId="256"/>
            <ac:spMk id="12" creationId="{D824DC5A-03F6-F02D-6CA9-334EA24177F3}"/>
          </ac:spMkLst>
        </pc:spChg>
        <pc:spChg chg="mod">
          <ac:chgData name="Leydon-Korn, Prof. Ciara M." userId="d7e2d003-052d-4c26-80b7-d480569a6163" providerId="ADAL" clId="{CF2E1C8B-DB01-47F2-8E92-FB2D2B599B86}" dt="2023-04-19T02:48:26.336" v="1540" actId="20577"/>
          <ac:spMkLst>
            <pc:docMk/>
            <pc:sldMk cId="1668613634" sldId="256"/>
            <ac:spMk id="17" creationId="{00000000-0000-0000-0000-000000000000}"/>
          </ac:spMkLst>
        </pc:spChg>
        <pc:spChg chg="mod">
          <ac:chgData name="Leydon-Korn, Prof. Ciara M." userId="d7e2d003-052d-4c26-80b7-d480569a6163" providerId="ADAL" clId="{CF2E1C8B-DB01-47F2-8E92-FB2D2B599B86}" dt="2023-04-19T02:39:32.559" v="1357" actId="122"/>
          <ac:spMkLst>
            <pc:docMk/>
            <pc:sldMk cId="1668613634" sldId="256"/>
            <ac:spMk id="18" creationId="{00000000-0000-0000-0000-000000000000}"/>
          </ac:spMkLst>
        </pc:spChg>
        <pc:spChg chg="mod">
          <ac:chgData name="Leydon-Korn, Prof. Ciara M." userId="d7e2d003-052d-4c26-80b7-d480569a6163" providerId="ADAL" clId="{CF2E1C8B-DB01-47F2-8E92-FB2D2B599B86}" dt="2023-04-19T02:47:26.562" v="1528" actId="14100"/>
          <ac:spMkLst>
            <pc:docMk/>
            <pc:sldMk cId="1668613634" sldId="256"/>
            <ac:spMk id="49" creationId="{1E77D054-F16E-4248-BBE1-FB483E8DA56F}"/>
          </ac:spMkLst>
        </pc:spChg>
        <pc:graphicFrameChg chg="mod modGraphic">
          <ac:chgData name="Leydon-Korn, Prof. Ciara M." userId="d7e2d003-052d-4c26-80b7-d480569a6163" providerId="ADAL" clId="{CF2E1C8B-DB01-47F2-8E92-FB2D2B599B86}" dt="2023-04-19T02:46:14.174" v="1505" actId="20577"/>
          <ac:graphicFrameMkLst>
            <pc:docMk/>
            <pc:sldMk cId="1668613634" sldId="256"/>
            <ac:graphicFrameMk id="3" creationId="{183F35F3-9E16-4721-9BE7-2342F7310844}"/>
          </ac:graphicFrameMkLst>
        </pc:graphicFrameChg>
        <pc:picChg chg="add del mod">
          <ac:chgData name="Leydon-Korn, Prof. Ciara M." userId="d7e2d003-052d-4c26-80b7-d480569a6163" providerId="ADAL" clId="{CF2E1C8B-DB01-47F2-8E92-FB2D2B599B86}" dt="2023-04-18T17:08:07.258" v="1092"/>
          <ac:picMkLst>
            <pc:docMk/>
            <pc:sldMk cId="1668613634" sldId="256"/>
            <ac:picMk id="6" creationId="{2EF18985-8E9A-061A-6CA7-27266FCA01A6}"/>
          </ac:picMkLst>
        </pc:picChg>
        <pc:picChg chg="mod">
          <ac:chgData name="Leydon-Korn, Prof. Ciara M." userId="d7e2d003-052d-4c26-80b7-d480569a6163" providerId="ADAL" clId="{CF2E1C8B-DB01-47F2-8E92-FB2D2B599B86}" dt="2023-04-19T02:39:49.294" v="1362" actId="1038"/>
          <ac:picMkLst>
            <pc:docMk/>
            <pc:sldMk cId="1668613634" sldId="256"/>
            <ac:picMk id="9" creationId="{005B856B-F06E-0937-D952-27C093223596}"/>
          </ac:picMkLst>
        </pc:picChg>
        <pc:picChg chg="add del mod">
          <ac:chgData name="Leydon-Korn, Prof. Ciara M." userId="d7e2d003-052d-4c26-80b7-d480569a6163" providerId="ADAL" clId="{CF2E1C8B-DB01-47F2-8E92-FB2D2B599B86}" dt="2023-04-18T17:08:06.920" v="1091"/>
          <ac:picMkLst>
            <pc:docMk/>
            <pc:sldMk cId="1668613634" sldId="256"/>
            <ac:picMk id="11" creationId="{63CFB43F-4367-3064-9946-E92FADD014AF}"/>
          </ac:picMkLst>
        </pc:picChg>
        <pc:picChg chg="mod">
          <ac:chgData name="Leydon-Korn, Prof. Ciara M." userId="d7e2d003-052d-4c26-80b7-d480569a6163" providerId="ADAL" clId="{CF2E1C8B-DB01-47F2-8E92-FB2D2B599B86}" dt="2023-04-19T02:39:49.294" v="1362" actId="1038"/>
          <ac:picMkLst>
            <pc:docMk/>
            <pc:sldMk cId="1668613634" sldId="256"/>
            <ac:picMk id="13" creationId="{BBB170EC-AD11-8ACF-8D72-2EF4524DBDDE}"/>
          </ac:picMkLst>
        </pc:picChg>
        <pc:picChg chg="mod">
          <ac:chgData name="Leydon-Korn, Prof. Ciara M." userId="d7e2d003-052d-4c26-80b7-d480569a6163" providerId="ADAL" clId="{CF2E1C8B-DB01-47F2-8E92-FB2D2B599B86}" dt="2023-04-18T17:08:14.145" v="1095" actId="14100"/>
          <ac:picMkLst>
            <pc:docMk/>
            <pc:sldMk cId="1668613634" sldId="256"/>
            <ac:picMk id="16" creationId="{10F95B7C-0F5A-0243-AAB9-29F47ADB6BF0}"/>
          </ac:picMkLst>
        </pc:picChg>
        <pc:picChg chg="add del mod">
          <ac:chgData name="Leydon-Korn, Prof. Ciara M." userId="d7e2d003-052d-4c26-80b7-d480569a6163" providerId="ADAL" clId="{CF2E1C8B-DB01-47F2-8E92-FB2D2B599B86}" dt="2023-04-18T17:08:08.079" v="1094" actId="478"/>
          <ac:picMkLst>
            <pc:docMk/>
            <pc:sldMk cId="1668613634" sldId="256"/>
            <ac:picMk id="54" creationId="{D1F5564E-3CC5-2248-BF3A-F9DCF51E0FCC}"/>
          </ac:picMkLst>
        </pc:picChg>
      </pc:sldChg>
    </pc:docChg>
  </pc:docChgLst>
  <pc:docChgLst>
    <pc:chgData name="Savage, Jonah D." userId="S::savagej211@mail.sacredheart.edu::862145de-c1dd-4982-9ac4-a35597d6da76" providerId="AD" clId="Web-{41EFDA53-5F42-D552-5C72-6CB48CD27B54}"/>
    <pc:docChg chg="modSld">
      <pc:chgData name="Savage, Jonah D." userId="S::savagej211@mail.sacredheart.edu::862145de-c1dd-4982-9ac4-a35597d6da76" providerId="AD" clId="Web-{41EFDA53-5F42-D552-5C72-6CB48CD27B54}" dt="2023-04-11T15:04:45.355" v="1"/>
      <pc:docMkLst>
        <pc:docMk/>
      </pc:docMkLst>
      <pc:sldChg chg="modSp">
        <pc:chgData name="Savage, Jonah D." userId="S::savagej211@mail.sacredheart.edu::862145de-c1dd-4982-9ac4-a35597d6da76" providerId="AD" clId="Web-{41EFDA53-5F42-D552-5C72-6CB48CD27B54}" dt="2023-04-11T15:04:45.355" v="1"/>
        <pc:sldMkLst>
          <pc:docMk/>
          <pc:sldMk cId="1668613634" sldId="256"/>
        </pc:sldMkLst>
        <pc:graphicFrameChg chg="mod modGraphic">
          <ac:chgData name="Savage, Jonah D." userId="S::savagej211@mail.sacredheart.edu::862145de-c1dd-4982-9ac4-a35597d6da76" providerId="AD" clId="Web-{41EFDA53-5F42-D552-5C72-6CB48CD27B54}" dt="2023-04-11T15:04:45.355" v="1"/>
          <ac:graphicFrameMkLst>
            <pc:docMk/>
            <pc:sldMk cId="1668613634" sldId="256"/>
            <ac:graphicFrameMk id="3" creationId="{183F35F3-9E16-4721-9BE7-2342F731084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CAA2B-B80F-434A-B7E2-742BBDE573D6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50409-53C5-0648-B23E-3226EF6B6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0409-53C5-0648-B23E-3226EF6B63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7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4221482"/>
            <a:ext cx="47404018" cy="898779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4221482"/>
            <a:ext cx="141480542" cy="898779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7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3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3"/>
            <a:ext cx="37307520" cy="653796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7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6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24582122"/>
            <a:ext cx="94442280" cy="69517263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24582122"/>
            <a:ext cx="94442280" cy="69517263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7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3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3"/>
            <a:ext cx="19400520" cy="3070857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3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6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2"/>
            <a:ext cx="24536400" cy="28094943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2"/>
            <a:ext cx="14439902" cy="22517103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3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0" cy="3863337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1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3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2276-57CD-3B4D-842F-B1164ADC1BFD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7D87C-C968-BC46-ADC4-88ECF8E8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101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188101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1881012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1881012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1881012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1881012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307227" y="241946"/>
            <a:ext cx="43197341" cy="3677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3365" tIns="46685" rIns="93365" bIns="46685" anchor="ctr"/>
          <a:lstStyle/>
          <a:p>
            <a:pPr defTabSz="931863" eaLnBrk="0" hangingPunct="0"/>
            <a:endParaRPr lang="en-US" sz="1100" b="0">
              <a:latin typeface="Cambria" panose="02040503050406030204" pitchFamily="18" charset="0"/>
              <a:cs typeface="Garamond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40782" y="4286739"/>
            <a:ext cx="25611803" cy="102862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46685" rIns="93365" bIns="46685"/>
          <a:lstStyle>
            <a:lvl1pPr defTabSz="931863"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1863"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000" dirty="0">
                <a:latin typeface="Cambria" panose="02040503050406030204" pitchFamily="18" charset="0"/>
                <a:cs typeface="Garamond"/>
              </a:rPr>
              <a:t>Background</a:t>
            </a:r>
          </a:p>
          <a:p>
            <a:pPr algn="ctr">
              <a:lnSpc>
                <a:spcPct val="90000"/>
              </a:lnSpc>
            </a:pPr>
            <a:endParaRPr lang="en-US" sz="5000" dirty="0">
              <a:latin typeface="Cambria" panose="02040503050406030204" pitchFamily="18" charset="0"/>
              <a:cs typeface="Garamond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504660" y="343051"/>
            <a:ext cx="39756523" cy="14053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7" tIns="45388" rIns="92397" bIns="45388" anchor="ctr" anchorCtr="0"/>
          <a:lstStyle/>
          <a:p>
            <a:pPr algn="ctr" eaLnBrk="0" hangingPunct="0"/>
            <a:r>
              <a:rPr lang="en-US" sz="6600" b="1">
                <a:latin typeface="Cambria" panose="02040503050406030204" pitchFamily="18" charset="0"/>
                <a:ea typeface="Garamond" charset="0"/>
                <a:cs typeface="Garamond" charset="0"/>
              </a:rPr>
              <a:t>Identify acoustic predictors of gender attribution across various speech tasks 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624451" y="1529450"/>
            <a:ext cx="38834571" cy="246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2397" tIns="45388" rIns="92397" bIns="45388" anchor="ctr" anchorCtr="0">
            <a:spAutoFit/>
          </a:bodyPr>
          <a:lstStyle/>
          <a:p>
            <a:pPr algn="ctr"/>
            <a:r>
              <a:rPr lang="en-US" sz="3500" dirty="0">
                <a:latin typeface="Cambria" panose="02040503050406030204" pitchFamily="18" charset="0"/>
                <a:ea typeface="ＭＳ Ｐゴシック" charset="-128"/>
                <a:cs typeface="Garamond"/>
              </a:rPr>
              <a:t>Jonah Savage</a:t>
            </a:r>
          </a:p>
          <a:p>
            <a:pPr algn="ctr"/>
            <a:r>
              <a:rPr lang="en-US" sz="3500" dirty="0">
                <a:latin typeface="Cambria" panose="02040503050406030204" pitchFamily="18" charset="0"/>
                <a:ea typeface="ＭＳ Ｐゴシック" charset="-128"/>
                <a:cs typeface="Garamond"/>
              </a:rPr>
              <a:t>Faculty Mentor: Ciara Leydon-Korn</a:t>
            </a:r>
            <a:endParaRPr lang="en-US" sz="3500" baseline="30000" dirty="0">
              <a:latin typeface="Cambria" panose="02040503050406030204" pitchFamily="18" charset="0"/>
              <a:cs typeface="Garamond"/>
            </a:endParaRPr>
          </a:p>
          <a:p>
            <a:pPr algn="ctr"/>
            <a:r>
              <a:rPr lang="en-US" sz="2800" dirty="0">
                <a:latin typeface="Cambria" panose="02040503050406030204" pitchFamily="18" charset="0"/>
                <a:cs typeface="Garamond"/>
              </a:rPr>
              <a:t>Department of Communication Disorders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  <a:cs typeface="Garamond"/>
              </a:rPr>
              <a:t>Sacred Heart University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  <a:cs typeface="Garamond"/>
              </a:rPr>
              <a:t>Fairfield, CT, USA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6498248" y="23513584"/>
            <a:ext cx="17006320" cy="90617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46685" rIns="93365" bIns="46685"/>
          <a:lstStyle>
            <a:lvl1pPr defTabSz="931863"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1863"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800" dirty="0">
                <a:latin typeface="Cambria" panose="02040503050406030204" pitchFamily="18" charset="0"/>
                <a:cs typeface="Garamond"/>
              </a:rPr>
              <a:t>References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86632" y="14888865"/>
            <a:ext cx="25631642" cy="176864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3365" tIns="46685" rIns="93365" bIns="46685"/>
          <a:lstStyle>
            <a:lvl1pPr defTabSz="931863"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1863"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000" dirty="0">
                <a:latin typeface="Cambria" panose="02040503050406030204" pitchFamily="18" charset="0"/>
                <a:cs typeface="Garamond"/>
              </a:rPr>
              <a:t>Factors that Influence Perception</a:t>
            </a: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latin typeface="Cambria" panose="02040503050406030204" pitchFamily="18" charset="0"/>
                <a:cs typeface="Garamond"/>
              </a:rPr>
              <a:t>  </a:t>
            </a: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latin typeface="Cambria" panose="02040503050406030204" pitchFamily="18" charset="0"/>
                <a:cs typeface="Garamond"/>
              </a:rPr>
              <a:t>   </a:t>
            </a: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endParaRPr lang="en-US" sz="1000" dirty="0">
              <a:latin typeface="Cambria" panose="02040503050406030204" pitchFamily="18" charset="0"/>
              <a:cs typeface="Garamond"/>
            </a:endParaRPr>
          </a:p>
          <a:p>
            <a:pPr algn="ctr">
              <a:lnSpc>
                <a:spcPct val="90000"/>
              </a:lnSpc>
            </a:pPr>
            <a:r>
              <a:rPr lang="en-US" sz="5400" baseline="-25000" dirty="0">
                <a:latin typeface="Cambria" panose="02040503050406030204" pitchFamily="18" charset="0"/>
              </a:rPr>
              <a:t> Figure 1. Spectrogram - /</a:t>
            </a:r>
            <a:r>
              <a:rPr lang="en-US" sz="5400" baseline="-25000" dirty="0" err="1">
                <a:latin typeface="Cambria" panose="02040503050406030204" pitchFamily="18" charset="0"/>
              </a:rPr>
              <a:t>hId</a:t>
            </a:r>
            <a:r>
              <a:rPr lang="en-US" sz="5400" baseline="-25000" dirty="0">
                <a:latin typeface="Cambria" panose="02040503050406030204" pitchFamily="18" charset="0"/>
              </a:rPr>
              <a:t>/ produced by a male  Figure 2. Spectrogram - /</a:t>
            </a:r>
            <a:r>
              <a:rPr lang="en-US" sz="5400" baseline="-25000" dirty="0" err="1">
                <a:latin typeface="Cambria" panose="02040503050406030204" pitchFamily="18" charset="0"/>
              </a:rPr>
              <a:t>hId</a:t>
            </a:r>
            <a:r>
              <a:rPr lang="en-US" sz="5400" baseline="-25000" dirty="0">
                <a:latin typeface="Cambria" panose="02040503050406030204" pitchFamily="18" charset="0"/>
              </a:rPr>
              <a:t>/ produced by a female</a:t>
            </a:r>
            <a:endParaRPr lang="en-US" sz="5400" b="0" baseline="-25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sz="5000" dirty="0">
              <a:latin typeface="Cambria" panose="02040503050406030204" pitchFamily="18" charset="0"/>
              <a:cs typeface="Garamon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F95B7C-0F5A-0243-AAB9-29F47ADB6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553" b="19192"/>
          <a:stretch/>
        </p:blipFill>
        <p:spPr>
          <a:xfrm>
            <a:off x="1006116" y="585632"/>
            <a:ext cx="2997088" cy="295739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1F5564E-3CC5-2248-BF3A-F9DCF51E0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13"/>
          <a:stretch/>
        </p:blipFill>
        <p:spPr>
          <a:xfrm>
            <a:off x="37237635" y="813307"/>
            <a:ext cx="5807763" cy="2534958"/>
          </a:xfrm>
          <a:prstGeom prst="rect">
            <a:avLst/>
          </a:prstGeom>
        </p:spPr>
      </p:pic>
      <p:sp>
        <p:nvSpPr>
          <p:cNvPr id="49" name="Text Box 21">
            <a:extLst>
              <a:ext uri="{FF2B5EF4-FFF2-40B4-BE49-F238E27FC236}">
                <a16:creationId xmlns:a16="http://schemas.microsoft.com/office/drawing/2014/main" id="{1E77D054-F16E-4248-BBE1-FB483E8D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0864" y="4298693"/>
            <a:ext cx="17085667" cy="188358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46685" rIns="93365" bIns="46685"/>
          <a:lstStyle>
            <a:lvl1pPr defTabSz="931863"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1863"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000" dirty="0">
                <a:latin typeface="Cambria" panose="02040503050406030204" pitchFamily="18" charset="0"/>
                <a:cs typeface="Garamond"/>
              </a:rPr>
              <a:t>Study Design</a:t>
            </a:r>
            <a:endParaRPr lang="en-US" sz="5000" b="0" dirty="0">
              <a:latin typeface="Cambria" panose="02040503050406030204" pitchFamily="18" charset="0"/>
            </a:endParaRPr>
          </a:p>
          <a:p>
            <a:pPr marL="930275" lvl="1" indent="-401638" fontAlgn="base">
              <a:buFont typeface="Arial" panose="020B0604020202020204" pitchFamily="34" charset="0"/>
              <a:buChar char="•"/>
            </a:pPr>
            <a:endParaRPr lang="en-US" sz="4000" b="0" dirty="0">
              <a:latin typeface="Cambria" panose="02040503050406030204" pitchFamily="18" charset="0"/>
            </a:endParaRPr>
          </a:p>
          <a:p>
            <a:pPr marL="528637" lvl="1" indent="0" fontAlgn="base"/>
            <a:endParaRPr lang="en-US" sz="4000" b="0" dirty="0">
              <a:latin typeface="Cambria" panose="02040503050406030204" pitchFamily="18" charset="0"/>
            </a:endParaRPr>
          </a:p>
          <a:p>
            <a:pPr marL="930275" lvl="1" indent="-401638" fontAlgn="base">
              <a:buFont typeface="Arial" panose="020B0604020202020204" pitchFamily="34" charset="0"/>
              <a:buChar char="•"/>
            </a:pPr>
            <a:endParaRPr lang="en-US" sz="4000" b="0" dirty="0">
              <a:latin typeface="Cambria" panose="02040503050406030204" pitchFamily="18" charset="0"/>
            </a:endParaRPr>
          </a:p>
          <a:p>
            <a:pPr marL="519112" fontAlgn="base"/>
            <a:endParaRPr lang="en-US" sz="4000" b="0" dirty="0">
              <a:latin typeface="Cambria" panose="02040503050406030204" pitchFamily="18" charset="0"/>
            </a:endParaRPr>
          </a:p>
          <a:p>
            <a:pPr marL="857250" indent="-338138" fontAlgn="base">
              <a:buFont typeface="Arial" panose="020B0604020202020204" pitchFamily="34" charset="0"/>
              <a:buChar char="•"/>
            </a:pPr>
            <a:endParaRPr lang="en-US" sz="4000" b="0" dirty="0">
              <a:latin typeface="Cambria" panose="02040503050406030204" pitchFamily="18" charset="0"/>
            </a:endParaRPr>
          </a:p>
          <a:p>
            <a:pPr marL="857250" indent="-338138" fontAlgn="base">
              <a:buFont typeface="Arial" panose="020B0604020202020204" pitchFamily="34" charset="0"/>
              <a:buChar char="•"/>
            </a:pPr>
            <a:endParaRPr lang="en-US" sz="4000" b="0" dirty="0">
              <a:latin typeface="Cambria" panose="02040503050406030204" pitchFamily="18" charset="0"/>
            </a:endParaRPr>
          </a:p>
          <a:p>
            <a:pPr marL="857250" indent="-338138" fontAlgn="base">
              <a:buFont typeface="Arial" panose="020B0604020202020204" pitchFamily="34" charset="0"/>
              <a:buChar char="•"/>
            </a:pPr>
            <a:endParaRPr lang="en-US" sz="4000" b="0" dirty="0">
              <a:latin typeface="Cambria" panose="02040503050406030204" pitchFamily="18" charset="0"/>
            </a:endParaRPr>
          </a:p>
          <a:p>
            <a:pPr marL="82550" fontAlgn="base"/>
            <a:endParaRPr lang="en-US" sz="4000" b="0" dirty="0">
              <a:latin typeface="Cambria" panose="02040503050406030204" pitchFamily="18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b="0" dirty="0">
              <a:latin typeface="Cambria" panose="02040503050406030204" pitchFamily="18" charset="0"/>
              <a:cs typeface="Garamo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D7393-9AFD-D943-8F6E-397817C1BBDF}"/>
              </a:ext>
            </a:extLst>
          </p:cNvPr>
          <p:cNvSpPr txBox="1"/>
          <p:nvPr/>
        </p:nvSpPr>
        <p:spPr>
          <a:xfrm>
            <a:off x="271433" y="5191340"/>
            <a:ext cx="25631641" cy="92486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94945" lvl="1" fontAlgn="base"/>
            <a:r>
              <a:rPr lang="en-US" sz="3500" dirty="0">
                <a:latin typeface="Cambria" panose="02040503050406030204" pitchFamily="18" charset="0"/>
              </a:rPr>
              <a:t>Listeners attribute gender to speakers using the </a:t>
            </a:r>
            <a:r>
              <a:rPr lang="en-US" sz="3500" b="1" dirty="0">
                <a:latin typeface="Cambria" panose="02040503050406030204" pitchFamily="18" charset="0"/>
              </a:rPr>
              <a:t>male/female binary</a:t>
            </a:r>
            <a:r>
              <a:rPr lang="en-US" sz="3500" dirty="0">
                <a:latin typeface="Cambria" panose="02040503050406030204" pitchFamily="18" charset="0"/>
              </a:rPr>
              <a:t>, within 200ms of voicing.</a:t>
            </a:r>
            <a:r>
              <a:rPr lang="en-US" sz="3500" baseline="30000" dirty="0">
                <a:latin typeface="Cambria" panose="02040503050406030204" pitchFamily="18" charset="0"/>
              </a:rPr>
              <a:t>10</a:t>
            </a:r>
            <a:endParaRPr lang="en-US" sz="3500" dirty="0">
              <a:latin typeface="Cambria" panose="02040503050406030204" pitchFamily="18" charset="0"/>
            </a:endParaRPr>
          </a:p>
          <a:p>
            <a:pPr marL="194945" lvl="1" fontAlgn="base"/>
            <a:endParaRPr lang="en-US" sz="3500" b="1" dirty="0">
              <a:latin typeface="Cambria" panose="02040503050406030204" pitchFamily="18" charset="0"/>
            </a:endParaRPr>
          </a:p>
          <a:p>
            <a:pPr marL="194945" lvl="1" fontAlgn="base"/>
            <a:r>
              <a:rPr lang="en-US" sz="3500" b="1" dirty="0">
                <a:latin typeface="Cambria" panose="02040503050406030204" pitchFamily="18" charset="0"/>
              </a:rPr>
              <a:t>Misattribution </a:t>
            </a:r>
            <a:r>
              <a:rPr lang="en-US" sz="3500" dirty="0">
                <a:latin typeface="Cambria" panose="02040503050406030204" pitchFamily="18" charset="0"/>
              </a:rPr>
              <a:t>of gender occurs when the listener’s binary perception does not align with the speaker’s gender.</a:t>
            </a:r>
          </a:p>
          <a:p>
            <a:pPr marL="194945" lvl="1"/>
            <a:endParaRPr lang="en-US" sz="3500" b="1" dirty="0">
              <a:latin typeface="Cambria" panose="02040503050406030204" pitchFamily="18" charset="0"/>
            </a:endParaRPr>
          </a:p>
          <a:p>
            <a:pPr marL="194945" lvl="1"/>
            <a:r>
              <a:rPr lang="en-US" sz="3500" b="1" dirty="0">
                <a:latin typeface="Cambria" panose="02040503050406030204" pitchFamily="18" charset="0"/>
              </a:rPr>
              <a:t>Gender dysphoria </a:t>
            </a:r>
            <a:r>
              <a:rPr lang="en-US" sz="3500" dirty="0">
                <a:latin typeface="Cambria" panose="02040503050406030204" pitchFamily="18" charset="0"/>
              </a:rPr>
              <a:t>describes the psychological distress that results when </a:t>
            </a:r>
            <a:r>
              <a:rPr lang="en-US" sz="3500" b="1" dirty="0">
                <a:latin typeface="Cambria" panose="02040503050406030204" pitchFamily="18" charset="0"/>
              </a:rPr>
              <a:t>sex assigned at birth </a:t>
            </a:r>
            <a:r>
              <a:rPr lang="en-US" sz="3500" dirty="0">
                <a:latin typeface="Cambria" panose="02040503050406030204" pitchFamily="18" charset="0"/>
              </a:rPr>
              <a:t>and gender identity do not align.</a:t>
            </a:r>
            <a:r>
              <a:rPr lang="en-US" sz="3500" baseline="30000" dirty="0">
                <a:latin typeface="Cambria" panose="02040503050406030204" pitchFamily="18" charset="0"/>
              </a:rPr>
              <a:t>6</a:t>
            </a:r>
            <a:endParaRPr lang="en-US" sz="3500" dirty="0">
              <a:latin typeface="Cambria" panose="02040503050406030204" pitchFamily="18" charset="0"/>
            </a:endParaRPr>
          </a:p>
          <a:p>
            <a:pPr marL="2647457" lvl="2" indent="-571500">
              <a:buFont typeface="Arial" panose="020B0604020202020204" pitchFamily="34" charset="0"/>
              <a:buChar char="•"/>
            </a:pPr>
            <a:r>
              <a:rPr lang="en-US" sz="3500" dirty="0">
                <a:latin typeface="Cambria" panose="02040503050406030204" pitchFamily="18" charset="0"/>
              </a:rPr>
              <a:t>Can lead to negative self-image and increased rates of other mental health disorders</a:t>
            </a:r>
          </a:p>
          <a:p>
            <a:pPr marL="2647457" lvl="2" indent="-571500">
              <a:buFont typeface="Arial" panose="020B0604020202020204" pitchFamily="34" charset="0"/>
              <a:buChar char="•"/>
            </a:pPr>
            <a:r>
              <a:rPr lang="en-US" sz="3500" dirty="0">
                <a:latin typeface="Cambria" panose="02040503050406030204" pitchFamily="18" charset="0"/>
              </a:rPr>
              <a:t>Can be exacerbated by misattribution.</a:t>
            </a:r>
          </a:p>
          <a:p>
            <a:pPr marL="194945" lvl="1" fontAlgn="base"/>
            <a:endParaRPr lang="en-US" sz="3500" b="1" dirty="0">
              <a:latin typeface="Cambria" panose="02040503050406030204" pitchFamily="18" charset="0"/>
            </a:endParaRPr>
          </a:p>
          <a:p>
            <a:pPr marL="194945" lvl="1" fontAlgn="base"/>
            <a:r>
              <a:rPr lang="en-US" sz="3500" b="1" dirty="0">
                <a:latin typeface="Cambria" panose="02040503050406030204" pitchFamily="18" charset="0"/>
              </a:rPr>
              <a:t>Voice acoustics</a:t>
            </a:r>
            <a:r>
              <a:rPr lang="en-US" sz="3500" dirty="0">
                <a:latin typeface="Cambria" panose="02040503050406030204" pitchFamily="18" charset="0"/>
              </a:rPr>
              <a:t>, word choice, and pragmatics guide perception, and intervention. </a:t>
            </a:r>
            <a:r>
              <a:rPr lang="en-US" sz="3500" dirty="0"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</a:p>
          <a:p>
            <a:pPr marL="194945" lvl="1"/>
            <a:endParaRPr lang="en-US" sz="3500" dirty="0">
              <a:latin typeface="Cambria" panose="02040503050406030204" pitchFamily="18" charset="0"/>
            </a:endParaRPr>
          </a:p>
          <a:p>
            <a:pPr marL="194945" lvl="1"/>
            <a:r>
              <a:rPr lang="en-US" sz="3500" dirty="0">
                <a:latin typeface="Cambria" panose="02040503050406030204" pitchFamily="18" charset="0"/>
              </a:rPr>
              <a:t>Anatomical, personal, and social factors influence voice acoustics.</a:t>
            </a:r>
            <a:r>
              <a:rPr lang="en-US" sz="3500" baseline="30000" dirty="0">
                <a:latin typeface="Cambria" panose="02040503050406030204" pitchFamily="18" charset="0"/>
              </a:rPr>
              <a:t>13</a:t>
            </a:r>
            <a:endParaRPr lang="en-US" sz="3500" dirty="0">
              <a:latin typeface="Cambria" panose="02040503050406030204" pitchFamily="18" charset="0"/>
            </a:endParaRPr>
          </a:p>
          <a:p>
            <a:pPr marL="194945" lvl="1"/>
            <a:endParaRPr lang="en-US" sz="3500" dirty="0">
              <a:latin typeface="Cambria" panose="02040503050406030204" pitchFamily="18" charset="0"/>
            </a:endParaRPr>
          </a:p>
          <a:p>
            <a:pPr marL="194945" lvl="1"/>
            <a:r>
              <a:rPr lang="en-US" sz="3500" dirty="0">
                <a:latin typeface="Cambria" panose="02040503050406030204" pitchFamily="18" charset="0"/>
              </a:rPr>
              <a:t>Unguided modification of voice acoustics can lead to functional voice disorders.</a:t>
            </a:r>
            <a:r>
              <a:rPr lang="en-US" sz="3500" baseline="30000" dirty="0">
                <a:latin typeface="Cambria" panose="02040503050406030204" pitchFamily="18" charset="0"/>
              </a:rPr>
              <a:t>3</a:t>
            </a:r>
            <a:endParaRPr lang="en-US" sz="3500" dirty="0">
              <a:latin typeface="Cambria" panose="02040503050406030204" pitchFamily="18" charset="0"/>
            </a:endParaRPr>
          </a:p>
          <a:p>
            <a:pPr marL="2418857" lvl="2" indent="-342900">
              <a:buFont typeface="Arial,Sans-Serif" panose="020B0604020202020204" pitchFamily="34" charset="0"/>
              <a:buChar char="•"/>
            </a:pPr>
            <a:r>
              <a:rPr lang="en-US" sz="3500" dirty="0">
                <a:latin typeface="Cambria" panose="02040503050406030204" pitchFamily="18" charset="0"/>
                <a:cs typeface="Times New Roman"/>
              </a:rPr>
              <a:t>Attempts to increase pitch can result in muscle tension dysphonia.</a:t>
            </a:r>
            <a:r>
              <a:rPr lang="en-US" sz="3500" baseline="30000" dirty="0">
                <a:latin typeface="Cambria" panose="02040503050406030204" pitchFamily="18" charset="0"/>
                <a:cs typeface="Times New Roman"/>
              </a:rPr>
              <a:t>1</a:t>
            </a:r>
            <a:endParaRPr lang="en-US" sz="3500" dirty="0">
              <a:latin typeface="Cambria" panose="02040503050406030204" pitchFamily="18" charset="0"/>
              <a:cs typeface="Times New Roman"/>
            </a:endParaRPr>
          </a:p>
          <a:p>
            <a:pPr marL="2418857" lvl="2" indent="-342900">
              <a:buFont typeface="Arial,Sans-Serif" panose="020B0604020202020204" pitchFamily="34" charset="0"/>
              <a:buChar char="•"/>
            </a:pPr>
            <a:r>
              <a:rPr lang="en-US" sz="3500" dirty="0">
                <a:latin typeface="Cambria" panose="02040503050406030204" pitchFamily="18" charset="0"/>
              </a:rPr>
              <a:t>28% of transgender people reported a voice disorder generally resulting from attempts to alter voice characteristics alone, resulting in vocal tension or strain.</a:t>
            </a:r>
            <a:r>
              <a:rPr lang="en-US" sz="3500" baseline="30000" dirty="0">
                <a:latin typeface="Cambria" panose="02040503050406030204" pitchFamily="18" charset="0"/>
              </a:rPr>
              <a:t>8</a:t>
            </a:r>
          </a:p>
          <a:p>
            <a:pPr marL="2418857" lvl="2" indent="-342900">
              <a:buFont typeface="Arial,Sans-Serif" panose="020B0604020202020204" pitchFamily="34" charset="0"/>
              <a:buChar char="•"/>
            </a:pPr>
            <a:r>
              <a:rPr lang="en-US" sz="3500" dirty="0">
                <a:latin typeface="Cambria" panose="02040503050406030204" pitchFamily="18" charset="0"/>
              </a:rPr>
              <a:t>Effective gender affirming voice therapy must target voice features that impact perception, without compromising health.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F9115-6DAE-4C4B-8CFA-2B373B8B9CAB}"/>
              </a:ext>
            </a:extLst>
          </p:cNvPr>
          <p:cNvSpPr txBox="1"/>
          <p:nvPr/>
        </p:nvSpPr>
        <p:spPr>
          <a:xfrm>
            <a:off x="44936229" y="25420320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183F35F3-9E16-4721-9BE7-2342F7310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7666"/>
              </p:ext>
            </p:extLst>
          </p:nvPr>
        </p:nvGraphicFramePr>
        <p:xfrm>
          <a:off x="405246" y="15845764"/>
          <a:ext cx="25631640" cy="1169981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28291">
                  <a:extLst>
                    <a:ext uri="{9D8B030D-6E8A-4147-A177-3AD203B41FA5}">
                      <a16:colId xmlns:a16="http://schemas.microsoft.com/office/drawing/2014/main" val="3049504960"/>
                    </a:ext>
                  </a:extLst>
                </a:gridCol>
                <a:gridCol w="5053263">
                  <a:extLst>
                    <a:ext uri="{9D8B030D-6E8A-4147-A177-3AD203B41FA5}">
                      <a16:colId xmlns:a16="http://schemas.microsoft.com/office/drawing/2014/main" val="1656468367"/>
                    </a:ext>
                  </a:extLst>
                </a:gridCol>
                <a:gridCol w="5967663">
                  <a:extLst>
                    <a:ext uri="{9D8B030D-6E8A-4147-A177-3AD203B41FA5}">
                      <a16:colId xmlns:a16="http://schemas.microsoft.com/office/drawing/2014/main" val="519317002"/>
                    </a:ext>
                  </a:extLst>
                </a:gridCol>
                <a:gridCol w="11382423">
                  <a:extLst>
                    <a:ext uri="{9D8B030D-6E8A-4147-A177-3AD203B41FA5}">
                      <a16:colId xmlns:a16="http://schemas.microsoft.com/office/drawing/2014/main" val="1596182452"/>
                    </a:ext>
                  </a:extLst>
                </a:gridCol>
              </a:tblGrid>
              <a:tr h="155471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Perception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1B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Acoustic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1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81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Norms Based on Sex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1B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Evidence of Impact on Perception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1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78081"/>
                  </a:ext>
                </a:extLst>
              </a:tr>
              <a:tr h="3497879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Fundamental Frequency (F</a:t>
                      </a:r>
                      <a:r>
                        <a:rPr lang="en-US" sz="4000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Means:</a:t>
                      </a:r>
                    </a:p>
                    <a:p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Male – 115Hz</a:t>
                      </a:r>
                      <a:r>
                        <a:rPr lang="en-US" sz="4000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Female - 215 Hz</a:t>
                      </a:r>
                      <a:r>
                        <a:rPr lang="en-US" sz="4000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Androgenous – 150-185 Hz</a:t>
                      </a:r>
                      <a:r>
                        <a:rPr lang="en-US" sz="4000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0" i="0" u="none" strike="noStrike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Most predictive acoustic variable of attribution</a:t>
                      </a:r>
                      <a:r>
                        <a:rPr lang="en-US" sz="4000" b="0" i="0" u="none" strike="noStrike" baseline="30000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4000" b="0" i="0" u="none" strike="noStrike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en-US" sz="4000" b="0" i="0" u="none" strike="noStrike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More than 40% of gender attribution by listeners is based on speaking fundamental frequency</a:t>
                      </a:r>
                      <a:r>
                        <a:rPr lang="en-US" sz="4000" b="0" i="0" u="none" strike="noStrike" baseline="30000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4000" b="0" i="0" u="none" strike="noStrike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449604"/>
                  </a:ext>
                </a:extLst>
              </a:tr>
              <a:tr h="2003733">
                <a:tc>
                  <a:txBody>
                    <a:bodyPr/>
                    <a:lstStyle/>
                    <a:p>
                      <a:r>
                        <a:rPr lang="en-US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Loudness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Intensity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Male – 71.36 dB</a:t>
                      </a:r>
                      <a:r>
                        <a:rPr lang="en-US" sz="4000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Female - 67.14 dB</a:t>
                      </a:r>
                      <a:r>
                        <a:rPr lang="en-US" sz="4000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000" b="0" i="0" u="none" strike="noStrike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Males have a louder voice</a:t>
                      </a:r>
                      <a:r>
                        <a:rPr lang="en-US" sz="4000" b="0" i="0" u="none" strike="noStrike" baseline="3000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  <a:p>
                      <a:pPr lvl="0">
                        <a:buNone/>
                      </a:pPr>
                      <a:r>
                        <a:rPr lang="en-US" sz="4000" b="0" i="0" u="none" strike="noStrike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Female voices are considered “light” and “soft”</a:t>
                      </a:r>
                      <a:r>
                        <a:rPr lang="en-US" sz="4000" b="0" i="0" u="none" strike="noStrike" baseline="3000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4000" b="0" i="0" u="none" strike="noStrike" noProof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674963"/>
                  </a:ext>
                </a:extLst>
              </a:tr>
              <a:tr h="1360821">
                <a:tc>
                  <a:txBody>
                    <a:bodyPr/>
                    <a:lstStyle/>
                    <a:p>
                      <a:r>
                        <a:rPr lang="en-US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Voice 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Stability and noise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Female – Lower CPP (more dysphonic)</a:t>
                      </a:r>
                      <a:r>
                        <a:rPr lang="en-US" sz="4000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Female voices are breathier and quieter</a:t>
                      </a:r>
                      <a:r>
                        <a:rPr lang="en-US" sz="4000" b="0" i="0" u="none" strike="noStrike" baseline="3000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4000" b="0" i="0" u="none" strike="noStrike" noProof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728741"/>
                  </a:ext>
                </a:extLst>
              </a:tr>
              <a:tr h="3282672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Vowel 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Formants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000" b="0" i="0" u="none" strike="noStrike" baseline="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Male – Lower F</a:t>
                      </a:r>
                      <a:r>
                        <a:rPr lang="en-US" sz="4000" b="0" i="0" u="none" strike="noStrike" baseline="-2500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n-US" sz="4000" b="0" i="0" u="none" strike="noStrike" baseline="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-F</a:t>
                      </a:r>
                      <a:r>
                        <a:rPr lang="en-US" sz="4000" b="0" i="0" u="none" strike="noStrike" baseline="-2500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en-US" sz="4000" b="0" i="0" u="none" strike="noStrike" baseline="3000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4000" b="0" i="0" u="none" strike="noStrike" baseline="0" noProof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4000" b="0" i="0" u="none" strike="noStrike" baseline="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Female - Higher F</a:t>
                      </a:r>
                      <a:r>
                        <a:rPr lang="en-US" sz="4000" b="0" i="0" u="none" strike="noStrike" baseline="-2500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n-US" sz="4000" b="0" i="0" u="none" strike="noStrike" baseline="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-F</a:t>
                      </a:r>
                      <a:r>
                        <a:rPr lang="en-US" sz="4000" b="0" i="0" u="none" strike="noStrike" baseline="-2500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en-US" sz="4000" b="0" i="0" u="none" strike="noStrike" baseline="30000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4000" b="0" i="0" u="none" strike="noStrike" baseline="0" noProof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Formant frequencies determine the vowel we hear. They vary by gender, because they depend on the size of the vocal tract</a:t>
                      </a:r>
                      <a:r>
                        <a:rPr lang="en-US" sz="4000" b="0" i="0" u="none" strike="noStrike" baseline="30000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000" b="0" i="0" u="none" strike="noStrike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Raising the frequency of first formant (F</a:t>
                      </a:r>
                      <a:r>
                        <a:rPr lang="en-US" sz="4000" b="0" i="0" u="none" strike="noStrike" baseline="-25000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n-US" sz="4000" b="0" i="0" u="none" strike="noStrike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 in vowels gives speech a female quality</a:t>
                      </a:r>
                      <a:r>
                        <a:rPr lang="en-US" sz="4000" b="0" i="0" u="none" strike="noStrike" baseline="30000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000" b="0" i="0" u="none" strike="noStrike" noProof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6936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67DAEA4-5401-49FB-1807-C26F26895394}"/>
              </a:ext>
            </a:extLst>
          </p:cNvPr>
          <p:cNvSpPr txBox="1"/>
          <p:nvPr/>
        </p:nvSpPr>
        <p:spPr>
          <a:xfrm>
            <a:off x="26518086" y="5121414"/>
            <a:ext cx="16986482" cy="179433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1352692" fontAlgn="base"/>
            <a:r>
              <a:rPr lang="en-US" sz="4000" b="1" dirty="0">
                <a:latin typeface="Cambria" panose="02040503050406030204" pitchFamily="18" charset="0"/>
              </a:rPr>
              <a:t>Research question: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b="0" dirty="0">
                <a:latin typeface="Cambria" panose="02040503050406030204" pitchFamily="18" charset="0"/>
              </a:rPr>
              <a:t>W</a:t>
            </a:r>
            <a:r>
              <a:rPr lang="en-US" sz="4000" dirty="0">
                <a:latin typeface="Cambria" panose="02040503050406030204" pitchFamily="18" charset="0"/>
              </a:rPr>
              <a:t>hich acoustic </a:t>
            </a:r>
            <a:r>
              <a:rPr lang="en-US" sz="4000" b="0" dirty="0">
                <a:latin typeface="Cambria" panose="02040503050406030204" pitchFamily="18" charset="0"/>
              </a:rPr>
              <a:t>variables predict listeners’ accuracy and </a:t>
            </a:r>
            <a:r>
              <a:rPr lang="en-US" sz="4000" dirty="0">
                <a:latin typeface="Cambria" panose="02040503050406030204" pitchFamily="18" charset="0"/>
              </a:rPr>
              <a:t>confidence in</a:t>
            </a:r>
            <a:r>
              <a:rPr lang="en-US" sz="4000" b="0" dirty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assigning gender</a:t>
            </a:r>
            <a:r>
              <a:rPr lang="en-US" sz="4000" b="0" dirty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following digital manipulation of pitch and vowel quality of speech samples?</a:t>
            </a:r>
          </a:p>
          <a:p>
            <a:pPr marL="528320" lvl="1" fontAlgn="base"/>
            <a:endParaRPr lang="en-US" sz="4000" b="1" dirty="0">
              <a:latin typeface="Cambria" panose="02040503050406030204" pitchFamily="18" charset="0"/>
            </a:endParaRPr>
          </a:p>
          <a:p>
            <a:pPr indent="-1352692" fontAlgn="base"/>
            <a:r>
              <a:rPr lang="en-US" sz="4000" b="1" dirty="0">
                <a:latin typeface="Cambria" panose="02040503050406030204" pitchFamily="18" charset="0"/>
              </a:rPr>
              <a:t>Speaker characteristics: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b="0" dirty="0">
                <a:latin typeface="Cambria" panose="02040503050406030204" pitchFamily="18" charset="0"/>
              </a:rPr>
              <a:t>Fluent English </a:t>
            </a:r>
            <a:r>
              <a:rPr lang="en-US" sz="4000" dirty="0">
                <a:latin typeface="Cambria" panose="02040503050406030204" pitchFamily="18" charset="0"/>
              </a:rPr>
              <a:t>speakers, aged: 18-25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b="0" dirty="0">
                <a:latin typeface="Cambria" panose="02040503050406030204" pitchFamily="18" charset="0"/>
              </a:rPr>
              <a:t>10 males and 10 females as determined by sex assigned at birth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b="0" dirty="0">
                <a:latin typeface="Cambria" panose="02040503050406030204" pitchFamily="18" charset="0"/>
              </a:rPr>
              <a:t>No voice disorders or prior voice therapy from an SLP</a:t>
            </a:r>
          </a:p>
          <a:p>
            <a:pPr marL="293228" lvl="1" fontAlgn="base"/>
            <a:r>
              <a:rPr lang="en-US" sz="4000" dirty="0">
                <a:latin typeface="Cambria" panose="02040503050406030204" pitchFamily="18" charset="0"/>
              </a:rPr>
              <a:t>  </a:t>
            </a:r>
          </a:p>
          <a:p>
            <a:pPr indent="-1587784" fontAlgn="base"/>
            <a:r>
              <a:rPr lang="en-US" sz="4000" b="1" dirty="0">
                <a:latin typeface="Cambria" panose="02040503050406030204" pitchFamily="18" charset="0"/>
              </a:rPr>
              <a:t>Listener characteristics: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100 males and females, aged 18-25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b="0" dirty="0">
                <a:latin typeface="Cambria" panose="02040503050406030204" pitchFamily="18" charset="0"/>
              </a:rPr>
              <a:t>No self-report of hearing impairment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b="0" dirty="0">
                <a:latin typeface="Cambria" panose="02040503050406030204" pitchFamily="18" charset="0"/>
              </a:rPr>
              <a:t>At least 12 years of education </a:t>
            </a:r>
            <a:endParaRPr lang="en-US" sz="4000" dirty="0">
              <a:latin typeface="Cambria" panose="02040503050406030204" pitchFamily="18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b="0" dirty="0">
                <a:latin typeface="Cambria" panose="02040503050406030204" pitchFamily="18" charset="0"/>
              </a:rPr>
              <a:t>Sex assigned at birth/gender identity</a:t>
            </a:r>
          </a:p>
          <a:p>
            <a:pPr fontAlgn="base"/>
            <a:endParaRPr lang="en-US" sz="4000" dirty="0">
              <a:latin typeface="Cambria" panose="02040503050406030204" pitchFamily="18" charset="0"/>
            </a:endParaRPr>
          </a:p>
          <a:p>
            <a:pPr fontAlgn="base"/>
            <a:r>
              <a:rPr lang="en-US" sz="4000" b="1" dirty="0">
                <a:latin typeface="Cambria" panose="02040503050406030204" pitchFamily="18" charset="0"/>
              </a:rPr>
              <a:t>Speech samples: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b="0" dirty="0">
                <a:latin typeface="Cambria" panose="02040503050406030204" pitchFamily="18" charset="0"/>
              </a:rPr>
              <a:t>S</a:t>
            </a:r>
            <a:r>
              <a:rPr lang="en-US" sz="4000" dirty="0">
                <a:latin typeface="Cambria" panose="02040503050406030204" pitchFamily="18" charset="0"/>
              </a:rPr>
              <a:t>ustained vowel, single words (</a:t>
            </a:r>
            <a:r>
              <a:rPr lang="en-US" sz="4000" dirty="0" err="1">
                <a:latin typeface="Cambria" panose="02040503050406030204" pitchFamily="18" charset="0"/>
              </a:rPr>
              <a:t>hVd</a:t>
            </a:r>
            <a:r>
              <a:rPr lang="en-US" sz="4000" dirty="0">
                <a:latin typeface="Cambria" panose="02040503050406030204" pitchFamily="18" charset="0"/>
              </a:rPr>
              <a:t>) following a carrier sentence,  sentences, a reading passage, and a 30-second procedural monologue.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4000" dirty="0">
              <a:latin typeface="Cambria" panose="02040503050406030204" pitchFamily="18" charset="0"/>
              <a:cs typeface="Calibri"/>
            </a:endParaRPr>
          </a:p>
          <a:p>
            <a:pPr fontAlgn="base"/>
            <a:r>
              <a:rPr lang="en-US" sz="4000" b="1" dirty="0">
                <a:latin typeface="Cambria" panose="02040503050406030204" pitchFamily="18" charset="0"/>
              </a:rPr>
              <a:t>Speech manipulations: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Pitch (fundamental frequency) and formants (F</a:t>
            </a:r>
            <a:r>
              <a:rPr lang="en-US" sz="4000" baseline="-25000" dirty="0">
                <a:latin typeface="Cambria" panose="02040503050406030204" pitchFamily="18" charset="0"/>
              </a:rPr>
              <a:t>1</a:t>
            </a:r>
            <a:r>
              <a:rPr lang="en-US" sz="4000" dirty="0">
                <a:latin typeface="Cambria" panose="02040503050406030204" pitchFamily="18" charset="0"/>
              </a:rPr>
              <a:t> and F</a:t>
            </a:r>
            <a:r>
              <a:rPr lang="en-US" sz="4000" baseline="-25000" dirty="0">
                <a:latin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</a:rPr>
              <a:t>) will be digitally manipulated using </a:t>
            </a:r>
            <a:r>
              <a:rPr lang="en-US" sz="4000" dirty="0" err="1">
                <a:latin typeface="Cambria" panose="02040503050406030204" pitchFamily="18" charset="0"/>
              </a:rPr>
              <a:t>Praat</a:t>
            </a:r>
            <a:r>
              <a:rPr lang="en-US" sz="4000" dirty="0">
                <a:latin typeface="Cambria" panose="02040503050406030204" pitchFamily="18" charset="0"/>
              </a:rPr>
              <a:t> software.</a:t>
            </a:r>
            <a:r>
              <a:rPr lang="en-US" sz="4000" baseline="30000" dirty="0">
                <a:latin typeface="Cambria" panose="02040503050406030204" pitchFamily="18" charset="0"/>
              </a:rPr>
              <a:t>5</a:t>
            </a:r>
          </a:p>
          <a:p>
            <a:pPr indent="-1352692"/>
            <a:endParaRPr lang="en-US" sz="4000" b="1">
              <a:latin typeface="Cambria" panose="02040503050406030204" pitchFamily="18" charset="0"/>
              <a:cs typeface="Calibri"/>
            </a:endParaRPr>
          </a:p>
          <a:p>
            <a:pPr indent="-1352692"/>
            <a:r>
              <a:rPr lang="en-US" sz="4000" b="1">
                <a:latin typeface="Cambria" panose="02040503050406030204" pitchFamily="18" charset="0"/>
                <a:cs typeface="Calibri"/>
              </a:rPr>
              <a:t>Procedure</a:t>
            </a:r>
            <a:r>
              <a:rPr lang="en-US" sz="4000" b="1" dirty="0">
                <a:latin typeface="Cambria" panose="02040503050406030204" pitchFamily="18" charset="0"/>
                <a:cs typeface="Calibri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>
                <a:latin typeface="Cambria" panose="02040503050406030204" pitchFamily="18" charset="0"/>
              </a:rPr>
              <a:t>Listeners will be presented with 4 samples of each utterance (unmodified, </a:t>
            </a:r>
            <a:r>
              <a:rPr lang="en-US" sz="4000" dirty="0">
                <a:latin typeface="Cambria" panose="02040503050406030204" pitchFamily="18" charset="0"/>
              </a:rPr>
              <a:t>pitch</a:t>
            </a:r>
            <a:r>
              <a:rPr lang="en-US" sz="4000" b="0" dirty="0">
                <a:latin typeface="Cambria" panose="02040503050406030204" pitchFamily="18" charset="0"/>
              </a:rPr>
              <a:t> modified,</a:t>
            </a:r>
            <a:r>
              <a:rPr lang="en-US" sz="4000" dirty="0">
                <a:latin typeface="Cambria" panose="02040503050406030204" pitchFamily="18" charset="0"/>
              </a:rPr>
              <a:t> formants </a:t>
            </a:r>
            <a:r>
              <a:rPr lang="en-US" sz="4000" b="0" dirty="0">
                <a:latin typeface="Cambria" panose="02040503050406030204" pitchFamily="18" charset="0"/>
              </a:rPr>
              <a:t>modified, both modified).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Listeners </a:t>
            </a:r>
            <a:r>
              <a:rPr lang="en-US" sz="4000" b="0" dirty="0">
                <a:latin typeface="Cambria" panose="02040503050406030204" pitchFamily="18" charset="0"/>
              </a:rPr>
              <a:t>will attribute voice as male or femal</a:t>
            </a:r>
            <a:r>
              <a:rPr lang="en-US" sz="4000" dirty="0">
                <a:latin typeface="Cambria" panose="02040503050406030204" pitchFamily="18" charset="0"/>
              </a:rPr>
              <a:t>e, and indicate the degree of femininity/masculinity in the voice using a visual analog 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4DC5A-03F6-F02D-6CA9-334EA24177F3}"/>
              </a:ext>
            </a:extLst>
          </p:cNvPr>
          <p:cNvSpPr txBox="1"/>
          <p:nvPr/>
        </p:nvSpPr>
        <p:spPr>
          <a:xfrm>
            <a:off x="26518086" y="24512883"/>
            <a:ext cx="16986482" cy="815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Antoni, C. (2015). Service delivery and the challenges of providing service to people who are transgender. Perspectives on Voice and Voice Disorders, 25(2), 59–65.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/10.1044/vvd25.2.59 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Awan S. N. (1993). Superimposition of speaking voice characteristics and 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phonetograms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 in untrained and trained vocal groups. Journal of voice : official journal of the Voice Foundation, 7(1), 30–37.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/10.1016/s0892-1997(05)80109-2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Baker, J., Ben-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Tovim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, D., Butcher, A., 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Esterman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, A., &amp; 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McLAUGHLIN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, K. (2013). Psychosocial risk factors which may differentiate between women with Functional Voice Disorder, Organic Voice Disorder and a Control group. International Journal of Speech-Language Pathology, 15(6), 547–563.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doi-org.sacredheart.idm.oclc.org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/10.3109/17549507.2012.721397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Behrman, A. (2017). Speech and Voice Science, Third Edition. Plural Publishing. 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Boersma, Paul &amp; 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Weenink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, David (2023). 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Praat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: doing phonetics by computer [Computer program]. Version 6.3.09, retrieved 2 March 2023 from http://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www.praat.org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Bowman, S. J., Casey, L. J., McAloon, J., &amp; Wootton, B. M. (2022). Assessing gender dysphoria: A systematic review of patient-reported outcome measures. Psychology of Sexual Orientation and Gender Diversity, 9(4), 398–409.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doi-org.sacredheart.idm.oclc.org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/10.1037/sgd0000486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Gallena, S. J. K., Stickels, B., &amp; Stickels, E. (2018). Gender perception after raising vowel fundamental and formant frequencies: Considerations for oral resonance research. Journal of Voice, 32(5), 592–601.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/10.1016/j.jvoice.2017.06.023 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Hancock, A. B., &amp; 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Garabedian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, L. M. (2013). Transgender voice and communication treatment: A retrospective chart review of 25 cases. International Journal of Language &amp; Communication Disorders, 48(1), 54–65.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doi-org.sacredheart.idm.oclc.org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/10.1111/j.1460-6984.2012.00185.x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Hardy, T. L. D., Rieger, J. M., Wells, K., &amp; 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Boliek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, C. A. (2018). Acoustic predictors of gender attribution, masculinity–femininity, and vocal naturalness ratings amongst transgender and cisgender speakers. Journal of Voice, 34(2).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/10.1016/j.jvoice.2018.10.002 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Latinus, M., &amp; Taylor, M. J. (2011). Discriminating male and female voices: Differentiating pitch and gender. Brain Topography, 25(2), 194–204.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/10.1007/s10548-011-0207-9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Murton, O., Hillman, R., &amp; Mehta, D. (2020). Cepstral peak prominence values for clinical voice evaluation. American Journal of Speech-Language Pathology, 29(3), 1596–1607.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/10.1044/2020_ajslp-20-00001 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Yeptain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 Leung, Oates, J., &amp; Siew Pang Chan. (2018). Voice, Articulation, and Prosody Contribute to Listener Perceptions of Speaker Gender: A Systematic Review and Meta-Analysis. Journal of Speech, Language &amp; Hearing Research, 61(2), 266–297.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/10.1044/2017_JSLHR-S-17-0067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Zhang Z. (2016). Mechanics of human voice production and control. The Journal of the Acoustical Society of America, 140(4), 2614. https://</a:t>
            </a:r>
            <a:r>
              <a:rPr lang="en-US" sz="1750" b="0" dirty="0" err="1">
                <a:latin typeface="Cambria" panose="02040503050406030204" pitchFamily="18" charset="0"/>
                <a:ea typeface="Garamond" charset="0"/>
                <a:cs typeface="Garamond" charset="0"/>
              </a:rPr>
              <a:t>doi.org</a:t>
            </a:r>
            <a:r>
              <a:rPr lang="en-US" sz="1750" b="0" dirty="0">
                <a:latin typeface="Cambria" panose="02040503050406030204" pitchFamily="18" charset="0"/>
                <a:ea typeface="Garamond" charset="0"/>
                <a:cs typeface="Garamond" charset="0"/>
              </a:rPr>
              <a:t>/10.1121/1.4964509</a:t>
            </a:r>
          </a:p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endParaRPr lang="en-US" sz="1750" b="0" dirty="0">
              <a:latin typeface="Cambria" panose="02040503050406030204" pitchFamily="18" charset="0"/>
              <a:ea typeface="Garamond" charset="0"/>
              <a:cs typeface="Garamond" charset="0"/>
            </a:endParaRPr>
          </a:p>
        </p:txBody>
      </p:sp>
      <p:pic>
        <p:nvPicPr>
          <p:cNvPr id="9" name="Picture 8" descr="Background pattern, timeline&#10;&#10;Description automatically generated">
            <a:extLst>
              <a:ext uri="{FF2B5EF4-FFF2-40B4-BE49-F238E27FC236}">
                <a16:creationId xmlns:a16="http://schemas.microsoft.com/office/drawing/2014/main" id="{005B856B-F06E-0937-D952-27C093223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687" y="27772353"/>
            <a:ext cx="9626391" cy="3956860"/>
          </a:xfrm>
          <a:prstGeom prst="rect">
            <a:avLst/>
          </a:prstGeom>
        </p:spPr>
      </p:pic>
      <p:pic>
        <p:nvPicPr>
          <p:cNvPr id="13" name="Picture 12" descr="Timeline&#10;&#10;Description automatically generated with low confidence">
            <a:extLst>
              <a:ext uri="{FF2B5EF4-FFF2-40B4-BE49-F238E27FC236}">
                <a16:creationId xmlns:a16="http://schemas.microsoft.com/office/drawing/2014/main" id="{BBB170EC-AD11-8ACF-8D72-2EF4524DB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2065" y="27772353"/>
            <a:ext cx="9626391" cy="39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1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1208</Words>
  <Application>Microsoft Macintosh PowerPoint</Application>
  <PresentationFormat>Custom</PresentationFormat>
  <Paragraphs>216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Arial,Sans-Serif</vt:lpstr>
      <vt:lpstr>Calibri</vt:lpstr>
      <vt:lpstr>Cambria</vt:lpstr>
      <vt:lpstr>Office Theme</vt:lpstr>
      <vt:lpstr>PowerPoint Presentation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Inge-Marie Eigsti</dc:creator>
  <cp:lastModifiedBy>Savage, Jonah D.</cp:lastModifiedBy>
  <cp:revision>1</cp:revision>
  <cp:lastPrinted>2021-05-19T12:45:26Z</cp:lastPrinted>
  <dcterms:created xsi:type="dcterms:W3CDTF">2014-04-01T14:15:07Z</dcterms:created>
  <dcterms:modified xsi:type="dcterms:W3CDTF">2023-04-19T14:57:33Z</dcterms:modified>
</cp:coreProperties>
</file>