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3CE65DC6.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43891200" cy="32918400"/>
  <p:notesSz cx="6858000" cy="9144000"/>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5"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0E301B-25C8-C939-0087-394E4AA1515F}" name="Alexanian, Hannah R." initials="HA" userId="S::alexanianh@mail.sacredheart.edu::ef23c44f-201f-4fbc-8d48-a39432a3f40c" providerId="AD"/>
  <p188:author id="{4F49F35A-944E-685E-AD77-BCEF42DF3E33}" name="Moran, Prof. Matthew F." initials="MPMF" userId="S::moranm@sacredheart.edu::50d0339a-1c7f-446d-b93a-23d5a446cf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BCF"/>
    <a:srgbClr val="7670A8"/>
    <a:srgbClr val="B8ADFF"/>
    <a:srgbClr val="B255FB"/>
    <a:srgbClr val="9A46DC"/>
    <a:srgbClr val="9D93DC"/>
    <a:srgbClr val="5B9BED"/>
    <a:srgbClr val="00BEFF"/>
    <a:srgbClr val="0064AE"/>
    <a:srgbClr val="CC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06BCE-6258-F94B-B562-CB42EFB82126}" v="12" dt="2023-04-19T21:38:05.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6"/>
    <p:restoredTop sz="95976"/>
  </p:normalViewPr>
  <p:slideViewPr>
    <p:cSldViewPr>
      <p:cViewPr>
        <p:scale>
          <a:sx n="24" d="100"/>
          <a:sy n="24" d="100"/>
        </p:scale>
        <p:origin x="1656" y="23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ian, Hannah R." userId="ef23c44f-201f-4fbc-8d48-a39432a3f40c" providerId="ADAL" clId="{27406BCE-6258-F94B-B562-CB42EFB82126}"/>
    <pc:docChg chg="undo custSel modSld">
      <pc:chgData name="Alexanian, Hannah R." userId="ef23c44f-201f-4fbc-8d48-a39432a3f40c" providerId="ADAL" clId="{27406BCE-6258-F94B-B562-CB42EFB82126}" dt="2023-04-19T21:38:05.433" v="13" actId="1076"/>
      <pc:docMkLst>
        <pc:docMk/>
      </pc:docMkLst>
      <pc:sldChg chg="addSp delSp modSp mod">
        <pc:chgData name="Alexanian, Hannah R." userId="ef23c44f-201f-4fbc-8d48-a39432a3f40c" providerId="ADAL" clId="{27406BCE-6258-F94B-B562-CB42EFB82126}" dt="2023-04-19T21:38:05.433" v="13" actId="1076"/>
        <pc:sldMkLst>
          <pc:docMk/>
          <pc:sldMk cId="1021730246" sldId="256"/>
        </pc:sldMkLst>
        <pc:picChg chg="mod">
          <ac:chgData name="Alexanian, Hannah R." userId="ef23c44f-201f-4fbc-8d48-a39432a3f40c" providerId="ADAL" clId="{27406BCE-6258-F94B-B562-CB42EFB82126}" dt="2023-04-19T21:37:46.903" v="6" actId="1076"/>
          <ac:picMkLst>
            <pc:docMk/>
            <pc:sldMk cId="1021730246" sldId="256"/>
            <ac:picMk id="2" creationId="{00000000-0000-0000-0000-000000000000}"/>
          </ac:picMkLst>
        </pc:picChg>
        <pc:picChg chg="add del mod">
          <ac:chgData name="Alexanian, Hannah R." userId="ef23c44f-201f-4fbc-8d48-a39432a3f40c" providerId="ADAL" clId="{27406BCE-6258-F94B-B562-CB42EFB82126}" dt="2023-04-19T21:37:47.552" v="7"/>
          <ac:picMkLst>
            <pc:docMk/>
            <pc:sldMk cId="1021730246" sldId="256"/>
            <ac:picMk id="1026" creationId="{532E554E-5512-9466-0DAE-C5D5A3277EC0}"/>
          </ac:picMkLst>
        </pc:picChg>
        <pc:picChg chg="add mod">
          <ac:chgData name="Alexanian, Hannah R." userId="ef23c44f-201f-4fbc-8d48-a39432a3f40c" providerId="ADAL" clId="{27406BCE-6258-F94B-B562-CB42EFB82126}" dt="2023-04-19T21:38:05.433" v="13" actId="1076"/>
          <ac:picMkLst>
            <pc:docMk/>
            <pc:sldMk cId="1021730246" sldId="256"/>
            <ac:picMk id="1028" creationId="{9992B907-56E0-B60B-FCDC-A1198D129D7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ailsacredheart-my.sharepoint.com/personal/moranm_sacredheart_edu/Documents/Documents/Research/Projects/Theia%20Parkinsons%20Gait/Data/Participants/Participant_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ailsacredheart-my.sharepoint.com/personal/moranm_sacredheart_edu/Documents/Documents/Research/Projects/Theia%20Parkinsons%20Gait/Data/Participants/Participant_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Turn Around Times vs. Rotations (Mental Rotation)</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tx2">
                  <a:lumMod val="75000"/>
                </a:schemeClr>
              </a:solidFill>
              <a:ln w="9525">
                <a:solidFill>
                  <a:schemeClr val="accent1"/>
                </a:solidFill>
              </a:ln>
              <a:effectLst/>
            </c:spPr>
          </c:marker>
          <c:trendline>
            <c:spPr>
              <a:ln w="19050" cap="rnd">
                <a:solidFill>
                  <a:schemeClr val="tx2"/>
                </a:solidFill>
                <a:prstDash val="sysDot"/>
              </a:ln>
              <a:effectLst/>
            </c:spPr>
            <c:trendlineType val="linear"/>
            <c:dispRSqr val="0"/>
            <c:dispEq val="0"/>
          </c:trendline>
          <c:xVal>
            <c:numRef>
              <c:f>'HA Project'!$E$2:$E$18</c:f>
              <c:numCache>
                <c:formatCode>General</c:formatCode>
                <c:ptCount val="17"/>
                <c:pt idx="0">
                  <c:v>3.645</c:v>
                </c:pt>
                <c:pt idx="1">
                  <c:v>3.1110000000000002</c:v>
                </c:pt>
                <c:pt idx="2">
                  <c:v>2.4020000000000001</c:v>
                </c:pt>
                <c:pt idx="3">
                  <c:v>2.9449999999999998</c:v>
                </c:pt>
                <c:pt idx="4">
                  <c:v>3.262</c:v>
                </c:pt>
                <c:pt idx="5">
                  <c:v>2.202</c:v>
                </c:pt>
                <c:pt idx="6">
                  <c:v>2.11</c:v>
                </c:pt>
                <c:pt idx="7">
                  <c:v>2.6440000000000001</c:v>
                </c:pt>
                <c:pt idx="8">
                  <c:v>3.8540000000000001</c:v>
                </c:pt>
                <c:pt idx="9">
                  <c:v>2.9609999999999999</c:v>
                </c:pt>
                <c:pt idx="10">
                  <c:v>2.92</c:v>
                </c:pt>
                <c:pt idx="11">
                  <c:v>2.427</c:v>
                </c:pt>
                <c:pt idx="12">
                  <c:v>2.6360000000000001</c:v>
                </c:pt>
                <c:pt idx="13">
                  <c:v>3.9119999999999999</c:v>
                </c:pt>
                <c:pt idx="14">
                  <c:v>2.5030000000000001</c:v>
                </c:pt>
                <c:pt idx="15">
                  <c:v>3.1869999999999998</c:v>
                </c:pt>
                <c:pt idx="16">
                  <c:v>4.1459999999999999</c:v>
                </c:pt>
              </c:numCache>
            </c:numRef>
          </c:xVal>
          <c:yVal>
            <c:numRef>
              <c:f>'HA Project'!$L$2:$L$18</c:f>
              <c:numCache>
                <c:formatCode>General</c:formatCode>
                <c:ptCount val="17"/>
                <c:pt idx="0">
                  <c:v>13</c:v>
                </c:pt>
                <c:pt idx="1">
                  <c:v>51</c:v>
                </c:pt>
                <c:pt idx="2">
                  <c:v>93</c:v>
                </c:pt>
                <c:pt idx="3">
                  <c:v>60</c:v>
                </c:pt>
                <c:pt idx="4">
                  <c:v>47</c:v>
                </c:pt>
                <c:pt idx="5">
                  <c:v>131</c:v>
                </c:pt>
                <c:pt idx="6">
                  <c:v>76</c:v>
                </c:pt>
                <c:pt idx="7">
                  <c:v>60</c:v>
                </c:pt>
                <c:pt idx="8">
                  <c:v>30</c:v>
                </c:pt>
                <c:pt idx="9">
                  <c:v>54</c:v>
                </c:pt>
                <c:pt idx="10">
                  <c:v>52</c:v>
                </c:pt>
                <c:pt idx="11">
                  <c:v>21</c:v>
                </c:pt>
                <c:pt idx="12">
                  <c:v>98</c:v>
                </c:pt>
                <c:pt idx="13">
                  <c:v>10</c:v>
                </c:pt>
                <c:pt idx="14">
                  <c:v>53</c:v>
                </c:pt>
                <c:pt idx="15">
                  <c:v>75</c:v>
                </c:pt>
                <c:pt idx="16">
                  <c:v>36</c:v>
                </c:pt>
              </c:numCache>
            </c:numRef>
          </c:yVal>
          <c:smooth val="0"/>
          <c:extLst>
            <c:ext xmlns:c16="http://schemas.microsoft.com/office/drawing/2014/chart" uri="{C3380CC4-5D6E-409C-BE32-E72D297353CC}">
              <c16:uniqueId val="{00000001-0211-C745-B2CC-EDE87EAF6378}"/>
            </c:ext>
          </c:extLst>
        </c:ser>
        <c:dLbls>
          <c:showLegendKey val="0"/>
          <c:showVal val="0"/>
          <c:showCatName val="0"/>
          <c:showSerName val="0"/>
          <c:showPercent val="0"/>
          <c:showBubbleSize val="0"/>
        </c:dLbls>
        <c:axId val="123729008"/>
        <c:axId val="1874690736"/>
      </c:scatterChart>
      <c:valAx>
        <c:axId val="123729008"/>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690736"/>
        <c:crosses val="autoZero"/>
        <c:crossBetween val="midCat"/>
      </c:valAx>
      <c:valAx>
        <c:axId val="1874690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Visiospatial Skill Score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29008"/>
        <c:crosses val="autoZero"/>
        <c:crossBetween val="midCat"/>
      </c:valAx>
      <c:spPr>
        <a:noFill/>
        <a:ln>
          <a:solidFill>
            <a:schemeClr val="tx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Walk</a:t>
            </a:r>
            <a:r>
              <a:rPr lang="en-US" sz="1800" b="1" baseline="0" dirty="0"/>
              <a:t> 2</a:t>
            </a:r>
            <a:r>
              <a:rPr lang="en-US" sz="1800" b="1" dirty="0"/>
              <a:t> Times vs. Rotations (Mental Rotation)</a:t>
            </a:r>
          </a:p>
        </c:rich>
      </c:tx>
      <c:layout>
        <c:manualLayout>
          <c:xMode val="edge"/>
          <c:yMode val="edge"/>
          <c:x val="0.24277247602142868"/>
          <c:y val="5.79918425361655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115519181111915E-2"/>
          <c:y val="0.17543268482336924"/>
          <c:w val="0.90033765524007126"/>
          <c:h val="0.77341671850323579"/>
        </c:manualLayout>
      </c:layout>
      <c:scatterChart>
        <c:scatterStyle val="lineMarker"/>
        <c:varyColors val="0"/>
        <c:ser>
          <c:idx val="0"/>
          <c:order val="0"/>
          <c:spPr>
            <a:ln w="19050" cap="rnd">
              <a:noFill/>
              <a:round/>
            </a:ln>
            <a:effectLst/>
          </c:spPr>
          <c:marker>
            <c:symbol val="circle"/>
            <c:size val="5"/>
            <c:spPr>
              <a:solidFill>
                <a:srgbClr val="948BCF"/>
              </a:solidFill>
              <a:ln w="9525">
                <a:solidFill>
                  <a:schemeClr val="accent1"/>
                </a:solidFill>
              </a:ln>
              <a:effectLst/>
            </c:spPr>
          </c:marker>
          <c:trendline>
            <c:spPr>
              <a:ln w="19050" cap="rnd">
                <a:solidFill>
                  <a:srgbClr val="7670A8"/>
                </a:solidFill>
                <a:prstDash val="sysDot"/>
              </a:ln>
              <a:effectLst/>
            </c:spPr>
            <c:trendlineType val="linear"/>
            <c:dispRSqr val="0"/>
            <c:dispEq val="0"/>
          </c:trendline>
          <c:xVal>
            <c:numRef>
              <c:f>'HA Project'!$F$2:$F$18</c:f>
              <c:numCache>
                <c:formatCode>General</c:formatCode>
                <c:ptCount val="17"/>
                <c:pt idx="0">
                  <c:v>2.286</c:v>
                </c:pt>
                <c:pt idx="1">
                  <c:v>1.91</c:v>
                </c:pt>
                <c:pt idx="2">
                  <c:v>1.4850000000000001</c:v>
                </c:pt>
                <c:pt idx="3">
                  <c:v>1.66</c:v>
                </c:pt>
                <c:pt idx="4">
                  <c:v>1.9770000000000001</c:v>
                </c:pt>
                <c:pt idx="5">
                  <c:v>1.4510000000000001</c:v>
                </c:pt>
                <c:pt idx="6">
                  <c:v>1.677</c:v>
                </c:pt>
                <c:pt idx="7">
                  <c:v>1.518</c:v>
                </c:pt>
                <c:pt idx="8">
                  <c:v>2.6779999999999999</c:v>
                </c:pt>
                <c:pt idx="9">
                  <c:v>1.8440000000000001</c:v>
                </c:pt>
                <c:pt idx="10">
                  <c:v>2.0019999999999998</c:v>
                </c:pt>
                <c:pt idx="11">
                  <c:v>1.6930000000000001</c:v>
                </c:pt>
                <c:pt idx="12">
                  <c:v>1.752</c:v>
                </c:pt>
                <c:pt idx="13">
                  <c:v>2.4020000000000001</c:v>
                </c:pt>
                <c:pt idx="14">
                  <c:v>1.593</c:v>
                </c:pt>
                <c:pt idx="15">
                  <c:v>1.96</c:v>
                </c:pt>
                <c:pt idx="16">
                  <c:v>2.1859999999999999</c:v>
                </c:pt>
              </c:numCache>
            </c:numRef>
          </c:xVal>
          <c:yVal>
            <c:numRef>
              <c:f>'HA Project'!$L$2:$L$18</c:f>
              <c:numCache>
                <c:formatCode>General</c:formatCode>
                <c:ptCount val="17"/>
                <c:pt idx="0">
                  <c:v>13</c:v>
                </c:pt>
                <c:pt idx="1">
                  <c:v>51</c:v>
                </c:pt>
                <c:pt idx="2">
                  <c:v>93</c:v>
                </c:pt>
                <c:pt idx="3">
                  <c:v>60</c:v>
                </c:pt>
                <c:pt idx="4">
                  <c:v>47</c:v>
                </c:pt>
                <c:pt idx="5">
                  <c:v>131</c:v>
                </c:pt>
                <c:pt idx="6">
                  <c:v>76</c:v>
                </c:pt>
                <c:pt idx="7">
                  <c:v>60</c:v>
                </c:pt>
                <c:pt idx="8">
                  <c:v>30</c:v>
                </c:pt>
                <c:pt idx="9">
                  <c:v>54</c:v>
                </c:pt>
                <c:pt idx="10">
                  <c:v>52</c:v>
                </c:pt>
                <c:pt idx="11">
                  <c:v>21</c:v>
                </c:pt>
                <c:pt idx="12">
                  <c:v>98</c:v>
                </c:pt>
                <c:pt idx="13">
                  <c:v>10</c:v>
                </c:pt>
                <c:pt idx="14">
                  <c:v>53</c:v>
                </c:pt>
                <c:pt idx="15">
                  <c:v>75</c:v>
                </c:pt>
                <c:pt idx="16">
                  <c:v>36</c:v>
                </c:pt>
              </c:numCache>
            </c:numRef>
          </c:yVal>
          <c:smooth val="0"/>
          <c:extLst>
            <c:ext xmlns:c16="http://schemas.microsoft.com/office/drawing/2014/chart" uri="{C3380CC4-5D6E-409C-BE32-E72D297353CC}">
              <c16:uniqueId val="{00000001-EBA4-6141-8A1D-89B718A6C35F}"/>
            </c:ext>
          </c:extLst>
        </c:ser>
        <c:dLbls>
          <c:showLegendKey val="0"/>
          <c:showVal val="0"/>
          <c:showCatName val="0"/>
          <c:showSerName val="0"/>
          <c:showPercent val="0"/>
          <c:showBubbleSize val="0"/>
        </c:dLbls>
        <c:axId val="123729008"/>
        <c:axId val="1874690736"/>
      </c:scatterChart>
      <c:valAx>
        <c:axId val="123729008"/>
        <c:scaling>
          <c:orientation val="minMax"/>
          <c:max val="2.8"/>
          <c:min val="1.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690736"/>
        <c:crosses val="autoZero"/>
        <c:crossBetween val="midCat"/>
      </c:valAx>
      <c:valAx>
        <c:axId val="1874690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Visiospatial Skill Score</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290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100_3CE65DC6.xml><?xml version="1.0" encoding="utf-8"?>
<p188:cmLst xmlns:a="http://schemas.openxmlformats.org/drawingml/2006/main" xmlns:r="http://schemas.openxmlformats.org/officeDocument/2006/relationships" xmlns:p188="http://schemas.microsoft.com/office/powerpoint/2018/8/main">
  <p188:cm id="{B99F563E-9CFB-424D-991E-DBD799B0CCA6}" authorId="{4F49F35A-944E-685E-AD77-BCEF42DF3E33}" created="2023-04-19T19:06:19.296">
    <ac:deMkLst xmlns:ac="http://schemas.microsoft.com/office/drawing/2013/main/command">
      <pc:docMk xmlns:pc="http://schemas.microsoft.com/office/powerpoint/2013/main/command"/>
      <pc:sldMk xmlns:pc="http://schemas.microsoft.com/office/powerpoint/2013/main/command" cId="1021730246" sldId="256"/>
      <ac:picMk id="1028" creationId="{040C5FB0-3551-1F07-F680-20A5A8BE90F9}"/>
    </ac:deMkLst>
    <p188:txBody>
      <a:bodyPr/>
      <a:lstStyle/>
      <a:p>
        <a:r>
          <a:rPr lang="en-US"/>
          <a:t>I think if you inserted images of Creyos tests, it would help with your explanation of study.  We didn't really use MOCA in our study. Google Creyos Double Trouble and then look at images...you can do same for other 3 tests.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54CFE-5C84-544D-BF9F-FF8F7359E12F}" type="datetimeFigureOut">
              <a:rPr lang="en-US" smtClean="0"/>
              <a:t>4/19/23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67E59-9404-B048-836F-A6F6EF77892E}" type="slidenum">
              <a:rPr lang="en-US" smtClean="0"/>
              <a:t>‹#›</a:t>
            </a:fld>
            <a:endParaRPr lang="en-US"/>
          </a:p>
        </p:txBody>
      </p:sp>
    </p:spTree>
    <p:extLst>
      <p:ext uri="{BB962C8B-B14F-4D97-AF65-F5344CB8AC3E}">
        <p14:creationId xmlns:p14="http://schemas.microsoft.com/office/powerpoint/2010/main" val="373210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effectLst/>
                <a:latin typeface="Rockwell" panose="02060603020205020403" pitchFamily="18" charset="77"/>
              </a:rPr>
              <a:t>Participants/medication: Effects of carbidopa-levodopa medication are maintained between 4 to 6 hours.</a:t>
            </a:r>
            <a:r>
              <a:rPr lang="en-US" sz="1200" baseline="30000" dirty="0">
                <a:solidFill>
                  <a:schemeClr val="accent1"/>
                </a:solidFill>
                <a:effectLst/>
                <a:latin typeface="Rockwell" panose="02060603020205020403" pitchFamily="18" charset="77"/>
              </a:rPr>
              <a:t>13</a:t>
            </a:r>
            <a:endParaRPr lang="en-US" sz="4800" dirty="0">
              <a:solidFill>
                <a:schemeClr val="accent1"/>
              </a:solidFill>
              <a:effectLst/>
              <a:latin typeface="Rockwell" panose="02060603020205020403" pitchFamily="18" charset="77"/>
            </a:endParaRPr>
          </a:p>
          <a:p>
            <a:endParaRPr lang="en-US" dirty="0"/>
          </a:p>
        </p:txBody>
      </p:sp>
      <p:sp>
        <p:nvSpPr>
          <p:cNvPr id="4" name="Slide Number Placeholder 3"/>
          <p:cNvSpPr>
            <a:spLocks noGrp="1"/>
          </p:cNvSpPr>
          <p:nvPr>
            <p:ph type="sldNum" sz="quarter" idx="5"/>
          </p:nvPr>
        </p:nvSpPr>
        <p:spPr/>
        <p:txBody>
          <a:bodyPr/>
          <a:lstStyle/>
          <a:p>
            <a:fld id="{AC567E59-9404-B048-836F-A6F6EF77892E}" type="slidenum">
              <a:rPr lang="en-US" smtClean="0"/>
              <a:t>1</a:t>
            </a:fld>
            <a:endParaRPr lang="en-US"/>
          </a:p>
        </p:txBody>
      </p:sp>
    </p:spTree>
    <p:extLst>
      <p:ext uri="{BB962C8B-B14F-4D97-AF65-F5344CB8AC3E}">
        <p14:creationId xmlns:p14="http://schemas.microsoft.com/office/powerpoint/2010/main" val="65628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821426" indent="0" algn="ctr">
              <a:buNone/>
              <a:defRPr>
                <a:solidFill>
                  <a:schemeClr val="tx1">
                    <a:tint val="75000"/>
                  </a:schemeClr>
                </a:solidFill>
              </a:defRPr>
            </a:lvl2pPr>
            <a:lvl3pPr marL="5642852" indent="0" algn="ctr">
              <a:buNone/>
              <a:defRPr>
                <a:solidFill>
                  <a:schemeClr val="tx1">
                    <a:tint val="75000"/>
                  </a:schemeClr>
                </a:solidFill>
              </a:defRPr>
            </a:lvl3pPr>
            <a:lvl4pPr marL="8464280" indent="0" algn="ctr">
              <a:buNone/>
              <a:defRPr>
                <a:solidFill>
                  <a:schemeClr val="tx1">
                    <a:tint val="75000"/>
                  </a:schemeClr>
                </a:solidFill>
              </a:defRPr>
            </a:lvl4pPr>
            <a:lvl5pPr marL="11285706" indent="0" algn="ctr">
              <a:buNone/>
              <a:defRPr>
                <a:solidFill>
                  <a:schemeClr val="tx1">
                    <a:tint val="75000"/>
                  </a:schemeClr>
                </a:solidFill>
              </a:defRPr>
            </a:lvl5pPr>
            <a:lvl6pPr marL="14107132" indent="0" algn="ctr">
              <a:buNone/>
              <a:defRPr>
                <a:solidFill>
                  <a:schemeClr val="tx1">
                    <a:tint val="75000"/>
                  </a:schemeClr>
                </a:solidFill>
              </a:defRPr>
            </a:lvl6pPr>
            <a:lvl7pPr marL="16928559" indent="0" algn="ctr">
              <a:buNone/>
              <a:defRPr>
                <a:solidFill>
                  <a:schemeClr val="tx1">
                    <a:tint val="75000"/>
                  </a:schemeClr>
                </a:solidFill>
              </a:defRPr>
            </a:lvl7pPr>
            <a:lvl8pPr marL="19749985" indent="0" algn="ctr">
              <a:buNone/>
              <a:defRPr>
                <a:solidFill>
                  <a:schemeClr val="tx1">
                    <a:tint val="75000"/>
                  </a:schemeClr>
                </a:solidFill>
              </a:defRPr>
            </a:lvl8pPr>
            <a:lvl9pPr marL="225714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F16189-DB41-42F5-B187-0E036EE96E0B}" type="datetimeFigureOut">
              <a:rPr lang="en-US" smtClean="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5886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39921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6"/>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24645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143289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24684" b="1" cap="all"/>
            </a:lvl1pPr>
          </a:lstStyle>
          <a:p>
            <a:r>
              <a:rPr lang="en-US"/>
              <a:t>Click to edit Master title style</a:t>
            </a:r>
          </a:p>
        </p:txBody>
      </p:sp>
      <p:sp>
        <p:nvSpPr>
          <p:cNvPr id="3" name="Text Placeholder 2"/>
          <p:cNvSpPr>
            <a:spLocks noGrp="1"/>
          </p:cNvSpPr>
          <p:nvPr>
            <p:ph type="body" idx="1"/>
          </p:nvPr>
        </p:nvSpPr>
        <p:spPr>
          <a:xfrm>
            <a:off x="3467103" y="13952227"/>
            <a:ext cx="37307520" cy="7200899"/>
          </a:xfrm>
        </p:spPr>
        <p:txBody>
          <a:bodyPr anchor="b"/>
          <a:lstStyle>
            <a:lvl1pPr marL="0" indent="0">
              <a:buNone/>
              <a:defRPr sz="12471">
                <a:solidFill>
                  <a:schemeClr val="tx1">
                    <a:tint val="75000"/>
                  </a:schemeClr>
                </a:solidFill>
              </a:defRPr>
            </a:lvl1pPr>
            <a:lvl2pPr marL="2821426" indent="0">
              <a:buNone/>
              <a:defRPr sz="11186">
                <a:solidFill>
                  <a:schemeClr val="tx1">
                    <a:tint val="75000"/>
                  </a:schemeClr>
                </a:solidFill>
              </a:defRPr>
            </a:lvl2pPr>
            <a:lvl3pPr marL="5642852" indent="0">
              <a:buNone/>
              <a:defRPr sz="9900">
                <a:solidFill>
                  <a:schemeClr val="tx1">
                    <a:tint val="75000"/>
                  </a:schemeClr>
                </a:solidFill>
              </a:defRPr>
            </a:lvl3pPr>
            <a:lvl4pPr marL="8464280" indent="0">
              <a:buNone/>
              <a:defRPr sz="8614">
                <a:solidFill>
                  <a:schemeClr val="tx1">
                    <a:tint val="75000"/>
                  </a:schemeClr>
                </a:solidFill>
              </a:defRPr>
            </a:lvl4pPr>
            <a:lvl5pPr marL="11285706" indent="0">
              <a:buNone/>
              <a:defRPr sz="8614">
                <a:solidFill>
                  <a:schemeClr val="tx1">
                    <a:tint val="75000"/>
                  </a:schemeClr>
                </a:solidFill>
              </a:defRPr>
            </a:lvl5pPr>
            <a:lvl6pPr marL="14107132" indent="0">
              <a:buNone/>
              <a:defRPr sz="8614">
                <a:solidFill>
                  <a:schemeClr val="tx1">
                    <a:tint val="75000"/>
                  </a:schemeClr>
                </a:solidFill>
              </a:defRPr>
            </a:lvl6pPr>
            <a:lvl7pPr marL="16928559" indent="0">
              <a:buNone/>
              <a:defRPr sz="8614">
                <a:solidFill>
                  <a:schemeClr val="tx1">
                    <a:tint val="75000"/>
                  </a:schemeClr>
                </a:solidFill>
              </a:defRPr>
            </a:lvl7pPr>
            <a:lvl8pPr marL="19749985" indent="0">
              <a:buNone/>
              <a:defRPr sz="8614">
                <a:solidFill>
                  <a:schemeClr val="tx1">
                    <a:tint val="75000"/>
                  </a:schemeClr>
                </a:solidFill>
              </a:defRPr>
            </a:lvl8pPr>
            <a:lvl9pPr marL="22571414" indent="0">
              <a:buNone/>
              <a:defRPr sz="86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16189-DB41-42F5-B187-0E036EE96E0B}" type="datetimeFigureOut">
              <a:rPr lang="en-US" smtClean="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96624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5"/>
            <a:ext cx="19385280" cy="21724623"/>
          </a:xfrm>
        </p:spPr>
        <p:txBody>
          <a:bodyPr/>
          <a:lstStyle>
            <a:lvl1pPr>
              <a:defRPr sz="17228"/>
            </a:lvl1pPr>
            <a:lvl2pPr>
              <a:defRPr sz="14786"/>
            </a:lvl2pPr>
            <a:lvl3pPr>
              <a:defRPr sz="12471"/>
            </a:lvl3pPr>
            <a:lvl4pPr>
              <a:defRPr sz="11186"/>
            </a:lvl4pPr>
            <a:lvl5pPr>
              <a:defRPr sz="11186"/>
            </a:lvl5pPr>
            <a:lvl6pPr>
              <a:defRPr sz="11186"/>
            </a:lvl6pPr>
            <a:lvl7pPr>
              <a:defRPr sz="11186"/>
            </a:lvl7pPr>
            <a:lvl8pPr>
              <a:defRPr sz="11186"/>
            </a:lvl8pPr>
            <a:lvl9pPr>
              <a:defRPr sz="111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5"/>
            <a:ext cx="19385280" cy="21724623"/>
          </a:xfrm>
        </p:spPr>
        <p:txBody>
          <a:bodyPr/>
          <a:lstStyle>
            <a:lvl1pPr>
              <a:defRPr sz="17228"/>
            </a:lvl1pPr>
            <a:lvl2pPr>
              <a:defRPr sz="14786"/>
            </a:lvl2pPr>
            <a:lvl3pPr>
              <a:defRPr sz="12471"/>
            </a:lvl3pPr>
            <a:lvl4pPr>
              <a:defRPr sz="11186"/>
            </a:lvl4pPr>
            <a:lvl5pPr>
              <a:defRPr sz="11186"/>
            </a:lvl5pPr>
            <a:lvl6pPr>
              <a:defRPr sz="11186"/>
            </a:lvl6pPr>
            <a:lvl7pPr>
              <a:defRPr sz="11186"/>
            </a:lvl7pPr>
            <a:lvl8pPr>
              <a:defRPr sz="11186"/>
            </a:lvl8pPr>
            <a:lvl9pPr>
              <a:defRPr sz="111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F16189-DB41-42F5-B187-0E036EE96E0B}" type="datetimeFigureOut">
              <a:rPr lang="en-US" smtClean="0"/>
              <a:t>4/19/23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256550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5"/>
            <a:ext cx="19392903" cy="3070858"/>
          </a:xfrm>
        </p:spPr>
        <p:txBody>
          <a:bodyPr anchor="b"/>
          <a:lstStyle>
            <a:lvl1pPr marL="0" indent="0">
              <a:buNone/>
              <a:defRPr sz="14786" b="1"/>
            </a:lvl1pPr>
            <a:lvl2pPr marL="2821426" indent="0">
              <a:buNone/>
              <a:defRPr sz="12471" b="1"/>
            </a:lvl2pPr>
            <a:lvl3pPr marL="5642852" indent="0">
              <a:buNone/>
              <a:defRPr sz="11186" b="1"/>
            </a:lvl3pPr>
            <a:lvl4pPr marL="8464280" indent="0">
              <a:buNone/>
              <a:defRPr sz="9900" b="1"/>
            </a:lvl4pPr>
            <a:lvl5pPr marL="11285706" indent="0">
              <a:buNone/>
              <a:defRPr sz="9900" b="1"/>
            </a:lvl5pPr>
            <a:lvl6pPr marL="14107132" indent="0">
              <a:buNone/>
              <a:defRPr sz="9900" b="1"/>
            </a:lvl6pPr>
            <a:lvl7pPr marL="16928559" indent="0">
              <a:buNone/>
              <a:defRPr sz="9900" b="1"/>
            </a:lvl7pPr>
            <a:lvl8pPr marL="19749985" indent="0">
              <a:buNone/>
              <a:defRPr sz="9900" b="1"/>
            </a:lvl8pPr>
            <a:lvl9pPr marL="22571414" indent="0">
              <a:buNone/>
              <a:defRPr sz="9900" b="1"/>
            </a:lvl9pPr>
          </a:lstStyle>
          <a:p>
            <a:pPr lvl="0"/>
            <a:r>
              <a:rPr lang="en-US"/>
              <a:t>Click to edit Master text styles</a:t>
            </a:r>
          </a:p>
        </p:txBody>
      </p:sp>
      <p:sp>
        <p:nvSpPr>
          <p:cNvPr id="4" name="Content Placeholder 3"/>
          <p:cNvSpPr>
            <a:spLocks noGrp="1"/>
          </p:cNvSpPr>
          <p:nvPr>
            <p:ph sz="half" idx="2"/>
          </p:nvPr>
        </p:nvSpPr>
        <p:spPr>
          <a:xfrm>
            <a:off x="2194560" y="10439403"/>
            <a:ext cx="19392903" cy="18966182"/>
          </a:xfrm>
        </p:spPr>
        <p:txBody>
          <a:bodyPr/>
          <a:lstStyle>
            <a:lvl1pPr>
              <a:defRPr sz="14786"/>
            </a:lvl1pPr>
            <a:lvl2pPr>
              <a:defRPr sz="12471"/>
            </a:lvl2pPr>
            <a:lvl3pPr>
              <a:defRPr sz="11186"/>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5"/>
            <a:ext cx="19400520" cy="3070858"/>
          </a:xfrm>
        </p:spPr>
        <p:txBody>
          <a:bodyPr anchor="b"/>
          <a:lstStyle>
            <a:lvl1pPr marL="0" indent="0">
              <a:buNone/>
              <a:defRPr sz="14786" b="1"/>
            </a:lvl1pPr>
            <a:lvl2pPr marL="2821426" indent="0">
              <a:buNone/>
              <a:defRPr sz="12471" b="1"/>
            </a:lvl2pPr>
            <a:lvl3pPr marL="5642852" indent="0">
              <a:buNone/>
              <a:defRPr sz="11186" b="1"/>
            </a:lvl3pPr>
            <a:lvl4pPr marL="8464280" indent="0">
              <a:buNone/>
              <a:defRPr sz="9900" b="1"/>
            </a:lvl4pPr>
            <a:lvl5pPr marL="11285706" indent="0">
              <a:buNone/>
              <a:defRPr sz="9900" b="1"/>
            </a:lvl5pPr>
            <a:lvl6pPr marL="14107132" indent="0">
              <a:buNone/>
              <a:defRPr sz="9900" b="1"/>
            </a:lvl6pPr>
            <a:lvl7pPr marL="16928559" indent="0">
              <a:buNone/>
              <a:defRPr sz="9900" b="1"/>
            </a:lvl7pPr>
            <a:lvl8pPr marL="19749985" indent="0">
              <a:buNone/>
              <a:defRPr sz="9900" b="1"/>
            </a:lvl8pPr>
            <a:lvl9pPr marL="22571414" indent="0">
              <a:buNone/>
              <a:defRPr sz="9900" b="1"/>
            </a:lvl9pPr>
          </a:lstStyle>
          <a:p>
            <a:pPr lvl="0"/>
            <a:r>
              <a:rPr lang="en-US"/>
              <a:t>Click to edit Master text styles</a:t>
            </a:r>
          </a:p>
        </p:txBody>
      </p:sp>
      <p:sp>
        <p:nvSpPr>
          <p:cNvPr id="6" name="Content Placeholder 5"/>
          <p:cNvSpPr>
            <a:spLocks noGrp="1"/>
          </p:cNvSpPr>
          <p:nvPr>
            <p:ph sz="quarter" idx="4"/>
          </p:nvPr>
        </p:nvSpPr>
        <p:spPr>
          <a:xfrm>
            <a:off x="22296123" y="10439403"/>
            <a:ext cx="19400520" cy="18966182"/>
          </a:xfrm>
        </p:spPr>
        <p:txBody>
          <a:bodyPr/>
          <a:lstStyle>
            <a:lvl1pPr>
              <a:defRPr sz="14786"/>
            </a:lvl1pPr>
            <a:lvl2pPr>
              <a:defRPr sz="12471"/>
            </a:lvl2pPr>
            <a:lvl3pPr>
              <a:defRPr sz="11186"/>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F16189-DB41-42F5-B187-0E036EE96E0B}" type="datetimeFigureOut">
              <a:rPr lang="en-US" smtClean="0"/>
              <a:t>4/19/23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31433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F16189-DB41-42F5-B187-0E036EE96E0B}" type="datetimeFigureOut">
              <a:rPr lang="en-US" smtClean="0"/>
              <a:t>4/19/23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405076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16189-DB41-42F5-B187-0E036EE96E0B}" type="datetimeFigureOut">
              <a:rPr lang="en-US" smtClean="0"/>
              <a:t>4/19/23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209888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39"/>
            <a:ext cx="14439903" cy="5577840"/>
          </a:xfrm>
        </p:spPr>
        <p:txBody>
          <a:bodyPr anchor="b"/>
          <a:lstStyle>
            <a:lvl1pPr algn="l">
              <a:defRPr sz="12471" b="1"/>
            </a:lvl1pPr>
          </a:lstStyle>
          <a:p>
            <a:r>
              <a:rPr lang="en-US"/>
              <a:t>Click to edit Master title style</a:t>
            </a:r>
          </a:p>
        </p:txBody>
      </p:sp>
      <p:sp>
        <p:nvSpPr>
          <p:cNvPr id="3" name="Content Placeholder 2"/>
          <p:cNvSpPr>
            <a:spLocks noGrp="1"/>
          </p:cNvSpPr>
          <p:nvPr>
            <p:ph idx="1"/>
          </p:nvPr>
        </p:nvSpPr>
        <p:spPr>
          <a:xfrm>
            <a:off x="17160240" y="1310646"/>
            <a:ext cx="24536400" cy="28094941"/>
          </a:xfrm>
        </p:spPr>
        <p:txBody>
          <a:bodyPr/>
          <a:lstStyle>
            <a:lvl1pPr>
              <a:defRPr sz="19798"/>
            </a:lvl1pPr>
            <a:lvl2pPr>
              <a:defRPr sz="17228"/>
            </a:lvl2pPr>
            <a:lvl3pPr>
              <a:defRPr sz="14786"/>
            </a:lvl3pPr>
            <a:lvl4pPr>
              <a:defRPr sz="12471"/>
            </a:lvl4pPr>
            <a:lvl5pPr>
              <a:defRPr sz="12471"/>
            </a:lvl5pPr>
            <a:lvl6pPr>
              <a:defRPr sz="12471"/>
            </a:lvl6pPr>
            <a:lvl7pPr>
              <a:defRPr sz="12471"/>
            </a:lvl7pPr>
            <a:lvl8pPr>
              <a:defRPr sz="12471"/>
            </a:lvl8pPr>
            <a:lvl9pPr>
              <a:defRPr sz="124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486"/>
            <a:ext cx="14439903" cy="22517101"/>
          </a:xfrm>
        </p:spPr>
        <p:txBody>
          <a:bodyPr/>
          <a:lstStyle>
            <a:lvl1pPr marL="0" indent="0">
              <a:buNone/>
              <a:defRPr sz="8614"/>
            </a:lvl1pPr>
            <a:lvl2pPr marL="2821426" indent="0">
              <a:buNone/>
              <a:defRPr sz="7327"/>
            </a:lvl2pPr>
            <a:lvl3pPr marL="5642852" indent="0">
              <a:buNone/>
              <a:defRPr sz="6171"/>
            </a:lvl3pPr>
            <a:lvl4pPr marL="8464280" indent="0">
              <a:buNone/>
              <a:defRPr sz="5529"/>
            </a:lvl4pPr>
            <a:lvl5pPr marL="11285706" indent="0">
              <a:buNone/>
              <a:defRPr sz="5529"/>
            </a:lvl5pPr>
            <a:lvl6pPr marL="14107132" indent="0">
              <a:buNone/>
              <a:defRPr sz="5529"/>
            </a:lvl6pPr>
            <a:lvl7pPr marL="16928559" indent="0">
              <a:buNone/>
              <a:defRPr sz="5529"/>
            </a:lvl7pPr>
            <a:lvl8pPr marL="19749985" indent="0">
              <a:buNone/>
              <a:defRPr sz="5529"/>
            </a:lvl8pPr>
            <a:lvl9pPr marL="22571414" indent="0">
              <a:buNone/>
              <a:defRPr sz="5529"/>
            </a:lvl9pPr>
          </a:lstStyle>
          <a:p>
            <a:pPr lvl="0"/>
            <a:r>
              <a:rPr lang="en-US"/>
              <a:t>Click to edit Master text styles</a:t>
            </a:r>
          </a:p>
        </p:txBody>
      </p:sp>
      <p:sp>
        <p:nvSpPr>
          <p:cNvPr id="5" name="Date Placeholder 4"/>
          <p:cNvSpPr>
            <a:spLocks noGrp="1"/>
          </p:cNvSpPr>
          <p:nvPr>
            <p:ph type="dt" sz="half" idx="10"/>
          </p:nvPr>
        </p:nvSpPr>
        <p:spPr/>
        <p:txBody>
          <a:bodyPr/>
          <a:lstStyle/>
          <a:p>
            <a:fld id="{E4F16189-DB41-42F5-B187-0E036EE96E0B}" type="datetimeFigureOut">
              <a:rPr lang="en-US" smtClean="0"/>
              <a:t>4/19/23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100102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3"/>
            <a:ext cx="26334720" cy="2720341"/>
          </a:xfrm>
        </p:spPr>
        <p:txBody>
          <a:bodyPr anchor="b"/>
          <a:lstStyle>
            <a:lvl1pPr algn="l">
              <a:defRPr sz="12471"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9798"/>
            </a:lvl1pPr>
            <a:lvl2pPr marL="2821426" indent="0">
              <a:buNone/>
              <a:defRPr sz="17228"/>
            </a:lvl2pPr>
            <a:lvl3pPr marL="5642852" indent="0">
              <a:buNone/>
              <a:defRPr sz="14786"/>
            </a:lvl3pPr>
            <a:lvl4pPr marL="8464280" indent="0">
              <a:buNone/>
              <a:defRPr sz="12471"/>
            </a:lvl4pPr>
            <a:lvl5pPr marL="11285706" indent="0">
              <a:buNone/>
              <a:defRPr sz="12471"/>
            </a:lvl5pPr>
            <a:lvl6pPr marL="14107132" indent="0">
              <a:buNone/>
              <a:defRPr sz="12471"/>
            </a:lvl6pPr>
            <a:lvl7pPr marL="16928559" indent="0">
              <a:buNone/>
              <a:defRPr sz="12471"/>
            </a:lvl7pPr>
            <a:lvl8pPr marL="19749985" indent="0">
              <a:buNone/>
              <a:defRPr sz="12471"/>
            </a:lvl8pPr>
            <a:lvl9pPr marL="22571414" indent="0">
              <a:buNone/>
              <a:defRPr sz="12471"/>
            </a:lvl9pPr>
          </a:lstStyle>
          <a:p>
            <a:endParaRPr lang="en-US" dirty="0"/>
          </a:p>
        </p:txBody>
      </p:sp>
      <p:sp>
        <p:nvSpPr>
          <p:cNvPr id="4" name="Text Placeholder 3"/>
          <p:cNvSpPr>
            <a:spLocks noGrp="1"/>
          </p:cNvSpPr>
          <p:nvPr>
            <p:ph type="body" sz="half" idx="2"/>
          </p:nvPr>
        </p:nvSpPr>
        <p:spPr>
          <a:xfrm>
            <a:off x="8602983" y="25763224"/>
            <a:ext cx="26334720" cy="3863339"/>
          </a:xfrm>
        </p:spPr>
        <p:txBody>
          <a:bodyPr/>
          <a:lstStyle>
            <a:lvl1pPr marL="0" indent="0">
              <a:buNone/>
              <a:defRPr sz="8614"/>
            </a:lvl1pPr>
            <a:lvl2pPr marL="2821426" indent="0">
              <a:buNone/>
              <a:defRPr sz="7327"/>
            </a:lvl2pPr>
            <a:lvl3pPr marL="5642852" indent="0">
              <a:buNone/>
              <a:defRPr sz="6171"/>
            </a:lvl3pPr>
            <a:lvl4pPr marL="8464280" indent="0">
              <a:buNone/>
              <a:defRPr sz="5529"/>
            </a:lvl4pPr>
            <a:lvl5pPr marL="11285706" indent="0">
              <a:buNone/>
              <a:defRPr sz="5529"/>
            </a:lvl5pPr>
            <a:lvl6pPr marL="14107132" indent="0">
              <a:buNone/>
              <a:defRPr sz="5529"/>
            </a:lvl6pPr>
            <a:lvl7pPr marL="16928559" indent="0">
              <a:buNone/>
              <a:defRPr sz="5529"/>
            </a:lvl7pPr>
            <a:lvl8pPr marL="19749985" indent="0">
              <a:buNone/>
              <a:defRPr sz="5529"/>
            </a:lvl8pPr>
            <a:lvl9pPr marL="22571414" indent="0">
              <a:buNone/>
              <a:defRPr sz="5529"/>
            </a:lvl9pPr>
          </a:lstStyle>
          <a:p>
            <a:pPr lvl="0"/>
            <a:r>
              <a:rPr lang="en-US"/>
              <a:t>Click to edit Master text styles</a:t>
            </a:r>
          </a:p>
        </p:txBody>
      </p:sp>
      <p:sp>
        <p:nvSpPr>
          <p:cNvPr id="5" name="Date Placeholder 4"/>
          <p:cNvSpPr>
            <a:spLocks noGrp="1"/>
          </p:cNvSpPr>
          <p:nvPr>
            <p:ph type="dt" sz="half" idx="10"/>
          </p:nvPr>
        </p:nvSpPr>
        <p:spPr/>
        <p:txBody>
          <a:bodyPr/>
          <a:lstStyle/>
          <a:p>
            <a:fld id="{E4F16189-DB41-42F5-B187-0E036EE96E0B}" type="datetimeFigureOut">
              <a:rPr lang="en-US" smtClean="0"/>
              <a:t>4/19/23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257011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03" tIns="219451" rIns="438903" bIns="219451" rtlCol="0" anchor="ctr">
            <a:normAutofit/>
          </a:bodyPr>
          <a:lstStyle/>
          <a:p>
            <a:r>
              <a:rPr lang="en-US"/>
              <a:t>Click to edit Master title style</a:t>
            </a:r>
          </a:p>
        </p:txBody>
      </p:sp>
      <p:sp>
        <p:nvSpPr>
          <p:cNvPr id="3" name="Text Placeholder 2"/>
          <p:cNvSpPr>
            <a:spLocks noGrp="1"/>
          </p:cNvSpPr>
          <p:nvPr>
            <p:ph type="body" idx="1"/>
          </p:nvPr>
        </p:nvSpPr>
        <p:spPr>
          <a:xfrm>
            <a:off x="2194560" y="7680965"/>
            <a:ext cx="39502080" cy="21724623"/>
          </a:xfrm>
          <a:prstGeom prst="rect">
            <a:avLst/>
          </a:prstGeom>
        </p:spPr>
        <p:txBody>
          <a:bodyPr vert="horz" lIns="438903" tIns="219451" rIns="438903" bIns="2194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1"/>
          </a:xfrm>
          <a:prstGeom prst="rect">
            <a:avLst/>
          </a:prstGeom>
        </p:spPr>
        <p:txBody>
          <a:bodyPr vert="horz" lIns="438903" tIns="219451" rIns="438903" bIns="219451" rtlCol="0" anchor="ctr"/>
          <a:lstStyle>
            <a:lvl1pPr algn="l">
              <a:defRPr sz="7327">
                <a:solidFill>
                  <a:schemeClr val="tx1">
                    <a:tint val="75000"/>
                  </a:schemeClr>
                </a:solidFill>
              </a:defRPr>
            </a:lvl1pPr>
          </a:lstStyle>
          <a:p>
            <a:fld id="{E4F16189-DB41-42F5-B187-0E036EE96E0B}" type="datetimeFigureOut">
              <a:rPr lang="en-US" smtClean="0"/>
              <a:t>4/19/23</a:t>
            </a:fld>
            <a:endParaRPr lang="en-US" dirty="0"/>
          </a:p>
        </p:txBody>
      </p:sp>
      <p:sp>
        <p:nvSpPr>
          <p:cNvPr id="5" name="Footer Placeholder 4"/>
          <p:cNvSpPr>
            <a:spLocks noGrp="1"/>
          </p:cNvSpPr>
          <p:nvPr>
            <p:ph type="ftr" sz="quarter" idx="3"/>
          </p:nvPr>
        </p:nvSpPr>
        <p:spPr>
          <a:xfrm>
            <a:off x="14996160" y="30510483"/>
            <a:ext cx="13898880" cy="1752601"/>
          </a:xfrm>
          <a:prstGeom prst="rect">
            <a:avLst/>
          </a:prstGeom>
        </p:spPr>
        <p:txBody>
          <a:bodyPr vert="horz" lIns="438903" tIns="219451" rIns="438903" bIns="219451" rtlCol="0" anchor="ctr"/>
          <a:lstStyle>
            <a:lvl1pPr algn="ctr">
              <a:defRPr sz="732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3"/>
            <a:ext cx="10241280" cy="1752601"/>
          </a:xfrm>
          <a:prstGeom prst="rect">
            <a:avLst/>
          </a:prstGeom>
        </p:spPr>
        <p:txBody>
          <a:bodyPr vert="horz" lIns="438903" tIns="219451" rIns="438903" bIns="219451" rtlCol="0" anchor="ctr"/>
          <a:lstStyle>
            <a:lvl1pPr algn="r">
              <a:defRPr sz="7327">
                <a:solidFill>
                  <a:schemeClr val="tx1">
                    <a:tint val="75000"/>
                  </a:schemeClr>
                </a:solidFill>
              </a:defRPr>
            </a:lvl1pPr>
          </a:lstStyle>
          <a:p>
            <a:fld id="{662FD185-E02B-4476-BAC7-44E4CC1EA1FE}" type="slidenum">
              <a:rPr lang="en-US" smtClean="0"/>
              <a:t>‹#›</a:t>
            </a:fld>
            <a:endParaRPr lang="en-US" dirty="0"/>
          </a:p>
        </p:txBody>
      </p:sp>
    </p:spTree>
    <p:extLst>
      <p:ext uri="{BB962C8B-B14F-4D97-AF65-F5344CB8AC3E}">
        <p14:creationId xmlns:p14="http://schemas.microsoft.com/office/powerpoint/2010/main" val="2188570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642852" rtl="0" eaLnBrk="1" latinLnBrk="0" hangingPunct="1">
        <a:spcBef>
          <a:spcPct val="0"/>
        </a:spcBef>
        <a:buNone/>
        <a:defRPr sz="27128" kern="1200">
          <a:solidFill>
            <a:schemeClr val="tx1"/>
          </a:solidFill>
          <a:latin typeface="+mj-lt"/>
          <a:ea typeface="+mj-ea"/>
          <a:cs typeface="+mj-cs"/>
        </a:defRPr>
      </a:lvl1pPr>
    </p:titleStyle>
    <p:bodyStyle>
      <a:lvl1pPr marL="2116071" indent="-2116071" algn="l" defTabSz="5642852" rtl="0" eaLnBrk="1" latinLnBrk="0" hangingPunct="1">
        <a:spcBef>
          <a:spcPct val="20000"/>
        </a:spcBef>
        <a:buFont typeface="Arial" pitchFamily="34" charset="0"/>
        <a:buChar char="•"/>
        <a:defRPr sz="19798" kern="1200">
          <a:solidFill>
            <a:schemeClr val="tx1"/>
          </a:solidFill>
          <a:latin typeface="+mn-lt"/>
          <a:ea typeface="+mn-ea"/>
          <a:cs typeface="+mn-cs"/>
        </a:defRPr>
      </a:lvl1pPr>
      <a:lvl2pPr marL="4584818" indent="-1763392" algn="l" defTabSz="5642852" rtl="0" eaLnBrk="1" latinLnBrk="0" hangingPunct="1">
        <a:spcBef>
          <a:spcPct val="20000"/>
        </a:spcBef>
        <a:buFont typeface="Arial" pitchFamily="34" charset="0"/>
        <a:buChar char="–"/>
        <a:defRPr sz="17228" kern="1200">
          <a:solidFill>
            <a:schemeClr val="tx1"/>
          </a:solidFill>
          <a:latin typeface="+mn-lt"/>
          <a:ea typeface="+mn-ea"/>
          <a:cs typeface="+mn-cs"/>
        </a:defRPr>
      </a:lvl2pPr>
      <a:lvl3pPr marL="7053567" indent="-1410714" algn="l" defTabSz="5642852" rtl="0" eaLnBrk="1" latinLnBrk="0" hangingPunct="1">
        <a:spcBef>
          <a:spcPct val="20000"/>
        </a:spcBef>
        <a:buFont typeface="Arial" pitchFamily="34" charset="0"/>
        <a:buChar char="•"/>
        <a:defRPr sz="14786" kern="1200">
          <a:solidFill>
            <a:schemeClr val="tx1"/>
          </a:solidFill>
          <a:latin typeface="+mn-lt"/>
          <a:ea typeface="+mn-ea"/>
          <a:cs typeface="+mn-cs"/>
        </a:defRPr>
      </a:lvl3pPr>
      <a:lvl4pPr marL="9874994"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4pPr>
      <a:lvl5pPr marL="12696420"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5pPr>
      <a:lvl6pPr marL="15517846"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6pPr>
      <a:lvl7pPr marL="18339272"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7pPr>
      <a:lvl8pPr marL="21160700"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8pPr>
      <a:lvl9pPr marL="23982126" indent="-1410714" algn="l" defTabSz="5642852" rtl="0" eaLnBrk="1" latinLnBrk="0" hangingPunct="1">
        <a:spcBef>
          <a:spcPct val="20000"/>
        </a:spcBef>
        <a:buFont typeface="Arial" pitchFamily="34" charset="0"/>
        <a:buChar char="•"/>
        <a:defRPr sz="12471" kern="1200">
          <a:solidFill>
            <a:schemeClr val="tx1"/>
          </a:solidFill>
          <a:latin typeface="+mn-lt"/>
          <a:ea typeface="+mn-ea"/>
          <a:cs typeface="+mn-cs"/>
        </a:defRPr>
      </a:lvl9pPr>
    </p:bodyStyle>
    <p:otherStyle>
      <a:defPPr>
        <a:defRPr lang="en-US"/>
      </a:defPPr>
      <a:lvl1pPr marL="0" algn="l" defTabSz="5642852" rtl="0" eaLnBrk="1" latinLnBrk="0" hangingPunct="1">
        <a:defRPr sz="11186" kern="1200">
          <a:solidFill>
            <a:schemeClr val="tx1"/>
          </a:solidFill>
          <a:latin typeface="+mn-lt"/>
          <a:ea typeface="+mn-ea"/>
          <a:cs typeface="+mn-cs"/>
        </a:defRPr>
      </a:lvl1pPr>
      <a:lvl2pPr marL="2821426" algn="l" defTabSz="5642852" rtl="0" eaLnBrk="1" latinLnBrk="0" hangingPunct="1">
        <a:defRPr sz="11186" kern="1200">
          <a:solidFill>
            <a:schemeClr val="tx1"/>
          </a:solidFill>
          <a:latin typeface="+mn-lt"/>
          <a:ea typeface="+mn-ea"/>
          <a:cs typeface="+mn-cs"/>
        </a:defRPr>
      </a:lvl2pPr>
      <a:lvl3pPr marL="5642852" algn="l" defTabSz="5642852" rtl="0" eaLnBrk="1" latinLnBrk="0" hangingPunct="1">
        <a:defRPr sz="11186" kern="1200">
          <a:solidFill>
            <a:schemeClr val="tx1"/>
          </a:solidFill>
          <a:latin typeface="+mn-lt"/>
          <a:ea typeface="+mn-ea"/>
          <a:cs typeface="+mn-cs"/>
        </a:defRPr>
      </a:lvl3pPr>
      <a:lvl4pPr marL="8464280" algn="l" defTabSz="5642852" rtl="0" eaLnBrk="1" latinLnBrk="0" hangingPunct="1">
        <a:defRPr sz="11186" kern="1200">
          <a:solidFill>
            <a:schemeClr val="tx1"/>
          </a:solidFill>
          <a:latin typeface="+mn-lt"/>
          <a:ea typeface="+mn-ea"/>
          <a:cs typeface="+mn-cs"/>
        </a:defRPr>
      </a:lvl4pPr>
      <a:lvl5pPr marL="11285706" algn="l" defTabSz="5642852" rtl="0" eaLnBrk="1" latinLnBrk="0" hangingPunct="1">
        <a:defRPr sz="11186" kern="1200">
          <a:solidFill>
            <a:schemeClr val="tx1"/>
          </a:solidFill>
          <a:latin typeface="+mn-lt"/>
          <a:ea typeface="+mn-ea"/>
          <a:cs typeface="+mn-cs"/>
        </a:defRPr>
      </a:lvl5pPr>
      <a:lvl6pPr marL="14107132" algn="l" defTabSz="5642852" rtl="0" eaLnBrk="1" latinLnBrk="0" hangingPunct="1">
        <a:defRPr sz="11186" kern="1200">
          <a:solidFill>
            <a:schemeClr val="tx1"/>
          </a:solidFill>
          <a:latin typeface="+mn-lt"/>
          <a:ea typeface="+mn-ea"/>
          <a:cs typeface="+mn-cs"/>
        </a:defRPr>
      </a:lvl6pPr>
      <a:lvl7pPr marL="16928559" algn="l" defTabSz="5642852" rtl="0" eaLnBrk="1" latinLnBrk="0" hangingPunct="1">
        <a:defRPr sz="11186" kern="1200">
          <a:solidFill>
            <a:schemeClr val="tx1"/>
          </a:solidFill>
          <a:latin typeface="+mn-lt"/>
          <a:ea typeface="+mn-ea"/>
          <a:cs typeface="+mn-cs"/>
        </a:defRPr>
      </a:lvl7pPr>
      <a:lvl8pPr marL="19749985" algn="l" defTabSz="5642852" rtl="0" eaLnBrk="1" latinLnBrk="0" hangingPunct="1">
        <a:defRPr sz="11186" kern="1200">
          <a:solidFill>
            <a:schemeClr val="tx1"/>
          </a:solidFill>
          <a:latin typeface="+mn-lt"/>
          <a:ea typeface="+mn-ea"/>
          <a:cs typeface="+mn-cs"/>
        </a:defRPr>
      </a:lvl8pPr>
      <a:lvl9pPr marL="22571414" algn="l" defTabSz="5642852" rtl="0" eaLnBrk="1" latinLnBrk="0" hangingPunct="1">
        <a:defRPr sz="111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6.jpeg"/><Relationship Id="rId3" Type="http://schemas.microsoft.com/office/2018/10/relationships/comments" Target="../comments/modernComment_100_3CE65DC6.xml"/><Relationship Id="rId7" Type="http://schemas.openxmlformats.org/officeDocument/2006/relationships/hyperlink" Target="https://mcas-proxyweb.mcas.ms/certificate-checker?login=false&amp;originalUrl=https%3A%2F%2Fwww.cdc.gov.mcas.ms%2Fsteadi%2Fmaterials.html%3FMcasTsid%3D15600&amp;McasCSRF=ce32b341dd6dd155d2e82d62dd5704f0d28af4e57d789f57f3616300112f7f9e" TargetMode="External"/><Relationship Id="rId12" Type="http://schemas.openxmlformats.org/officeDocument/2006/relationships/image" Target="../media/image5.jfif"/><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mcas-proxyweb.mcas.ms/certificate-checker?login=false&amp;originalUrl=https%3A%2F%2Fwww.parkinsons.va.gov.mcas.ms%2Fconsortium%2Fmoca.asp%3FMcasTsid%3D15600&amp;McasCSRF=ce32b341dd6dd155d2e82d62dd5704f0d28af4e57d789f57f3616300112f7f9e" TargetMode="External"/><Relationship Id="rId11" Type="http://schemas.openxmlformats.org/officeDocument/2006/relationships/image" Target="../media/image4.png"/><Relationship Id="rId5" Type="http://schemas.openxmlformats.org/officeDocument/2006/relationships/image" Target="../media/image2.png"/><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chart" Target="../charts/chart2.xml"/><Relationship Id="rId1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454E26D-F109-1C09-DDD1-8B796FBCB871}"/>
              </a:ext>
            </a:extLst>
          </p:cNvPr>
          <p:cNvSpPr/>
          <p:nvPr/>
        </p:nvSpPr>
        <p:spPr>
          <a:xfrm>
            <a:off x="26925414" y="7877832"/>
            <a:ext cx="3886200" cy="245475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93EA517-B702-50FD-1239-9E5AEA1ADE6B}"/>
              </a:ext>
            </a:extLst>
          </p:cNvPr>
          <p:cNvSpPr/>
          <p:nvPr/>
        </p:nvSpPr>
        <p:spPr>
          <a:xfrm>
            <a:off x="26944218" y="5410200"/>
            <a:ext cx="3886200" cy="24547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D8F862-5511-4F46-AE13-C7D41E66D9A9}"/>
              </a:ext>
            </a:extLst>
          </p:cNvPr>
          <p:cNvSpPr/>
          <p:nvPr/>
        </p:nvSpPr>
        <p:spPr>
          <a:xfrm>
            <a:off x="26944218" y="10343180"/>
            <a:ext cx="3886200" cy="245475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E776C92-49A0-3D8A-98CB-EA9A5E606BB3}"/>
              </a:ext>
            </a:extLst>
          </p:cNvPr>
          <p:cNvSpPr/>
          <p:nvPr/>
        </p:nvSpPr>
        <p:spPr>
          <a:xfrm>
            <a:off x="12745807" y="20558265"/>
            <a:ext cx="17276993" cy="1404675"/>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3891200" cy="5364669"/>
          </a:xfrm>
          <a:prstGeom prst="rect">
            <a:avLst/>
          </a:prstGeom>
        </p:spPr>
      </p:pic>
      <p:sp>
        <p:nvSpPr>
          <p:cNvPr id="15" name="TextBox 14"/>
          <p:cNvSpPr txBox="1"/>
          <p:nvPr/>
        </p:nvSpPr>
        <p:spPr>
          <a:xfrm>
            <a:off x="385425" y="3163309"/>
            <a:ext cx="43891200" cy="1901803"/>
          </a:xfrm>
          <a:prstGeom prst="rect">
            <a:avLst/>
          </a:prstGeom>
          <a:noFill/>
        </p:spPr>
        <p:txBody>
          <a:bodyPr wrap="square" lIns="164592" tIns="82296" rIns="164592" bIns="82296" rtlCol="0">
            <a:spAutoFit/>
          </a:bodyPr>
          <a:lstStyle/>
          <a:p>
            <a:pPr algn="ctr">
              <a:lnSpc>
                <a:spcPct val="50000"/>
              </a:lnSpc>
              <a:spcBef>
                <a:spcPct val="50000"/>
              </a:spcBef>
            </a:pPr>
            <a:r>
              <a:rPr lang="en-US" sz="5400" dirty="0">
                <a:solidFill>
                  <a:schemeClr val="bg1"/>
                </a:solidFill>
                <a:latin typeface="Rockwell" panose="02060603020205020403" pitchFamily="18" charset="0"/>
                <a:cs typeface="Times New Roman" pitchFamily="18" charset="0"/>
              </a:rPr>
              <a:t>Hannah Alexanian </a:t>
            </a:r>
            <a:r>
              <a:rPr lang="en-US" sz="3600" i="1" dirty="0">
                <a:solidFill>
                  <a:schemeClr val="bg1"/>
                </a:solidFill>
                <a:latin typeface="Rockwell" panose="02060603020205020403" pitchFamily="18" charset="0"/>
                <a:cs typeface="Times New Roman" pitchFamily="18" charset="0"/>
              </a:rPr>
              <a:t>[Mentor:  Dr. Matthew Moran, Dr. Joshua Lander]</a:t>
            </a:r>
          </a:p>
          <a:p>
            <a:pPr algn="ctr">
              <a:lnSpc>
                <a:spcPct val="50000"/>
              </a:lnSpc>
              <a:spcBef>
                <a:spcPct val="50000"/>
              </a:spcBef>
            </a:pPr>
            <a:r>
              <a:rPr lang="en-US" sz="4000" dirty="0">
                <a:solidFill>
                  <a:schemeClr val="bg1"/>
                </a:solidFill>
                <a:latin typeface="Rockwell" panose="02060603020205020403" pitchFamily="18" charset="0"/>
                <a:cs typeface="Times New Roman" pitchFamily="18" charset="0"/>
              </a:rPr>
              <a:t>College of Health Professions</a:t>
            </a:r>
          </a:p>
          <a:p>
            <a:pPr algn="ctr">
              <a:lnSpc>
                <a:spcPct val="50000"/>
              </a:lnSpc>
              <a:spcBef>
                <a:spcPct val="50000"/>
              </a:spcBef>
            </a:pPr>
            <a:r>
              <a:rPr lang="en-US" sz="4000" dirty="0">
                <a:solidFill>
                  <a:schemeClr val="bg1"/>
                </a:solidFill>
                <a:latin typeface="Rockwell" panose="02060603020205020403" pitchFamily="18" charset="0"/>
                <a:cs typeface="Times New Roman" pitchFamily="18" charset="0"/>
              </a:rPr>
              <a:t>Department of Physical Therapy and Human Movement Science</a:t>
            </a:r>
            <a:endParaRPr lang="en-US" sz="4114" dirty="0">
              <a:solidFill>
                <a:schemeClr val="bg1"/>
              </a:solidFill>
              <a:latin typeface="Rockwell" panose="02060603020205020403" pitchFamily="18" charset="0"/>
              <a:cs typeface="Times New Roman" pitchFamily="18" charset="0"/>
            </a:endParaRPr>
          </a:p>
        </p:txBody>
      </p:sp>
      <p:sp>
        <p:nvSpPr>
          <p:cNvPr id="16" name="TextBox 15"/>
          <p:cNvSpPr txBox="1"/>
          <p:nvPr/>
        </p:nvSpPr>
        <p:spPr>
          <a:xfrm>
            <a:off x="5905500" y="622207"/>
            <a:ext cx="34109846" cy="2286075"/>
          </a:xfrm>
          <a:prstGeom prst="rect">
            <a:avLst/>
          </a:prstGeom>
          <a:noFill/>
        </p:spPr>
        <p:txBody>
          <a:bodyPr wrap="square" lIns="164592" tIns="82296" rIns="164592" bIns="82296" rtlCol="0">
            <a:spAutoFit/>
          </a:bodyPr>
          <a:lstStyle/>
          <a:p>
            <a:pPr marL="0" marR="0" algn="ctr">
              <a:lnSpc>
                <a:spcPct val="107000"/>
              </a:lnSpc>
              <a:spcBef>
                <a:spcPts val="0"/>
              </a:spcBef>
              <a:spcAft>
                <a:spcPts val="800"/>
              </a:spcAft>
            </a:pPr>
            <a:r>
              <a:rPr lang="en-US" sz="6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Correlates of Timed-Up-and-Go Temporal Metrics with Cognitive Status in Individuals with Parkinson Disease </a:t>
            </a:r>
            <a:endParaRPr lang="en-US" sz="6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0266" y="5364669"/>
            <a:ext cx="12095379" cy="2721947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6" dirty="0"/>
          </a:p>
        </p:txBody>
      </p:sp>
      <p:sp>
        <p:nvSpPr>
          <p:cNvPr id="3" name="TextBox 2"/>
          <p:cNvSpPr txBox="1"/>
          <p:nvPr/>
        </p:nvSpPr>
        <p:spPr>
          <a:xfrm>
            <a:off x="221915" y="5543952"/>
            <a:ext cx="11484014" cy="12688089"/>
          </a:xfrm>
          <a:prstGeom prst="rect">
            <a:avLst/>
          </a:prstGeom>
          <a:noFill/>
        </p:spPr>
        <p:txBody>
          <a:bodyPr wrap="square" lIns="91440" tIns="45720" rIns="91440" bIns="45720" rtlCol="0" anchor="t">
            <a:spAutoFit/>
          </a:bodyPr>
          <a:lstStyle/>
          <a:p>
            <a:pPr rtl="0">
              <a:spcBef>
                <a:spcPts val="0"/>
              </a:spcBef>
              <a:spcAft>
                <a:spcPts val="0"/>
              </a:spcAft>
            </a:pPr>
            <a:r>
              <a:rPr lang="en-US" sz="5400" dirty="0">
                <a:solidFill>
                  <a:schemeClr val="tx2">
                    <a:lumMod val="60000"/>
                    <a:lumOff val="40000"/>
                  </a:schemeClr>
                </a:solidFill>
                <a:latin typeface="Rockwell" panose="02060603020205020403" pitchFamily="18" charset="0"/>
              </a:rPr>
              <a:t>ABSTRACT</a:t>
            </a:r>
          </a:p>
          <a:p>
            <a:r>
              <a:rPr lang="en-US" sz="2250" b="1" dirty="0">
                <a:solidFill>
                  <a:srgbClr val="4F81BD"/>
                </a:solidFill>
                <a:latin typeface="Rockwell"/>
              </a:rPr>
              <a:t>INTRODUCTION</a:t>
            </a:r>
            <a:r>
              <a:rPr lang="en-US" sz="2250" dirty="0">
                <a:solidFill>
                  <a:srgbClr val="4F81BD"/>
                </a:solidFill>
                <a:latin typeface="Rockwell"/>
              </a:rPr>
              <a:t>: Parkinson Disease (PD) is the second most common neurodegenerative disease, affecting 1-3% of the population over the age of 60</a:t>
            </a:r>
            <a:r>
              <a:rPr lang="en-US" sz="2250" baseline="30000" dirty="0">
                <a:solidFill>
                  <a:srgbClr val="4F81BD"/>
                </a:solidFill>
                <a:latin typeface="Rockwell"/>
              </a:rPr>
              <a:t>1</a:t>
            </a:r>
            <a:r>
              <a:rPr lang="en-US" sz="2250" dirty="0">
                <a:solidFill>
                  <a:srgbClr val="4F81BD"/>
                </a:solidFill>
                <a:latin typeface="Rockwell"/>
              </a:rPr>
              <a:t>, increasing 2.5-fold in prevalence over the last generation.</a:t>
            </a:r>
            <a:r>
              <a:rPr lang="en-US" sz="2250" baseline="30000" dirty="0">
                <a:solidFill>
                  <a:srgbClr val="4F81BD"/>
                </a:solidFill>
                <a:latin typeface="Rockwell"/>
              </a:rPr>
              <a:t>2 </a:t>
            </a:r>
            <a:r>
              <a:rPr lang="en-US" sz="2250" dirty="0">
                <a:solidFill>
                  <a:srgbClr val="4F81BD"/>
                </a:solidFill>
                <a:latin typeface="Rockwell"/>
              </a:rPr>
              <a:t>The Timed Up-and-Go (TUG) Test is a common screening tool used for lower extremity function, mobility, and fall-risk. The assessments requires an individual to complete a sit-stand movement, initiate gait, walk three meters, turn 180 degrees, walk three meters back, and sit down.</a:t>
            </a:r>
            <a:r>
              <a:rPr lang="en-US" sz="2250" baseline="30000" dirty="0">
                <a:solidFill>
                  <a:srgbClr val="4F81BD"/>
                </a:solidFill>
                <a:latin typeface="Rockwell"/>
              </a:rPr>
              <a:t>8</a:t>
            </a:r>
            <a:r>
              <a:rPr lang="en-US" sz="2250" dirty="0">
                <a:solidFill>
                  <a:srgbClr val="4F81BD"/>
                </a:solidFill>
                <a:latin typeface="Rockwell"/>
              </a:rPr>
              <a:t>A completion time &gt; 12 seconds is associated with an increased risk of falling.</a:t>
            </a:r>
            <a:r>
              <a:rPr lang="en-US" sz="2250" baseline="30000" dirty="0">
                <a:solidFill>
                  <a:srgbClr val="4F81BD"/>
                </a:solidFill>
                <a:latin typeface="Rockwell"/>
              </a:rPr>
              <a:t>10</a:t>
            </a:r>
            <a:r>
              <a:rPr lang="en-US" sz="2250" dirty="0">
                <a:solidFill>
                  <a:srgbClr val="4F81BD"/>
                </a:solidFill>
                <a:latin typeface="Rockwell"/>
              </a:rPr>
              <a:t>  </a:t>
            </a:r>
            <a:endParaRPr lang="en-US" sz="2250" dirty="0">
              <a:solidFill>
                <a:srgbClr val="4F81BD"/>
              </a:solidFill>
              <a:latin typeface="Rockwell" panose="02060603020205020403" pitchFamily="18" charset="77"/>
            </a:endParaRPr>
          </a:p>
          <a:p>
            <a:r>
              <a:rPr lang="en-US" sz="2250" b="1" dirty="0">
                <a:solidFill>
                  <a:srgbClr val="4F81BD"/>
                </a:solidFill>
                <a:latin typeface="Rockwell"/>
              </a:rPr>
              <a:t>PURPOSE: </a:t>
            </a:r>
            <a:r>
              <a:rPr lang="en-US" sz="2250" b="0" i="0" dirty="0">
                <a:solidFill>
                  <a:schemeClr val="accent1"/>
                </a:solidFill>
                <a:effectLst/>
                <a:latin typeface="Rockwell"/>
              </a:rPr>
              <a:t>Assess the correlation between cognitive status and total time and phase time of the TUG test within a sample of individuals with PD. It was hypothesized that those with a slower performance in the sit-to-walk temporal phase</a:t>
            </a:r>
            <a:r>
              <a:rPr lang="en-US" sz="2250" b="0" i="0" baseline="30000" dirty="0">
                <a:solidFill>
                  <a:schemeClr val="accent1"/>
                </a:solidFill>
                <a:effectLst/>
                <a:latin typeface="Rockwell"/>
              </a:rPr>
              <a:t>12</a:t>
            </a:r>
            <a:r>
              <a:rPr lang="en-US" sz="2250" b="0" i="0" u="sng" baseline="30000" dirty="0">
                <a:solidFill>
                  <a:schemeClr val="accent1"/>
                </a:solidFill>
                <a:effectLst/>
                <a:latin typeface="Rockwell"/>
              </a:rPr>
              <a:t> </a:t>
            </a:r>
            <a:r>
              <a:rPr lang="en-US" sz="2250" b="0" i="0" dirty="0">
                <a:solidFill>
                  <a:schemeClr val="accent1"/>
                </a:solidFill>
                <a:effectLst/>
                <a:latin typeface="Rockwell"/>
              </a:rPr>
              <a:t> turning phases would score lower on visuospatial cognitive skill tasks. Additionally, it was hypothesized that PD individuals with poorer motor function but expressing a non-tremor phenotype may perform a slower TUG and display greater cognitive deficits. </a:t>
            </a:r>
            <a:endParaRPr lang="en-US" sz="2250" b="1" dirty="0">
              <a:solidFill>
                <a:schemeClr val="accent1"/>
              </a:solidFill>
              <a:latin typeface="Rockwell"/>
            </a:endParaRPr>
          </a:p>
          <a:p>
            <a:r>
              <a:rPr lang="en-US" sz="2250" b="1" dirty="0">
                <a:solidFill>
                  <a:srgbClr val="4F81BD"/>
                </a:solidFill>
                <a:latin typeface="Rockwell"/>
              </a:rPr>
              <a:t>METHODS</a:t>
            </a:r>
            <a:r>
              <a:rPr lang="en-US" sz="2250" dirty="0">
                <a:solidFill>
                  <a:srgbClr val="4F81BD"/>
                </a:solidFill>
                <a:latin typeface="Rockwell"/>
              </a:rPr>
              <a:t>: Participants were evaluated with the Unified Parkinson’s Disease Rating Scale (UPDRS) Part 3 (motor) and screened with the PHQ-9 and MoCA tests. </a:t>
            </a:r>
            <a:r>
              <a:rPr lang="en-US" sz="2250" b="0" i="0" dirty="0">
                <a:solidFill>
                  <a:schemeClr val="accent1"/>
                </a:solidFill>
                <a:effectLst/>
                <a:latin typeface="Rockwell"/>
              </a:rPr>
              <a:t>Cognitive assessments were attained using a validated software program (</a:t>
            </a:r>
            <a:r>
              <a:rPr lang="en-US" sz="2250" b="0" i="0" dirty="0" err="1">
                <a:solidFill>
                  <a:schemeClr val="accent1"/>
                </a:solidFill>
                <a:effectLst/>
                <a:latin typeface="Rockwell"/>
              </a:rPr>
              <a:t>Creyos</a:t>
            </a:r>
            <a:r>
              <a:rPr lang="en-US" sz="2250" b="0" i="0" dirty="0">
                <a:solidFill>
                  <a:schemeClr val="accent1"/>
                </a:solidFill>
                <a:effectLst/>
                <a:latin typeface="Rockwell"/>
              </a:rPr>
              <a:t>; Toronto, Canada) to test </a:t>
            </a:r>
            <a:r>
              <a:rPr lang="en-US" sz="2250" dirty="0">
                <a:solidFill>
                  <a:schemeClr val="accent1"/>
                </a:solidFill>
                <a:latin typeface="Rockwell"/>
              </a:rPr>
              <a:t>working </a:t>
            </a:r>
            <a:r>
              <a:rPr lang="en-US" sz="2250" dirty="0">
                <a:solidFill>
                  <a:srgbClr val="4F81BD"/>
                </a:solidFill>
                <a:latin typeface="Rockwell"/>
              </a:rPr>
              <a:t>memory, response inhibition, and visuospatial processing. All current medications were reported, and maintenance of normal medication schedule was advised. Each participant performed two TUG trials that were assessed with a video-based three-dimensional marker-less motion capture analysis system.  Pearson correlation tests were run using MS Excel between the participant’s fastest TUG trial phase times compared to cognitive scores. Criterion for statistical significance was set </a:t>
            </a:r>
            <a:r>
              <a:rPr lang="en-US" sz="2250" dirty="0" err="1">
                <a:solidFill>
                  <a:srgbClr val="4F81BD"/>
                </a:solidFill>
                <a:latin typeface="Rockwell"/>
              </a:rPr>
              <a:t>apriori</a:t>
            </a:r>
            <a:r>
              <a:rPr lang="en-US" sz="2250" dirty="0">
                <a:solidFill>
                  <a:srgbClr val="4F81BD"/>
                </a:solidFill>
                <a:latin typeface="Rockwell"/>
              </a:rPr>
              <a:t> at </a:t>
            </a:r>
            <a:r>
              <a:rPr lang="en-US" sz="2250" i="1" dirty="0">
                <a:solidFill>
                  <a:srgbClr val="4F81BD"/>
                </a:solidFill>
                <a:latin typeface="Rockwell"/>
              </a:rPr>
              <a:t>p</a:t>
            </a:r>
            <a:r>
              <a:rPr lang="en-US" sz="2250" dirty="0">
                <a:solidFill>
                  <a:srgbClr val="4F81BD"/>
                </a:solidFill>
                <a:latin typeface="Rockwell"/>
              </a:rPr>
              <a:t> &lt; 0.05.</a:t>
            </a:r>
            <a:r>
              <a:rPr lang="en-US" sz="2250" baseline="30000" dirty="0">
                <a:solidFill>
                  <a:srgbClr val="4F81BD"/>
                </a:solidFill>
                <a:latin typeface="Rockwell"/>
              </a:rPr>
              <a:t>15 </a:t>
            </a:r>
            <a:endParaRPr lang="en-US" sz="2250" dirty="0">
              <a:latin typeface="Rockwell"/>
            </a:endParaRPr>
          </a:p>
          <a:p>
            <a:r>
              <a:rPr lang="en-US" sz="2250" b="1" dirty="0">
                <a:solidFill>
                  <a:srgbClr val="4F81BD"/>
                </a:solidFill>
                <a:latin typeface="Rockwell"/>
              </a:rPr>
              <a:t>RESULTS</a:t>
            </a:r>
            <a:r>
              <a:rPr lang="en-US" sz="2250" dirty="0">
                <a:solidFill>
                  <a:srgbClr val="4F81BD"/>
                </a:solidFill>
                <a:latin typeface="Rockwell"/>
              </a:rPr>
              <a:t>: Total TUG completion time averaged 10.97 </a:t>
            </a:r>
            <a:r>
              <a:rPr lang="en-US" sz="2250" b="0" i="0" dirty="0">
                <a:solidFill>
                  <a:schemeClr val="accent1"/>
                </a:solidFill>
                <a:effectLst/>
                <a:latin typeface="Rockwell" panose="02060603020205020403" pitchFamily="18" charset="77"/>
              </a:rPr>
              <a:t>± 2.07 seconds.</a:t>
            </a:r>
            <a:r>
              <a:rPr lang="en-US" sz="2250" b="0" i="0" dirty="0">
                <a:solidFill>
                  <a:srgbClr val="4F81BD"/>
                </a:solidFill>
                <a:effectLst/>
                <a:latin typeface="Rockwell"/>
              </a:rPr>
              <a:t> </a:t>
            </a:r>
            <a:r>
              <a:rPr lang="en-US" sz="2250" dirty="0">
                <a:solidFill>
                  <a:srgbClr val="4F81BD"/>
                </a:solidFill>
                <a:latin typeface="Rockwell"/>
              </a:rPr>
              <a:t>Statistical significance was shown between the Creyo’s cognitive domain tests, Double Trouble (13.7 </a:t>
            </a:r>
            <a:r>
              <a:rPr lang="en-US" sz="2250" b="0" i="0" dirty="0">
                <a:solidFill>
                  <a:schemeClr val="accent1"/>
                </a:solidFill>
                <a:effectLst/>
                <a:latin typeface="Rockwell" panose="02060603020205020403" pitchFamily="18" charset="77"/>
              </a:rPr>
              <a:t>± 14.1), Token Search (4.7 ± 1.2), Rotations (56.5 ± 30.6),</a:t>
            </a:r>
            <a:r>
              <a:rPr lang="en-US" sz="2250" dirty="0">
                <a:solidFill>
                  <a:srgbClr val="4F81BD"/>
                </a:solidFill>
                <a:latin typeface="Rockwell"/>
              </a:rPr>
              <a:t> and time of Sit-to-Stand (1.14</a:t>
            </a:r>
            <a:r>
              <a:rPr lang="en-US" sz="2250" b="0" i="0" dirty="0">
                <a:solidFill>
                  <a:schemeClr val="accent1"/>
                </a:solidFill>
                <a:effectLst/>
                <a:latin typeface="Rockwell" panose="02060603020205020403" pitchFamily="18" charset="77"/>
              </a:rPr>
              <a:t> ± 0.30 s)</a:t>
            </a:r>
            <a:r>
              <a:rPr lang="en-US" sz="2250" dirty="0">
                <a:solidFill>
                  <a:srgbClr val="4F81BD"/>
                </a:solidFill>
                <a:latin typeface="Rockwell"/>
              </a:rPr>
              <a:t>, Walk 1 (1.72 </a:t>
            </a:r>
            <a:r>
              <a:rPr lang="en-US" sz="2250" b="0" i="0" dirty="0">
                <a:solidFill>
                  <a:schemeClr val="accent1"/>
                </a:solidFill>
                <a:effectLst/>
                <a:latin typeface="Rockwell" panose="02060603020205020403" pitchFamily="18" charset="77"/>
              </a:rPr>
              <a:t>± 0.23 s)</a:t>
            </a:r>
            <a:r>
              <a:rPr lang="en-US" sz="2250" dirty="0">
                <a:solidFill>
                  <a:srgbClr val="4F81BD"/>
                </a:solidFill>
                <a:latin typeface="Rockwell"/>
              </a:rPr>
              <a:t>, Turn Around (2.99</a:t>
            </a:r>
            <a:r>
              <a:rPr lang="en-US" sz="2250" b="0" i="0" dirty="0">
                <a:solidFill>
                  <a:schemeClr val="accent1"/>
                </a:solidFill>
                <a:effectLst/>
                <a:latin typeface="Rockwell" panose="02060603020205020403" pitchFamily="18" charset="77"/>
              </a:rPr>
              <a:t> ± 0.61 s)</a:t>
            </a:r>
            <a:r>
              <a:rPr lang="en-US" sz="2250" dirty="0">
                <a:solidFill>
                  <a:srgbClr val="4F81BD"/>
                </a:solidFill>
                <a:latin typeface="Rockwell"/>
              </a:rPr>
              <a:t>, and Walk 2 (1.89 </a:t>
            </a:r>
            <a:r>
              <a:rPr lang="en-US" sz="2250" b="0" i="0" dirty="0">
                <a:solidFill>
                  <a:schemeClr val="accent1"/>
                </a:solidFill>
                <a:effectLst/>
                <a:latin typeface="Rockwell" panose="02060603020205020403" pitchFamily="18" charset="77"/>
              </a:rPr>
              <a:t>± 0.34 s) </a:t>
            </a:r>
            <a:r>
              <a:rPr lang="en-US" sz="2250" dirty="0">
                <a:solidFill>
                  <a:srgbClr val="4F81BD"/>
                </a:solidFill>
                <a:latin typeface="Rockwell"/>
              </a:rPr>
              <a:t>phases, respectively. The most linear relationship shown between increased phase time and visuospatial activities. </a:t>
            </a:r>
            <a:endParaRPr lang="en-US" sz="2250" b="0" i="0" u="none" strike="noStrike" baseline="30000" dirty="0">
              <a:solidFill>
                <a:schemeClr val="accent1"/>
              </a:solidFill>
              <a:effectLst/>
              <a:latin typeface="Rockwell"/>
            </a:endParaRPr>
          </a:p>
          <a:p>
            <a:r>
              <a:rPr lang="en-US" sz="2250" b="1" dirty="0">
                <a:solidFill>
                  <a:srgbClr val="4F81BD"/>
                </a:solidFill>
                <a:latin typeface="Rockwell"/>
              </a:rPr>
              <a:t>DISCUSSION</a:t>
            </a:r>
            <a:r>
              <a:rPr lang="en-US" sz="2250" dirty="0">
                <a:solidFill>
                  <a:srgbClr val="4F81BD"/>
                </a:solidFill>
                <a:latin typeface="Rockwell"/>
              </a:rPr>
              <a:t>: </a:t>
            </a:r>
            <a:r>
              <a:rPr lang="en-US" sz="2250" b="0" i="0" u="none" strike="noStrike" dirty="0">
                <a:solidFill>
                  <a:schemeClr val="accent1"/>
                </a:solidFill>
                <a:effectLst/>
                <a:latin typeface="Rockwell"/>
              </a:rPr>
              <a:t>In order to perform mental rotations, the individual must be able to disengage from the original stimulus, which requires an input of dopamine.</a:t>
            </a:r>
            <a:r>
              <a:rPr lang="en-US" sz="2250" b="0" i="0" u="none" strike="noStrike" baseline="30000" dirty="0">
                <a:solidFill>
                  <a:schemeClr val="accent1"/>
                </a:solidFill>
                <a:effectLst/>
                <a:latin typeface="Rockwell"/>
              </a:rPr>
              <a:t>17</a:t>
            </a:r>
            <a:r>
              <a:rPr lang="en-US" sz="2250" b="0" i="0" u="none" strike="noStrike" dirty="0">
                <a:solidFill>
                  <a:schemeClr val="accent1"/>
                </a:solidFill>
                <a:effectLst/>
                <a:latin typeface="Rockwell"/>
              </a:rPr>
              <a:t> Crucian et al. determined that dopamine-medication either has a very small or no </a:t>
            </a:r>
            <a:r>
              <a:rPr lang="en-US" sz="2200" b="0" i="0" u="none" strike="noStrike" dirty="0">
                <a:solidFill>
                  <a:schemeClr val="accent1"/>
                </a:solidFill>
                <a:effectLst/>
                <a:latin typeface="Rockwell"/>
              </a:rPr>
              <a:t>effect on the ability to perform free-vision mental rotations in individuals with PD.</a:t>
            </a:r>
            <a:r>
              <a:rPr lang="en-US" sz="2200" b="0" i="0" u="none" strike="noStrike" baseline="30000" dirty="0">
                <a:solidFill>
                  <a:schemeClr val="accent1"/>
                </a:solidFill>
                <a:effectLst/>
                <a:latin typeface="Rockwell"/>
              </a:rPr>
              <a:t>17</a:t>
            </a:r>
          </a:p>
        </p:txBody>
      </p:sp>
      <p:cxnSp>
        <p:nvCxnSpPr>
          <p:cNvPr id="6" name="Straight Connector 5"/>
          <p:cNvCxnSpPr/>
          <p:nvPr/>
        </p:nvCxnSpPr>
        <p:spPr>
          <a:xfrm>
            <a:off x="27734" y="18447431"/>
            <a:ext cx="1188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6118" y="18552277"/>
            <a:ext cx="11506200" cy="5924699"/>
          </a:xfrm>
          <a:prstGeom prst="rect">
            <a:avLst/>
          </a:prstGeom>
          <a:noFill/>
        </p:spPr>
        <p:txBody>
          <a:bodyPr wrap="square" rtlCol="0">
            <a:spAutoFit/>
          </a:bodyPr>
          <a:lstStyle/>
          <a:p>
            <a:r>
              <a:rPr lang="en-US" sz="5600" b="1" dirty="0">
                <a:solidFill>
                  <a:schemeClr val="tx2">
                    <a:lumMod val="60000"/>
                    <a:lumOff val="40000"/>
                  </a:schemeClr>
                </a:solidFill>
                <a:latin typeface="Rockwell" panose="02060603020205020403" pitchFamily="18" charset="0"/>
              </a:rPr>
              <a:t>What is Theia3D Marker-less Motion Capture? </a:t>
            </a:r>
            <a:endParaRPr lang="en-US" sz="7200" b="1" dirty="0">
              <a:solidFill>
                <a:schemeClr val="accent1"/>
              </a:solidFill>
              <a:latin typeface="Rockwell" panose="02060603020205020403" pitchFamily="18" charset="77"/>
            </a:endParaRPr>
          </a:p>
          <a:p>
            <a:r>
              <a:rPr lang="en-US" sz="3200" dirty="0">
                <a:solidFill>
                  <a:schemeClr val="accent1"/>
                </a:solidFill>
                <a:effectLst/>
                <a:latin typeface="Rockwell" panose="02060603020205020403" pitchFamily="18" charset="77"/>
                <a:ea typeface="Arial" panose="020B0604020202020204" pitchFamily="34" charset="0"/>
              </a:rPr>
              <a:t>Theia3D utilizes eight synchronized video cameras (120Hz) to record movement without the use of body markers, and thus increases the practicality of Theia3D.</a:t>
            </a:r>
            <a:r>
              <a:rPr lang="en-US" sz="3200" baseline="30000" dirty="0">
                <a:solidFill>
                  <a:schemeClr val="accent1"/>
                </a:solidFill>
                <a:effectLst/>
                <a:latin typeface="Rockwell" panose="02060603020205020403" pitchFamily="18" charset="77"/>
                <a:ea typeface="Arial" panose="020B0604020202020204" pitchFamily="34" charset="0"/>
              </a:rPr>
              <a:t>14</a:t>
            </a:r>
            <a:r>
              <a:rPr lang="en-US" sz="3200" dirty="0">
                <a:solidFill>
                  <a:schemeClr val="accent1"/>
                </a:solidFill>
                <a:effectLst/>
                <a:latin typeface="Rockwell" panose="02060603020205020403" pitchFamily="18" charset="77"/>
                <a:ea typeface="Arial" panose="020B0604020202020204" pitchFamily="34" charset="0"/>
              </a:rPr>
              <a:t> </a:t>
            </a:r>
            <a:r>
              <a:rPr lang="en-US" sz="3200" dirty="0">
                <a:solidFill>
                  <a:schemeClr val="accent1"/>
                </a:solidFill>
                <a:effectLst/>
                <a:latin typeface="Rockwell" panose="02060603020205020403" pitchFamily="18" charset="77"/>
              </a:rPr>
              <a:t>The use of marker-less motion capture allows for further investigation in the individual’s performance on the TUG test by analyzing more than time to completion, thus kinematically and biomechanically measuring in a more precise fashion.</a:t>
            </a:r>
            <a:r>
              <a:rPr lang="en-US" sz="3200" baseline="30000" dirty="0">
                <a:solidFill>
                  <a:schemeClr val="accent1"/>
                </a:solidFill>
                <a:effectLst/>
                <a:latin typeface="Rockwell" panose="02060603020205020403" pitchFamily="18" charset="77"/>
              </a:rPr>
              <a:t>14</a:t>
            </a:r>
            <a:endParaRPr lang="en-US" sz="3200" dirty="0">
              <a:solidFill>
                <a:schemeClr val="accent1"/>
              </a:solidFill>
              <a:effectLst/>
              <a:latin typeface="Rockwell" panose="02060603020205020403" pitchFamily="18" charset="77"/>
            </a:endParaRPr>
          </a:p>
          <a:p>
            <a:endParaRPr lang="en-US" sz="4300" i="1" dirty="0">
              <a:solidFill>
                <a:schemeClr val="tx2">
                  <a:lumMod val="60000"/>
                  <a:lumOff val="40000"/>
                </a:schemeClr>
              </a:solidFill>
              <a:latin typeface="Rockwell" panose="02060603020205020403" pitchFamily="18" charset="0"/>
            </a:endParaRPr>
          </a:p>
        </p:txBody>
      </p:sp>
      <p:cxnSp>
        <p:nvCxnSpPr>
          <p:cNvPr id="31" name="Straight Connector 30"/>
          <p:cNvCxnSpPr/>
          <p:nvPr/>
        </p:nvCxnSpPr>
        <p:spPr>
          <a:xfrm>
            <a:off x="-38100" y="23957300"/>
            <a:ext cx="1188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889174"/>
            <a:ext cx="6000750" cy="3295650"/>
          </a:xfrm>
          <a:prstGeom prst="rect">
            <a:avLst/>
          </a:prstGeom>
        </p:spPr>
      </p:pic>
      <p:sp>
        <p:nvSpPr>
          <p:cNvPr id="35" name="TextBox 34"/>
          <p:cNvSpPr txBox="1"/>
          <p:nvPr/>
        </p:nvSpPr>
        <p:spPr>
          <a:xfrm>
            <a:off x="12669465" y="5641901"/>
            <a:ext cx="13549521" cy="7755969"/>
          </a:xfrm>
          <a:prstGeom prst="rect">
            <a:avLst/>
          </a:prstGeom>
          <a:noFill/>
        </p:spPr>
        <p:txBody>
          <a:bodyPr wrap="square" rtlCol="0">
            <a:spAutoFit/>
          </a:bodyPr>
          <a:lstStyle/>
          <a:p>
            <a:r>
              <a:rPr lang="en-US" sz="6600" dirty="0">
                <a:solidFill>
                  <a:schemeClr val="tx2">
                    <a:lumMod val="60000"/>
                    <a:lumOff val="40000"/>
                  </a:schemeClr>
                </a:solidFill>
                <a:latin typeface="Rockwell" panose="02060603020205020403" pitchFamily="18" charset="0"/>
              </a:rPr>
              <a:t>PARTICIPANTS</a:t>
            </a:r>
          </a:p>
          <a:p>
            <a:pPr marL="457200" indent="-457200">
              <a:buFont typeface="Arial" panose="020B0604020202020204" pitchFamily="34" charset="0"/>
              <a:buChar char="•"/>
            </a:pPr>
            <a:r>
              <a:rPr lang="en-US" sz="2400" dirty="0">
                <a:solidFill>
                  <a:schemeClr val="accent1"/>
                </a:solidFill>
                <a:effectLst/>
                <a:latin typeface="Rockwell" panose="02060603020205020403" pitchFamily="18" charset="77"/>
              </a:rPr>
              <a:t>17 participants (5 males, 12 females; 66 </a:t>
            </a:r>
            <a:r>
              <a:rPr lang="en-US" sz="2400" b="0" i="0" dirty="0">
                <a:solidFill>
                  <a:schemeClr val="accent1"/>
                </a:solidFill>
                <a:effectLst/>
                <a:latin typeface="Rockwell" panose="02060603020205020403" pitchFamily="18" charset="77"/>
              </a:rPr>
              <a:t>±</a:t>
            </a:r>
            <a:r>
              <a:rPr lang="en-US" sz="2400" b="0" i="0" dirty="0">
                <a:solidFill>
                  <a:schemeClr val="accent1"/>
                </a:solidFill>
                <a:effectLst/>
                <a:latin typeface="Roboto" panose="02000000000000000000" pitchFamily="2" charset="0"/>
              </a:rPr>
              <a:t> </a:t>
            </a:r>
            <a:r>
              <a:rPr lang="en-US" sz="2400" b="0" i="0" dirty="0">
                <a:solidFill>
                  <a:schemeClr val="accent1"/>
                </a:solidFill>
                <a:latin typeface="Rockwell" panose="02060603020205020403" pitchFamily="18" charset="77"/>
              </a:rPr>
              <a:t>4.1</a:t>
            </a:r>
            <a:r>
              <a:rPr lang="en-US" sz="2400" dirty="0">
                <a:solidFill>
                  <a:schemeClr val="accent1"/>
                </a:solidFill>
                <a:effectLst/>
                <a:latin typeface="Rockwell" panose="02060603020205020403" pitchFamily="18" charset="77"/>
              </a:rPr>
              <a:t> years)</a:t>
            </a:r>
          </a:p>
          <a:p>
            <a:pPr marL="2651714" lvl="1" indent="-457200">
              <a:buFont typeface="Arial" panose="020B0604020202020204" pitchFamily="34" charset="0"/>
              <a:buChar char="•"/>
            </a:pPr>
            <a:r>
              <a:rPr lang="en-US" sz="2400" dirty="0">
                <a:solidFill>
                  <a:schemeClr val="accent1"/>
                </a:solidFill>
                <a:latin typeface="Rockwell" panose="02060603020205020403" pitchFamily="18" charset="77"/>
              </a:rPr>
              <a:t>Varying years of education</a:t>
            </a:r>
          </a:p>
          <a:p>
            <a:pPr marL="2651714" lvl="1" indent="-457200">
              <a:buFont typeface="Arial" panose="020B0604020202020204" pitchFamily="34" charset="0"/>
              <a:buChar char="•"/>
            </a:pPr>
            <a:r>
              <a:rPr lang="en-US" sz="2400" dirty="0">
                <a:solidFill>
                  <a:schemeClr val="accent1"/>
                </a:solidFill>
                <a:effectLst/>
                <a:latin typeface="Rockwell" panose="02060603020205020403" pitchFamily="18" charset="77"/>
              </a:rPr>
              <a:t>Unified Parkinson’s Disease Rating Scale (UPDRS) Part 3 (motor): 10.6 </a:t>
            </a:r>
            <a:r>
              <a:rPr lang="en-US" sz="2400" b="0" i="0" dirty="0">
                <a:solidFill>
                  <a:schemeClr val="accent1"/>
                </a:solidFill>
                <a:effectLst/>
                <a:latin typeface="Rockwell" panose="02060603020205020403" pitchFamily="18" charset="77"/>
              </a:rPr>
              <a:t>± 9.7</a:t>
            </a:r>
          </a:p>
          <a:p>
            <a:pPr marL="2651714" lvl="1" indent="-457200">
              <a:buFont typeface="Arial" panose="020B0604020202020204" pitchFamily="34" charset="0"/>
              <a:buChar char="•"/>
            </a:pPr>
            <a:r>
              <a:rPr lang="en-US" sz="2400" dirty="0">
                <a:solidFill>
                  <a:schemeClr val="accent1"/>
                </a:solidFill>
                <a:latin typeface="Rockwell" panose="02060603020205020403" pitchFamily="18" charset="77"/>
              </a:rPr>
              <a:t>UPDRS Tremor Subscore: 2.8 </a:t>
            </a:r>
            <a:r>
              <a:rPr lang="en-US" sz="2400" b="0" i="0" dirty="0">
                <a:solidFill>
                  <a:schemeClr val="accent1"/>
                </a:solidFill>
                <a:effectLst/>
                <a:latin typeface="Rockwell" panose="02060603020205020403" pitchFamily="18" charset="77"/>
              </a:rPr>
              <a:t>± 3.0</a:t>
            </a:r>
            <a:endParaRPr lang="en-US" sz="2400" b="0" i="0" dirty="0">
              <a:solidFill>
                <a:schemeClr val="accent1"/>
              </a:solidFill>
              <a:latin typeface="Rockwell" panose="02060603020205020403" pitchFamily="18" charset="77"/>
            </a:endParaRPr>
          </a:p>
          <a:p>
            <a:pPr marL="457200" indent="-457200">
              <a:buFont typeface="Arial" panose="020B0604020202020204" pitchFamily="34" charset="0"/>
              <a:buChar char="•"/>
            </a:pPr>
            <a:r>
              <a:rPr lang="en-US" sz="2400" dirty="0">
                <a:solidFill>
                  <a:schemeClr val="accent1"/>
                </a:solidFill>
                <a:effectLst/>
                <a:latin typeface="Rockwell" panose="02060603020205020403" pitchFamily="18" charset="77"/>
              </a:rPr>
              <a:t>All current medications reported; normal medication schedule was advised.</a:t>
            </a:r>
          </a:p>
          <a:p>
            <a:pPr marL="342900" indent="-342900">
              <a:buFont typeface="Arial" panose="020B0604020202020204" pitchFamily="34" charset="0"/>
              <a:buChar char="•"/>
            </a:pPr>
            <a:r>
              <a:rPr lang="en-US" sz="2400" dirty="0">
                <a:solidFill>
                  <a:schemeClr val="accent1"/>
                </a:solidFill>
                <a:effectLst/>
                <a:latin typeface="Rockwell" panose="02060603020205020403" pitchFamily="18" charset="77"/>
              </a:rPr>
              <a:t>Inclusion Criteria</a:t>
            </a:r>
            <a:r>
              <a:rPr lang="en-US" sz="2400" dirty="0">
                <a:solidFill>
                  <a:schemeClr val="accent1"/>
                </a:solidFill>
                <a:latin typeface="Rockwell" panose="02060603020205020403" pitchFamily="18" charset="77"/>
              </a:rPr>
              <a:t> (N</a:t>
            </a:r>
            <a:r>
              <a:rPr lang="en-US" sz="2400" dirty="0">
                <a:solidFill>
                  <a:schemeClr val="accent1"/>
                </a:solidFill>
                <a:effectLst/>
                <a:latin typeface="Rockwell" panose="02060603020205020403" pitchFamily="18" charset="77"/>
              </a:rPr>
              <a:t>o contraindications to the procedures including):</a:t>
            </a:r>
          </a:p>
          <a:p>
            <a:pPr marL="742950" lvl="1" indent="-285750">
              <a:buFont typeface="Arial" panose="020B0604020202020204" pitchFamily="34" charset="0"/>
              <a:buChar char="•"/>
            </a:pPr>
            <a:r>
              <a:rPr lang="en-US" sz="2400" dirty="0">
                <a:solidFill>
                  <a:schemeClr val="accent1"/>
                </a:solidFill>
                <a:effectLst/>
                <a:latin typeface="Rockwell" panose="02060603020205020403" pitchFamily="18" charset="77"/>
              </a:rPr>
              <a:t>Stroke history</a:t>
            </a:r>
          </a:p>
          <a:p>
            <a:pPr marL="742950" lvl="1" indent="-285750">
              <a:buFont typeface="Arial" panose="020B0604020202020204" pitchFamily="34" charset="0"/>
              <a:buChar char="•"/>
            </a:pPr>
            <a:r>
              <a:rPr lang="en-US" sz="2400" dirty="0">
                <a:solidFill>
                  <a:schemeClr val="accent1"/>
                </a:solidFill>
                <a:effectLst/>
                <a:latin typeface="Rockwell" panose="02060603020205020403" pitchFamily="18" charset="77"/>
              </a:rPr>
              <a:t>Traumatic brain injury (TBI)</a:t>
            </a:r>
          </a:p>
          <a:p>
            <a:pPr marL="742950" lvl="1" indent="-285750">
              <a:buFont typeface="Arial" panose="020B0604020202020204" pitchFamily="34" charset="0"/>
              <a:buChar char="•"/>
            </a:pPr>
            <a:r>
              <a:rPr lang="en-US" sz="2400" dirty="0">
                <a:solidFill>
                  <a:schemeClr val="accent1"/>
                </a:solidFill>
                <a:effectLst/>
                <a:latin typeface="Rockwell" panose="02060603020205020403" pitchFamily="18" charset="77"/>
              </a:rPr>
              <a:t>Cognitive dysfunction because of a disease other than PD</a:t>
            </a:r>
          </a:p>
          <a:p>
            <a:pPr marL="742950" lvl="1" indent="-285750">
              <a:buFont typeface="Arial" panose="020B0604020202020204" pitchFamily="34" charset="0"/>
              <a:buChar char="•"/>
            </a:pPr>
            <a:r>
              <a:rPr lang="en-US" sz="2400" dirty="0">
                <a:solidFill>
                  <a:schemeClr val="accent1"/>
                </a:solidFill>
                <a:effectLst/>
                <a:latin typeface="Rockwell" panose="02060603020205020403" pitchFamily="18" charset="77"/>
              </a:rPr>
              <a:t>Severe cardiorespiratory or metabolic disease that impairs mobility</a:t>
            </a:r>
          </a:p>
          <a:p>
            <a:pPr marL="742950" lvl="1" indent="-285750">
              <a:buFont typeface="Arial" panose="020B0604020202020204" pitchFamily="34" charset="0"/>
              <a:buChar char="•"/>
            </a:pPr>
            <a:r>
              <a:rPr lang="en-US" sz="2400" dirty="0">
                <a:solidFill>
                  <a:schemeClr val="accent1"/>
                </a:solidFill>
                <a:effectLst/>
                <a:latin typeface="Rockwell" panose="02060603020205020403" pitchFamily="18" charset="77"/>
              </a:rPr>
              <a:t>Musculoskeletal conditions that impairs mobility, dizziness, and/or autonomic dysregulation</a:t>
            </a:r>
          </a:p>
          <a:p>
            <a:r>
              <a:rPr lang="en-US" sz="2400" dirty="0">
                <a:solidFill>
                  <a:schemeClr val="accent1"/>
                </a:solidFill>
                <a:effectLst/>
                <a:latin typeface="Rockwell" panose="02060603020205020403" pitchFamily="18" charset="77"/>
              </a:rPr>
              <a:t>Participants were screened as part of the consent to participate (Patient Health Questionnaire (PHQ-9) and the Montreal Cognitive Assessment (MoCA)). All participants granted informed consent and all study procedures were approved by the University's Institutional Review Board.</a:t>
            </a:r>
          </a:p>
          <a:p>
            <a:endParaRPr lang="en-US" sz="7200" dirty="0">
              <a:solidFill>
                <a:schemeClr val="tx2">
                  <a:lumMod val="60000"/>
                  <a:lumOff val="40000"/>
                </a:schemeClr>
              </a:solidFill>
              <a:latin typeface="Rockwell" panose="02060603020205020403" pitchFamily="18" charset="0"/>
            </a:endParaRPr>
          </a:p>
        </p:txBody>
      </p:sp>
      <p:sp>
        <p:nvSpPr>
          <p:cNvPr id="36" name="TextBox 35"/>
          <p:cNvSpPr txBox="1"/>
          <p:nvPr/>
        </p:nvSpPr>
        <p:spPr>
          <a:xfrm>
            <a:off x="12568113" y="12740654"/>
            <a:ext cx="15400162" cy="3570208"/>
          </a:xfrm>
          <a:prstGeom prst="rect">
            <a:avLst/>
          </a:prstGeom>
          <a:noFill/>
        </p:spPr>
        <p:txBody>
          <a:bodyPr wrap="square" rtlCol="0">
            <a:spAutoFit/>
          </a:bodyPr>
          <a:lstStyle/>
          <a:p>
            <a:r>
              <a:rPr lang="en-US" sz="6600" dirty="0">
                <a:solidFill>
                  <a:schemeClr val="tx2">
                    <a:lumMod val="60000"/>
                    <a:lumOff val="40000"/>
                  </a:schemeClr>
                </a:solidFill>
                <a:latin typeface="Rockwell" panose="02060603020205020403" pitchFamily="18" charset="0"/>
              </a:rPr>
              <a:t>METHODS</a:t>
            </a:r>
            <a:endParaRPr lang="en-US" sz="1800" dirty="0">
              <a:solidFill>
                <a:schemeClr val="accent1"/>
              </a:solidFill>
              <a:effectLst/>
              <a:latin typeface="Rockwell" panose="02060603020205020403" pitchFamily="18" charset="77"/>
            </a:endParaRPr>
          </a:p>
          <a:p>
            <a:endParaRPr lang="en-US" sz="6600" dirty="0">
              <a:solidFill>
                <a:schemeClr val="tx2">
                  <a:lumMod val="60000"/>
                  <a:lumOff val="40000"/>
                </a:schemeClr>
              </a:solidFill>
              <a:latin typeface="Rockwell" panose="02060603020205020403" pitchFamily="18" charset="0"/>
            </a:endParaRPr>
          </a:p>
          <a:p>
            <a:pPr marL="514350" indent="-514350">
              <a:buFont typeface="+mj-lt"/>
              <a:buAutoNum type="arabicPeriod"/>
            </a:pPr>
            <a:endParaRPr lang="en-US" sz="2000" dirty="0">
              <a:solidFill>
                <a:schemeClr val="accent1"/>
              </a:solidFill>
              <a:effectLst/>
              <a:latin typeface="Rockwell" panose="02060603020205020403" pitchFamily="18" charset="77"/>
            </a:endParaRPr>
          </a:p>
          <a:p>
            <a:pPr marL="514350" indent="-514350">
              <a:buFont typeface="+mj-lt"/>
              <a:buAutoNum type="arabicPeriod"/>
            </a:pPr>
            <a:endParaRPr lang="en-US" sz="2000" dirty="0">
              <a:solidFill>
                <a:schemeClr val="accent1"/>
              </a:solidFill>
              <a:effectLst/>
              <a:latin typeface="Rockwell" panose="02060603020205020403" pitchFamily="18" charset="77"/>
            </a:endParaRPr>
          </a:p>
          <a:p>
            <a:pPr marL="514350" indent="-514350">
              <a:buFont typeface="+mj-lt"/>
              <a:buAutoNum type="arabicPeriod"/>
            </a:pPr>
            <a:endParaRPr lang="en-US" sz="2400" dirty="0">
              <a:solidFill>
                <a:schemeClr val="accent1"/>
              </a:solidFill>
              <a:effectLst/>
              <a:latin typeface="Rockwell" panose="02060603020205020403" pitchFamily="18" charset="77"/>
            </a:endParaRPr>
          </a:p>
          <a:p>
            <a:pPr lvl="1"/>
            <a:endParaRPr lang="en-US" sz="3000" dirty="0">
              <a:solidFill>
                <a:schemeClr val="accent1"/>
              </a:solidFill>
              <a:latin typeface="Rockwell" panose="02060603020205020403" pitchFamily="18" charset="77"/>
            </a:endParaRPr>
          </a:p>
        </p:txBody>
      </p:sp>
      <p:sp>
        <p:nvSpPr>
          <p:cNvPr id="37" name="TextBox 36"/>
          <p:cNvSpPr txBox="1"/>
          <p:nvPr/>
        </p:nvSpPr>
        <p:spPr>
          <a:xfrm>
            <a:off x="12458844" y="22295307"/>
            <a:ext cx="18845970" cy="1661993"/>
          </a:xfrm>
          <a:prstGeom prst="rect">
            <a:avLst/>
          </a:prstGeom>
          <a:noFill/>
        </p:spPr>
        <p:txBody>
          <a:bodyPr wrap="square" rtlCol="0">
            <a:spAutoFit/>
          </a:bodyPr>
          <a:lstStyle/>
          <a:p>
            <a:r>
              <a:rPr lang="en-US" sz="7200" dirty="0">
                <a:solidFill>
                  <a:schemeClr val="tx2">
                    <a:lumMod val="60000"/>
                    <a:lumOff val="40000"/>
                  </a:schemeClr>
                </a:solidFill>
                <a:latin typeface="Rockwell" panose="02060603020205020403" pitchFamily="18" charset="0"/>
              </a:rPr>
              <a:t>RESULTS</a:t>
            </a:r>
          </a:p>
          <a:p>
            <a:endParaRPr lang="en-US" sz="3000" dirty="0">
              <a:solidFill>
                <a:schemeClr val="tx2">
                  <a:lumMod val="60000"/>
                  <a:lumOff val="40000"/>
                </a:schemeClr>
              </a:solidFill>
              <a:latin typeface="Rockwell" panose="02060603020205020403" pitchFamily="18" charset="0"/>
            </a:endParaRPr>
          </a:p>
        </p:txBody>
      </p:sp>
      <p:sp>
        <p:nvSpPr>
          <p:cNvPr id="38" name="Rectangle 37"/>
          <p:cNvSpPr/>
          <p:nvPr/>
        </p:nvSpPr>
        <p:spPr>
          <a:xfrm>
            <a:off x="31555651" y="5364669"/>
            <a:ext cx="12335549" cy="2702554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6" dirty="0"/>
          </a:p>
        </p:txBody>
      </p:sp>
      <p:sp>
        <p:nvSpPr>
          <p:cNvPr id="39" name="TextBox 38"/>
          <p:cNvSpPr txBox="1"/>
          <p:nvPr/>
        </p:nvSpPr>
        <p:spPr>
          <a:xfrm>
            <a:off x="31799781" y="29267786"/>
            <a:ext cx="11506200" cy="2970044"/>
          </a:xfrm>
          <a:prstGeom prst="rect">
            <a:avLst/>
          </a:prstGeom>
          <a:noFill/>
        </p:spPr>
        <p:txBody>
          <a:bodyPr wrap="square" rtlCol="0">
            <a:spAutoFit/>
          </a:bodyPr>
          <a:lstStyle/>
          <a:p>
            <a:r>
              <a:rPr lang="en-US" sz="6600" dirty="0">
                <a:solidFill>
                  <a:schemeClr val="tx2">
                    <a:lumMod val="60000"/>
                    <a:lumOff val="40000"/>
                  </a:schemeClr>
                </a:solidFill>
                <a:latin typeface="Rockwell" panose="02060603020205020403" pitchFamily="18" charset="0"/>
              </a:rPr>
              <a:t>REFERENCES</a:t>
            </a:r>
            <a:endParaRPr lang="en-US" sz="6000" dirty="0">
              <a:solidFill>
                <a:schemeClr val="accent1"/>
              </a:solidFill>
              <a:latin typeface="Rockwell" panose="02060603020205020403" pitchFamily="18" charset="0"/>
            </a:endParaRPr>
          </a:p>
          <a:p>
            <a:pPr algn="l" rtl="0" fontAlgn="base"/>
            <a:r>
              <a:rPr lang="en-US" sz="600" dirty="0">
                <a:solidFill>
                  <a:schemeClr val="accent1"/>
                </a:solidFill>
                <a:latin typeface="Rockwell" panose="02060603020205020403" pitchFamily="18" charset="77"/>
              </a:rPr>
              <a:t>1. </a:t>
            </a:r>
            <a:r>
              <a:rPr lang="en-US" sz="600" b="0" i="0" dirty="0" err="1">
                <a:solidFill>
                  <a:schemeClr val="accent1"/>
                </a:solidFill>
                <a:effectLst/>
                <a:latin typeface="Rockwell" panose="02060603020205020403" pitchFamily="18" charset="77"/>
              </a:rPr>
              <a:t>Blesa</a:t>
            </a:r>
            <a:r>
              <a:rPr lang="en-US" sz="600" b="0" i="0" dirty="0">
                <a:solidFill>
                  <a:schemeClr val="accent1"/>
                </a:solidFill>
                <a:effectLst/>
                <a:latin typeface="Rockwell" panose="02060603020205020403" pitchFamily="18" charset="77"/>
              </a:rPr>
              <a:t> J, </a:t>
            </a:r>
            <a:r>
              <a:rPr lang="en-US" sz="600" b="0" i="0" dirty="0" err="1">
                <a:solidFill>
                  <a:schemeClr val="accent1"/>
                </a:solidFill>
                <a:effectLst/>
                <a:latin typeface="Rockwell" panose="02060603020205020403" pitchFamily="18" charset="77"/>
              </a:rPr>
              <a:t>Foffani</a:t>
            </a:r>
            <a:r>
              <a:rPr lang="en-US" sz="600" b="0" i="0" dirty="0">
                <a:solidFill>
                  <a:schemeClr val="accent1"/>
                </a:solidFill>
                <a:effectLst/>
                <a:latin typeface="Rockwell" panose="02060603020205020403" pitchFamily="18" charset="77"/>
              </a:rPr>
              <a:t> G, </a:t>
            </a:r>
            <a:r>
              <a:rPr lang="en-US" sz="600" b="0" i="0" dirty="0" err="1">
                <a:solidFill>
                  <a:schemeClr val="accent1"/>
                </a:solidFill>
                <a:effectLst/>
                <a:latin typeface="Rockwell" panose="02060603020205020403" pitchFamily="18" charset="77"/>
              </a:rPr>
              <a:t>Dehay</a:t>
            </a:r>
            <a:r>
              <a:rPr lang="en-US" sz="600" b="0" i="0" dirty="0">
                <a:solidFill>
                  <a:schemeClr val="accent1"/>
                </a:solidFill>
                <a:effectLst/>
                <a:latin typeface="Rockwell" panose="02060603020205020403" pitchFamily="18" charset="77"/>
              </a:rPr>
              <a:t> B, </a:t>
            </a:r>
            <a:r>
              <a:rPr lang="en-US" sz="600" b="0" i="0" dirty="0" err="1">
                <a:solidFill>
                  <a:schemeClr val="accent1"/>
                </a:solidFill>
                <a:effectLst/>
                <a:latin typeface="Rockwell" panose="02060603020205020403" pitchFamily="18" charset="77"/>
              </a:rPr>
              <a:t>Bezard</a:t>
            </a:r>
            <a:r>
              <a:rPr lang="en-US" sz="600" b="0" i="0" dirty="0">
                <a:solidFill>
                  <a:schemeClr val="accent1"/>
                </a:solidFill>
                <a:effectLst/>
                <a:latin typeface="Rockwell" panose="02060603020205020403" pitchFamily="18" charset="77"/>
              </a:rPr>
              <a:t> E, </a:t>
            </a:r>
            <a:r>
              <a:rPr lang="en-US" sz="600" b="0" i="0" dirty="0" err="1">
                <a:solidFill>
                  <a:schemeClr val="accent1"/>
                </a:solidFill>
                <a:effectLst/>
                <a:latin typeface="Rockwell" panose="02060603020205020403" pitchFamily="18" charset="77"/>
              </a:rPr>
              <a:t>Obeso</a:t>
            </a:r>
            <a:r>
              <a:rPr lang="en-US" sz="600" b="0" i="0" dirty="0">
                <a:solidFill>
                  <a:schemeClr val="accent1"/>
                </a:solidFill>
                <a:effectLst/>
                <a:latin typeface="Rockwell" panose="02060603020205020403" pitchFamily="18" charset="77"/>
              </a:rPr>
              <a:t> JA. Motor and non-motor circuit disturbances in early Parkinson disease: which happens first? </a:t>
            </a:r>
            <a:r>
              <a:rPr lang="en-US" sz="600" b="0" i="1" dirty="0">
                <a:solidFill>
                  <a:schemeClr val="accent1"/>
                </a:solidFill>
                <a:effectLst/>
                <a:latin typeface="Rockwell" panose="02060603020205020403" pitchFamily="18" charset="77"/>
              </a:rPr>
              <a:t>Nat Rev </a:t>
            </a:r>
            <a:r>
              <a:rPr lang="en-US" sz="600" b="0" i="1" dirty="0" err="1">
                <a:solidFill>
                  <a:schemeClr val="accent1"/>
                </a:solidFill>
                <a:effectLst/>
                <a:latin typeface="Rockwell" panose="02060603020205020403" pitchFamily="18" charset="77"/>
              </a:rPr>
              <a:t>Neurosci</a:t>
            </a:r>
            <a:r>
              <a:rPr lang="en-US" sz="600" b="0" i="0" dirty="0">
                <a:solidFill>
                  <a:schemeClr val="accent1"/>
                </a:solidFill>
                <a:effectLst/>
                <a:latin typeface="Rockwell" panose="02060603020205020403" pitchFamily="18" charset="77"/>
              </a:rPr>
              <a:t>. 2022;23(2):115-128. doi:10.1038/s41583-021-00542-9  </a:t>
            </a:r>
          </a:p>
          <a:p>
            <a:pPr algn="l" rtl="0" fontAlgn="base"/>
            <a:r>
              <a:rPr lang="en-US" sz="600" b="0" i="0" dirty="0">
                <a:solidFill>
                  <a:schemeClr val="accent1"/>
                </a:solidFill>
                <a:effectLst/>
                <a:latin typeface="Rockwell" panose="02060603020205020403" pitchFamily="18" charset="77"/>
              </a:rPr>
              <a:t>2. </a:t>
            </a:r>
            <a:r>
              <a:rPr lang="en-US" sz="600" b="0" i="0" dirty="0" err="1">
                <a:solidFill>
                  <a:schemeClr val="accent1"/>
                </a:solidFill>
                <a:effectLst/>
                <a:latin typeface="Rockwell" panose="02060603020205020403" pitchFamily="18" charset="77"/>
              </a:rPr>
              <a:t>Tolosa</a:t>
            </a:r>
            <a:r>
              <a:rPr lang="en-US" sz="600" b="0" i="0" dirty="0">
                <a:solidFill>
                  <a:schemeClr val="accent1"/>
                </a:solidFill>
                <a:effectLst/>
                <a:latin typeface="Rockwell" panose="02060603020205020403" pitchFamily="18" charset="77"/>
              </a:rPr>
              <a:t> E, Garrido A, Scholz SW, </a:t>
            </a:r>
            <a:r>
              <a:rPr lang="en-US" sz="600" b="0" i="0" dirty="0" err="1">
                <a:solidFill>
                  <a:schemeClr val="accent1"/>
                </a:solidFill>
                <a:effectLst/>
                <a:latin typeface="Rockwell" panose="02060603020205020403" pitchFamily="18" charset="77"/>
              </a:rPr>
              <a:t>Poewe</a:t>
            </a:r>
            <a:r>
              <a:rPr lang="en-US" sz="600" b="0" i="0" dirty="0">
                <a:solidFill>
                  <a:schemeClr val="accent1"/>
                </a:solidFill>
                <a:effectLst/>
                <a:latin typeface="Rockwell" panose="02060603020205020403" pitchFamily="18" charset="77"/>
              </a:rPr>
              <a:t> W. Challenges in the diagnosis of Parkinson’s disease. </a:t>
            </a:r>
            <a:r>
              <a:rPr lang="en-US" sz="600" b="0" i="1" dirty="0">
                <a:solidFill>
                  <a:schemeClr val="accent1"/>
                </a:solidFill>
                <a:effectLst/>
                <a:latin typeface="Rockwell" panose="02060603020205020403" pitchFamily="18" charset="77"/>
              </a:rPr>
              <a:t>Lancet Neurol</a:t>
            </a:r>
            <a:r>
              <a:rPr lang="en-US" sz="600" b="0" i="0" dirty="0">
                <a:solidFill>
                  <a:schemeClr val="accent1"/>
                </a:solidFill>
                <a:effectLst/>
                <a:latin typeface="Rockwell" panose="02060603020205020403" pitchFamily="18" charset="77"/>
              </a:rPr>
              <a:t>. 2021;20(5):385-397. doi:10.1016/S1474-4422(21)00030-2  </a:t>
            </a:r>
          </a:p>
          <a:p>
            <a:pPr algn="l" rtl="0" fontAlgn="base"/>
            <a:r>
              <a:rPr lang="en-US" sz="600" b="0" i="0" dirty="0">
                <a:solidFill>
                  <a:schemeClr val="accent1"/>
                </a:solidFill>
                <a:effectLst/>
                <a:latin typeface="Rockwell" panose="02060603020205020403" pitchFamily="18" charset="77"/>
              </a:rPr>
              <a:t>3. Lander JJ, Moran MF. Does positive pressure body weight-support alter spatiotemporal gait parameters in healthy and parkinsonian individuals? </a:t>
            </a:r>
            <a:r>
              <a:rPr lang="en-US" sz="600" b="0" i="1" dirty="0">
                <a:solidFill>
                  <a:schemeClr val="accent1"/>
                </a:solidFill>
                <a:effectLst/>
                <a:latin typeface="Rockwell" panose="02060603020205020403" pitchFamily="18" charset="77"/>
              </a:rPr>
              <a:t>NRE</a:t>
            </a:r>
            <a:r>
              <a:rPr lang="en-US" sz="600" b="0" i="0" dirty="0">
                <a:solidFill>
                  <a:schemeClr val="accent1"/>
                </a:solidFill>
                <a:effectLst/>
                <a:latin typeface="Rockwell" panose="02060603020205020403" pitchFamily="18" charset="77"/>
              </a:rPr>
              <a:t>. 2017;40(2):271-276. doi:10.3233/NRE-161412  </a:t>
            </a:r>
          </a:p>
          <a:p>
            <a:pPr algn="l" rtl="0" fontAlgn="base"/>
            <a:r>
              <a:rPr lang="en-US" sz="600" b="0" i="0" dirty="0">
                <a:solidFill>
                  <a:schemeClr val="accent1"/>
                </a:solidFill>
                <a:effectLst/>
                <a:latin typeface="Rockwell" panose="02060603020205020403" pitchFamily="18" charset="77"/>
              </a:rPr>
              <a:t>4. </a:t>
            </a:r>
            <a:r>
              <a:rPr lang="en-US" sz="600" b="0" i="0" dirty="0" err="1">
                <a:solidFill>
                  <a:schemeClr val="accent1"/>
                </a:solidFill>
                <a:effectLst/>
                <a:latin typeface="Rockwell" panose="02060603020205020403" pitchFamily="18" charset="77"/>
              </a:rPr>
              <a:t>Chinta</a:t>
            </a:r>
            <a:r>
              <a:rPr lang="en-US" sz="600" b="0" i="0" dirty="0">
                <a:solidFill>
                  <a:schemeClr val="accent1"/>
                </a:solidFill>
                <a:effectLst/>
                <a:latin typeface="Rockwell" panose="02060603020205020403" pitchFamily="18" charset="77"/>
              </a:rPr>
              <a:t> SJ, Andersen JK. Dopaminergic neurons. </a:t>
            </a:r>
            <a:r>
              <a:rPr lang="en-US" sz="600" b="0" i="1" dirty="0">
                <a:solidFill>
                  <a:schemeClr val="accent1"/>
                </a:solidFill>
                <a:effectLst/>
                <a:latin typeface="Rockwell" panose="02060603020205020403" pitchFamily="18" charset="77"/>
              </a:rPr>
              <a:t>Int J </a:t>
            </a:r>
            <a:r>
              <a:rPr lang="en-US" sz="600" b="0" i="1" dirty="0" err="1">
                <a:solidFill>
                  <a:schemeClr val="accent1"/>
                </a:solidFill>
                <a:effectLst/>
                <a:latin typeface="Rockwell" panose="02060603020205020403" pitchFamily="18" charset="77"/>
              </a:rPr>
              <a:t>Biochem</a:t>
            </a:r>
            <a:r>
              <a:rPr lang="en-US" sz="600" b="0" i="1" dirty="0">
                <a:solidFill>
                  <a:schemeClr val="accent1"/>
                </a:solidFill>
                <a:effectLst/>
                <a:latin typeface="Rockwell" panose="02060603020205020403" pitchFamily="18" charset="77"/>
              </a:rPr>
              <a:t> Cell Biol</a:t>
            </a:r>
            <a:r>
              <a:rPr lang="en-US" sz="600" b="0" i="0" dirty="0">
                <a:solidFill>
                  <a:schemeClr val="accent1"/>
                </a:solidFill>
                <a:effectLst/>
                <a:latin typeface="Rockwell" panose="02060603020205020403" pitchFamily="18" charset="77"/>
              </a:rPr>
              <a:t>. 2005;37(5):942-946. doi:10.1016/j.biocel.2004.09.009  </a:t>
            </a:r>
          </a:p>
          <a:p>
            <a:pPr algn="l" rtl="0" fontAlgn="base"/>
            <a:r>
              <a:rPr lang="en-US" sz="600" b="0" i="0" dirty="0">
                <a:solidFill>
                  <a:schemeClr val="accent1"/>
                </a:solidFill>
                <a:effectLst/>
                <a:latin typeface="Rockwell" panose="02060603020205020403" pitchFamily="18" charset="77"/>
              </a:rPr>
              <a:t>5. </a:t>
            </a:r>
            <a:r>
              <a:rPr lang="en-US" sz="600" b="0" i="0" dirty="0" err="1">
                <a:solidFill>
                  <a:schemeClr val="accent1"/>
                </a:solidFill>
                <a:effectLst/>
                <a:latin typeface="Rockwell" panose="02060603020205020403" pitchFamily="18" charset="77"/>
              </a:rPr>
              <a:t>Aarsland</a:t>
            </a:r>
            <a:r>
              <a:rPr lang="en-US" sz="600" b="0" i="0" dirty="0">
                <a:solidFill>
                  <a:schemeClr val="accent1"/>
                </a:solidFill>
                <a:effectLst/>
                <a:latin typeface="Rockwell" panose="02060603020205020403" pitchFamily="18" charset="77"/>
              </a:rPr>
              <a:t> D, Creese B, </a:t>
            </a:r>
            <a:r>
              <a:rPr lang="en-US" sz="600" b="0" i="0" dirty="0" err="1">
                <a:solidFill>
                  <a:schemeClr val="accent1"/>
                </a:solidFill>
                <a:effectLst/>
                <a:latin typeface="Rockwell" panose="02060603020205020403" pitchFamily="18" charset="77"/>
              </a:rPr>
              <a:t>Politis</a:t>
            </a:r>
            <a:r>
              <a:rPr lang="en-US" sz="600" b="0" i="0" dirty="0">
                <a:solidFill>
                  <a:schemeClr val="accent1"/>
                </a:solidFill>
                <a:effectLst/>
                <a:latin typeface="Rockwell" panose="02060603020205020403" pitchFamily="18" charset="77"/>
              </a:rPr>
              <a:t> M, et al. Cognitive decline in Parkinson disease. </a:t>
            </a:r>
            <a:r>
              <a:rPr lang="en-US" sz="600" b="0" i="1" dirty="0">
                <a:solidFill>
                  <a:schemeClr val="accent1"/>
                </a:solidFill>
                <a:effectLst/>
                <a:latin typeface="Rockwell" panose="02060603020205020403" pitchFamily="18" charset="77"/>
              </a:rPr>
              <a:t>Nat Rev Neurol</a:t>
            </a:r>
            <a:r>
              <a:rPr lang="en-US" sz="600" b="0" i="0" dirty="0">
                <a:solidFill>
                  <a:schemeClr val="accent1"/>
                </a:solidFill>
                <a:effectLst/>
                <a:latin typeface="Rockwell" panose="02060603020205020403" pitchFamily="18" charset="77"/>
              </a:rPr>
              <a:t>. 2017;13(4):217-231. doi:10.1038/nrneurol.2017.27  </a:t>
            </a:r>
          </a:p>
          <a:p>
            <a:pPr algn="l" rtl="0" fontAlgn="base"/>
            <a:r>
              <a:rPr lang="en-US" sz="600" b="0" i="0" dirty="0">
                <a:solidFill>
                  <a:schemeClr val="accent1"/>
                </a:solidFill>
                <a:effectLst/>
                <a:latin typeface="Rockwell" panose="02060603020205020403" pitchFamily="18" charset="77"/>
              </a:rPr>
              <a:t>6. </a:t>
            </a:r>
            <a:r>
              <a:rPr lang="en-US" sz="600" b="0" i="0" dirty="0" err="1">
                <a:solidFill>
                  <a:schemeClr val="accent1"/>
                </a:solidFill>
                <a:effectLst/>
                <a:latin typeface="Rockwell" panose="02060603020205020403" pitchFamily="18" charset="77"/>
              </a:rPr>
              <a:t>A.gov</a:t>
            </a:r>
            <a:r>
              <a:rPr lang="en-US" sz="600" b="0" i="0" dirty="0">
                <a:solidFill>
                  <a:schemeClr val="accent1"/>
                </a:solidFill>
                <a:effectLst/>
                <a:latin typeface="Rockwell" panose="02060603020205020403" pitchFamily="18" charset="77"/>
              </a:rPr>
              <a:t> | Veterans Affairs. Accessed February 5, 2023.</a:t>
            </a:r>
            <a:r>
              <a:rPr lang="en-US" sz="600" b="0" i="0" u="sng" strike="noStrike" dirty="0">
                <a:solidFill>
                  <a:schemeClr val="accent1"/>
                </a:solidFill>
                <a:effectLst/>
                <a:latin typeface="Rockwell" panose="02060603020205020403" pitchFamily="18" charset="77"/>
                <a:hlinkClick r:id="rId6">
                  <a:extLst>
                    <a:ext uri="{A12FA001-AC4F-418D-AE19-62706E023703}">
                      <ahyp:hlinkClr xmlns:ahyp="http://schemas.microsoft.com/office/drawing/2018/hyperlinkcolor" val="tx"/>
                    </a:ext>
                  </a:extLst>
                </a:hlinkClick>
              </a:rPr>
              <a:t> https://www.parkinsons.va.gov/consortium/moca.asp</a:t>
            </a:r>
            <a:r>
              <a:rPr lang="en-US" sz="600" b="0" i="0" dirty="0">
                <a:solidFill>
                  <a:schemeClr val="accent1"/>
                </a:solidFill>
                <a:effectLst/>
                <a:latin typeface="Rockwell" panose="02060603020205020403" pitchFamily="18" charset="77"/>
              </a:rPr>
              <a:t>  </a:t>
            </a:r>
          </a:p>
          <a:p>
            <a:pPr algn="l" rtl="0" fontAlgn="base"/>
            <a:r>
              <a:rPr lang="en-US" sz="600" b="0" i="0" dirty="0">
                <a:solidFill>
                  <a:schemeClr val="accent1"/>
                </a:solidFill>
                <a:effectLst/>
                <a:latin typeface="Rockwell" panose="02060603020205020403" pitchFamily="18" charset="77"/>
              </a:rPr>
              <a:t>7. Lim KB, Kim J, Lee HJ, </a:t>
            </a:r>
            <a:r>
              <a:rPr lang="en-US" sz="600" b="0" i="0" dirty="0" err="1">
                <a:solidFill>
                  <a:schemeClr val="accent1"/>
                </a:solidFill>
                <a:effectLst/>
                <a:latin typeface="Rockwell" panose="02060603020205020403" pitchFamily="18" charset="77"/>
              </a:rPr>
              <a:t>Yoo</a:t>
            </a:r>
            <a:r>
              <a:rPr lang="en-US" sz="600" b="0" i="0" dirty="0">
                <a:solidFill>
                  <a:schemeClr val="accent1"/>
                </a:solidFill>
                <a:effectLst/>
                <a:latin typeface="Rockwell" panose="02060603020205020403" pitchFamily="18" charset="77"/>
              </a:rPr>
              <a:t> J, You EC, Kang J. Correlation Between Montreal Cognitive Assessment and Functional Outcome in Subacute Stroke Patients With Cognitive Dysfunction. </a:t>
            </a:r>
            <a:r>
              <a:rPr lang="en-US" sz="600" b="0" i="1" dirty="0">
                <a:solidFill>
                  <a:schemeClr val="accent1"/>
                </a:solidFill>
                <a:effectLst/>
                <a:latin typeface="Rockwell" panose="02060603020205020403" pitchFamily="18" charset="77"/>
              </a:rPr>
              <a:t>Ann </a:t>
            </a:r>
            <a:r>
              <a:rPr lang="en-US" sz="600" b="0" i="1" dirty="0" err="1">
                <a:solidFill>
                  <a:schemeClr val="accent1"/>
                </a:solidFill>
                <a:effectLst/>
                <a:latin typeface="Rockwell" panose="02060603020205020403" pitchFamily="18" charset="77"/>
              </a:rPr>
              <a:t>Rehabil</a:t>
            </a:r>
            <a:r>
              <a:rPr lang="en-US" sz="600" b="0" i="1" dirty="0">
                <a:solidFill>
                  <a:schemeClr val="accent1"/>
                </a:solidFill>
                <a:effectLst/>
                <a:latin typeface="Rockwell" panose="02060603020205020403" pitchFamily="18" charset="77"/>
              </a:rPr>
              <a:t> Med</a:t>
            </a:r>
            <a:r>
              <a:rPr lang="en-US" sz="600" b="0" i="0" dirty="0">
                <a:solidFill>
                  <a:schemeClr val="accent1"/>
                </a:solidFill>
                <a:effectLst/>
                <a:latin typeface="Rockwell" panose="02060603020205020403" pitchFamily="18" charset="77"/>
              </a:rPr>
              <a:t>. 2018;42(1):26-34. doi:10.5535/arm.2018.42.1.26 </a:t>
            </a:r>
          </a:p>
          <a:p>
            <a:pPr algn="l" rtl="0" fontAlgn="base"/>
            <a:r>
              <a:rPr lang="en-US" sz="600" b="0" i="0" dirty="0">
                <a:solidFill>
                  <a:schemeClr val="accent1"/>
                </a:solidFill>
                <a:effectLst/>
                <a:latin typeface="Rockwell" panose="02060603020205020403" pitchFamily="18" charset="77"/>
              </a:rPr>
              <a:t>8. Van Patten R, Lee EE, Graham SA, et al. The Utility of the Timed Up-and-Go Test in Predicting Cognitive Performance: A Cross-Sectional Study of Independent Living Adults in a Retirement Community. </a:t>
            </a:r>
            <a:r>
              <a:rPr lang="en-US" sz="600" b="0" i="1" dirty="0">
                <a:solidFill>
                  <a:schemeClr val="accent1"/>
                </a:solidFill>
                <a:effectLst/>
                <a:latin typeface="Rockwell" panose="02060603020205020403" pitchFamily="18" charset="77"/>
              </a:rPr>
              <a:t>J Appl </a:t>
            </a:r>
            <a:r>
              <a:rPr lang="en-US" sz="600" b="0" i="1" dirty="0" err="1">
                <a:solidFill>
                  <a:schemeClr val="accent1"/>
                </a:solidFill>
                <a:effectLst/>
                <a:latin typeface="Rockwell" panose="02060603020205020403" pitchFamily="18" charset="77"/>
              </a:rPr>
              <a:t>Gerontol</a:t>
            </a:r>
            <a:r>
              <a:rPr lang="en-US" sz="600" b="0" i="0" dirty="0">
                <a:solidFill>
                  <a:schemeClr val="accent1"/>
                </a:solidFill>
                <a:effectLst/>
                <a:latin typeface="Rockwell" panose="02060603020205020403" pitchFamily="18" charset="77"/>
              </a:rPr>
              <a:t>. 2020;39(10):1163-1168. doi:10.1177/0733464819872636  </a:t>
            </a:r>
          </a:p>
          <a:p>
            <a:pPr algn="l" rtl="0" fontAlgn="base"/>
            <a:r>
              <a:rPr lang="en-US" sz="600" b="0" i="0" dirty="0">
                <a:solidFill>
                  <a:schemeClr val="accent1"/>
                </a:solidFill>
                <a:effectLst/>
                <a:latin typeface="Rockwell" panose="02060603020205020403" pitchFamily="18" charset="77"/>
              </a:rPr>
              <a:t>9. Evans T, Jefferson A, Byrnes M, et al. Extended “Timed Up and Go” assessment as a clinical indicator of cognitive state in Parkinson’s disease. </a:t>
            </a:r>
            <a:r>
              <a:rPr lang="en-US" sz="600" b="0" i="1" dirty="0">
                <a:solidFill>
                  <a:schemeClr val="accent1"/>
                </a:solidFill>
                <a:effectLst/>
                <a:latin typeface="Rockwell" panose="02060603020205020403" pitchFamily="18" charset="77"/>
              </a:rPr>
              <a:t>J Neurol Sci</a:t>
            </a:r>
            <a:r>
              <a:rPr lang="en-US" sz="600" b="0" i="0" dirty="0">
                <a:solidFill>
                  <a:schemeClr val="accent1"/>
                </a:solidFill>
                <a:effectLst/>
                <a:latin typeface="Rockwell" panose="02060603020205020403" pitchFamily="18" charset="77"/>
              </a:rPr>
              <a:t>. 2017;375:86-91. doi:10.1016/j.jns.2017.01.050   </a:t>
            </a:r>
          </a:p>
          <a:p>
            <a:pPr algn="l" rtl="0" fontAlgn="base"/>
            <a:r>
              <a:rPr lang="en-US" sz="600" b="0" i="0" dirty="0">
                <a:solidFill>
                  <a:schemeClr val="accent1"/>
                </a:solidFill>
                <a:effectLst/>
                <a:latin typeface="Rockwell" panose="02060603020205020403" pitchFamily="18" charset="77"/>
              </a:rPr>
              <a:t>10. Clinical Resources | STEADI - Older Adult Fall Prevention | CDC Injury Center. Published January 20, 2023. Accessed February 5, 2023.</a:t>
            </a:r>
            <a:r>
              <a:rPr lang="en-US" sz="600" b="0" i="0" u="sng" strike="noStrike" dirty="0">
                <a:solidFill>
                  <a:schemeClr val="accent1"/>
                </a:solidFill>
                <a:effectLst/>
                <a:latin typeface="Rockwell" panose="02060603020205020403" pitchFamily="18" charset="77"/>
                <a:hlinkClick r:id="rId7">
                  <a:extLst>
                    <a:ext uri="{A12FA001-AC4F-418D-AE19-62706E023703}">
                      <ahyp:hlinkClr xmlns:ahyp="http://schemas.microsoft.com/office/drawing/2018/hyperlinkcolor" val="tx"/>
                    </a:ext>
                  </a:extLst>
                </a:hlinkClick>
              </a:rPr>
              <a:t> https://www.cdc.gov/steadi/materials.html</a:t>
            </a:r>
            <a:r>
              <a:rPr lang="en-US" sz="600" b="0" i="0" dirty="0">
                <a:solidFill>
                  <a:schemeClr val="accent1"/>
                </a:solidFill>
                <a:effectLst/>
                <a:latin typeface="Rockwell" panose="02060603020205020403" pitchFamily="18" charset="77"/>
              </a:rPr>
              <a:t> </a:t>
            </a:r>
          </a:p>
          <a:p>
            <a:pPr algn="l" rtl="0" fontAlgn="base"/>
            <a:r>
              <a:rPr lang="en-US" sz="600" b="0" i="0" dirty="0">
                <a:solidFill>
                  <a:schemeClr val="accent1"/>
                </a:solidFill>
                <a:effectLst/>
                <a:latin typeface="Rockwell" panose="02060603020205020403" pitchFamily="18" charset="77"/>
              </a:rPr>
              <a:t>11. Van </a:t>
            </a:r>
            <a:r>
              <a:rPr lang="en-US" sz="600" b="0" i="0" dirty="0" err="1">
                <a:solidFill>
                  <a:schemeClr val="accent1"/>
                </a:solidFill>
                <a:effectLst/>
                <a:latin typeface="Rockwell" panose="02060603020205020403" pitchFamily="18" charset="77"/>
              </a:rPr>
              <a:t>Uem</a:t>
            </a:r>
            <a:r>
              <a:rPr lang="en-US" sz="600" b="0" i="0" dirty="0">
                <a:solidFill>
                  <a:schemeClr val="accent1"/>
                </a:solidFill>
                <a:effectLst/>
                <a:latin typeface="Rockwell" panose="02060603020205020403" pitchFamily="18" charset="77"/>
              </a:rPr>
              <a:t> JMT, </a:t>
            </a:r>
            <a:r>
              <a:rPr lang="en-US" sz="600" b="0" i="0" dirty="0" err="1">
                <a:solidFill>
                  <a:schemeClr val="accent1"/>
                </a:solidFill>
                <a:effectLst/>
                <a:latin typeface="Rockwell" panose="02060603020205020403" pitchFamily="18" charset="77"/>
              </a:rPr>
              <a:t>Walgaard</a:t>
            </a:r>
            <a:r>
              <a:rPr lang="en-US" sz="600" b="0" i="0" dirty="0">
                <a:solidFill>
                  <a:schemeClr val="accent1"/>
                </a:solidFill>
                <a:effectLst/>
                <a:latin typeface="Rockwell" panose="02060603020205020403" pitchFamily="18" charset="77"/>
              </a:rPr>
              <a:t> S, Ainsworth E, et al. Quantitative Timed-Up-and-Go Parameters in Relation to Cognitive Parameters and Health-Related Quality of Life in Mild-to-Moderate Parkinson’s Disease. </a:t>
            </a:r>
            <a:r>
              <a:rPr lang="en-US" sz="600" b="0" i="1" dirty="0" err="1">
                <a:solidFill>
                  <a:schemeClr val="accent1"/>
                </a:solidFill>
                <a:effectLst/>
                <a:latin typeface="Rockwell" panose="02060603020205020403" pitchFamily="18" charset="77"/>
              </a:rPr>
              <a:t>PLoS</a:t>
            </a:r>
            <a:r>
              <a:rPr lang="en-US" sz="600" b="0" i="1" dirty="0">
                <a:solidFill>
                  <a:schemeClr val="accent1"/>
                </a:solidFill>
                <a:effectLst/>
                <a:latin typeface="Rockwell" panose="02060603020205020403" pitchFamily="18" charset="77"/>
              </a:rPr>
              <a:t> One</a:t>
            </a:r>
            <a:r>
              <a:rPr lang="en-US" sz="600" b="0" i="0" dirty="0">
                <a:solidFill>
                  <a:schemeClr val="accent1"/>
                </a:solidFill>
                <a:effectLst/>
                <a:latin typeface="Rockwell" panose="02060603020205020403" pitchFamily="18" charset="77"/>
              </a:rPr>
              <a:t>. 2016;11(4):e0151997. doi:10.1371/journal.pone.0151997 </a:t>
            </a:r>
          </a:p>
          <a:p>
            <a:pPr algn="l" rtl="0" fontAlgn="base"/>
            <a:r>
              <a:rPr lang="en-US" sz="600" b="0" i="0" dirty="0">
                <a:solidFill>
                  <a:schemeClr val="accent1"/>
                </a:solidFill>
                <a:effectLst/>
                <a:latin typeface="Rockwell" panose="02060603020205020403" pitchFamily="18" charset="77"/>
              </a:rPr>
              <a:t>12. </a:t>
            </a:r>
            <a:r>
              <a:rPr lang="en-US" sz="600" b="0" i="0" dirty="0" err="1">
                <a:solidFill>
                  <a:schemeClr val="accent1"/>
                </a:solidFill>
                <a:effectLst/>
                <a:latin typeface="Rockwell" panose="02060603020205020403" pitchFamily="18" charset="77"/>
              </a:rPr>
              <a:t>Reinfelder</a:t>
            </a:r>
            <a:r>
              <a:rPr lang="en-US" sz="600" b="0" i="0" dirty="0">
                <a:solidFill>
                  <a:schemeClr val="accent1"/>
                </a:solidFill>
                <a:effectLst/>
                <a:latin typeface="Rockwell" panose="02060603020205020403" pitchFamily="18" charset="77"/>
              </a:rPr>
              <a:t> S, Hauer R, Barth J, </a:t>
            </a:r>
            <a:r>
              <a:rPr lang="en-US" sz="600" b="0" i="0" dirty="0" err="1">
                <a:solidFill>
                  <a:schemeClr val="accent1"/>
                </a:solidFill>
                <a:effectLst/>
                <a:latin typeface="Rockwell" panose="02060603020205020403" pitchFamily="18" charset="77"/>
              </a:rPr>
              <a:t>Klucken</a:t>
            </a:r>
            <a:r>
              <a:rPr lang="en-US" sz="600" b="0" i="0" dirty="0">
                <a:solidFill>
                  <a:schemeClr val="accent1"/>
                </a:solidFill>
                <a:effectLst/>
                <a:latin typeface="Rockwell" panose="02060603020205020403" pitchFamily="18" charset="77"/>
              </a:rPr>
              <a:t> J, </a:t>
            </a:r>
            <a:r>
              <a:rPr lang="en-US" sz="600" b="0" i="0" dirty="0" err="1">
                <a:solidFill>
                  <a:schemeClr val="accent1"/>
                </a:solidFill>
                <a:effectLst/>
                <a:latin typeface="Rockwell" panose="02060603020205020403" pitchFamily="18" charset="77"/>
              </a:rPr>
              <a:t>Eskofier</a:t>
            </a:r>
            <a:r>
              <a:rPr lang="en-US" sz="600" b="0" i="0" dirty="0">
                <a:solidFill>
                  <a:schemeClr val="accent1"/>
                </a:solidFill>
                <a:effectLst/>
                <a:latin typeface="Rockwell" panose="02060603020205020403" pitchFamily="18" charset="77"/>
              </a:rPr>
              <a:t> BM. Timed Up-and-Go phase segmentation in Parkinson’s disease patients using unobtrusive inertial sensors. In: </a:t>
            </a:r>
            <a:r>
              <a:rPr lang="en-US" sz="600" b="0" i="1" dirty="0">
                <a:solidFill>
                  <a:schemeClr val="accent1"/>
                </a:solidFill>
                <a:effectLst/>
                <a:latin typeface="Rockwell" panose="02060603020205020403" pitchFamily="18" charset="77"/>
              </a:rPr>
              <a:t>2015 37th Ann Int Conf IEEE </a:t>
            </a:r>
            <a:r>
              <a:rPr lang="en-US" sz="600" b="0" i="1" dirty="0" err="1">
                <a:solidFill>
                  <a:schemeClr val="accent1"/>
                </a:solidFill>
                <a:effectLst/>
                <a:latin typeface="Rockwell" panose="02060603020205020403" pitchFamily="18" charset="77"/>
              </a:rPr>
              <a:t>Eng</a:t>
            </a:r>
            <a:r>
              <a:rPr lang="en-US" sz="600" b="0" i="1" dirty="0">
                <a:solidFill>
                  <a:schemeClr val="accent1"/>
                </a:solidFill>
                <a:effectLst/>
                <a:latin typeface="Rockwell" panose="02060603020205020403" pitchFamily="18" charset="77"/>
              </a:rPr>
              <a:t> Med Biol Soc</a:t>
            </a:r>
            <a:r>
              <a:rPr lang="en-US" sz="600" b="0" i="0" dirty="0">
                <a:solidFill>
                  <a:schemeClr val="accent1"/>
                </a:solidFill>
                <a:effectLst/>
                <a:latin typeface="Rockwell" panose="02060603020205020403" pitchFamily="18" charset="77"/>
              </a:rPr>
              <a:t>. ; 2015:5171-5174. doi:10.1109/EMBC.2015.7319556   </a:t>
            </a:r>
          </a:p>
          <a:p>
            <a:pPr algn="l" rtl="0" fontAlgn="base"/>
            <a:r>
              <a:rPr lang="en-US" sz="600" b="0" i="0" dirty="0">
                <a:solidFill>
                  <a:schemeClr val="accent1"/>
                </a:solidFill>
                <a:effectLst/>
                <a:latin typeface="Rockwell" panose="02060603020205020403" pitchFamily="18" charset="77"/>
              </a:rPr>
              <a:t>13. Hauser RA, </a:t>
            </a:r>
            <a:r>
              <a:rPr lang="en-US" sz="600" b="0" i="0" dirty="0" err="1">
                <a:solidFill>
                  <a:schemeClr val="accent1"/>
                </a:solidFill>
                <a:effectLst/>
                <a:latin typeface="Rockwell" panose="02060603020205020403" pitchFamily="18" charset="77"/>
              </a:rPr>
              <a:t>Ellenbogen</a:t>
            </a:r>
            <a:r>
              <a:rPr lang="en-US" sz="600" b="0" i="0" dirty="0">
                <a:solidFill>
                  <a:schemeClr val="accent1"/>
                </a:solidFill>
                <a:effectLst/>
                <a:latin typeface="Rockwell" panose="02060603020205020403" pitchFamily="18" charset="77"/>
              </a:rPr>
              <a:t> A, Khanna S, Gupta S, Modi NB. Onset and duration of effect of extended-release carbidopa-levodopa in advanced Parkinson’s disease. </a:t>
            </a:r>
            <a:r>
              <a:rPr lang="en-US" sz="600" b="0" i="1" dirty="0" err="1">
                <a:solidFill>
                  <a:schemeClr val="accent1"/>
                </a:solidFill>
                <a:effectLst/>
                <a:latin typeface="Rockwell" panose="02060603020205020403" pitchFamily="18" charset="77"/>
              </a:rPr>
              <a:t>Neuropsychiatr</a:t>
            </a:r>
            <a:r>
              <a:rPr lang="en-US" sz="600" b="0" i="1" dirty="0">
                <a:solidFill>
                  <a:schemeClr val="accent1"/>
                </a:solidFill>
                <a:effectLst/>
                <a:latin typeface="Rockwell" panose="02060603020205020403" pitchFamily="18" charset="77"/>
              </a:rPr>
              <a:t> Dis Treat</a:t>
            </a:r>
            <a:r>
              <a:rPr lang="en-US" sz="600" b="0" i="0" dirty="0">
                <a:solidFill>
                  <a:schemeClr val="accent1"/>
                </a:solidFill>
                <a:effectLst/>
                <a:latin typeface="Rockwell" panose="02060603020205020403" pitchFamily="18" charset="77"/>
              </a:rPr>
              <a:t>. 2018;14:839-845. doi:10.2147/NDT.S153321 </a:t>
            </a:r>
          </a:p>
          <a:p>
            <a:pPr algn="l" rtl="0" fontAlgn="base"/>
            <a:r>
              <a:rPr lang="en-US" sz="600" b="0" i="0" dirty="0">
                <a:solidFill>
                  <a:schemeClr val="accent1"/>
                </a:solidFill>
                <a:effectLst/>
                <a:latin typeface="Rockwell" panose="02060603020205020403" pitchFamily="18" charset="77"/>
              </a:rPr>
              <a:t>14. Wade L, Needham L, McGuigan P, </a:t>
            </a:r>
            <a:r>
              <a:rPr lang="en-US" sz="600" b="0" i="0" dirty="0" err="1">
                <a:solidFill>
                  <a:schemeClr val="accent1"/>
                </a:solidFill>
                <a:effectLst/>
                <a:latin typeface="Rockwell" panose="02060603020205020403" pitchFamily="18" charset="77"/>
              </a:rPr>
              <a:t>Bilzon</a:t>
            </a:r>
            <a:r>
              <a:rPr lang="en-US" sz="600" b="0" i="0" dirty="0">
                <a:solidFill>
                  <a:schemeClr val="accent1"/>
                </a:solidFill>
                <a:effectLst/>
                <a:latin typeface="Rockwell" panose="02060603020205020403" pitchFamily="18" charset="77"/>
              </a:rPr>
              <a:t> J. Applications and limitations of current </a:t>
            </a:r>
            <a:r>
              <a:rPr lang="en-US" sz="600" b="0" i="0" dirty="0" err="1">
                <a:solidFill>
                  <a:schemeClr val="accent1"/>
                </a:solidFill>
                <a:effectLst/>
                <a:latin typeface="Rockwell" panose="02060603020205020403" pitchFamily="18" charset="77"/>
              </a:rPr>
              <a:t>markerless</a:t>
            </a:r>
            <a:r>
              <a:rPr lang="en-US" sz="600" b="0" i="0" dirty="0">
                <a:solidFill>
                  <a:schemeClr val="accent1"/>
                </a:solidFill>
                <a:effectLst/>
                <a:latin typeface="Rockwell" panose="02060603020205020403" pitchFamily="18" charset="77"/>
              </a:rPr>
              <a:t> motion capture methods for clinical gait biomechanics. </a:t>
            </a:r>
            <a:r>
              <a:rPr lang="en-US" sz="600" b="0" i="1" dirty="0" err="1">
                <a:solidFill>
                  <a:schemeClr val="accent1"/>
                </a:solidFill>
                <a:effectLst/>
                <a:latin typeface="Rockwell" panose="02060603020205020403" pitchFamily="18" charset="77"/>
              </a:rPr>
              <a:t>PeerJ</a:t>
            </a:r>
            <a:r>
              <a:rPr lang="en-US" sz="600" b="0" i="0" dirty="0">
                <a:solidFill>
                  <a:schemeClr val="accent1"/>
                </a:solidFill>
                <a:effectLst/>
                <a:latin typeface="Rockwell" panose="02060603020205020403" pitchFamily="18" charset="77"/>
              </a:rPr>
              <a:t>. 2022;10:e12995. doi:10.7717/peerj.12995 </a:t>
            </a:r>
          </a:p>
          <a:p>
            <a:pPr algn="l" rtl="0" fontAlgn="base"/>
            <a:r>
              <a:rPr lang="en-US" sz="600" b="0" i="0" dirty="0">
                <a:solidFill>
                  <a:schemeClr val="accent1"/>
                </a:solidFill>
                <a:effectLst/>
                <a:latin typeface="Rockwell" panose="02060603020205020403" pitchFamily="18" charset="77"/>
              </a:rPr>
              <a:t>15. </a:t>
            </a:r>
            <a:r>
              <a:rPr lang="en-US" sz="600" b="0" i="0" dirty="0" err="1">
                <a:solidFill>
                  <a:schemeClr val="accent1"/>
                </a:solidFill>
                <a:effectLst/>
                <a:latin typeface="Rockwell" panose="02060603020205020403" pitchFamily="18" charset="77"/>
              </a:rPr>
              <a:t>Thiese</a:t>
            </a:r>
            <a:r>
              <a:rPr lang="en-US" sz="600" b="0" i="0" dirty="0">
                <a:solidFill>
                  <a:schemeClr val="accent1"/>
                </a:solidFill>
                <a:effectLst/>
                <a:latin typeface="Rockwell" panose="02060603020205020403" pitchFamily="18" charset="77"/>
              </a:rPr>
              <a:t> MS, Ronna B, Ott U. P value interpretations and considerations. </a:t>
            </a:r>
            <a:r>
              <a:rPr lang="en-US" sz="600" b="0" i="1" dirty="0">
                <a:solidFill>
                  <a:schemeClr val="accent1"/>
                </a:solidFill>
                <a:effectLst/>
                <a:latin typeface="Rockwell" panose="02060603020205020403" pitchFamily="18" charset="77"/>
              </a:rPr>
              <a:t>J </a:t>
            </a:r>
            <a:r>
              <a:rPr lang="en-US" sz="600" b="0" i="1" dirty="0" err="1">
                <a:solidFill>
                  <a:schemeClr val="accent1"/>
                </a:solidFill>
                <a:effectLst/>
                <a:latin typeface="Rockwell" panose="02060603020205020403" pitchFamily="18" charset="77"/>
              </a:rPr>
              <a:t>Thorac</a:t>
            </a:r>
            <a:r>
              <a:rPr lang="en-US" sz="600" b="0" i="1" dirty="0">
                <a:solidFill>
                  <a:schemeClr val="accent1"/>
                </a:solidFill>
                <a:effectLst/>
                <a:latin typeface="Rockwell" panose="02060603020205020403" pitchFamily="18" charset="77"/>
              </a:rPr>
              <a:t> Dis</a:t>
            </a:r>
            <a:r>
              <a:rPr lang="en-US" sz="600" b="0" i="0" dirty="0">
                <a:solidFill>
                  <a:schemeClr val="accent1"/>
                </a:solidFill>
                <a:effectLst/>
                <a:latin typeface="Rockwell" panose="02060603020205020403" pitchFamily="18" charset="77"/>
              </a:rPr>
              <a:t>. 2016;8(9):E928-E931. doi:10.21037/jtd.2016.08.16 </a:t>
            </a:r>
          </a:p>
          <a:p>
            <a:pPr algn="l" rtl="0" fontAlgn="base"/>
            <a:r>
              <a:rPr lang="en-US" sz="600" b="0" i="0" dirty="0">
                <a:solidFill>
                  <a:schemeClr val="accent1"/>
                </a:solidFill>
                <a:effectLst/>
                <a:latin typeface="Rockwell" panose="02060603020205020403" pitchFamily="18" charset="77"/>
              </a:rPr>
              <a:t>16. Schober P, Boer C, </a:t>
            </a:r>
            <a:r>
              <a:rPr lang="en-US" sz="600" b="0" i="0" dirty="0" err="1">
                <a:solidFill>
                  <a:schemeClr val="accent1"/>
                </a:solidFill>
                <a:effectLst/>
                <a:latin typeface="Rockwell" panose="02060603020205020403" pitchFamily="18" charset="77"/>
              </a:rPr>
              <a:t>Schwarte</a:t>
            </a:r>
            <a:r>
              <a:rPr lang="en-US" sz="600" b="0" i="0" dirty="0">
                <a:solidFill>
                  <a:schemeClr val="accent1"/>
                </a:solidFill>
                <a:effectLst/>
                <a:latin typeface="Rockwell" panose="02060603020205020403" pitchFamily="18" charset="77"/>
              </a:rPr>
              <a:t> LA. Correlation Coefficients: Appropriate Use and Interpretation. </a:t>
            </a:r>
            <a:r>
              <a:rPr lang="en-US" sz="600" b="0" i="1" dirty="0">
                <a:solidFill>
                  <a:schemeClr val="accent1"/>
                </a:solidFill>
                <a:effectLst/>
                <a:latin typeface="Rockwell" panose="02060603020205020403" pitchFamily="18" charset="77"/>
              </a:rPr>
              <a:t>Anesthesia &amp; Analgesia</a:t>
            </a:r>
            <a:r>
              <a:rPr lang="en-US" sz="600" b="0" i="0" dirty="0">
                <a:solidFill>
                  <a:schemeClr val="accent1"/>
                </a:solidFill>
                <a:effectLst/>
                <a:latin typeface="Rockwell" panose="02060603020205020403" pitchFamily="18" charset="77"/>
              </a:rPr>
              <a:t>. 2018;126(5):1763. doi:10.1213/ANE.0000000000002864 </a:t>
            </a:r>
          </a:p>
          <a:p>
            <a:pPr algn="l" rtl="0" fontAlgn="base"/>
            <a:r>
              <a:rPr lang="en-US" sz="600" b="0" i="0" dirty="0">
                <a:solidFill>
                  <a:schemeClr val="accent1"/>
                </a:solidFill>
                <a:effectLst/>
                <a:latin typeface="Rockwell" panose="02060603020205020403" pitchFamily="18" charset="77"/>
              </a:rPr>
              <a:t>17. Crucian GP, </a:t>
            </a:r>
            <a:r>
              <a:rPr lang="en-US" sz="600" b="0" i="0" dirty="0" err="1">
                <a:solidFill>
                  <a:schemeClr val="accent1"/>
                </a:solidFill>
                <a:effectLst/>
                <a:latin typeface="Rockwell" panose="02060603020205020403" pitchFamily="18" charset="77"/>
              </a:rPr>
              <a:t>Armaghani</a:t>
            </a:r>
            <a:r>
              <a:rPr lang="en-US" sz="600" b="0" i="0" dirty="0">
                <a:solidFill>
                  <a:schemeClr val="accent1"/>
                </a:solidFill>
                <a:effectLst/>
                <a:latin typeface="Rockwell" panose="02060603020205020403" pitchFamily="18" charset="77"/>
              </a:rPr>
              <a:t> S, </a:t>
            </a:r>
            <a:r>
              <a:rPr lang="en-US" sz="600" b="0" i="0" dirty="0" err="1">
                <a:solidFill>
                  <a:schemeClr val="accent1"/>
                </a:solidFill>
                <a:effectLst/>
                <a:latin typeface="Rockwell" panose="02060603020205020403" pitchFamily="18" charset="77"/>
              </a:rPr>
              <a:t>Armaghani</a:t>
            </a:r>
            <a:r>
              <a:rPr lang="en-US" sz="600" b="0" i="0" dirty="0">
                <a:solidFill>
                  <a:schemeClr val="accent1"/>
                </a:solidFill>
                <a:effectLst/>
                <a:latin typeface="Rockwell" panose="02060603020205020403" pitchFamily="18" charset="77"/>
              </a:rPr>
              <a:t> A, et al. Dopamine Does Not Appear to Affect Mental Rotation in Parkinson’s Disease. </a:t>
            </a:r>
            <a:r>
              <a:rPr lang="en-US" sz="600" b="0" i="1" dirty="0">
                <a:solidFill>
                  <a:schemeClr val="accent1"/>
                </a:solidFill>
                <a:effectLst/>
                <a:latin typeface="Rockwell" panose="02060603020205020403" pitchFamily="18" charset="77"/>
              </a:rPr>
              <a:t>J Mov </a:t>
            </a:r>
            <a:r>
              <a:rPr lang="en-US" sz="600" b="0" i="1" dirty="0" err="1">
                <a:solidFill>
                  <a:schemeClr val="accent1"/>
                </a:solidFill>
                <a:effectLst/>
                <a:latin typeface="Rockwell" panose="02060603020205020403" pitchFamily="18" charset="77"/>
              </a:rPr>
              <a:t>Disord</a:t>
            </a:r>
            <a:r>
              <a:rPr lang="en-US" sz="600" b="0" i="0" dirty="0">
                <a:solidFill>
                  <a:schemeClr val="accent1"/>
                </a:solidFill>
                <a:effectLst/>
                <a:latin typeface="Rockwell" panose="02060603020205020403" pitchFamily="18" charset="77"/>
              </a:rPr>
              <a:t>. 2014;7(2):77-83. doi:10.14802/jmd.14011</a:t>
            </a:r>
          </a:p>
          <a:p>
            <a:pPr algn="l" rtl="0" fontAlgn="base"/>
            <a:r>
              <a:rPr lang="en-US" sz="600" b="0" i="0" dirty="0">
                <a:solidFill>
                  <a:schemeClr val="accent1"/>
                </a:solidFill>
                <a:effectLst/>
                <a:latin typeface="Rockwell" panose="02060603020205020403" pitchFamily="18" charset="77"/>
              </a:rPr>
              <a:t>18. </a:t>
            </a:r>
            <a:r>
              <a:rPr lang="en-US" sz="600" b="0" i="0" dirty="0" err="1">
                <a:solidFill>
                  <a:schemeClr val="accent1"/>
                </a:solidFill>
                <a:effectLst/>
                <a:latin typeface="Rockwell" panose="02060603020205020403" pitchFamily="18" charset="77"/>
              </a:rPr>
              <a:t>Fooken</a:t>
            </a:r>
            <a:r>
              <a:rPr lang="en-US" sz="600" b="0" i="0" dirty="0">
                <a:solidFill>
                  <a:schemeClr val="accent1"/>
                </a:solidFill>
                <a:effectLst/>
                <a:latin typeface="Rockwell" panose="02060603020205020403" pitchFamily="18" charset="77"/>
              </a:rPr>
              <a:t> J, Patel P, Jones CB, McKeown MJ, </a:t>
            </a:r>
            <a:r>
              <a:rPr lang="en-US" sz="600" b="0" i="0" dirty="0" err="1">
                <a:solidFill>
                  <a:schemeClr val="accent1"/>
                </a:solidFill>
                <a:effectLst/>
                <a:latin typeface="Rockwell" panose="02060603020205020403" pitchFamily="18" charset="77"/>
              </a:rPr>
              <a:t>Spering</a:t>
            </a:r>
            <a:r>
              <a:rPr lang="en-US" sz="600" b="0" i="0" dirty="0">
                <a:solidFill>
                  <a:schemeClr val="accent1"/>
                </a:solidFill>
                <a:effectLst/>
                <a:latin typeface="Rockwell" panose="02060603020205020403" pitchFamily="18" charset="77"/>
              </a:rPr>
              <a:t> M. Preservation of Eye Movements in Parkinson’s Disease Is Stimulus- and Task-Specific. </a:t>
            </a:r>
            <a:r>
              <a:rPr lang="en-US" sz="600" b="0" i="1" dirty="0">
                <a:solidFill>
                  <a:schemeClr val="accent1"/>
                </a:solidFill>
                <a:effectLst/>
                <a:latin typeface="Rockwell" panose="02060603020205020403" pitchFamily="18" charset="77"/>
              </a:rPr>
              <a:t>J </a:t>
            </a:r>
            <a:r>
              <a:rPr lang="en-US" sz="600" b="0" i="1" dirty="0" err="1">
                <a:solidFill>
                  <a:schemeClr val="accent1"/>
                </a:solidFill>
                <a:effectLst/>
                <a:latin typeface="Rockwell" panose="02060603020205020403" pitchFamily="18" charset="77"/>
              </a:rPr>
              <a:t>Neurosci</a:t>
            </a:r>
            <a:r>
              <a:rPr lang="en-US" sz="600" b="0" i="0" dirty="0">
                <a:solidFill>
                  <a:schemeClr val="accent1"/>
                </a:solidFill>
                <a:effectLst/>
                <a:latin typeface="Rockwell" panose="02060603020205020403" pitchFamily="18" charset="77"/>
              </a:rPr>
              <a:t>. 2022;42(3):487-499. doi:10.1523/JNEUROSCI.1690-21.2021 </a:t>
            </a:r>
          </a:p>
          <a:p>
            <a:pPr algn="l" rtl="0" fontAlgn="base"/>
            <a:r>
              <a:rPr lang="en-US" sz="600" b="0" i="0" dirty="0">
                <a:solidFill>
                  <a:schemeClr val="accent1"/>
                </a:solidFill>
                <a:effectLst/>
                <a:latin typeface="Rockwell" panose="02060603020205020403" pitchFamily="18" charset="77"/>
              </a:rPr>
              <a:t>19. </a:t>
            </a:r>
            <a:r>
              <a:rPr lang="en-US" sz="600" b="0" i="0" dirty="0" err="1">
                <a:solidFill>
                  <a:schemeClr val="accent1"/>
                </a:solidFill>
                <a:effectLst/>
                <a:latin typeface="Rockwell" panose="02060603020205020403" pitchFamily="18" charset="77"/>
              </a:rPr>
              <a:t>Manza</a:t>
            </a:r>
            <a:r>
              <a:rPr lang="en-US" sz="600" b="0" i="0" dirty="0">
                <a:solidFill>
                  <a:schemeClr val="accent1"/>
                </a:solidFill>
                <a:effectLst/>
                <a:latin typeface="Rockwell" panose="02060603020205020403" pitchFamily="18" charset="77"/>
              </a:rPr>
              <a:t> P, </a:t>
            </a:r>
            <a:r>
              <a:rPr lang="en-US" sz="600" b="0" i="0" dirty="0" err="1">
                <a:solidFill>
                  <a:schemeClr val="accent1"/>
                </a:solidFill>
                <a:effectLst/>
                <a:latin typeface="Rockwell" panose="02060603020205020403" pitchFamily="18" charset="77"/>
              </a:rPr>
              <a:t>Amandola</a:t>
            </a:r>
            <a:r>
              <a:rPr lang="en-US" sz="600" b="0" i="0" dirty="0">
                <a:solidFill>
                  <a:schemeClr val="accent1"/>
                </a:solidFill>
                <a:effectLst/>
                <a:latin typeface="Rockwell" panose="02060603020205020403" pitchFamily="18" charset="77"/>
              </a:rPr>
              <a:t> M, </a:t>
            </a:r>
            <a:r>
              <a:rPr lang="en-US" sz="600" b="0" i="0" dirty="0" err="1">
                <a:solidFill>
                  <a:schemeClr val="accent1"/>
                </a:solidFill>
                <a:effectLst/>
                <a:latin typeface="Rockwell" panose="02060603020205020403" pitchFamily="18" charset="77"/>
              </a:rPr>
              <a:t>Tatineni</a:t>
            </a:r>
            <a:r>
              <a:rPr lang="en-US" sz="600" b="0" i="0" dirty="0">
                <a:solidFill>
                  <a:schemeClr val="accent1"/>
                </a:solidFill>
                <a:effectLst/>
                <a:latin typeface="Rockwell" panose="02060603020205020403" pitchFamily="18" charset="77"/>
              </a:rPr>
              <a:t> V, Li C </a:t>
            </a:r>
            <a:r>
              <a:rPr lang="en-US" sz="600" b="0" i="0" dirty="0" err="1">
                <a:solidFill>
                  <a:schemeClr val="accent1"/>
                </a:solidFill>
                <a:effectLst/>
                <a:latin typeface="Rockwell" panose="02060603020205020403" pitchFamily="18" charset="77"/>
              </a:rPr>
              <a:t>shan</a:t>
            </a:r>
            <a:r>
              <a:rPr lang="en-US" sz="600" b="0" i="0" dirty="0">
                <a:solidFill>
                  <a:schemeClr val="accent1"/>
                </a:solidFill>
                <a:effectLst/>
                <a:latin typeface="Rockwell" panose="02060603020205020403" pitchFamily="18" charset="77"/>
              </a:rPr>
              <a:t> R, Leung HC. Response inhibition in Parkinson’s disease: a meta-analysis of dopaminergic medication and disease duration effects. </a:t>
            </a:r>
            <a:r>
              <a:rPr lang="en-US" sz="600" b="0" i="1" dirty="0" err="1">
                <a:solidFill>
                  <a:schemeClr val="accent1"/>
                </a:solidFill>
                <a:effectLst/>
                <a:latin typeface="Rockwell" panose="02060603020205020403" pitchFamily="18" charset="77"/>
              </a:rPr>
              <a:t>npj</a:t>
            </a:r>
            <a:r>
              <a:rPr lang="en-US" sz="600" b="0" i="1" dirty="0">
                <a:solidFill>
                  <a:schemeClr val="accent1"/>
                </a:solidFill>
                <a:effectLst/>
                <a:latin typeface="Rockwell" panose="02060603020205020403" pitchFamily="18" charset="77"/>
              </a:rPr>
              <a:t> Parkinson’s Disease</a:t>
            </a:r>
            <a:r>
              <a:rPr lang="en-US" sz="600" b="0" i="0" dirty="0">
                <a:solidFill>
                  <a:schemeClr val="accent1"/>
                </a:solidFill>
                <a:effectLst/>
                <a:latin typeface="Rockwell" panose="02060603020205020403" pitchFamily="18" charset="77"/>
              </a:rPr>
              <a:t>. 2017;3(1):1-10. doi:10.1038/s41531-017-0024-2 </a:t>
            </a:r>
          </a:p>
          <a:p>
            <a:pPr algn="l" rtl="0" fontAlgn="base"/>
            <a:r>
              <a:rPr lang="en-US" sz="700" b="0" i="0" dirty="0">
                <a:solidFill>
                  <a:schemeClr val="accent1"/>
                </a:solidFill>
                <a:effectLst/>
                <a:latin typeface="Rockwell" panose="02060603020205020403" pitchFamily="18" charset="77"/>
              </a:rPr>
              <a:t> </a:t>
            </a:r>
          </a:p>
        </p:txBody>
      </p:sp>
      <p:sp>
        <p:nvSpPr>
          <p:cNvPr id="40" name="TextBox 39"/>
          <p:cNvSpPr txBox="1"/>
          <p:nvPr/>
        </p:nvSpPr>
        <p:spPr>
          <a:xfrm>
            <a:off x="31742226" y="5546788"/>
            <a:ext cx="11887199" cy="10679847"/>
          </a:xfrm>
          <a:prstGeom prst="rect">
            <a:avLst/>
          </a:prstGeom>
          <a:noFill/>
        </p:spPr>
        <p:txBody>
          <a:bodyPr wrap="square" rtlCol="0">
            <a:spAutoFit/>
          </a:bodyPr>
          <a:lstStyle/>
          <a:p>
            <a:r>
              <a:rPr lang="en-US" sz="8000" dirty="0">
                <a:solidFill>
                  <a:schemeClr val="tx2">
                    <a:lumMod val="60000"/>
                    <a:lumOff val="40000"/>
                  </a:schemeClr>
                </a:solidFill>
                <a:latin typeface="Rockwell" panose="02060603020205020403" pitchFamily="18" charset="0"/>
              </a:rPr>
              <a:t>DISCUSSION</a:t>
            </a:r>
            <a:endParaRPr lang="en-US" sz="1800" dirty="0">
              <a:solidFill>
                <a:schemeClr val="accent1"/>
              </a:solidFill>
              <a:latin typeface="Rockwell" panose="02060603020205020403" pitchFamily="18" charset="77"/>
            </a:endParaRPr>
          </a:p>
          <a:p>
            <a:pPr marL="457200" indent="-457200">
              <a:buFont typeface="Arial" panose="020B0604020202020204" pitchFamily="34" charset="0"/>
              <a:buChar char="•"/>
            </a:pPr>
            <a:r>
              <a:rPr lang="en-US" sz="3200" b="0" i="0" dirty="0">
                <a:solidFill>
                  <a:schemeClr val="accent1"/>
                </a:solidFill>
                <a:effectLst/>
                <a:latin typeface="Rockwell" panose="02060603020205020403" pitchFamily="18" charset="77"/>
              </a:rPr>
              <a:t>Strongest linear relationship was between increased phase time and visuospatial activities with an average p-value of 0.007 which suggests a statistically significant correlation between increased time-to-phase completion and performance on the visuospatial, “Rotations”, task.</a:t>
            </a:r>
          </a:p>
          <a:p>
            <a:pPr marL="1371600" lvl="1" indent="-457200">
              <a:buFont typeface="Arial" panose="020B0604020202020204" pitchFamily="34" charset="0"/>
              <a:buChar char="•"/>
            </a:pPr>
            <a:r>
              <a:rPr lang="en-US" sz="3200" b="0" i="0" dirty="0">
                <a:solidFill>
                  <a:schemeClr val="accent1"/>
                </a:solidFill>
                <a:effectLst/>
                <a:latin typeface="Rockwell" panose="02060603020205020403" pitchFamily="18" charset="77"/>
              </a:rPr>
              <a:t>This is a common phenomenon amongst individuals with PD, as they often experience deficits with mental rotation.</a:t>
            </a:r>
            <a:r>
              <a:rPr lang="en-US" sz="3200" b="0" i="0" baseline="30000" dirty="0">
                <a:solidFill>
                  <a:schemeClr val="accent1"/>
                </a:solidFill>
                <a:effectLst/>
                <a:latin typeface="Rockwell" panose="02060603020205020403" pitchFamily="18" charset="77"/>
              </a:rPr>
              <a:t>17</a:t>
            </a:r>
            <a:endParaRPr lang="en-US" sz="3200" baseline="30000" dirty="0">
              <a:solidFill>
                <a:schemeClr val="accent1"/>
              </a:solidFill>
              <a:latin typeface="Rockwell" panose="02060603020205020403" pitchFamily="18" charset="77"/>
            </a:endParaRPr>
          </a:p>
          <a:p>
            <a:pPr marL="457200" indent="-457200">
              <a:buFont typeface="Arial" panose="020B0604020202020204" pitchFamily="34" charset="0"/>
              <a:buChar char="•"/>
            </a:pPr>
            <a:r>
              <a:rPr lang="en-US" sz="3200" b="0" i="0" dirty="0">
                <a:solidFill>
                  <a:schemeClr val="accent1"/>
                </a:solidFill>
                <a:effectLst/>
                <a:latin typeface="Rockwell" panose="02060603020205020403" pitchFamily="18" charset="77"/>
              </a:rPr>
              <a:t>Turn Around phase of TUG test requires the individual to obtain a level of visuospatial ability in order to determine their spatial orientation around the floor marker.</a:t>
            </a:r>
          </a:p>
          <a:p>
            <a:pPr marL="457200" indent="-457200">
              <a:buFont typeface="Arial" panose="020B0604020202020204" pitchFamily="34" charset="0"/>
              <a:buChar char="•"/>
            </a:pPr>
            <a:r>
              <a:rPr lang="en-US" sz="3200" b="0" i="0" dirty="0">
                <a:solidFill>
                  <a:schemeClr val="accent1"/>
                </a:solidFill>
                <a:effectLst/>
                <a:latin typeface="Rockwell" panose="02060603020205020403" pitchFamily="18" charset="77"/>
              </a:rPr>
              <a:t>Both functions of mental rotation and visuospatial are dictated by the frontal lobes which requires an input of dopamine.</a:t>
            </a:r>
            <a:r>
              <a:rPr lang="en-US" sz="3200" b="0" i="0" baseline="30000" dirty="0">
                <a:solidFill>
                  <a:schemeClr val="accent1"/>
                </a:solidFill>
                <a:effectLst/>
                <a:latin typeface="Rockwell" panose="02060603020205020403" pitchFamily="18" charset="77"/>
              </a:rPr>
              <a:t>17</a:t>
            </a:r>
            <a:r>
              <a:rPr lang="en-US" sz="3200" b="0" i="0" dirty="0">
                <a:solidFill>
                  <a:schemeClr val="accent1"/>
                </a:solidFill>
                <a:effectLst/>
                <a:latin typeface="Rockwell" panose="02060603020205020403" pitchFamily="18" charset="77"/>
              </a:rPr>
              <a:t> Hallmark of PD is the loss of dopaminergic neurons, which supply the central nervous system with its main source of dopamine, assisting in brain functions.</a:t>
            </a:r>
            <a:r>
              <a:rPr lang="en-US" sz="3200" b="0" i="0" baseline="30000" dirty="0">
                <a:solidFill>
                  <a:schemeClr val="accent1"/>
                </a:solidFill>
                <a:effectLst/>
                <a:latin typeface="Rockwell" panose="02060603020205020403" pitchFamily="18" charset="77"/>
              </a:rPr>
              <a:t>4</a:t>
            </a:r>
          </a:p>
          <a:p>
            <a:pPr marL="457200" indent="-457200">
              <a:buFont typeface="Arial" panose="020B0604020202020204" pitchFamily="34" charset="0"/>
              <a:buChar char="•"/>
            </a:pPr>
            <a:r>
              <a:rPr lang="en-US" sz="3200" b="0" i="0" dirty="0">
                <a:solidFill>
                  <a:schemeClr val="accent1"/>
                </a:solidFill>
                <a:effectLst/>
                <a:latin typeface="Rockwell" panose="02060603020205020403" pitchFamily="18" charset="77"/>
              </a:rPr>
              <a:t>Crucian et al. determined that dopamine-medication either has a very small or no effect on the ability to perform free-vision mental rotations in individuals with PD.</a:t>
            </a:r>
            <a:r>
              <a:rPr lang="en-US" sz="3200" b="0" i="0" baseline="30000" dirty="0">
                <a:solidFill>
                  <a:schemeClr val="accent1"/>
                </a:solidFill>
                <a:effectLst/>
                <a:latin typeface="Rockwell" panose="02060603020205020403" pitchFamily="18" charset="77"/>
              </a:rPr>
              <a:t>17</a:t>
            </a:r>
            <a:endParaRPr lang="en-US" sz="3200" baseline="30000" dirty="0">
              <a:solidFill>
                <a:schemeClr val="accent1"/>
              </a:solidFill>
              <a:latin typeface="Rockwell" panose="02060603020205020403" pitchFamily="18" charset="77"/>
            </a:endParaRPr>
          </a:p>
        </p:txBody>
      </p:sp>
      <p:cxnSp>
        <p:nvCxnSpPr>
          <p:cNvPr id="41" name="Straight Connector 40"/>
          <p:cNvCxnSpPr/>
          <p:nvPr/>
        </p:nvCxnSpPr>
        <p:spPr>
          <a:xfrm>
            <a:off x="31644265" y="16523334"/>
            <a:ext cx="1188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1810742" y="16756756"/>
            <a:ext cx="11537519" cy="12649617"/>
          </a:xfrm>
          <a:prstGeom prst="rect">
            <a:avLst/>
          </a:prstGeom>
          <a:noFill/>
        </p:spPr>
        <p:txBody>
          <a:bodyPr wrap="square" lIns="91440" tIns="45720" rIns="91440" bIns="45720" rtlCol="0" anchor="t">
            <a:spAutoFit/>
          </a:bodyPr>
          <a:lstStyle/>
          <a:p>
            <a:r>
              <a:rPr lang="en-US" sz="5400" b="1" dirty="0">
                <a:solidFill>
                  <a:schemeClr val="tx2">
                    <a:lumMod val="60000"/>
                    <a:lumOff val="40000"/>
                  </a:schemeClr>
                </a:solidFill>
                <a:latin typeface="Rockwell" panose="02060603020205020403" pitchFamily="18" charset="0"/>
              </a:rPr>
              <a:t>How does this novel investigation increase our understanding of PD?  </a:t>
            </a:r>
            <a:endParaRPr lang="en-US" sz="2400" b="1" dirty="0">
              <a:solidFill>
                <a:schemeClr val="tx2">
                  <a:lumMod val="60000"/>
                  <a:lumOff val="40000"/>
                </a:schemeClr>
              </a:solidFill>
              <a:latin typeface="Rockwell" panose="02060603020205020403" pitchFamily="18" charset="0"/>
            </a:endParaRPr>
          </a:p>
          <a:p>
            <a:pPr marL="457200" indent="-457200">
              <a:buFont typeface="Arial" panose="020B0604020202020204" pitchFamily="34" charset="0"/>
              <a:buChar char="•"/>
            </a:pPr>
            <a:r>
              <a:rPr lang="en-US" sz="2400" dirty="0">
                <a:solidFill>
                  <a:schemeClr val="accent1"/>
                </a:solidFill>
                <a:latin typeface="Rockwell" panose="02060603020205020403" pitchFamily="18" charset="77"/>
              </a:rPr>
              <a:t>Parkinson’s Disease (PD) was traditionally seen as a movement disorder but is now recognized as a whole brain disease resulting in cognitive and autonomic changes.  </a:t>
            </a:r>
          </a:p>
          <a:p>
            <a:pPr marL="457200" indent="-457200">
              <a:buFont typeface="Arial" panose="020B0604020202020204" pitchFamily="34" charset="0"/>
              <a:buChar char="•"/>
            </a:pPr>
            <a:r>
              <a:rPr lang="en-US" sz="2400" dirty="0">
                <a:solidFill>
                  <a:schemeClr val="accent1"/>
                </a:solidFill>
                <a:latin typeface="Rockwell" panose="02060603020205020403" pitchFamily="18" charset="77"/>
              </a:rPr>
              <a:t>TUG test could potentially be a noninvasive, efficient test to serve as an early indicator of cognitive decline in PD.</a:t>
            </a:r>
          </a:p>
          <a:p>
            <a:pPr marL="2651125" lvl="1" indent="-457200">
              <a:buFont typeface="Arial" panose="020B0604020202020204" pitchFamily="34" charset="0"/>
              <a:buChar char="•"/>
            </a:pPr>
            <a:r>
              <a:rPr lang="en-US" sz="2400" b="0" i="0" dirty="0">
                <a:solidFill>
                  <a:schemeClr val="accent1"/>
                </a:solidFill>
                <a:effectLst/>
                <a:latin typeface="Rockwell" panose="02060603020205020403" pitchFamily="18" charset="77"/>
              </a:rPr>
              <a:t>TUG test is a noninvasive, common screening tool used for lower extremity function, mobility, and fall-risk. </a:t>
            </a:r>
            <a:endParaRPr lang="en-US" sz="2400" dirty="0">
              <a:solidFill>
                <a:schemeClr val="accent1"/>
              </a:solidFill>
              <a:latin typeface="Rockwell" panose="02060603020205020403" pitchFamily="18" charset="77"/>
            </a:endParaRPr>
          </a:p>
          <a:p>
            <a:pPr marL="457200" indent="-457200">
              <a:buFont typeface="Arial" panose="020B0604020202020204" pitchFamily="34" charset="0"/>
              <a:buChar char="•"/>
            </a:pPr>
            <a:r>
              <a:rPr lang="en-US" sz="2400" b="0" i="0" dirty="0">
                <a:solidFill>
                  <a:schemeClr val="accent1"/>
                </a:solidFill>
                <a:effectLst/>
                <a:latin typeface="Rockwell" panose="02060603020205020403" pitchFamily="18" charset="77"/>
              </a:rPr>
              <a:t>Few studies have examined the relationship between specific cognitive skills and TUG performance within individuals with PD.</a:t>
            </a:r>
            <a:r>
              <a:rPr lang="en-US" sz="2400" b="0" i="0" dirty="0">
                <a:solidFill>
                  <a:schemeClr val="accent1"/>
                </a:solidFill>
                <a:latin typeface="Rockwell" panose="02060603020205020403" pitchFamily="18" charset="77"/>
              </a:rPr>
              <a:t> </a:t>
            </a:r>
            <a:endParaRPr lang="en-US" sz="2400" dirty="0">
              <a:solidFill>
                <a:schemeClr val="accent1"/>
              </a:solidFill>
              <a:latin typeface="Rockwell" panose="02060603020205020403" pitchFamily="18" charset="77"/>
            </a:endParaRPr>
          </a:p>
          <a:p>
            <a:pPr marL="457200" indent="-457200">
              <a:buFont typeface="Arial" panose="020B0604020202020204" pitchFamily="34" charset="0"/>
              <a:buChar char="•"/>
            </a:pPr>
            <a:r>
              <a:rPr lang="en-US" sz="2400" dirty="0">
                <a:solidFill>
                  <a:schemeClr val="accent1"/>
                </a:solidFill>
                <a:latin typeface="Rockwell" panose="02060603020205020403" pitchFamily="18" charset="77"/>
              </a:rPr>
              <a:t>Our preliminary correlations suggest that increased TUG test completion time may be associated with poor performance on visuospatial activities. Thus, TUG phase times may be important biomarkers for PD and PD progression.</a:t>
            </a:r>
          </a:p>
          <a:p>
            <a:pPr marL="2651714" lvl="1" indent="-457200">
              <a:buFont typeface="Arial" panose="020B0604020202020204" pitchFamily="34" charset="0"/>
              <a:buChar char="•"/>
            </a:pPr>
            <a:r>
              <a:rPr lang="en-US" sz="2400" dirty="0">
                <a:solidFill>
                  <a:schemeClr val="accent1"/>
                </a:solidFill>
                <a:latin typeface="Rockwell" panose="02060603020205020403" pitchFamily="18" charset="77"/>
              </a:rPr>
              <a:t>Although, all domains were significant suggesting a correlation between cognitive function and TUG performance.</a:t>
            </a:r>
          </a:p>
          <a:p>
            <a:pPr marL="457200" indent="-457200">
              <a:buFont typeface="Arial" panose="020B0604020202020204" pitchFamily="34" charset="0"/>
              <a:buChar char="•"/>
            </a:pPr>
            <a:r>
              <a:rPr lang="en-US" sz="2400" dirty="0">
                <a:solidFill>
                  <a:schemeClr val="accent1"/>
                </a:solidFill>
                <a:latin typeface="Rockwell" panose="02060603020205020403" pitchFamily="18" charset="77"/>
              </a:rPr>
              <a:t>Marker-less motion capture allows us to easily collect data and compare increased TUG test completion time with cognitive performance.</a:t>
            </a:r>
          </a:p>
          <a:p>
            <a:pPr marL="457200" indent="-457200">
              <a:buFont typeface="Arial" panose="020B0604020202020204" pitchFamily="34" charset="0"/>
              <a:buChar char="•"/>
            </a:pPr>
            <a:r>
              <a:rPr lang="en-US" sz="2400" dirty="0">
                <a:solidFill>
                  <a:schemeClr val="accent1"/>
                </a:solidFill>
                <a:latin typeface="Rockwell" panose="02060603020205020403" pitchFamily="18" charset="77"/>
              </a:rPr>
              <a:t>Additionally, this is the first study to use ML MOCAP to automatically detect TUG phases. </a:t>
            </a:r>
            <a:endParaRPr lang="en-US" sz="2400" dirty="0">
              <a:solidFill>
                <a:schemeClr val="tx2">
                  <a:lumMod val="60000"/>
                  <a:lumOff val="40000"/>
                </a:schemeClr>
              </a:solidFill>
              <a:latin typeface="Rockwell" panose="02060603020205020403" pitchFamily="18" charset="0"/>
            </a:endParaRPr>
          </a:p>
          <a:p>
            <a:r>
              <a:rPr lang="en-US" sz="5400" b="1" dirty="0">
                <a:solidFill>
                  <a:schemeClr val="tx2">
                    <a:lumMod val="60000"/>
                    <a:lumOff val="40000"/>
                  </a:schemeClr>
                </a:solidFill>
                <a:latin typeface="Rockwell" panose="02060603020205020403" pitchFamily="18" charset="0"/>
              </a:rPr>
              <a:t>Future Work</a:t>
            </a:r>
            <a:endParaRPr lang="en-US" sz="5400" dirty="0">
              <a:solidFill>
                <a:schemeClr val="accent1"/>
              </a:solidFill>
              <a:latin typeface="Rockwell" panose="02060603020205020403" pitchFamily="18" charset="77"/>
            </a:endParaRPr>
          </a:p>
          <a:p>
            <a:pPr marL="457200" indent="-457200">
              <a:buFont typeface="Arial" panose="020B0604020202020204" pitchFamily="34" charset="0"/>
              <a:buChar char="•"/>
            </a:pPr>
            <a:r>
              <a:rPr lang="en-US" sz="2400" dirty="0">
                <a:solidFill>
                  <a:schemeClr val="accent1"/>
                </a:solidFill>
                <a:latin typeface="Rockwell"/>
              </a:rPr>
              <a:t>Current study only had 17 participants and therefore warrants further investigation with increased participants.</a:t>
            </a:r>
          </a:p>
          <a:p>
            <a:pPr marL="457200" indent="-457200">
              <a:buFont typeface="Arial" panose="020B0604020202020204" pitchFamily="34" charset="0"/>
              <a:buChar char="•"/>
            </a:pPr>
            <a:r>
              <a:rPr lang="en-US" sz="2400" dirty="0">
                <a:solidFill>
                  <a:schemeClr val="accent1"/>
                </a:solidFill>
                <a:latin typeface="Rockwell"/>
              </a:rPr>
              <a:t>Additionally, current study had more females than males, which also warrants further study into potential sex differences.</a:t>
            </a:r>
          </a:p>
          <a:p>
            <a:pPr marL="457200" indent="-457200">
              <a:buFont typeface="Arial" panose="020B0604020202020204" pitchFamily="34" charset="0"/>
              <a:buChar char="•"/>
            </a:pPr>
            <a:r>
              <a:rPr lang="en-US" sz="2400" dirty="0">
                <a:solidFill>
                  <a:schemeClr val="accent1"/>
                </a:solidFill>
                <a:latin typeface="Rockwell"/>
              </a:rPr>
              <a:t>Further investigation with a wider range of UPDRS scores in order to separate clinical population into mild, moderate, and severe cases of PD, to determine further connection between cognition and TUG.</a:t>
            </a:r>
            <a:endParaRPr lang="en-US" sz="2400" dirty="0">
              <a:solidFill>
                <a:schemeClr val="accent1"/>
              </a:solidFill>
              <a:latin typeface="Rockwell" panose="02060603020205020403" pitchFamily="18" charset="77"/>
            </a:endParaRPr>
          </a:p>
        </p:txBody>
      </p:sp>
      <p:cxnSp>
        <p:nvCxnSpPr>
          <p:cNvPr id="44" name="Straight Connector 43"/>
          <p:cNvCxnSpPr/>
          <p:nvPr/>
        </p:nvCxnSpPr>
        <p:spPr>
          <a:xfrm>
            <a:off x="31635901" y="29404942"/>
            <a:ext cx="1188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56" y="32257587"/>
            <a:ext cx="43891200" cy="950579"/>
          </a:xfrm>
          <a:prstGeom prst="rect">
            <a:avLst/>
          </a:prstGeom>
        </p:spPr>
      </p:pic>
      <p:sp>
        <p:nvSpPr>
          <p:cNvPr id="27" name="TextBox 26"/>
          <p:cNvSpPr txBox="1"/>
          <p:nvPr/>
        </p:nvSpPr>
        <p:spPr>
          <a:xfrm>
            <a:off x="10515599" y="32390209"/>
            <a:ext cx="23630851" cy="646331"/>
          </a:xfrm>
          <a:prstGeom prst="rect">
            <a:avLst/>
          </a:prstGeom>
          <a:noFill/>
        </p:spPr>
        <p:txBody>
          <a:bodyPr wrap="square" rtlCol="0">
            <a:spAutoFit/>
          </a:bodyPr>
          <a:lstStyle/>
          <a:p>
            <a:pPr algn="ctr"/>
            <a:r>
              <a:rPr lang="en-US" sz="3600" b="1" dirty="0">
                <a:solidFill>
                  <a:schemeClr val="bg1"/>
                </a:solidFill>
                <a:latin typeface="Rockwell" panose="02060603020205020403" pitchFamily="18" charset="0"/>
                <a:cs typeface="Times New Roman" pitchFamily="18" charset="0"/>
              </a:rPr>
              <a:t>This work was presented at the 2023 Sacred Heart University Exercise Science Capstone Symposium</a:t>
            </a:r>
          </a:p>
        </p:txBody>
      </p:sp>
      <p:sp>
        <p:nvSpPr>
          <p:cNvPr id="13" name="TextBox 12">
            <a:extLst>
              <a:ext uri="{FF2B5EF4-FFF2-40B4-BE49-F238E27FC236}">
                <a16:creationId xmlns:a16="http://schemas.microsoft.com/office/drawing/2014/main" id="{8889B896-2AD7-22FF-E93E-E212762B4C84}"/>
              </a:ext>
            </a:extLst>
          </p:cNvPr>
          <p:cNvSpPr txBox="1"/>
          <p:nvPr/>
        </p:nvSpPr>
        <p:spPr>
          <a:xfrm>
            <a:off x="12560100" y="17404940"/>
            <a:ext cx="15201522" cy="2646878"/>
          </a:xfrm>
          <a:prstGeom prst="rect">
            <a:avLst/>
          </a:prstGeom>
          <a:noFill/>
        </p:spPr>
        <p:txBody>
          <a:bodyPr wrap="square" rtlCol="0">
            <a:spAutoFit/>
          </a:bodyPr>
          <a:lstStyle/>
          <a:p>
            <a:r>
              <a:rPr lang="en-US" sz="6600">
                <a:solidFill>
                  <a:schemeClr val="accent1"/>
                </a:solidFill>
                <a:latin typeface="Rockwell" panose="02060603020205020403" pitchFamily="18" charset="77"/>
              </a:rPr>
              <a:t>DATA PROCESSING</a:t>
            </a:r>
            <a:endParaRPr lang="en-US" sz="6600" dirty="0">
              <a:solidFill>
                <a:schemeClr val="accent1"/>
              </a:solidFill>
              <a:latin typeface="Rockwell" panose="02060603020205020403" pitchFamily="18" charset="77"/>
            </a:endParaRPr>
          </a:p>
          <a:p>
            <a:pPr marL="514350" indent="-514350">
              <a:buFont typeface="+mj-lt"/>
              <a:buAutoNum type="arabicPeriod"/>
            </a:pPr>
            <a:r>
              <a:rPr lang="en-US" sz="2000" b="0" i="0" dirty="0">
                <a:solidFill>
                  <a:schemeClr val="accent1"/>
                </a:solidFill>
                <a:effectLst/>
                <a:latin typeface="Rockwell" panose="02060603020205020403" pitchFamily="18" charset="77"/>
              </a:rPr>
              <a:t>Theia3D was used to analyze trials and compute segment locations (Theia3D; Kingston, Ontario, CA)</a:t>
            </a:r>
            <a:endParaRPr lang="en-US" sz="2000" dirty="0">
              <a:solidFill>
                <a:schemeClr val="accent1"/>
              </a:solidFill>
              <a:effectLst/>
              <a:latin typeface="Rockwell" panose="02060603020205020403" pitchFamily="18" charset="77"/>
            </a:endParaRPr>
          </a:p>
          <a:p>
            <a:pPr marL="514350" indent="-514350">
              <a:buFont typeface="+mj-lt"/>
              <a:buAutoNum type="arabicPeriod"/>
            </a:pPr>
            <a:r>
              <a:rPr lang="en-US" sz="2000" dirty="0">
                <a:solidFill>
                  <a:schemeClr val="accent1"/>
                </a:solidFill>
                <a:effectLst/>
                <a:latin typeface="Rockwell" panose="02060603020205020403" pitchFamily="18" charset="77"/>
              </a:rPr>
              <a:t>A nineteen-segment three-dimensional skeletal reconstruction was produced and used to track the center of mass (COM) via Visual3D software, using the fastest completed TUG trial. </a:t>
            </a:r>
          </a:p>
          <a:p>
            <a:pPr marL="514350" indent="-514350">
              <a:buFont typeface="+mj-lt"/>
              <a:buAutoNum type="arabicPeriod"/>
            </a:pPr>
            <a:r>
              <a:rPr lang="en-US" sz="2000" dirty="0">
                <a:solidFill>
                  <a:schemeClr val="accent1"/>
                </a:solidFill>
                <a:effectLst/>
                <a:latin typeface="Rockwell" panose="02060603020205020403" pitchFamily="18" charset="77"/>
                <a:ea typeface="Arial" panose="020B0604020202020204" pitchFamily="34" charset="0"/>
                <a:cs typeface="Times New Roman" panose="02020603050405020304" pitchFamily="18" charset="0"/>
              </a:rPr>
              <a:t>Pearson correlation test was run using Excel between</a:t>
            </a:r>
            <a:r>
              <a:rPr lang="en-US" sz="2000" dirty="0">
                <a:solidFill>
                  <a:schemeClr val="accent1"/>
                </a:solidFill>
                <a:latin typeface="Rockwell" panose="02060603020205020403" pitchFamily="18" charset="77"/>
                <a:ea typeface="Arial" panose="020B0604020202020204" pitchFamily="34" charset="0"/>
                <a:cs typeface="Times New Roman" panose="02020603050405020304" pitchFamily="18" charset="0"/>
              </a:rPr>
              <a:t> temporal phase times and scores on three cognitive tasks.</a:t>
            </a:r>
            <a:endParaRPr lang="en-US" sz="2000" dirty="0">
              <a:solidFill>
                <a:schemeClr val="accent1"/>
              </a:solidFill>
              <a:effectLst/>
              <a:latin typeface="Rockwell" panose="02060603020205020403" pitchFamily="18" charset="77"/>
              <a:ea typeface="Arial" panose="020B0604020202020204" pitchFamily="34" charset="0"/>
              <a:cs typeface="Times New Roman" panose="02020603050405020304" pitchFamily="18" charset="0"/>
            </a:endParaRPr>
          </a:p>
          <a:p>
            <a:pPr marL="514350" indent="-514350">
              <a:buFont typeface="+mj-lt"/>
              <a:buAutoNum type="arabicPeriod"/>
            </a:pPr>
            <a:r>
              <a:rPr lang="en-US" sz="2000" dirty="0">
                <a:solidFill>
                  <a:schemeClr val="accent1"/>
                </a:solidFill>
                <a:effectLst/>
                <a:latin typeface="Rockwell" panose="02060603020205020403" pitchFamily="18" charset="77"/>
                <a:ea typeface="Arial" panose="020B0604020202020204" pitchFamily="34" charset="0"/>
                <a:cs typeface="Times New Roman" panose="02020603050405020304" pitchFamily="18" charset="0"/>
              </a:rPr>
              <a:t>Criterion for statistical significance was set to p &lt; 0.05. </a:t>
            </a:r>
            <a:endParaRPr lang="en-US" sz="6600" dirty="0">
              <a:solidFill>
                <a:schemeClr val="accent1"/>
              </a:solidFill>
              <a:latin typeface="Rockwell" panose="02060603020205020403" pitchFamily="18" charset="77"/>
            </a:endParaRPr>
          </a:p>
        </p:txBody>
      </p:sp>
      <p:graphicFrame>
        <p:nvGraphicFramePr>
          <p:cNvPr id="17" name="Table 16">
            <a:extLst>
              <a:ext uri="{FF2B5EF4-FFF2-40B4-BE49-F238E27FC236}">
                <a16:creationId xmlns:a16="http://schemas.microsoft.com/office/drawing/2014/main" id="{6513B29E-3D8F-9AC3-84E8-D0E661FCD2B7}"/>
              </a:ext>
            </a:extLst>
          </p:cNvPr>
          <p:cNvGraphicFramePr>
            <a:graphicFrameLocks noGrp="1"/>
          </p:cNvGraphicFramePr>
          <p:nvPr>
            <p:extLst>
              <p:ext uri="{D42A27DB-BD31-4B8C-83A1-F6EECF244321}">
                <p14:modId xmlns:p14="http://schemas.microsoft.com/office/powerpoint/2010/main" val="1735843856"/>
              </p:ext>
            </p:extLst>
          </p:nvPr>
        </p:nvGraphicFramePr>
        <p:xfrm>
          <a:off x="12574999" y="23482083"/>
          <a:ext cx="2795132" cy="1758444"/>
        </p:xfrm>
        <a:graphic>
          <a:graphicData uri="http://schemas.openxmlformats.org/drawingml/2006/table">
            <a:tbl>
              <a:tblPr/>
              <a:tblGrid>
                <a:gridCol w="1248412">
                  <a:extLst>
                    <a:ext uri="{9D8B030D-6E8A-4147-A177-3AD203B41FA5}">
                      <a16:colId xmlns:a16="http://schemas.microsoft.com/office/drawing/2014/main" val="3050427511"/>
                    </a:ext>
                  </a:extLst>
                </a:gridCol>
                <a:gridCol w="801408">
                  <a:extLst>
                    <a:ext uri="{9D8B030D-6E8A-4147-A177-3AD203B41FA5}">
                      <a16:colId xmlns:a16="http://schemas.microsoft.com/office/drawing/2014/main" val="1942456176"/>
                    </a:ext>
                  </a:extLst>
                </a:gridCol>
                <a:gridCol w="745312">
                  <a:extLst>
                    <a:ext uri="{9D8B030D-6E8A-4147-A177-3AD203B41FA5}">
                      <a16:colId xmlns:a16="http://schemas.microsoft.com/office/drawing/2014/main" val="1251640813"/>
                    </a:ext>
                  </a:extLst>
                </a:gridCol>
              </a:tblGrid>
              <a:tr h="754897">
                <a:tc>
                  <a:txBody>
                    <a:bodyPr/>
                    <a:lstStyle/>
                    <a:p>
                      <a:pPr algn="ctr" fontAlgn="ctr"/>
                      <a:r>
                        <a:rPr lang="en-US" sz="1400" b="1" i="0" u="none" strike="noStrike" dirty="0">
                          <a:solidFill>
                            <a:srgbClr val="000000"/>
                          </a:solidFill>
                          <a:effectLst/>
                          <a:latin typeface="Calibri" panose="020F0502020204030204" pitchFamily="34" charset="0"/>
                        </a:rPr>
                        <a:t>Sit To Stand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Coefficient (r)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dirty="0">
                          <a:solidFill>
                            <a:srgbClr val="000000"/>
                          </a:solidFill>
                          <a:effectLst/>
                          <a:latin typeface="Calibri" panose="020F0502020204030204" pitchFamily="34" charset="0"/>
                        </a:rPr>
                        <a:t>p value: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93903708"/>
                  </a:ext>
                </a:extLst>
              </a:tr>
              <a:tr h="372789">
                <a:tc>
                  <a:txBody>
                    <a:bodyPr/>
                    <a:lstStyle/>
                    <a:p>
                      <a:pPr algn="ctr" fontAlgn="ctr"/>
                      <a:r>
                        <a:rPr lang="en-US" sz="800" b="1" i="0" u="none" strike="noStrike">
                          <a:solidFill>
                            <a:srgbClr val="000000"/>
                          </a:solidFill>
                          <a:effectLst/>
                          <a:latin typeface="Calibri" panose="020F0502020204030204" pitchFamily="34" charset="0"/>
                        </a:rPr>
                        <a:t>Double Trouble (Response Inhibition)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-0.493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0.044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16851632"/>
                  </a:ext>
                </a:extLst>
              </a:tr>
              <a:tr h="279591">
                <a:tc>
                  <a:txBody>
                    <a:bodyPr/>
                    <a:lstStyle/>
                    <a:p>
                      <a:pPr algn="ctr" fontAlgn="ctr"/>
                      <a:r>
                        <a:rPr lang="en-US" sz="800" b="1" i="0" u="none" strike="noStrike">
                          <a:solidFill>
                            <a:srgbClr val="000000"/>
                          </a:solidFill>
                          <a:effectLst/>
                          <a:latin typeface="Calibri" panose="020F0502020204030204" pitchFamily="34" charset="0"/>
                        </a:rPr>
                        <a:t>Working Memory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-0.593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0.012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98855604"/>
                  </a:ext>
                </a:extLst>
              </a:tr>
              <a:tr h="351167">
                <a:tc>
                  <a:txBody>
                    <a:bodyPr/>
                    <a:lstStyle/>
                    <a:p>
                      <a:pPr algn="ctr" fontAlgn="ctr"/>
                      <a:r>
                        <a:rPr lang="en-US" sz="800" b="1" i="0" u="none" strike="noStrike">
                          <a:solidFill>
                            <a:srgbClr val="000000"/>
                          </a:solidFill>
                          <a:effectLst/>
                          <a:latin typeface="Calibri" panose="020F0502020204030204" pitchFamily="34" charset="0"/>
                        </a:rPr>
                        <a:t>Rotations (Visuospatial Skill)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-0.562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0.019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29833530"/>
                  </a:ext>
                </a:extLst>
              </a:tr>
            </a:tbl>
          </a:graphicData>
        </a:graphic>
      </p:graphicFrame>
      <p:graphicFrame>
        <p:nvGraphicFramePr>
          <p:cNvPr id="18" name="Table 17">
            <a:extLst>
              <a:ext uri="{FF2B5EF4-FFF2-40B4-BE49-F238E27FC236}">
                <a16:creationId xmlns:a16="http://schemas.microsoft.com/office/drawing/2014/main" id="{259D8C3D-737C-F6DC-87A5-6231DFC32884}"/>
              </a:ext>
            </a:extLst>
          </p:cNvPr>
          <p:cNvGraphicFramePr>
            <a:graphicFrameLocks noGrp="1"/>
          </p:cNvGraphicFramePr>
          <p:nvPr>
            <p:extLst>
              <p:ext uri="{D42A27DB-BD31-4B8C-83A1-F6EECF244321}">
                <p14:modId xmlns:p14="http://schemas.microsoft.com/office/powerpoint/2010/main" val="666796989"/>
              </p:ext>
            </p:extLst>
          </p:nvPr>
        </p:nvGraphicFramePr>
        <p:xfrm>
          <a:off x="12551271" y="25526722"/>
          <a:ext cx="2827374" cy="1807002"/>
        </p:xfrm>
        <a:graphic>
          <a:graphicData uri="http://schemas.openxmlformats.org/drawingml/2006/table">
            <a:tbl>
              <a:tblPr/>
              <a:tblGrid>
                <a:gridCol w="1264606">
                  <a:extLst>
                    <a:ext uri="{9D8B030D-6E8A-4147-A177-3AD203B41FA5}">
                      <a16:colId xmlns:a16="http://schemas.microsoft.com/office/drawing/2014/main" val="4177898429"/>
                    </a:ext>
                  </a:extLst>
                </a:gridCol>
                <a:gridCol w="904760">
                  <a:extLst>
                    <a:ext uri="{9D8B030D-6E8A-4147-A177-3AD203B41FA5}">
                      <a16:colId xmlns:a16="http://schemas.microsoft.com/office/drawing/2014/main" val="2840423717"/>
                    </a:ext>
                  </a:extLst>
                </a:gridCol>
                <a:gridCol w="658008">
                  <a:extLst>
                    <a:ext uri="{9D8B030D-6E8A-4147-A177-3AD203B41FA5}">
                      <a16:colId xmlns:a16="http://schemas.microsoft.com/office/drawing/2014/main" val="296888015"/>
                    </a:ext>
                  </a:extLst>
                </a:gridCol>
              </a:tblGrid>
              <a:tr h="521942">
                <a:tc>
                  <a:txBody>
                    <a:bodyPr/>
                    <a:lstStyle/>
                    <a:p>
                      <a:pPr algn="ctr" fontAlgn="ctr"/>
                      <a:r>
                        <a:rPr lang="en-US" sz="1400" b="1" i="0" u="none" strike="noStrike">
                          <a:solidFill>
                            <a:srgbClr val="000000"/>
                          </a:solidFill>
                          <a:effectLst/>
                          <a:latin typeface="Calibri" panose="020F0502020204030204" pitchFamily="34" charset="0"/>
                        </a:rPr>
                        <a:t>Walk 1</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Coefficient (r)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dirty="0">
                          <a:solidFill>
                            <a:srgbClr val="000000"/>
                          </a:solidFill>
                          <a:effectLst/>
                          <a:latin typeface="Calibri" panose="020F0502020204030204" pitchFamily="34" charset="0"/>
                        </a:rPr>
                        <a:t>p value: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4568268"/>
                  </a:ext>
                </a:extLst>
              </a:tr>
              <a:tr h="367160">
                <a:tc>
                  <a:txBody>
                    <a:bodyPr/>
                    <a:lstStyle/>
                    <a:p>
                      <a:pPr algn="ctr" fontAlgn="ctr"/>
                      <a:r>
                        <a:rPr lang="en-US" sz="800" b="1" i="0" u="none" strike="noStrike">
                          <a:solidFill>
                            <a:srgbClr val="000000"/>
                          </a:solidFill>
                          <a:effectLst/>
                          <a:latin typeface="Calibri" panose="020F0502020204030204" pitchFamily="34" charset="0"/>
                        </a:rPr>
                        <a:t>(Response Inhibition)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dirty="0">
                          <a:solidFill>
                            <a:srgbClr val="000000"/>
                          </a:solidFill>
                          <a:effectLst/>
                          <a:latin typeface="Calibri" panose="020F0502020204030204" pitchFamily="34" charset="0"/>
                        </a:rPr>
                        <a:t>-0.530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0.029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79922862"/>
                  </a:ext>
                </a:extLst>
              </a:tr>
              <a:tr h="367160">
                <a:tc>
                  <a:txBody>
                    <a:bodyPr/>
                    <a:lstStyle/>
                    <a:p>
                      <a:pPr algn="ctr" fontAlgn="ctr"/>
                      <a:r>
                        <a:rPr lang="en-US" sz="800" b="1" i="0" u="none" strike="noStrike">
                          <a:solidFill>
                            <a:srgbClr val="000000"/>
                          </a:solidFill>
                          <a:effectLst/>
                          <a:latin typeface="Calibri" panose="020F0502020204030204" pitchFamily="34" charset="0"/>
                        </a:rPr>
                        <a:t>Working Memory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-0.505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0.039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95848531"/>
                  </a:ext>
                </a:extLst>
              </a:tr>
              <a:tr h="550740">
                <a:tc>
                  <a:txBody>
                    <a:bodyPr/>
                    <a:lstStyle/>
                    <a:p>
                      <a:pPr algn="ctr" fontAlgn="ctr"/>
                      <a:r>
                        <a:rPr lang="en-US" sz="800" b="1" i="0" u="none" strike="noStrike" dirty="0">
                          <a:solidFill>
                            <a:srgbClr val="000000"/>
                          </a:solidFill>
                          <a:effectLst/>
                          <a:latin typeface="Calibri" panose="020F0502020204030204" pitchFamily="34" charset="0"/>
                        </a:rPr>
                        <a:t>Rotations (Visuospatial Skill)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-0.664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0.004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6384684"/>
                  </a:ext>
                </a:extLst>
              </a:tr>
            </a:tbl>
          </a:graphicData>
        </a:graphic>
      </p:graphicFrame>
      <p:graphicFrame>
        <p:nvGraphicFramePr>
          <p:cNvPr id="19" name="Table 18">
            <a:extLst>
              <a:ext uri="{FF2B5EF4-FFF2-40B4-BE49-F238E27FC236}">
                <a16:creationId xmlns:a16="http://schemas.microsoft.com/office/drawing/2014/main" id="{D519E1CB-FC15-11BD-9BDA-22BC85EC40C4}"/>
              </a:ext>
            </a:extLst>
          </p:cNvPr>
          <p:cNvGraphicFramePr>
            <a:graphicFrameLocks noGrp="1"/>
          </p:cNvGraphicFramePr>
          <p:nvPr>
            <p:extLst>
              <p:ext uri="{D42A27DB-BD31-4B8C-83A1-F6EECF244321}">
                <p14:modId xmlns:p14="http://schemas.microsoft.com/office/powerpoint/2010/main" val="2848424887"/>
              </p:ext>
            </p:extLst>
          </p:nvPr>
        </p:nvGraphicFramePr>
        <p:xfrm>
          <a:off x="12551271" y="27611044"/>
          <a:ext cx="2818860" cy="1793898"/>
        </p:xfrm>
        <a:graphic>
          <a:graphicData uri="http://schemas.openxmlformats.org/drawingml/2006/table">
            <a:tbl>
              <a:tblPr/>
              <a:tblGrid>
                <a:gridCol w="1260799">
                  <a:extLst>
                    <a:ext uri="{9D8B030D-6E8A-4147-A177-3AD203B41FA5}">
                      <a16:colId xmlns:a16="http://schemas.microsoft.com/office/drawing/2014/main" val="3261768821"/>
                    </a:ext>
                  </a:extLst>
                </a:gridCol>
                <a:gridCol w="902035">
                  <a:extLst>
                    <a:ext uri="{9D8B030D-6E8A-4147-A177-3AD203B41FA5}">
                      <a16:colId xmlns:a16="http://schemas.microsoft.com/office/drawing/2014/main" val="4222309679"/>
                    </a:ext>
                  </a:extLst>
                </a:gridCol>
                <a:gridCol w="656026">
                  <a:extLst>
                    <a:ext uri="{9D8B030D-6E8A-4147-A177-3AD203B41FA5}">
                      <a16:colId xmlns:a16="http://schemas.microsoft.com/office/drawing/2014/main" val="225313197"/>
                    </a:ext>
                  </a:extLst>
                </a:gridCol>
              </a:tblGrid>
              <a:tr h="578677">
                <a:tc>
                  <a:txBody>
                    <a:bodyPr/>
                    <a:lstStyle/>
                    <a:p>
                      <a:pPr algn="ctr" fontAlgn="ctr"/>
                      <a:r>
                        <a:rPr lang="en-US" sz="1400" b="1" i="0" u="none" strike="noStrike">
                          <a:solidFill>
                            <a:srgbClr val="000000"/>
                          </a:solidFill>
                          <a:effectLst/>
                          <a:latin typeface="Calibri" panose="020F0502020204030204" pitchFamily="34" charset="0"/>
                        </a:rPr>
                        <a:t>Walk 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dirty="0">
                          <a:solidFill>
                            <a:srgbClr val="000000"/>
                          </a:solidFill>
                          <a:effectLst/>
                          <a:latin typeface="Calibri" panose="020F0502020204030204" pitchFamily="34" charset="0"/>
                        </a:rPr>
                        <a:t>Coefficient (r)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p value: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42302294"/>
                  </a:ext>
                </a:extLst>
              </a:tr>
              <a:tr h="347206">
                <a:tc>
                  <a:txBody>
                    <a:bodyPr/>
                    <a:lstStyle/>
                    <a:p>
                      <a:pPr algn="ctr" fontAlgn="ctr"/>
                      <a:r>
                        <a:rPr lang="en-US" sz="800" b="1" i="0" u="none" strike="noStrike">
                          <a:solidFill>
                            <a:srgbClr val="000000"/>
                          </a:solidFill>
                          <a:effectLst/>
                          <a:latin typeface="Calibri" panose="020F0502020204030204" pitchFamily="34" charset="0"/>
                        </a:rPr>
                        <a:t>(Response Inhibition)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-0.541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17581160"/>
                  </a:ext>
                </a:extLst>
              </a:tr>
              <a:tr h="347206">
                <a:tc>
                  <a:txBody>
                    <a:bodyPr/>
                    <a:lstStyle/>
                    <a:p>
                      <a:pPr algn="ctr" fontAlgn="ctr"/>
                      <a:r>
                        <a:rPr lang="en-US" sz="800" b="1" i="0" u="none" strike="noStrike">
                          <a:solidFill>
                            <a:srgbClr val="000000"/>
                          </a:solidFill>
                          <a:effectLst/>
                          <a:latin typeface="Calibri" panose="020F0502020204030204" pitchFamily="34" charset="0"/>
                        </a:rPr>
                        <a:t>Working Memory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-0.686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0.002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13179511"/>
                  </a:ext>
                </a:extLst>
              </a:tr>
              <a:tr h="520809">
                <a:tc>
                  <a:txBody>
                    <a:bodyPr/>
                    <a:lstStyle/>
                    <a:p>
                      <a:pPr algn="ctr" fontAlgn="ctr"/>
                      <a:r>
                        <a:rPr lang="en-US" sz="800" b="1" i="0" u="none" strike="noStrike" dirty="0">
                          <a:solidFill>
                            <a:srgbClr val="000000"/>
                          </a:solidFill>
                          <a:effectLst/>
                          <a:latin typeface="Calibri" panose="020F0502020204030204" pitchFamily="34" charset="0"/>
                        </a:rPr>
                        <a:t>Rotations (Visuospatial Skill)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-0.687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0.002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44786796"/>
                  </a:ext>
                </a:extLst>
              </a:tr>
            </a:tbl>
          </a:graphicData>
        </a:graphic>
      </p:graphicFrame>
      <p:graphicFrame>
        <p:nvGraphicFramePr>
          <p:cNvPr id="20" name="Table 19">
            <a:extLst>
              <a:ext uri="{FF2B5EF4-FFF2-40B4-BE49-F238E27FC236}">
                <a16:creationId xmlns:a16="http://schemas.microsoft.com/office/drawing/2014/main" id="{3879F0BD-7B48-DC58-EF0C-4CC7D0BEB740}"/>
              </a:ext>
            </a:extLst>
          </p:cNvPr>
          <p:cNvGraphicFramePr>
            <a:graphicFrameLocks noGrp="1"/>
          </p:cNvGraphicFramePr>
          <p:nvPr>
            <p:extLst>
              <p:ext uri="{D42A27DB-BD31-4B8C-83A1-F6EECF244321}">
                <p14:modId xmlns:p14="http://schemas.microsoft.com/office/powerpoint/2010/main" val="657840129"/>
              </p:ext>
            </p:extLst>
          </p:nvPr>
        </p:nvGraphicFramePr>
        <p:xfrm>
          <a:off x="15905882" y="25526722"/>
          <a:ext cx="2991718" cy="1807002"/>
        </p:xfrm>
        <a:graphic>
          <a:graphicData uri="http://schemas.openxmlformats.org/drawingml/2006/table">
            <a:tbl>
              <a:tblPr/>
              <a:tblGrid>
                <a:gridCol w="1489151">
                  <a:extLst>
                    <a:ext uri="{9D8B030D-6E8A-4147-A177-3AD203B41FA5}">
                      <a16:colId xmlns:a16="http://schemas.microsoft.com/office/drawing/2014/main" val="840925813"/>
                    </a:ext>
                  </a:extLst>
                </a:gridCol>
                <a:gridCol w="858610">
                  <a:extLst>
                    <a:ext uri="{9D8B030D-6E8A-4147-A177-3AD203B41FA5}">
                      <a16:colId xmlns:a16="http://schemas.microsoft.com/office/drawing/2014/main" val="1839826015"/>
                    </a:ext>
                  </a:extLst>
                </a:gridCol>
                <a:gridCol w="643957">
                  <a:extLst>
                    <a:ext uri="{9D8B030D-6E8A-4147-A177-3AD203B41FA5}">
                      <a16:colId xmlns:a16="http://schemas.microsoft.com/office/drawing/2014/main" val="2614377831"/>
                    </a:ext>
                  </a:extLst>
                </a:gridCol>
              </a:tblGrid>
              <a:tr h="531472">
                <a:tc>
                  <a:txBody>
                    <a:bodyPr/>
                    <a:lstStyle/>
                    <a:p>
                      <a:pPr algn="ctr" fontAlgn="ctr"/>
                      <a:r>
                        <a:rPr lang="en-US" sz="1400" b="1" i="0" u="none" strike="noStrike">
                          <a:solidFill>
                            <a:srgbClr val="000000"/>
                          </a:solidFill>
                          <a:effectLst/>
                          <a:latin typeface="Calibri" panose="020F0502020204030204" pitchFamily="34" charset="0"/>
                        </a:rPr>
                        <a:t>Turn Around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Coefficient (r)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dirty="0">
                          <a:solidFill>
                            <a:srgbClr val="000000"/>
                          </a:solidFill>
                          <a:effectLst/>
                          <a:latin typeface="Calibri" panose="020F0502020204030204" pitchFamily="34" charset="0"/>
                        </a:rPr>
                        <a:t>p value: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24339525"/>
                  </a:ext>
                </a:extLst>
              </a:tr>
              <a:tr h="388881">
                <a:tc>
                  <a:txBody>
                    <a:bodyPr/>
                    <a:lstStyle/>
                    <a:p>
                      <a:pPr algn="ctr" fontAlgn="ctr"/>
                      <a:r>
                        <a:rPr lang="en-US" sz="800" b="1" i="0" u="none" strike="noStrike">
                          <a:solidFill>
                            <a:srgbClr val="000000"/>
                          </a:solidFill>
                          <a:effectLst/>
                          <a:latin typeface="Calibri" panose="020F0502020204030204" pitchFamily="34" charset="0"/>
                        </a:rPr>
                        <a:t>(Response Inhibition)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-0.473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0.055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561124"/>
                  </a:ext>
                </a:extLst>
              </a:tr>
              <a:tr h="303327">
                <a:tc>
                  <a:txBody>
                    <a:bodyPr/>
                    <a:lstStyle/>
                    <a:p>
                      <a:pPr algn="ctr" fontAlgn="ctr"/>
                      <a:r>
                        <a:rPr lang="en-US" sz="800" b="1" i="0" u="none" strike="noStrike">
                          <a:solidFill>
                            <a:srgbClr val="000000"/>
                          </a:solidFill>
                          <a:effectLst/>
                          <a:latin typeface="Calibri" panose="020F0502020204030204" pitchFamily="34" charset="0"/>
                        </a:rPr>
                        <a:t>Working Memory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-0.539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0.026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99677054"/>
                  </a:ext>
                </a:extLst>
              </a:tr>
              <a:tr h="583322">
                <a:tc>
                  <a:txBody>
                    <a:bodyPr/>
                    <a:lstStyle/>
                    <a:p>
                      <a:pPr algn="ctr" fontAlgn="ctr"/>
                      <a:r>
                        <a:rPr lang="en-US" sz="800" b="1" i="0" u="none" strike="noStrike" dirty="0">
                          <a:solidFill>
                            <a:srgbClr val="000000"/>
                          </a:solidFill>
                          <a:effectLst/>
                          <a:latin typeface="Calibri" panose="020F0502020204030204" pitchFamily="34" charset="0"/>
                        </a:rPr>
                        <a:t>Rotations (Visuospatial Skill)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dirty="0">
                          <a:solidFill>
                            <a:srgbClr val="000000"/>
                          </a:solidFill>
                          <a:effectLst/>
                          <a:latin typeface="Calibri" panose="020F0502020204030204" pitchFamily="34" charset="0"/>
                        </a:rPr>
                        <a:t>-0.673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0.003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23816961"/>
                  </a:ext>
                </a:extLst>
              </a:tr>
            </a:tbl>
          </a:graphicData>
        </a:graphic>
      </p:graphicFrame>
      <p:sp>
        <p:nvSpPr>
          <p:cNvPr id="45" name="Rectangle 44">
            <a:extLst>
              <a:ext uri="{FF2B5EF4-FFF2-40B4-BE49-F238E27FC236}">
                <a16:creationId xmlns:a16="http://schemas.microsoft.com/office/drawing/2014/main" id="{9DE46C96-39A7-1CDF-7795-F35B711C9B17}"/>
              </a:ext>
            </a:extLst>
          </p:cNvPr>
          <p:cNvSpPr/>
          <p:nvPr/>
        </p:nvSpPr>
        <p:spPr>
          <a:xfrm>
            <a:off x="14199424" y="13951874"/>
            <a:ext cx="3948116" cy="93248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latin typeface="Rockwell" panose="02060603020205020403" pitchFamily="18" charset="0"/>
              </a:rPr>
              <a:t>COGNITIVE TESTING</a:t>
            </a:r>
          </a:p>
        </p:txBody>
      </p:sp>
      <p:sp>
        <p:nvSpPr>
          <p:cNvPr id="46" name="Rectangle 45">
            <a:extLst>
              <a:ext uri="{FF2B5EF4-FFF2-40B4-BE49-F238E27FC236}">
                <a16:creationId xmlns:a16="http://schemas.microsoft.com/office/drawing/2014/main" id="{469B3472-8583-D231-BE99-AEAAB9620579}"/>
              </a:ext>
            </a:extLst>
          </p:cNvPr>
          <p:cNvSpPr/>
          <p:nvPr/>
        </p:nvSpPr>
        <p:spPr>
          <a:xfrm>
            <a:off x="21974033" y="13900449"/>
            <a:ext cx="3948116" cy="93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ockwell" panose="02060603020205020403" pitchFamily="18" charset="0"/>
              </a:rPr>
              <a:t>TIMED GET UP AND GO (TUG)</a:t>
            </a:r>
          </a:p>
          <a:p>
            <a:pPr algn="ctr"/>
            <a:r>
              <a:rPr lang="en-US" sz="2000" dirty="0">
                <a:latin typeface="Rockwell" panose="02060603020205020403" pitchFamily="18" charset="0"/>
              </a:rPr>
              <a:t>MOVEMENT ANALYSIS</a:t>
            </a:r>
          </a:p>
        </p:txBody>
      </p:sp>
      <p:graphicFrame>
        <p:nvGraphicFramePr>
          <p:cNvPr id="48" name="Chart 47">
            <a:extLst>
              <a:ext uri="{FF2B5EF4-FFF2-40B4-BE49-F238E27FC236}">
                <a16:creationId xmlns:a16="http://schemas.microsoft.com/office/drawing/2014/main" id="{953B934E-BC24-4984-978F-640701616516}"/>
              </a:ext>
              <a:ext uri="{147F2762-F138-4A5C-976F-8EAC2B608ADB}">
                <a16:predDERef xmlns:a16="http://schemas.microsoft.com/office/drawing/2014/main" pred="{273E710B-2C58-93DD-65E8-23B1841AF60B}"/>
              </a:ext>
            </a:extLst>
          </p:cNvPr>
          <p:cNvGraphicFramePr>
            <a:graphicFrameLocks/>
          </p:cNvGraphicFramePr>
          <p:nvPr>
            <p:extLst>
              <p:ext uri="{D42A27DB-BD31-4B8C-83A1-F6EECF244321}">
                <p14:modId xmlns:p14="http://schemas.microsoft.com/office/powerpoint/2010/main" val="2327311211"/>
              </p:ext>
            </p:extLst>
          </p:nvPr>
        </p:nvGraphicFramePr>
        <p:xfrm>
          <a:off x="19226820" y="22240671"/>
          <a:ext cx="8151765" cy="398339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9" name="Table 48">
            <a:extLst>
              <a:ext uri="{FF2B5EF4-FFF2-40B4-BE49-F238E27FC236}">
                <a16:creationId xmlns:a16="http://schemas.microsoft.com/office/drawing/2014/main" id="{F76534AB-D092-62FA-8A66-61F282613BFA}"/>
              </a:ext>
            </a:extLst>
          </p:cNvPr>
          <p:cNvGraphicFramePr>
            <a:graphicFrameLocks noGrp="1"/>
          </p:cNvGraphicFramePr>
          <p:nvPr>
            <p:extLst>
              <p:ext uri="{D42A27DB-BD31-4B8C-83A1-F6EECF244321}">
                <p14:modId xmlns:p14="http://schemas.microsoft.com/office/powerpoint/2010/main" val="1156367739"/>
              </p:ext>
            </p:extLst>
          </p:nvPr>
        </p:nvGraphicFramePr>
        <p:xfrm>
          <a:off x="15905882" y="23469600"/>
          <a:ext cx="2972810" cy="1770927"/>
        </p:xfrm>
        <a:graphic>
          <a:graphicData uri="http://schemas.openxmlformats.org/drawingml/2006/table">
            <a:tbl>
              <a:tblPr/>
              <a:tblGrid>
                <a:gridCol w="1486405">
                  <a:extLst>
                    <a:ext uri="{9D8B030D-6E8A-4147-A177-3AD203B41FA5}">
                      <a16:colId xmlns:a16="http://schemas.microsoft.com/office/drawing/2014/main" val="3510940766"/>
                    </a:ext>
                  </a:extLst>
                </a:gridCol>
                <a:gridCol w="857026">
                  <a:extLst>
                    <a:ext uri="{9D8B030D-6E8A-4147-A177-3AD203B41FA5}">
                      <a16:colId xmlns:a16="http://schemas.microsoft.com/office/drawing/2014/main" val="294093609"/>
                    </a:ext>
                  </a:extLst>
                </a:gridCol>
                <a:gridCol w="629379">
                  <a:extLst>
                    <a:ext uri="{9D8B030D-6E8A-4147-A177-3AD203B41FA5}">
                      <a16:colId xmlns:a16="http://schemas.microsoft.com/office/drawing/2014/main" val="3661257434"/>
                    </a:ext>
                  </a:extLst>
                </a:gridCol>
              </a:tblGrid>
              <a:tr h="792258">
                <a:tc>
                  <a:txBody>
                    <a:bodyPr/>
                    <a:lstStyle/>
                    <a:p>
                      <a:pPr algn="ctr" fontAlgn="ctr"/>
                      <a:r>
                        <a:rPr lang="en-US" sz="1400" b="1" i="0" u="none" strike="noStrike" dirty="0">
                          <a:solidFill>
                            <a:srgbClr val="000000"/>
                          </a:solidFill>
                          <a:effectLst/>
                          <a:latin typeface="Calibri" panose="020F0502020204030204" pitchFamily="34" charset="0"/>
                        </a:rPr>
                        <a:t>Gait Initiation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dirty="0">
                          <a:solidFill>
                            <a:srgbClr val="000000"/>
                          </a:solidFill>
                          <a:effectLst/>
                          <a:latin typeface="Calibri" panose="020F0502020204030204" pitchFamily="34" charset="0"/>
                        </a:rPr>
                        <a:t>Coefficient (r)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p value: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58305169"/>
                  </a:ext>
                </a:extLst>
              </a:tr>
              <a:tr h="372827">
                <a:tc>
                  <a:txBody>
                    <a:bodyPr/>
                    <a:lstStyle/>
                    <a:p>
                      <a:pPr algn="ctr" fontAlgn="ctr"/>
                      <a:r>
                        <a:rPr lang="en-US" sz="800" b="1" i="0" u="none" strike="noStrike">
                          <a:solidFill>
                            <a:srgbClr val="000000"/>
                          </a:solidFill>
                          <a:effectLst/>
                          <a:latin typeface="Calibri" panose="020F0502020204030204" pitchFamily="34" charset="0"/>
                        </a:rPr>
                        <a:t>(Response Inhibition)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0.117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0.655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472366"/>
                  </a:ext>
                </a:extLst>
              </a:tr>
              <a:tr h="279618">
                <a:tc>
                  <a:txBody>
                    <a:bodyPr/>
                    <a:lstStyle/>
                    <a:p>
                      <a:pPr algn="ctr" fontAlgn="ctr"/>
                      <a:r>
                        <a:rPr lang="en-US" sz="800" b="1" i="0" u="none" strike="noStrike">
                          <a:solidFill>
                            <a:srgbClr val="000000"/>
                          </a:solidFill>
                          <a:effectLst/>
                          <a:latin typeface="Calibri" panose="020F0502020204030204" pitchFamily="34" charset="0"/>
                        </a:rPr>
                        <a:t>Working Memory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0.141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0.589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886147"/>
                  </a:ext>
                </a:extLst>
              </a:tr>
              <a:tr h="326224">
                <a:tc>
                  <a:txBody>
                    <a:bodyPr/>
                    <a:lstStyle/>
                    <a:p>
                      <a:pPr algn="ctr" fontAlgn="ctr"/>
                      <a:r>
                        <a:rPr lang="en-US" sz="800" b="1" i="0" u="none" strike="noStrike" dirty="0">
                          <a:solidFill>
                            <a:srgbClr val="000000"/>
                          </a:solidFill>
                          <a:effectLst/>
                          <a:latin typeface="Calibri" panose="020F0502020204030204" pitchFamily="34" charset="0"/>
                        </a:rPr>
                        <a:t>Rotations (Visuospatial Skill)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-0.071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0.786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071262"/>
                  </a:ext>
                </a:extLst>
              </a:tr>
            </a:tbl>
          </a:graphicData>
        </a:graphic>
      </p:graphicFrame>
      <p:graphicFrame>
        <p:nvGraphicFramePr>
          <p:cNvPr id="50" name="Table 49">
            <a:extLst>
              <a:ext uri="{FF2B5EF4-FFF2-40B4-BE49-F238E27FC236}">
                <a16:creationId xmlns:a16="http://schemas.microsoft.com/office/drawing/2014/main" id="{DD3ABB76-5193-3083-76DB-BB0C46211C58}"/>
              </a:ext>
            </a:extLst>
          </p:cNvPr>
          <p:cNvGraphicFramePr>
            <a:graphicFrameLocks noGrp="1"/>
          </p:cNvGraphicFramePr>
          <p:nvPr>
            <p:extLst>
              <p:ext uri="{D42A27DB-BD31-4B8C-83A1-F6EECF244321}">
                <p14:modId xmlns:p14="http://schemas.microsoft.com/office/powerpoint/2010/main" val="3848025473"/>
              </p:ext>
            </p:extLst>
          </p:nvPr>
        </p:nvGraphicFramePr>
        <p:xfrm>
          <a:off x="15886973" y="27611044"/>
          <a:ext cx="2991719" cy="1793898"/>
        </p:xfrm>
        <a:graphic>
          <a:graphicData uri="http://schemas.openxmlformats.org/drawingml/2006/table">
            <a:tbl>
              <a:tblPr/>
              <a:tblGrid>
                <a:gridCol w="1495860">
                  <a:extLst>
                    <a:ext uri="{9D8B030D-6E8A-4147-A177-3AD203B41FA5}">
                      <a16:colId xmlns:a16="http://schemas.microsoft.com/office/drawing/2014/main" val="25712922"/>
                    </a:ext>
                  </a:extLst>
                </a:gridCol>
                <a:gridCol w="862478">
                  <a:extLst>
                    <a:ext uri="{9D8B030D-6E8A-4147-A177-3AD203B41FA5}">
                      <a16:colId xmlns:a16="http://schemas.microsoft.com/office/drawing/2014/main" val="2453630700"/>
                    </a:ext>
                  </a:extLst>
                </a:gridCol>
                <a:gridCol w="633381">
                  <a:extLst>
                    <a:ext uri="{9D8B030D-6E8A-4147-A177-3AD203B41FA5}">
                      <a16:colId xmlns:a16="http://schemas.microsoft.com/office/drawing/2014/main" val="520058717"/>
                    </a:ext>
                  </a:extLst>
                </a:gridCol>
              </a:tblGrid>
              <a:tr h="661419">
                <a:tc>
                  <a:txBody>
                    <a:bodyPr/>
                    <a:lstStyle/>
                    <a:p>
                      <a:pPr algn="ctr" fontAlgn="ctr"/>
                      <a:r>
                        <a:rPr lang="en-US" sz="1400" b="1" i="0" u="none" strike="noStrike">
                          <a:solidFill>
                            <a:srgbClr val="000000"/>
                          </a:solidFill>
                          <a:effectLst/>
                          <a:latin typeface="Calibri" panose="020F0502020204030204" pitchFamily="34" charset="0"/>
                        </a:rPr>
                        <a:t>Slow Down + Turn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Coefficient (r)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dirty="0">
                          <a:solidFill>
                            <a:srgbClr val="000000"/>
                          </a:solidFill>
                          <a:effectLst/>
                          <a:latin typeface="Calibri" panose="020F0502020204030204" pitchFamily="34" charset="0"/>
                        </a:rPr>
                        <a:t>p value: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7317534"/>
                  </a:ext>
                </a:extLst>
              </a:tr>
              <a:tr h="377493">
                <a:tc>
                  <a:txBody>
                    <a:bodyPr/>
                    <a:lstStyle/>
                    <a:p>
                      <a:pPr algn="ctr" fontAlgn="ctr"/>
                      <a:r>
                        <a:rPr lang="en-US" sz="800" b="1" i="0" u="none" strike="noStrike">
                          <a:solidFill>
                            <a:srgbClr val="000000"/>
                          </a:solidFill>
                          <a:effectLst/>
                          <a:latin typeface="Calibri" panose="020F0502020204030204" pitchFamily="34" charset="0"/>
                        </a:rPr>
                        <a:t>(Response Inhibition)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-0.213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0.413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551450"/>
                  </a:ext>
                </a:extLst>
              </a:tr>
              <a:tr h="377493">
                <a:tc>
                  <a:txBody>
                    <a:bodyPr/>
                    <a:lstStyle/>
                    <a:p>
                      <a:pPr algn="ctr" fontAlgn="ctr"/>
                      <a:r>
                        <a:rPr lang="en-US" sz="800" b="1" i="0" u="none" strike="noStrike">
                          <a:solidFill>
                            <a:srgbClr val="000000"/>
                          </a:solidFill>
                          <a:effectLst/>
                          <a:latin typeface="Calibri" panose="020F0502020204030204" pitchFamily="34" charset="0"/>
                        </a:rPr>
                        <a:t>Working Memory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-0.423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0.090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045428"/>
                  </a:ext>
                </a:extLst>
              </a:tr>
              <a:tr h="377493">
                <a:tc>
                  <a:txBody>
                    <a:bodyPr/>
                    <a:lstStyle/>
                    <a:p>
                      <a:pPr algn="ctr" fontAlgn="ctr"/>
                      <a:r>
                        <a:rPr lang="en-US" sz="800" b="1" i="0" u="none" strike="noStrike">
                          <a:solidFill>
                            <a:srgbClr val="000000"/>
                          </a:solidFill>
                          <a:effectLst/>
                          <a:latin typeface="Calibri" panose="020F0502020204030204" pitchFamily="34" charset="0"/>
                        </a:rPr>
                        <a:t>Rotations (Visuospatial Skill)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-0.505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0.039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31746"/>
                  </a:ext>
                </a:extLst>
              </a:tr>
            </a:tbl>
          </a:graphicData>
        </a:graphic>
      </p:graphicFrame>
      <p:graphicFrame>
        <p:nvGraphicFramePr>
          <p:cNvPr id="51" name="Table 50">
            <a:extLst>
              <a:ext uri="{FF2B5EF4-FFF2-40B4-BE49-F238E27FC236}">
                <a16:creationId xmlns:a16="http://schemas.microsoft.com/office/drawing/2014/main" id="{065A88EA-F6EA-E1D8-E189-797830075701}"/>
              </a:ext>
            </a:extLst>
          </p:cNvPr>
          <p:cNvGraphicFramePr>
            <a:graphicFrameLocks noGrp="1"/>
          </p:cNvGraphicFramePr>
          <p:nvPr>
            <p:extLst>
              <p:ext uri="{D42A27DB-BD31-4B8C-83A1-F6EECF244321}">
                <p14:modId xmlns:p14="http://schemas.microsoft.com/office/powerpoint/2010/main" val="226444008"/>
              </p:ext>
            </p:extLst>
          </p:nvPr>
        </p:nvGraphicFramePr>
        <p:xfrm>
          <a:off x="14239082" y="29682673"/>
          <a:ext cx="2818860" cy="1943928"/>
        </p:xfrm>
        <a:graphic>
          <a:graphicData uri="http://schemas.openxmlformats.org/drawingml/2006/table">
            <a:tbl>
              <a:tblPr/>
              <a:tblGrid>
                <a:gridCol w="1269694">
                  <a:extLst>
                    <a:ext uri="{9D8B030D-6E8A-4147-A177-3AD203B41FA5}">
                      <a16:colId xmlns:a16="http://schemas.microsoft.com/office/drawing/2014/main" val="3103437624"/>
                    </a:ext>
                  </a:extLst>
                </a:gridCol>
                <a:gridCol w="900518">
                  <a:extLst>
                    <a:ext uri="{9D8B030D-6E8A-4147-A177-3AD203B41FA5}">
                      <a16:colId xmlns:a16="http://schemas.microsoft.com/office/drawing/2014/main" val="3923964152"/>
                    </a:ext>
                  </a:extLst>
                </a:gridCol>
                <a:gridCol w="648648">
                  <a:extLst>
                    <a:ext uri="{9D8B030D-6E8A-4147-A177-3AD203B41FA5}">
                      <a16:colId xmlns:a16="http://schemas.microsoft.com/office/drawing/2014/main" val="3882626236"/>
                    </a:ext>
                  </a:extLst>
                </a:gridCol>
              </a:tblGrid>
              <a:tr h="561067">
                <a:tc>
                  <a:txBody>
                    <a:bodyPr/>
                    <a:lstStyle/>
                    <a:p>
                      <a:pPr algn="ctr" fontAlgn="ctr"/>
                      <a:r>
                        <a:rPr lang="en-US" sz="1400" b="1" i="0" u="none" strike="noStrike">
                          <a:solidFill>
                            <a:srgbClr val="000000"/>
                          </a:solidFill>
                          <a:effectLst/>
                          <a:latin typeface="Calibri" panose="020F0502020204030204" pitchFamily="34" charset="0"/>
                        </a:rPr>
                        <a:t>Sit Down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Coefficient (r)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p value: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2507512"/>
                  </a:ext>
                </a:extLst>
              </a:tr>
              <a:tr h="413797">
                <a:tc>
                  <a:txBody>
                    <a:bodyPr/>
                    <a:lstStyle/>
                    <a:p>
                      <a:pPr algn="ctr" fontAlgn="ctr"/>
                      <a:r>
                        <a:rPr lang="en-US" sz="800" b="1" i="0" u="none" strike="noStrike" dirty="0">
                          <a:solidFill>
                            <a:srgbClr val="000000"/>
                          </a:solidFill>
                          <a:effectLst/>
                          <a:latin typeface="Calibri" panose="020F0502020204030204" pitchFamily="34" charset="0"/>
                        </a:rPr>
                        <a:t>(Response Inhibition)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-0.394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0.118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081842"/>
                  </a:ext>
                </a:extLst>
              </a:tr>
              <a:tr h="413797">
                <a:tc>
                  <a:txBody>
                    <a:bodyPr/>
                    <a:lstStyle/>
                    <a:p>
                      <a:pPr algn="ctr" fontAlgn="ctr"/>
                      <a:r>
                        <a:rPr lang="en-US" sz="800" b="1" i="0" u="none" strike="noStrike">
                          <a:solidFill>
                            <a:srgbClr val="000000"/>
                          </a:solidFill>
                          <a:effectLst/>
                          <a:latin typeface="Calibri" panose="020F0502020204030204" pitchFamily="34" charset="0"/>
                        </a:rPr>
                        <a:t>Working Memory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-0.409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0.103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028681"/>
                  </a:ext>
                </a:extLst>
              </a:tr>
              <a:tr h="555267">
                <a:tc>
                  <a:txBody>
                    <a:bodyPr/>
                    <a:lstStyle/>
                    <a:p>
                      <a:pPr algn="ctr" fontAlgn="ctr"/>
                      <a:r>
                        <a:rPr lang="en-US" sz="800" b="1" i="0" u="none" strike="noStrike">
                          <a:solidFill>
                            <a:srgbClr val="000000"/>
                          </a:solidFill>
                          <a:effectLst/>
                          <a:latin typeface="Calibri" panose="020F0502020204030204" pitchFamily="34" charset="0"/>
                        </a:rPr>
                        <a:t>Rotations (Visuospatial Skill)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dirty="0">
                          <a:solidFill>
                            <a:srgbClr val="000000"/>
                          </a:solidFill>
                          <a:effectLst/>
                          <a:latin typeface="Calibri" panose="020F0502020204030204" pitchFamily="34" charset="0"/>
                        </a:rPr>
                        <a:t>-0.257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0.320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491529"/>
                  </a:ext>
                </a:extLst>
              </a:tr>
            </a:tbl>
          </a:graphicData>
        </a:graphic>
      </p:graphicFrame>
      <p:sp>
        <p:nvSpPr>
          <p:cNvPr id="53" name="Rectangle 52">
            <a:extLst>
              <a:ext uri="{FF2B5EF4-FFF2-40B4-BE49-F238E27FC236}">
                <a16:creationId xmlns:a16="http://schemas.microsoft.com/office/drawing/2014/main" id="{91A4B111-A05D-B40F-FE96-AC36053E9825}"/>
              </a:ext>
            </a:extLst>
          </p:cNvPr>
          <p:cNvSpPr/>
          <p:nvPr/>
        </p:nvSpPr>
        <p:spPr>
          <a:xfrm>
            <a:off x="12745807" y="15754439"/>
            <a:ext cx="2019186" cy="89645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3">
                    <a:lumMod val="50000"/>
                  </a:schemeClr>
                </a:solidFill>
                <a:effectLst/>
                <a:latin typeface="Rockwell" panose="02060603020205020403" pitchFamily="18" charset="77"/>
                <a:ea typeface="Arial" panose="020B0604020202020204" pitchFamily="34" charset="0"/>
                <a:cs typeface="Times New Roman" panose="02020603050405020304" pitchFamily="18" charset="0"/>
              </a:rPr>
              <a:t>“Double Trouble” (response inhibition)</a:t>
            </a:r>
            <a:endParaRPr lang="en-US" sz="8000" dirty="0">
              <a:solidFill>
                <a:schemeClr val="accent3">
                  <a:lumMod val="50000"/>
                </a:schemeClr>
              </a:solidFill>
            </a:endParaRPr>
          </a:p>
        </p:txBody>
      </p:sp>
      <p:sp>
        <p:nvSpPr>
          <p:cNvPr id="54" name="Rectangle 53">
            <a:extLst>
              <a:ext uri="{FF2B5EF4-FFF2-40B4-BE49-F238E27FC236}">
                <a16:creationId xmlns:a16="http://schemas.microsoft.com/office/drawing/2014/main" id="{E64F95CA-FA74-E6E0-70A1-85087BABD1C5}"/>
              </a:ext>
            </a:extLst>
          </p:cNvPr>
          <p:cNvSpPr/>
          <p:nvPr/>
        </p:nvSpPr>
        <p:spPr>
          <a:xfrm>
            <a:off x="15239980" y="15741288"/>
            <a:ext cx="2019186" cy="89645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lumMod val="50000"/>
                  </a:schemeClr>
                </a:solidFill>
                <a:effectLst/>
                <a:latin typeface="Rockwell" panose="02060603020205020403" pitchFamily="18" charset="77"/>
                <a:ea typeface="Arial" panose="020B0604020202020204" pitchFamily="34" charset="0"/>
                <a:cs typeface="Times New Roman" panose="02020603050405020304" pitchFamily="18" charset="0"/>
              </a:rPr>
              <a:t>“Token Search” (working memory)</a:t>
            </a:r>
            <a:endParaRPr lang="en-US" sz="1600" dirty="0">
              <a:solidFill>
                <a:schemeClr val="accent4">
                  <a:lumMod val="50000"/>
                </a:schemeClr>
              </a:solidFill>
            </a:endParaRPr>
          </a:p>
        </p:txBody>
      </p:sp>
      <p:sp>
        <p:nvSpPr>
          <p:cNvPr id="55" name="Rectangle 54">
            <a:extLst>
              <a:ext uri="{FF2B5EF4-FFF2-40B4-BE49-F238E27FC236}">
                <a16:creationId xmlns:a16="http://schemas.microsoft.com/office/drawing/2014/main" id="{B62367DB-546C-6CCD-91F3-421D746EA288}"/>
              </a:ext>
            </a:extLst>
          </p:cNvPr>
          <p:cNvSpPr/>
          <p:nvPr/>
        </p:nvSpPr>
        <p:spPr>
          <a:xfrm>
            <a:off x="17777633" y="15741288"/>
            <a:ext cx="2019186" cy="8964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50000"/>
                  </a:schemeClr>
                </a:solidFill>
                <a:effectLst/>
                <a:latin typeface="Rockwell" panose="02060603020205020403" pitchFamily="18" charset="77"/>
                <a:ea typeface="Arial" panose="020B0604020202020204" pitchFamily="34" charset="0"/>
                <a:cs typeface="Times New Roman" panose="02020603050405020304" pitchFamily="18" charset="0"/>
              </a:rPr>
              <a:t>“Rotations” (mental rotation/visuospatial)</a:t>
            </a:r>
            <a:endParaRPr lang="en-US" sz="1400" dirty="0">
              <a:solidFill>
                <a:schemeClr val="accent6">
                  <a:lumMod val="50000"/>
                </a:schemeClr>
              </a:solidFill>
            </a:endParaRPr>
          </a:p>
        </p:txBody>
      </p:sp>
      <p:cxnSp>
        <p:nvCxnSpPr>
          <p:cNvPr id="59" name="Straight Arrow Connector 58">
            <a:extLst>
              <a:ext uri="{FF2B5EF4-FFF2-40B4-BE49-F238E27FC236}">
                <a16:creationId xmlns:a16="http://schemas.microsoft.com/office/drawing/2014/main" id="{45FF91AB-EA75-53C3-B3F5-54A0809750C5}"/>
              </a:ext>
            </a:extLst>
          </p:cNvPr>
          <p:cNvCxnSpPr/>
          <p:nvPr/>
        </p:nvCxnSpPr>
        <p:spPr>
          <a:xfrm>
            <a:off x="16173482" y="14881198"/>
            <a:ext cx="0" cy="7579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6C86804-3A71-102C-5538-F118F4C50728}"/>
              </a:ext>
            </a:extLst>
          </p:cNvPr>
          <p:cNvCxnSpPr/>
          <p:nvPr/>
        </p:nvCxnSpPr>
        <p:spPr>
          <a:xfrm>
            <a:off x="17558145" y="14805037"/>
            <a:ext cx="1018809" cy="7579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25" name="Straight Arrow Connector 1024">
            <a:extLst>
              <a:ext uri="{FF2B5EF4-FFF2-40B4-BE49-F238E27FC236}">
                <a16:creationId xmlns:a16="http://schemas.microsoft.com/office/drawing/2014/main" id="{989E97D3-7846-A863-18E5-4837FAB0A7BD}"/>
              </a:ext>
            </a:extLst>
          </p:cNvPr>
          <p:cNvCxnSpPr/>
          <p:nvPr/>
        </p:nvCxnSpPr>
        <p:spPr>
          <a:xfrm flipH="1">
            <a:off x="13973301" y="14881198"/>
            <a:ext cx="780243" cy="7579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29" name="Rectangle 1028">
            <a:extLst>
              <a:ext uri="{FF2B5EF4-FFF2-40B4-BE49-F238E27FC236}">
                <a16:creationId xmlns:a16="http://schemas.microsoft.com/office/drawing/2014/main" id="{33715BEF-85E2-FDCE-78CF-8026A0BF329F}"/>
              </a:ext>
            </a:extLst>
          </p:cNvPr>
          <p:cNvSpPr/>
          <p:nvPr/>
        </p:nvSpPr>
        <p:spPr>
          <a:xfrm>
            <a:off x="20441984" y="15277815"/>
            <a:ext cx="7345955" cy="2090718"/>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8600" indent="-228600">
              <a:buAutoNum type="arabicPeriod"/>
            </a:pPr>
            <a:r>
              <a:rPr lang="en-US" sz="1400" dirty="0">
                <a:solidFill>
                  <a:schemeClr val="accent2"/>
                </a:solidFill>
                <a:latin typeface="Rockwell" panose="02060603020205020403" pitchFamily="18" charset="77"/>
              </a:rPr>
              <a:t>1 practice trial &amp; 2 </a:t>
            </a:r>
            <a:r>
              <a:rPr lang="en-US" sz="1400" b="0" i="0" dirty="0">
                <a:solidFill>
                  <a:schemeClr val="accent2"/>
                </a:solidFill>
                <a:effectLst/>
                <a:latin typeface="Rockwell" panose="02060603020205020403" pitchFamily="18" charset="77"/>
              </a:rPr>
              <a:t>TUG trials</a:t>
            </a:r>
          </a:p>
          <a:p>
            <a:pPr marL="228600" indent="-228600">
              <a:buAutoNum type="arabicPeriod"/>
            </a:pPr>
            <a:r>
              <a:rPr lang="en-US" sz="1400" dirty="0">
                <a:solidFill>
                  <a:schemeClr val="accent2"/>
                </a:solidFill>
                <a:latin typeface="Rockwell"/>
              </a:rPr>
              <a:t>TUG: </a:t>
            </a:r>
            <a:r>
              <a:rPr lang="en-US" sz="1400" b="0" i="0" dirty="0">
                <a:solidFill>
                  <a:schemeClr val="accent2"/>
                </a:solidFill>
                <a:effectLst/>
                <a:latin typeface="Rockwell"/>
              </a:rPr>
              <a:t>complete a sit-stand movement, initiate gait, walk 3 meters at a self-selected pace, turn 180 degrees</a:t>
            </a:r>
            <a:r>
              <a:rPr lang="en-US" sz="1400" dirty="0">
                <a:solidFill>
                  <a:schemeClr val="accent2"/>
                </a:solidFill>
                <a:latin typeface="Rockwell"/>
              </a:rPr>
              <a:t> around a floor marker</a:t>
            </a:r>
            <a:r>
              <a:rPr lang="en-US" sz="1400" b="0" i="0" dirty="0">
                <a:solidFill>
                  <a:schemeClr val="accent2"/>
                </a:solidFill>
                <a:effectLst/>
                <a:latin typeface="Rockwell"/>
              </a:rPr>
              <a:t>, walk three meters back, and sit down.</a:t>
            </a:r>
            <a:endParaRPr lang="en-US" sz="1400" dirty="0">
              <a:solidFill>
                <a:schemeClr val="accent2"/>
              </a:solidFill>
              <a:latin typeface="Rockwell"/>
            </a:endParaRPr>
          </a:p>
          <a:p>
            <a:pPr marL="228600" indent="-228600">
              <a:buAutoNum type="arabicPeriod"/>
            </a:pPr>
            <a:r>
              <a:rPr lang="en-US" sz="1400" dirty="0">
                <a:solidFill>
                  <a:schemeClr val="accent2"/>
                </a:solidFill>
                <a:latin typeface="Rockwell" panose="02060603020205020403" pitchFamily="18" charset="77"/>
              </a:rPr>
              <a:t>C</a:t>
            </a:r>
            <a:r>
              <a:rPr lang="en-US" sz="1400" b="0" i="0" dirty="0">
                <a:solidFill>
                  <a:schemeClr val="accent2"/>
                </a:solidFill>
                <a:effectLst/>
                <a:latin typeface="Rockwell" panose="02060603020205020403" pitchFamily="18" charset="77"/>
              </a:rPr>
              <a:t>hair had no wheels and participants could use the arms of the chair to assist in sitting &amp; standing. Type of shoe was not reported or controlled. No walking or mobility aids were allowed to assist the participant during the test. </a:t>
            </a:r>
          </a:p>
          <a:p>
            <a:pPr marL="228600" indent="-228600">
              <a:buAutoNum type="arabicPeriod"/>
            </a:pPr>
            <a:r>
              <a:rPr lang="en-US" sz="1400" b="0" i="0" dirty="0">
                <a:solidFill>
                  <a:schemeClr val="accent2"/>
                </a:solidFill>
                <a:effectLst/>
                <a:latin typeface="Rockwell" panose="02060603020205020403" pitchFamily="18" charset="77"/>
              </a:rPr>
              <a:t>As the participant completed the task, the principal investigator followed the individual in case of loss of balance.  </a:t>
            </a:r>
            <a:endParaRPr lang="en-US" sz="1100" b="0" i="0" dirty="0">
              <a:solidFill>
                <a:schemeClr val="accent2"/>
              </a:solidFill>
              <a:effectLst/>
              <a:latin typeface="Rockwell" panose="02060603020205020403" pitchFamily="18" charset="77"/>
            </a:endParaRPr>
          </a:p>
        </p:txBody>
      </p:sp>
      <p:cxnSp>
        <p:nvCxnSpPr>
          <p:cNvPr id="1030" name="Straight Arrow Connector 1029">
            <a:extLst>
              <a:ext uri="{FF2B5EF4-FFF2-40B4-BE49-F238E27FC236}">
                <a16:creationId xmlns:a16="http://schemas.microsoft.com/office/drawing/2014/main" id="{81402650-8C87-E771-B592-23B2F9CB7A9E}"/>
              </a:ext>
            </a:extLst>
          </p:cNvPr>
          <p:cNvCxnSpPr>
            <a:cxnSpLocks/>
          </p:cNvCxnSpPr>
          <p:nvPr/>
        </p:nvCxnSpPr>
        <p:spPr>
          <a:xfrm>
            <a:off x="23948091" y="14839693"/>
            <a:ext cx="0" cy="42046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32" name="Rectangle 1031">
            <a:extLst>
              <a:ext uri="{FF2B5EF4-FFF2-40B4-BE49-F238E27FC236}">
                <a16:creationId xmlns:a16="http://schemas.microsoft.com/office/drawing/2014/main" id="{399CDD11-389D-EECE-4ABA-E8E2BBD2D314}"/>
              </a:ext>
            </a:extLst>
          </p:cNvPr>
          <p:cNvSpPr/>
          <p:nvPr/>
        </p:nvSpPr>
        <p:spPr>
          <a:xfrm>
            <a:off x="19384002" y="20146349"/>
            <a:ext cx="4927775" cy="7240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Rockwell" panose="02060603020205020403" pitchFamily="18" charset="0"/>
              </a:rPr>
              <a:t>TUG Phases</a:t>
            </a:r>
          </a:p>
        </p:txBody>
      </p:sp>
      <p:sp>
        <p:nvSpPr>
          <p:cNvPr id="1034" name="Rectangle 1033">
            <a:extLst>
              <a:ext uri="{FF2B5EF4-FFF2-40B4-BE49-F238E27FC236}">
                <a16:creationId xmlns:a16="http://schemas.microsoft.com/office/drawing/2014/main" id="{C45BD728-E81F-C5B9-EE1B-330369B502A8}"/>
              </a:ext>
            </a:extLst>
          </p:cNvPr>
          <p:cNvSpPr/>
          <p:nvPr/>
        </p:nvSpPr>
        <p:spPr>
          <a:xfrm>
            <a:off x="13139295" y="20975362"/>
            <a:ext cx="1915460" cy="799809"/>
          </a:xfrm>
          <a:prstGeom prst="rect">
            <a:avLst/>
          </a:prstGeom>
          <a:solidFill>
            <a:srgbClr val="00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Rockwell" panose="02060603020205020403" pitchFamily="18" charset="77"/>
                <a:cs typeface="Times New Roman" panose="02020603050405020304" pitchFamily="18" charset="0"/>
              </a:rPr>
              <a:t>1. Sit-to-Stand</a:t>
            </a:r>
            <a:endParaRPr lang="en-US" sz="8800" dirty="0">
              <a:solidFill>
                <a:schemeClr val="bg1"/>
              </a:solidFill>
            </a:endParaRPr>
          </a:p>
        </p:txBody>
      </p:sp>
      <p:sp>
        <p:nvSpPr>
          <p:cNvPr id="1035" name="Rectangle 1034">
            <a:extLst>
              <a:ext uri="{FF2B5EF4-FFF2-40B4-BE49-F238E27FC236}">
                <a16:creationId xmlns:a16="http://schemas.microsoft.com/office/drawing/2014/main" id="{A44412DA-7C86-D430-6A95-5F0CBAA301B9}"/>
              </a:ext>
            </a:extLst>
          </p:cNvPr>
          <p:cNvSpPr/>
          <p:nvPr/>
        </p:nvSpPr>
        <p:spPr>
          <a:xfrm>
            <a:off x="15543926" y="20969926"/>
            <a:ext cx="1915460" cy="799809"/>
          </a:xfrm>
          <a:prstGeom prst="rect">
            <a:avLst/>
          </a:prstGeom>
          <a:solidFill>
            <a:srgbClr val="5B9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ffectLst/>
                <a:latin typeface="Rockwell" panose="02060603020205020403" pitchFamily="18" charset="77"/>
                <a:ea typeface="Arial" panose="020B0604020202020204" pitchFamily="34" charset="0"/>
                <a:cs typeface="Times New Roman" panose="02020603050405020304" pitchFamily="18" charset="0"/>
              </a:rPr>
              <a:t>2. Gait Initiation</a:t>
            </a:r>
            <a:endParaRPr lang="en-US" dirty="0">
              <a:solidFill>
                <a:schemeClr val="bg1"/>
              </a:solidFill>
            </a:endParaRPr>
          </a:p>
        </p:txBody>
      </p:sp>
      <p:sp>
        <p:nvSpPr>
          <p:cNvPr id="1036" name="Rectangle 1035">
            <a:extLst>
              <a:ext uri="{FF2B5EF4-FFF2-40B4-BE49-F238E27FC236}">
                <a16:creationId xmlns:a16="http://schemas.microsoft.com/office/drawing/2014/main" id="{9E8CEE04-4558-81EC-4A53-98C7132A1C6D}"/>
              </a:ext>
            </a:extLst>
          </p:cNvPr>
          <p:cNvSpPr/>
          <p:nvPr/>
        </p:nvSpPr>
        <p:spPr>
          <a:xfrm>
            <a:off x="17948557" y="20969010"/>
            <a:ext cx="1915460" cy="7998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Rockwell" panose="02060603020205020403" pitchFamily="18" charset="77"/>
                <a:cs typeface="Times New Roman" panose="02020603050405020304" pitchFamily="18" charset="0"/>
              </a:rPr>
              <a:t>3. Walk 1</a:t>
            </a:r>
            <a:endParaRPr lang="en-US" sz="8800" dirty="0">
              <a:solidFill>
                <a:schemeClr val="bg1"/>
              </a:solidFill>
            </a:endParaRPr>
          </a:p>
        </p:txBody>
      </p:sp>
      <p:sp>
        <p:nvSpPr>
          <p:cNvPr id="1037" name="Rectangle 1036">
            <a:extLst>
              <a:ext uri="{FF2B5EF4-FFF2-40B4-BE49-F238E27FC236}">
                <a16:creationId xmlns:a16="http://schemas.microsoft.com/office/drawing/2014/main" id="{7848D2D0-9598-CDDA-3C4D-036641083248}"/>
              </a:ext>
            </a:extLst>
          </p:cNvPr>
          <p:cNvSpPr/>
          <p:nvPr/>
        </p:nvSpPr>
        <p:spPr>
          <a:xfrm>
            <a:off x="20418438" y="20989051"/>
            <a:ext cx="1915460" cy="79980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Rockwell" panose="02060603020205020403" pitchFamily="18" charset="77"/>
                <a:cs typeface="Times New Roman" panose="02020603050405020304" pitchFamily="18" charset="0"/>
              </a:rPr>
              <a:t>4. Turn Around</a:t>
            </a:r>
            <a:endParaRPr lang="en-US" sz="8800" dirty="0">
              <a:solidFill>
                <a:schemeClr val="bg1"/>
              </a:solidFill>
            </a:endParaRPr>
          </a:p>
        </p:txBody>
      </p:sp>
      <p:sp>
        <p:nvSpPr>
          <p:cNvPr id="1038" name="Rectangle 1037">
            <a:extLst>
              <a:ext uri="{FF2B5EF4-FFF2-40B4-BE49-F238E27FC236}">
                <a16:creationId xmlns:a16="http://schemas.microsoft.com/office/drawing/2014/main" id="{B59C8763-F6E1-1B40-311C-EF8194C8722D}"/>
              </a:ext>
            </a:extLst>
          </p:cNvPr>
          <p:cNvSpPr/>
          <p:nvPr/>
        </p:nvSpPr>
        <p:spPr>
          <a:xfrm>
            <a:off x="22906239" y="20989051"/>
            <a:ext cx="1915460" cy="799809"/>
          </a:xfrm>
          <a:prstGeom prst="rect">
            <a:avLst/>
          </a:prstGeom>
          <a:solidFill>
            <a:srgbClr val="767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Rockwell" panose="02060603020205020403" pitchFamily="18" charset="77"/>
                <a:cs typeface="Times New Roman" panose="02020603050405020304" pitchFamily="18" charset="0"/>
              </a:rPr>
              <a:t>5. Walk 2</a:t>
            </a:r>
            <a:endParaRPr lang="en-US" sz="8800" dirty="0">
              <a:solidFill>
                <a:schemeClr val="bg1"/>
              </a:solidFill>
            </a:endParaRPr>
          </a:p>
        </p:txBody>
      </p:sp>
      <p:sp>
        <p:nvSpPr>
          <p:cNvPr id="1039" name="Rectangle 1038">
            <a:extLst>
              <a:ext uri="{FF2B5EF4-FFF2-40B4-BE49-F238E27FC236}">
                <a16:creationId xmlns:a16="http://schemas.microsoft.com/office/drawing/2014/main" id="{339FCD8F-10D9-4BBD-5014-17BC54199CC7}"/>
              </a:ext>
            </a:extLst>
          </p:cNvPr>
          <p:cNvSpPr/>
          <p:nvPr/>
        </p:nvSpPr>
        <p:spPr>
          <a:xfrm>
            <a:off x="25342997" y="20989051"/>
            <a:ext cx="1915460" cy="799809"/>
          </a:xfrm>
          <a:prstGeom prst="rect">
            <a:avLst/>
          </a:prstGeom>
          <a:solidFill>
            <a:srgbClr val="948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Rockwell" panose="02060603020205020403" pitchFamily="18" charset="77"/>
                <a:cs typeface="Times New Roman" panose="02020603050405020304" pitchFamily="18" charset="0"/>
              </a:rPr>
              <a:t>6. Slow Down &amp; Turn</a:t>
            </a:r>
            <a:endParaRPr lang="en-US" sz="8800" dirty="0">
              <a:solidFill>
                <a:schemeClr val="bg1"/>
              </a:solidFill>
            </a:endParaRPr>
          </a:p>
        </p:txBody>
      </p:sp>
      <p:sp>
        <p:nvSpPr>
          <p:cNvPr id="1040" name="Rectangle 1039">
            <a:extLst>
              <a:ext uri="{FF2B5EF4-FFF2-40B4-BE49-F238E27FC236}">
                <a16:creationId xmlns:a16="http://schemas.microsoft.com/office/drawing/2014/main" id="{3AA5B7F7-11FA-4B95-97F8-3394E27AEB59}"/>
              </a:ext>
            </a:extLst>
          </p:cNvPr>
          <p:cNvSpPr/>
          <p:nvPr/>
        </p:nvSpPr>
        <p:spPr>
          <a:xfrm>
            <a:off x="27796440" y="20989051"/>
            <a:ext cx="1915460" cy="799809"/>
          </a:xfrm>
          <a:prstGeom prst="rect">
            <a:avLst/>
          </a:prstGeom>
          <a:solidFill>
            <a:srgbClr val="B8A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Rockwell" panose="02060603020205020403" pitchFamily="18" charset="77"/>
                <a:cs typeface="Times New Roman" panose="02020603050405020304" pitchFamily="18" charset="0"/>
              </a:rPr>
              <a:t>7. Sit Down</a:t>
            </a:r>
            <a:endParaRPr lang="en-US" sz="8800" dirty="0">
              <a:solidFill>
                <a:schemeClr val="bg1"/>
              </a:solidFill>
            </a:endParaRPr>
          </a:p>
        </p:txBody>
      </p:sp>
      <p:cxnSp>
        <p:nvCxnSpPr>
          <p:cNvPr id="1041" name="Straight Arrow Connector 1040">
            <a:extLst>
              <a:ext uri="{FF2B5EF4-FFF2-40B4-BE49-F238E27FC236}">
                <a16:creationId xmlns:a16="http://schemas.microsoft.com/office/drawing/2014/main" id="{1F8B91C9-57B4-1965-0557-3FDA93C8E890}"/>
              </a:ext>
            </a:extLst>
          </p:cNvPr>
          <p:cNvCxnSpPr>
            <a:cxnSpLocks/>
          </p:cNvCxnSpPr>
          <p:nvPr/>
        </p:nvCxnSpPr>
        <p:spPr>
          <a:xfrm>
            <a:off x="15074204" y="21320592"/>
            <a:ext cx="336161" cy="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44" name="Straight Arrow Connector 1043">
            <a:extLst>
              <a:ext uri="{FF2B5EF4-FFF2-40B4-BE49-F238E27FC236}">
                <a16:creationId xmlns:a16="http://schemas.microsoft.com/office/drawing/2014/main" id="{C84CBB6C-2FA9-F33E-3708-CB74C5526A15}"/>
              </a:ext>
            </a:extLst>
          </p:cNvPr>
          <p:cNvCxnSpPr>
            <a:cxnSpLocks/>
          </p:cNvCxnSpPr>
          <p:nvPr/>
        </p:nvCxnSpPr>
        <p:spPr>
          <a:xfrm>
            <a:off x="17471362" y="21320281"/>
            <a:ext cx="336161" cy="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a:extLst>
              <a:ext uri="{FF2B5EF4-FFF2-40B4-BE49-F238E27FC236}">
                <a16:creationId xmlns:a16="http://schemas.microsoft.com/office/drawing/2014/main" id="{12730CFD-666E-9D1E-C30F-400118ECBA57}"/>
              </a:ext>
            </a:extLst>
          </p:cNvPr>
          <p:cNvCxnSpPr>
            <a:cxnSpLocks/>
          </p:cNvCxnSpPr>
          <p:nvPr/>
        </p:nvCxnSpPr>
        <p:spPr>
          <a:xfrm>
            <a:off x="19882221" y="21320281"/>
            <a:ext cx="336161" cy="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46" name="Straight Arrow Connector 1045">
            <a:extLst>
              <a:ext uri="{FF2B5EF4-FFF2-40B4-BE49-F238E27FC236}">
                <a16:creationId xmlns:a16="http://schemas.microsoft.com/office/drawing/2014/main" id="{010D3EA8-ED8C-3848-FB0E-0ACBBA9F9441}"/>
              </a:ext>
            </a:extLst>
          </p:cNvPr>
          <p:cNvCxnSpPr>
            <a:cxnSpLocks/>
          </p:cNvCxnSpPr>
          <p:nvPr/>
        </p:nvCxnSpPr>
        <p:spPr>
          <a:xfrm>
            <a:off x="22401721" y="21340633"/>
            <a:ext cx="336161" cy="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48" name="Straight Arrow Connector 1047">
            <a:extLst>
              <a:ext uri="{FF2B5EF4-FFF2-40B4-BE49-F238E27FC236}">
                <a16:creationId xmlns:a16="http://schemas.microsoft.com/office/drawing/2014/main" id="{3CE3350E-55FD-7032-11C6-6241803025D9}"/>
              </a:ext>
            </a:extLst>
          </p:cNvPr>
          <p:cNvCxnSpPr>
            <a:cxnSpLocks/>
          </p:cNvCxnSpPr>
          <p:nvPr/>
        </p:nvCxnSpPr>
        <p:spPr>
          <a:xfrm>
            <a:off x="24839903" y="21340633"/>
            <a:ext cx="336161" cy="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49" name="Straight Arrow Connector 1048">
            <a:extLst>
              <a:ext uri="{FF2B5EF4-FFF2-40B4-BE49-F238E27FC236}">
                <a16:creationId xmlns:a16="http://schemas.microsoft.com/office/drawing/2014/main" id="{7FD5A58A-1065-A8C5-F5FD-896CE78B3C47}"/>
              </a:ext>
            </a:extLst>
          </p:cNvPr>
          <p:cNvCxnSpPr>
            <a:cxnSpLocks/>
          </p:cNvCxnSpPr>
          <p:nvPr/>
        </p:nvCxnSpPr>
        <p:spPr>
          <a:xfrm>
            <a:off x="27276661" y="21340633"/>
            <a:ext cx="336161" cy="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67" name="Chart 1066">
            <a:extLst>
              <a:ext uri="{FF2B5EF4-FFF2-40B4-BE49-F238E27FC236}">
                <a16:creationId xmlns:a16="http://schemas.microsoft.com/office/drawing/2014/main" id="{659A09B1-064C-A747-B45D-CDF880D238D7}"/>
              </a:ext>
              <a:ext uri="{147F2762-F138-4A5C-976F-8EAC2B608ADB}">
                <a16:predDERef xmlns:a16="http://schemas.microsoft.com/office/drawing/2014/main" pred="{273E710B-2C58-93DD-65E8-23B1841AF60B}"/>
              </a:ext>
            </a:extLst>
          </p:cNvPr>
          <p:cNvGraphicFramePr>
            <a:graphicFrameLocks/>
          </p:cNvGraphicFramePr>
          <p:nvPr>
            <p:extLst>
              <p:ext uri="{D42A27DB-BD31-4B8C-83A1-F6EECF244321}">
                <p14:modId xmlns:p14="http://schemas.microsoft.com/office/powerpoint/2010/main" val="3566700909"/>
              </p:ext>
            </p:extLst>
          </p:nvPr>
        </p:nvGraphicFramePr>
        <p:xfrm>
          <a:off x="19346948" y="26469905"/>
          <a:ext cx="8031637" cy="4904183"/>
        </p:xfrm>
        <a:graphic>
          <a:graphicData uri="http://schemas.openxmlformats.org/drawingml/2006/chart">
            <c:chart xmlns:c="http://schemas.openxmlformats.org/drawingml/2006/chart" xmlns:r="http://schemas.openxmlformats.org/officeDocument/2006/relationships" r:id="rId9"/>
          </a:graphicData>
        </a:graphic>
      </p:graphicFrame>
      <p:sp>
        <p:nvSpPr>
          <p:cNvPr id="1068" name="TextBox 1067">
            <a:extLst>
              <a:ext uri="{FF2B5EF4-FFF2-40B4-BE49-F238E27FC236}">
                <a16:creationId xmlns:a16="http://schemas.microsoft.com/office/drawing/2014/main" id="{0D4BC152-2296-C798-06D8-81D02FE2021E}"/>
              </a:ext>
            </a:extLst>
          </p:cNvPr>
          <p:cNvSpPr txBox="1"/>
          <p:nvPr/>
        </p:nvSpPr>
        <p:spPr>
          <a:xfrm>
            <a:off x="228600" y="23926800"/>
            <a:ext cx="11506200" cy="8217634"/>
          </a:xfrm>
          <a:prstGeom prst="rect">
            <a:avLst/>
          </a:prstGeom>
          <a:noFill/>
        </p:spPr>
        <p:txBody>
          <a:bodyPr wrap="square" rtlCol="0">
            <a:spAutoFit/>
          </a:bodyPr>
          <a:lstStyle/>
          <a:p>
            <a:r>
              <a:rPr lang="en-US" sz="5600" b="1" dirty="0">
                <a:solidFill>
                  <a:schemeClr val="tx2">
                    <a:lumMod val="60000"/>
                    <a:lumOff val="40000"/>
                  </a:schemeClr>
                </a:solidFill>
                <a:latin typeface="Rockwell" panose="02060603020205020403" pitchFamily="18" charset="0"/>
              </a:rPr>
              <a:t>Is PD Associated with Cognitive Impairment? </a:t>
            </a:r>
            <a:endParaRPr lang="en-US" sz="7200" b="1" dirty="0">
              <a:solidFill>
                <a:schemeClr val="accent1"/>
              </a:solidFill>
              <a:latin typeface="Rockwell" panose="02060603020205020403" pitchFamily="18" charset="77"/>
            </a:endParaRPr>
          </a:p>
          <a:p>
            <a:r>
              <a:rPr lang="en-US" sz="3200" dirty="0">
                <a:solidFill>
                  <a:schemeClr val="accent1"/>
                </a:solidFill>
                <a:latin typeface="Rockwell" panose="02060603020205020403" pitchFamily="18" charset="77"/>
              </a:rPr>
              <a:t>PD diagnosis based on classic signs and symptoms of motor dysfunction like rigidity, bradykinesia, and resting tremor.</a:t>
            </a:r>
            <a:r>
              <a:rPr lang="en-US" sz="3200" baseline="30000" dirty="0">
                <a:solidFill>
                  <a:schemeClr val="accent1"/>
                </a:solidFill>
                <a:latin typeface="Rockwell" panose="02060603020205020403" pitchFamily="18" charset="77"/>
              </a:rPr>
              <a:t>3 </a:t>
            </a:r>
            <a:r>
              <a:rPr lang="en-US" sz="3200" b="0" i="0" dirty="0">
                <a:solidFill>
                  <a:schemeClr val="accent1"/>
                </a:solidFill>
                <a:effectLst/>
                <a:latin typeface="Rockwell" panose="02060603020205020403" pitchFamily="18" charset="77"/>
              </a:rPr>
              <a:t>PD has been increasingly recognized as a multisystem disorder, in addition to dopamine-related motor systems. individuals with PD often have many non-motor signs and symptoms such as cognitive deficits, autonomic dysregulation and sensory disturbances.</a:t>
            </a:r>
            <a:r>
              <a:rPr lang="en-US" sz="3200" b="0" i="0" baseline="30000" dirty="0">
                <a:solidFill>
                  <a:schemeClr val="accent1"/>
                </a:solidFill>
                <a:effectLst/>
                <a:latin typeface="Rockwell" panose="02060603020205020403" pitchFamily="18" charset="77"/>
              </a:rPr>
              <a:t>1</a:t>
            </a:r>
            <a:r>
              <a:rPr lang="en-US" sz="3200" b="0" i="0" dirty="0">
                <a:solidFill>
                  <a:schemeClr val="accent1"/>
                </a:solidFill>
                <a:effectLst/>
                <a:latin typeface="Rockwell" panose="02060603020205020403" pitchFamily="18" charset="77"/>
              </a:rPr>
              <a:t> Identifying the onset and rate of cognitive decline as one of the most important non-motor symptoms associated with PD.</a:t>
            </a:r>
            <a:r>
              <a:rPr lang="en-US" sz="3200" b="0" i="0" baseline="30000" dirty="0">
                <a:solidFill>
                  <a:schemeClr val="accent1"/>
                </a:solidFill>
                <a:effectLst/>
                <a:latin typeface="Rockwell" panose="02060603020205020403" pitchFamily="18" charset="77"/>
              </a:rPr>
              <a:t>5</a:t>
            </a:r>
            <a:r>
              <a:rPr lang="en-US" sz="3200" b="0" i="0" dirty="0">
                <a:solidFill>
                  <a:schemeClr val="accent1"/>
                </a:solidFill>
                <a:effectLst/>
                <a:latin typeface="Rockwell" panose="02060603020205020403" pitchFamily="18" charset="77"/>
              </a:rPr>
              <a:t> Depending on the individual, the rate and timing of cognitive decline will vary.</a:t>
            </a:r>
            <a:r>
              <a:rPr lang="en-US" sz="3200" b="0" i="0" baseline="30000" dirty="0">
                <a:solidFill>
                  <a:schemeClr val="accent1"/>
                </a:solidFill>
                <a:effectLst/>
                <a:latin typeface="Rockwell" panose="02060603020205020403" pitchFamily="18" charset="77"/>
              </a:rPr>
              <a:t>5</a:t>
            </a:r>
            <a:r>
              <a:rPr lang="en-US" sz="2400" baseline="30000" dirty="0">
                <a:solidFill>
                  <a:srgbClr val="000000"/>
                </a:solidFill>
                <a:latin typeface="Times New Roman" panose="02020603050405020304" pitchFamily="18" charset="0"/>
              </a:rPr>
              <a:t> </a:t>
            </a:r>
            <a:r>
              <a:rPr lang="en-US" sz="3200" b="0" i="0" dirty="0">
                <a:solidFill>
                  <a:schemeClr val="accent1"/>
                </a:solidFill>
                <a:effectLst/>
                <a:latin typeface="Rockwell" panose="02060603020205020403" pitchFamily="18" charset="77"/>
              </a:rPr>
              <a:t>Progression of symptoms leads to the inability to carry out activities of daily living and a loss of functional independence.</a:t>
            </a:r>
            <a:endParaRPr lang="en-US" sz="2800" i="1" dirty="0">
              <a:solidFill>
                <a:schemeClr val="accent1"/>
              </a:solidFill>
              <a:latin typeface="Rockwell" panose="02060603020205020403" pitchFamily="18" charset="77"/>
            </a:endParaRPr>
          </a:p>
        </p:txBody>
      </p:sp>
      <p:sp>
        <p:nvSpPr>
          <p:cNvPr id="4" name="TextBox 3">
            <a:extLst>
              <a:ext uri="{FF2B5EF4-FFF2-40B4-BE49-F238E27FC236}">
                <a16:creationId xmlns:a16="http://schemas.microsoft.com/office/drawing/2014/main" id="{B8CEC44E-C411-F025-8255-E090493E6069}"/>
              </a:ext>
            </a:extLst>
          </p:cNvPr>
          <p:cNvSpPr txBox="1"/>
          <p:nvPr/>
        </p:nvSpPr>
        <p:spPr>
          <a:xfrm>
            <a:off x="20050301" y="26067446"/>
            <a:ext cx="7197748" cy="461665"/>
          </a:xfrm>
          <a:prstGeom prst="rect">
            <a:avLst/>
          </a:prstGeom>
          <a:noFill/>
        </p:spPr>
        <p:txBody>
          <a:bodyPr wrap="square" rtlCol="0">
            <a:spAutoFit/>
          </a:bodyPr>
          <a:lstStyle/>
          <a:p>
            <a:r>
              <a:rPr lang="en-US" sz="1200" i="1" dirty="0">
                <a:solidFill>
                  <a:schemeClr val="accent1"/>
                </a:solidFill>
                <a:latin typeface="Rockwell" panose="02060603020205020403" pitchFamily="18" charset="77"/>
              </a:rPr>
              <a:t>Figure 2:  Comparing  Turn Around Phase times and Visuospatial tasks scores shows a positive correlation where a decrease in cognitive performance may elicit an increased Turn Around time.</a:t>
            </a:r>
          </a:p>
        </p:txBody>
      </p:sp>
      <p:sp>
        <p:nvSpPr>
          <p:cNvPr id="5" name="TextBox 4">
            <a:extLst>
              <a:ext uri="{FF2B5EF4-FFF2-40B4-BE49-F238E27FC236}">
                <a16:creationId xmlns:a16="http://schemas.microsoft.com/office/drawing/2014/main" id="{127F7C7B-97FE-25E8-39FA-CE2D7B1FF2FD}"/>
              </a:ext>
            </a:extLst>
          </p:cNvPr>
          <p:cNvSpPr txBox="1"/>
          <p:nvPr/>
        </p:nvSpPr>
        <p:spPr>
          <a:xfrm>
            <a:off x="20146684" y="31452974"/>
            <a:ext cx="7197748" cy="461665"/>
          </a:xfrm>
          <a:prstGeom prst="rect">
            <a:avLst/>
          </a:prstGeom>
          <a:noFill/>
        </p:spPr>
        <p:txBody>
          <a:bodyPr wrap="square" rtlCol="0">
            <a:spAutoFit/>
          </a:bodyPr>
          <a:lstStyle/>
          <a:p>
            <a:r>
              <a:rPr lang="en-US" sz="1200" i="1" dirty="0">
                <a:solidFill>
                  <a:schemeClr val="accent1"/>
                </a:solidFill>
                <a:latin typeface="Rockwell" panose="02060603020205020403" pitchFamily="18" charset="77"/>
              </a:rPr>
              <a:t>Figure 3:  Comparing  Walk 2 Phase times and Visuospatial tasks scores shows a positive correlation where a decrease in cognitive performance may elicit an increased Walk 2 time.</a:t>
            </a:r>
          </a:p>
        </p:txBody>
      </p:sp>
      <p:sp>
        <p:nvSpPr>
          <p:cNvPr id="7" name="AutoShape 2" descr="Image preview">
            <a:extLst>
              <a:ext uri="{FF2B5EF4-FFF2-40B4-BE49-F238E27FC236}">
                <a16:creationId xmlns:a16="http://schemas.microsoft.com/office/drawing/2014/main" id="{CAD619EA-6C9F-3262-9B62-29D1C217993D}"/>
              </a:ext>
            </a:extLst>
          </p:cNvPr>
          <p:cNvSpPr>
            <a:spLocks noChangeAspect="1" noChangeArrowheads="1"/>
          </p:cNvSpPr>
          <p:nvPr/>
        </p:nvSpPr>
        <p:spPr bwMode="auto">
          <a:xfrm>
            <a:off x="21793200" y="1630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Graphical user interface, application, website&#10;&#10;Description automatically generated">
            <a:extLst>
              <a:ext uri="{FF2B5EF4-FFF2-40B4-BE49-F238E27FC236}">
                <a16:creationId xmlns:a16="http://schemas.microsoft.com/office/drawing/2014/main" id="{D572193E-C23A-F548-3215-BF0994FC3339}"/>
              </a:ext>
            </a:extLst>
          </p:cNvPr>
          <p:cNvPicPr>
            <a:picLocks noChangeAspect="1"/>
          </p:cNvPicPr>
          <p:nvPr/>
        </p:nvPicPr>
        <p:blipFill rotWithShape="1">
          <a:blip r:embed="rId10">
            <a:extLst>
              <a:ext uri="{28A0092B-C50C-407E-A947-70E740481C1C}">
                <a14:useLocalDpi xmlns:a14="http://schemas.microsoft.com/office/drawing/2010/main" val="0"/>
              </a:ext>
            </a:extLst>
          </a:blip>
          <a:srcRect l="26686" t="41098" r="58190" b="28837"/>
          <a:stretch/>
        </p:blipFill>
        <p:spPr>
          <a:xfrm>
            <a:off x="28006001" y="27642190"/>
            <a:ext cx="3121451" cy="3878251"/>
          </a:xfrm>
          <a:prstGeom prst="rect">
            <a:avLst/>
          </a:prstGeom>
        </p:spPr>
      </p:pic>
      <p:pic>
        <p:nvPicPr>
          <p:cNvPr id="12" name="Picture 11" descr="A screenshot of a computer&#10;&#10;Description automatically generated with medium confidence">
            <a:extLst>
              <a:ext uri="{FF2B5EF4-FFF2-40B4-BE49-F238E27FC236}">
                <a16:creationId xmlns:a16="http://schemas.microsoft.com/office/drawing/2014/main" id="{63D4B91E-C786-BF8B-2615-CE5001A0D29E}"/>
              </a:ext>
            </a:extLst>
          </p:cNvPr>
          <p:cNvPicPr>
            <a:picLocks noChangeAspect="1"/>
          </p:cNvPicPr>
          <p:nvPr/>
        </p:nvPicPr>
        <p:blipFill rotWithShape="1">
          <a:blip r:embed="rId11">
            <a:extLst>
              <a:ext uri="{28A0092B-C50C-407E-A947-70E740481C1C}">
                <a14:useLocalDpi xmlns:a14="http://schemas.microsoft.com/office/drawing/2010/main" val="0"/>
              </a:ext>
            </a:extLst>
          </a:blip>
          <a:srcRect l="67959" t="37113" r="17343" b="26071"/>
          <a:stretch/>
        </p:blipFill>
        <p:spPr>
          <a:xfrm>
            <a:off x="28006001" y="22576769"/>
            <a:ext cx="3062589" cy="4794433"/>
          </a:xfrm>
          <a:prstGeom prst="rect">
            <a:avLst/>
          </a:prstGeom>
        </p:spPr>
      </p:pic>
      <p:sp>
        <p:nvSpPr>
          <p:cNvPr id="8" name="TextBox 7">
            <a:extLst>
              <a:ext uri="{FF2B5EF4-FFF2-40B4-BE49-F238E27FC236}">
                <a16:creationId xmlns:a16="http://schemas.microsoft.com/office/drawing/2014/main" id="{86E20C70-5FD6-C0BA-5216-AB156D9905BC}"/>
              </a:ext>
            </a:extLst>
          </p:cNvPr>
          <p:cNvSpPr txBox="1"/>
          <p:nvPr/>
        </p:nvSpPr>
        <p:spPr>
          <a:xfrm>
            <a:off x="26480762" y="12819096"/>
            <a:ext cx="4999689" cy="938719"/>
          </a:xfrm>
          <a:prstGeom prst="rect">
            <a:avLst/>
          </a:prstGeom>
          <a:noFill/>
        </p:spPr>
        <p:txBody>
          <a:bodyPr wrap="square" rtlCol="0">
            <a:spAutoFit/>
          </a:bodyPr>
          <a:lstStyle/>
          <a:p>
            <a:r>
              <a:rPr lang="en-US" sz="1100" i="1" dirty="0">
                <a:solidFill>
                  <a:schemeClr val="accent1"/>
                </a:solidFill>
                <a:latin typeface="Rockwell" panose="02060603020205020403" pitchFamily="18" charset="77"/>
              </a:rPr>
              <a:t>Figure 1: </a:t>
            </a:r>
            <a:r>
              <a:rPr lang="en-US" sz="1100" b="0" i="1" dirty="0">
                <a:solidFill>
                  <a:schemeClr val="accent1"/>
                </a:solidFill>
                <a:effectLst/>
                <a:latin typeface="Rockwell" panose="02060603020205020403" pitchFamily="18" charset="77"/>
              </a:rPr>
              <a:t>Cognitive assessments were attained using a validated software program (</a:t>
            </a:r>
            <a:r>
              <a:rPr lang="en-US" sz="1100" b="0" i="1" dirty="0" err="1">
                <a:solidFill>
                  <a:schemeClr val="accent1"/>
                </a:solidFill>
                <a:effectLst/>
                <a:latin typeface="Rockwell" panose="02060603020205020403" pitchFamily="18" charset="77"/>
              </a:rPr>
              <a:t>Creyos</a:t>
            </a:r>
            <a:r>
              <a:rPr lang="en-US" sz="1100" b="0" i="1" dirty="0">
                <a:solidFill>
                  <a:schemeClr val="accent1"/>
                </a:solidFill>
                <a:effectLst/>
                <a:latin typeface="Rockwell" panose="02060603020205020403" pitchFamily="18" charset="77"/>
              </a:rPr>
              <a:t>; Toronto, ON, Canada) Participants were tested in three cognitive domain tasks including working memory (i.e., seriation skills)</a:t>
            </a:r>
            <a:r>
              <a:rPr lang="en-US" sz="1100" b="0" i="1" u="sng" dirty="0">
                <a:solidFill>
                  <a:schemeClr val="accent1"/>
                </a:solidFill>
                <a:effectLst/>
                <a:latin typeface="Rockwell" panose="02060603020205020403" pitchFamily="18" charset="77"/>
              </a:rPr>
              <a:t>,</a:t>
            </a:r>
            <a:r>
              <a:rPr lang="en-US" sz="1100" b="0" i="1" dirty="0">
                <a:solidFill>
                  <a:schemeClr val="accent1"/>
                </a:solidFill>
                <a:effectLst/>
                <a:latin typeface="Rockwell" panose="02060603020205020403" pitchFamily="18" charset="77"/>
              </a:rPr>
              <a:t> mental rotation/visuospatial processing, and response inhibition (e.g., Stroop task—incongruent color-word).</a:t>
            </a:r>
            <a:endParaRPr lang="en-US" sz="1100" i="1" dirty="0">
              <a:solidFill>
                <a:schemeClr val="accent1"/>
              </a:solidFill>
              <a:latin typeface="Rockwell" panose="02060603020205020403" pitchFamily="18" charset="77"/>
            </a:endParaRPr>
          </a:p>
        </p:txBody>
      </p:sp>
      <p:sp>
        <p:nvSpPr>
          <p:cNvPr id="11" name="TextBox 10">
            <a:extLst>
              <a:ext uri="{FF2B5EF4-FFF2-40B4-BE49-F238E27FC236}">
                <a16:creationId xmlns:a16="http://schemas.microsoft.com/office/drawing/2014/main" id="{5ADF70BE-9281-2C42-B040-F65BA52F52C6}"/>
              </a:ext>
            </a:extLst>
          </p:cNvPr>
          <p:cNvSpPr txBox="1"/>
          <p:nvPr/>
        </p:nvSpPr>
        <p:spPr>
          <a:xfrm>
            <a:off x="28016761" y="31487151"/>
            <a:ext cx="3283751" cy="769441"/>
          </a:xfrm>
          <a:prstGeom prst="rect">
            <a:avLst/>
          </a:prstGeom>
          <a:noFill/>
        </p:spPr>
        <p:txBody>
          <a:bodyPr wrap="square" rtlCol="0">
            <a:spAutoFit/>
          </a:bodyPr>
          <a:lstStyle/>
          <a:p>
            <a:r>
              <a:rPr lang="en-US" sz="1100" i="1" dirty="0">
                <a:solidFill>
                  <a:schemeClr val="accent1"/>
                </a:solidFill>
                <a:latin typeface="Rockwell" panose="02060603020205020403" pitchFamily="18" charset="77"/>
              </a:rPr>
              <a:t>Figure 4: T</a:t>
            </a:r>
            <a:r>
              <a:rPr lang="en-US" sz="1100" b="0" i="1" dirty="0">
                <a:solidFill>
                  <a:schemeClr val="accent1"/>
                </a:solidFill>
                <a:effectLst/>
                <a:latin typeface="Rockwell" panose="02060603020205020403" pitchFamily="18" charset="77"/>
              </a:rPr>
              <a:t>hree-dimensional skeletal reconstruction tracking the center of mass (COM) via Visual3D (C-Motion Inc.; Boyds, MD, USA) software</a:t>
            </a:r>
            <a:endParaRPr lang="en-US" sz="1100" i="1" dirty="0">
              <a:solidFill>
                <a:schemeClr val="accent1"/>
              </a:solidFill>
              <a:latin typeface="Rockwell" panose="02060603020205020403" pitchFamily="18" charset="77"/>
            </a:endParaRPr>
          </a:p>
        </p:txBody>
      </p:sp>
      <p:pic>
        <p:nvPicPr>
          <p:cNvPr id="21" name="Picture 20" descr="Scatter chart, qr code&#10;&#10;Description automatically generated">
            <a:extLst>
              <a:ext uri="{FF2B5EF4-FFF2-40B4-BE49-F238E27FC236}">
                <a16:creationId xmlns:a16="http://schemas.microsoft.com/office/drawing/2014/main" id="{95246223-1A1E-E8E0-EF60-9DE2716FE22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87659" y="15624353"/>
            <a:ext cx="3021449" cy="3021449"/>
          </a:xfrm>
          <a:prstGeom prst="rect">
            <a:avLst/>
          </a:prstGeom>
        </p:spPr>
      </p:pic>
      <p:sp>
        <p:nvSpPr>
          <p:cNvPr id="23" name="TextBox 22">
            <a:extLst>
              <a:ext uri="{FF2B5EF4-FFF2-40B4-BE49-F238E27FC236}">
                <a16:creationId xmlns:a16="http://schemas.microsoft.com/office/drawing/2014/main" id="{944816E6-B66F-CA5C-E50E-1D6DC9A48124}"/>
              </a:ext>
            </a:extLst>
          </p:cNvPr>
          <p:cNvSpPr txBox="1"/>
          <p:nvPr/>
        </p:nvSpPr>
        <p:spPr>
          <a:xfrm>
            <a:off x="27941800" y="13965819"/>
            <a:ext cx="3190990" cy="1631216"/>
          </a:xfrm>
          <a:prstGeom prst="rect">
            <a:avLst/>
          </a:prstGeom>
          <a:noFill/>
        </p:spPr>
        <p:txBody>
          <a:bodyPr wrap="square" rtlCol="0">
            <a:spAutoFit/>
          </a:bodyPr>
          <a:lstStyle/>
          <a:p>
            <a:pPr algn="ctr"/>
            <a:r>
              <a:rPr lang="en-US" sz="4000" b="1" dirty="0">
                <a:solidFill>
                  <a:schemeClr val="accent1"/>
                </a:solidFill>
                <a:latin typeface="Rockwell" panose="02060603020205020403" pitchFamily="18" charset="0"/>
              </a:rPr>
              <a:t>QR Code</a:t>
            </a:r>
          </a:p>
          <a:p>
            <a:pPr algn="ctr"/>
            <a:r>
              <a:rPr lang="en-US" sz="2000" dirty="0">
                <a:solidFill>
                  <a:schemeClr val="accent1"/>
                </a:solidFill>
                <a:latin typeface="Rockwell" panose="02060603020205020403" pitchFamily="18" charset="0"/>
              </a:rPr>
              <a:t>Scan code to see a representative TUG video trial in Visual3D</a:t>
            </a:r>
          </a:p>
        </p:txBody>
      </p:sp>
      <p:pic>
        <p:nvPicPr>
          <p:cNvPr id="28" name="Picture 8" descr="Reasoning — Assess Cognition and Brain Health | Creyos (formerly Cambridge  Brain Sciences)">
            <a:extLst>
              <a:ext uri="{FF2B5EF4-FFF2-40B4-BE49-F238E27FC236}">
                <a16:creationId xmlns:a16="http://schemas.microsoft.com/office/drawing/2014/main" id="{8EFB71ED-982E-5CAB-89BC-B0528AB52A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85764" y="5454564"/>
            <a:ext cx="33655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Token Search Cognitive Task | Creyos (formerly Cambridge Brain Sciences)">
            <a:extLst>
              <a:ext uri="{FF2B5EF4-FFF2-40B4-BE49-F238E27FC236}">
                <a16:creationId xmlns:a16="http://schemas.microsoft.com/office/drawing/2014/main" id="{327066A1-BF00-A399-A8F6-12C8755B3A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85764" y="10384931"/>
            <a:ext cx="33655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Double Trouble (Stroop) Cognitive Task | Creyos (formerly Cambridge Brain  Sciences)">
            <a:extLst>
              <a:ext uri="{FF2B5EF4-FFF2-40B4-BE49-F238E27FC236}">
                <a16:creationId xmlns:a16="http://schemas.microsoft.com/office/drawing/2014/main" id="{A3753584-5329-CBC6-816B-7C60F707665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85764" y="7902862"/>
            <a:ext cx="33655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992B907-56E0-B60B-FCDC-A1198D129D7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50738" y="2323039"/>
            <a:ext cx="5278412" cy="167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73024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241F422EC0CC4C8EBE4DC8336F4E7E" ma:contentTypeVersion="24" ma:contentTypeDescription="Create a new document." ma:contentTypeScope="" ma:versionID="fee7e86598603b20da1948ba976de989">
  <xsd:schema xmlns:xsd="http://www.w3.org/2001/XMLSchema" xmlns:xs="http://www.w3.org/2001/XMLSchema" xmlns:p="http://schemas.microsoft.com/office/2006/metadata/properties" xmlns:ns2="5523b991-a3cc-42ec-99c0-93458c6ee87f" xmlns:ns3="933a9a1e-3795-49c3-bf68-ecce201b8d70" xmlns:ns4="97f189ce-eb07-4121-926c-ad10829e0504" targetNamespace="http://schemas.microsoft.com/office/2006/metadata/properties" ma:root="true" ma:fieldsID="1d97dea8cf51a6ae40d3a5c8662918c9" ns2:_="" ns3:_="" ns4:_="">
    <xsd:import namespace="5523b991-a3cc-42ec-99c0-93458c6ee87f"/>
    <xsd:import namespace="933a9a1e-3795-49c3-bf68-ecce201b8d70"/>
    <xsd:import namespace="97f189ce-eb07-4121-926c-ad10829e0504"/>
    <xsd:element name="properties">
      <xsd:complexType>
        <xsd:sequence>
          <xsd:element name="documentManagement">
            <xsd:complexType>
              <xsd:all>
                <xsd:element ref="ns2:SharedWithUsers" minOccurs="0"/>
                <xsd:element ref="ns2:SharedWithDetails"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LengthInSeconds" minOccurs="0"/>
                <xsd:element ref="ns3:lcf76f155ced4ddcb4097134ff3c332f" minOccurs="0"/>
                <xsd:element ref="ns4: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23b991-a3cc-42ec-99c0-93458c6ee8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3a9a1e-3795-49c3-bf68-ecce201b8d70" elementFormDefault="qualified">
    <xsd:import namespace="http://schemas.microsoft.com/office/2006/documentManagement/types"/>
    <xsd:import namespace="http://schemas.microsoft.com/office/infopath/2007/PartnerControls"/>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fc7c6bf-bcdc-4a22-a798-56f05a6d25cb"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f189ce-eb07-4121-926c-ad10829e050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fa4540d-ee79-451e-830a-8e0323f89d54}" ma:internalName="TaxCatchAll" ma:showField="CatchAllData" ma:web="97f189ce-eb07-4121-926c-ad10829e05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33a9a1e-3795-49c3-bf68-ecce201b8d70">
      <Terms xmlns="http://schemas.microsoft.com/office/infopath/2007/PartnerControls"/>
    </lcf76f155ced4ddcb4097134ff3c332f>
    <TaxCatchAll xmlns="97f189ce-eb07-4121-926c-ad10829e0504" xsi:nil="true"/>
  </documentManagement>
</p:properties>
</file>

<file path=customXml/itemProps1.xml><?xml version="1.0" encoding="utf-8"?>
<ds:datastoreItem xmlns:ds="http://schemas.openxmlformats.org/officeDocument/2006/customXml" ds:itemID="{7F299B37-D4EC-4CB6-93C0-945DA68A3EAB}">
  <ds:schemaRefs>
    <ds:schemaRef ds:uri="http://schemas.microsoft.com/sharepoint/v3/contenttype/forms"/>
  </ds:schemaRefs>
</ds:datastoreItem>
</file>

<file path=customXml/itemProps2.xml><?xml version="1.0" encoding="utf-8"?>
<ds:datastoreItem xmlns:ds="http://schemas.openxmlformats.org/officeDocument/2006/customXml" ds:itemID="{D0034FE1-EAE4-481B-B51C-96BF9D65C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23b991-a3cc-42ec-99c0-93458c6ee87f"/>
    <ds:schemaRef ds:uri="933a9a1e-3795-49c3-bf68-ecce201b8d70"/>
    <ds:schemaRef ds:uri="97f189ce-eb07-4121-926c-ad10829e05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2CA534-F2B0-4C31-905C-7FFADA9216DC}">
  <ds:schemaRefs>
    <ds:schemaRef ds:uri="http://schemas.microsoft.com/office/infopath/2007/PartnerControls"/>
    <ds:schemaRef ds:uri="http://schemas.microsoft.com/office/2006/documentManagement/types"/>
    <ds:schemaRef ds:uri="97f189ce-eb07-4121-926c-ad10829e0504"/>
    <ds:schemaRef ds:uri="http://purl.org/dc/elements/1.1/"/>
    <ds:schemaRef ds:uri="5523b991-a3cc-42ec-99c0-93458c6ee87f"/>
    <ds:schemaRef ds:uri="http://schemas.openxmlformats.org/package/2006/metadata/core-properties"/>
    <ds:schemaRef ds:uri="http://purl.org/dc/dcmitype/"/>
    <ds:schemaRef ds:uri="http://www.w3.org/XML/1998/namespace"/>
    <ds:schemaRef ds:uri="http://purl.org/dc/terms/"/>
    <ds:schemaRef ds:uri="933a9a1e-3795-49c3-bf68-ecce201b8d7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38304</TotalTime>
  <Words>2740</Words>
  <Application>Microsoft Macintosh PowerPoint</Application>
  <PresentationFormat>Custom</PresentationFormat>
  <Paragraphs>194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Roboto</vt:lpstr>
      <vt:lpstr>Rockwell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Scibek, Prof. Eric P.</dc:creator>
  <cp:lastModifiedBy>Alexanian, Hannah R.</cp:lastModifiedBy>
  <cp:revision>145</cp:revision>
  <dcterms:created xsi:type="dcterms:W3CDTF">2013-06-27T21:33:01Z</dcterms:created>
  <dcterms:modified xsi:type="dcterms:W3CDTF">2023-04-19T21:38:13Z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0x010100EA241F422EC0CC4C8EBE4DC8336F4E7E</vt:lpwstr>
  </property>
  <property fmtid="{D5CDD505-2E9C-101B-9397-08002B2CF9AE}" pid="3" name="Order">
    <vt:r8>11500</vt:r8>
  </property>
</Properties>
</file>