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5" r:id="rId1"/>
  </p:sldMasterIdLst>
  <p:notesMasterIdLst>
    <p:notesMasterId r:id="rId3"/>
  </p:notesMasterIdLst>
  <p:sldIdLst>
    <p:sldId id="258" r:id="rId2"/>
  </p:sldIdLst>
  <p:sldSz cx="43891200" cy="32918400"/>
  <p:notesSz cx="37947600" cy="50749200"/>
  <p:defaultTextStyle>
    <a:defPPr>
      <a:defRPr lang="en-US"/>
    </a:defPPr>
    <a:lvl1pPr algn="l" rtl="0" fontAlgn="base">
      <a:spcBef>
        <a:spcPct val="0"/>
      </a:spcBef>
      <a:spcAft>
        <a:spcPct val="0"/>
      </a:spcAft>
      <a:defRPr sz="3400" b="1" kern="1200" baseline="-25000">
        <a:solidFill>
          <a:schemeClr val="tx1"/>
        </a:solidFill>
        <a:latin typeface="Arial" pitchFamily="34" charset="0"/>
        <a:ea typeface="MS PGothic" pitchFamily="34" charset="-128"/>
        <a:cs typeface="+mn-cs"/>
      </a:defRPr>
    </a:lvl1pPr>
    <a:lvl2pPr marL="399662" algn="l" rtl="0" fontAlgn="base">
      <a:spcBef>
        <a:spcPct val="0"/>
      </a:spcBef>
      <a:spcAft>
        <a:spcPct val="0"/>
      </a:spcAft>
      <a:defRPr sz="3400" b="1" kern="1200" baseline="-25000">
        <a:solidFill>
          <a:schemeClr val="tx1"/>
        </a:solidFill>
        <a:latin typeface="Arial" pitchFamily="34" charset="0"/>
        <a:ea typeface="MS PGothic" pitchFamily="34" charset="-128"/>
        <a:cs typeface="+mn-cs"/>
      </a:defRPr>
    </a:lvl2pPr>
    <a:lvl3pPr marL="799310" algn="l" rtl="0" fontAlgn="base">
      <a:spcBef>
        <a:spcPct val="0"/>
      </a:spcBef>
      <a:spcAft>
        <a:spcPct val="0"/>
      </a:spcAft>
      <a:defRPr sz="3400" b="1" kern="1200" baseline="-25000">
        <a:solidFill>
          <a:schemeClr val="tx1"/>
        </a:solidFill>
        <a:latin typeface="Arial" pitchFamily="34" charset="0"/>
        <a:ea typeface="MS PGothic" pitchFamily="34" charset="-128"/>
        <a:cs typeface="+mn-cs"/>
      </a:defRPr>
    </a:lvl3pPr>
    <a:lvl4pPr marL="1198973" algn="l" rtl="0" fontAlgn="base">
      <a:spcBef>
        <a:spcPct val="0"/>
      </a:spcBef>
      <a:spcAft>
        <a:spcPct val="0"/>
      </a:spcAft>
      <a:defRPr sz="3400" b="1" kern="1200" baseline="-25000">
        <a:solidFill>
          <a:schemeClr val="tx1"/>
        </a:solidFill>
        <a:latin typeface="Arial" pitchFamily="34" charset="0"/>
        <a:ea typeface="MS PGothic" pitchFamily="34" charset="-128"/>
        <a:cs typeface="+mn-cs"/>
      </a:defRPr>
    </a:lvl4pPr>
    <a:lvl5pPr marL="1598630" algn="l" rtl="0" fontAlgn="base">
      <a:spcBef>
        <a:spcPct val="0"/>
      </a:spcBef>
      <a:spcAft>
        <a:spcPct val="0"/>
      </a:spcAft>
      <a:defRPr sz="3400" b="1" kern="1200" baseline="-25000">
        <a:solidFill>
          <a:schemeClr val="tx1"/>
        </a:solidFill>
        <a:latin typeface="Arial" pitchFamily="34" charset="0"/>
        <a:ea typeface="MS PGothic" pitchFamily="34" charset="-128"/>
        <a:cs typeface="+mn-cs"/>
      </a:defRPr>
    </a:lvl5pPr>
    <a:lvl6pPr marL="1998278" algn="l" defTabSz="799310" rtl="0" eaLnBrk="1" latinLnBrk="0" hangingPunct="1">
      <a:defRPr sz="3400" b="1" kern="1200" baseline="-25000">
        <a:solidFill>
          <a:schemeClr val="tx1"/>
        </a:solidFill>
        <a:latin typeface="Arial" pitchFamily="34" charset="0"/>
        <a:ea typeface="MS PGothic" pitchFamily="34" charset="-128"/>
        <a:cs typeface="+mn-cs"/>
      </a:defRPr>
    </a:lvl6pPr>
    <a:lvl7pPr marL="2397941" algn="l" defTabSz="799310" rtl="0" eaLnBrk="1" latinLnBrk="0" hangingPunct="1">
      <a:defRPr sz="3400" b="1" kern="1200" baseline="-25000">
        <a:solidFill>
          <a:schemeClr val="tx1"/>
        </a:solidFill>
        <a:latin typeface="Arial" pitchFamily="34" charset="0"/>
        <a:ea typeface="MS PGothic" pitchFamily="34" charset="-128"/>
        <a:cs typeface="+mn-cs"/>
      </a:defRPr>
    </a:lvl7pPr>
    <a:lvl8pPr marL="2797603" algn="l" defTabSz="799310" rtl="0" eaLnBrk="1" latinLnBrk="0" hangingPunct="1">
      <a:defRPr sz="3400" b="1" kern="1200" baseline="-25000">
        <a:solidFill>
          <a:schemeClr val="tx1"/>
        </a:solidFill>
        <a:latin typeface="Arial" pitchFamily="34" charset="0"/>
        <a:ea typeface="MS PGothic" pitchFamily="34" charset="-128"/>
        <a:cs typeface="+mn-cs"/>
      </a:defRPr>
    </a:lvl8pPr>
    <a:lvl9pPr marL="3197251" algn="l" defTabSz="799310" rtl="0" eaLnBrk="1" latinLnBrk="0" hangingPunct="1">
      <a:defRPr sz="3400" b="1" kern="1200" baseline="-250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0432FF"/>
    <a:srgbClr val="9437FF"/>
    <a:srgbClr val="942093"/>
    <a:srgbClr val="EDE7E3"/>
    <a:srgbClr val="E5DFDB"/>
    <a:srgbClr val="FFF7DA"/>
    <a:srgbClr val="EDDFDF"/>
    <a:srgbClr val="DACDCD"/>
    <a:srgbClr val="DAC4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568" autoAdjust="0"/>
    <p:restoredTop sz="99296" autoAdjust="0"/>
  </p:normalViewPr>
  <p:slideViewPr>
    <p:cSldViewPr>
      <p:cViewPr>
        <p:scale>
          <a:sx n="23" d="100"/>
          <a:sy n="23" d="100"/>
        </p:scale>
        <p:origin x="496" y="-40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Charts%5b40%5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23%20HI%20Histograms%5b60%5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23%20HI%20Histograms%5b60%5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23%20HI%20Histograms%20NEW%5b74%5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23%20HI%20Histograms%20NEW%5b74%5d.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Charts%5b40%5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Charts%5b40%5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Charts%5b40%5d.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Charts%5b40%5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Charts%5b40%5d.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Charts%5b40%5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Charts%5b40%5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var\folders\17\mzvxv3d56l5fqmlmmf6rj3km0000gn\T\com.microsoft.Outlook\Outlook%20Temp\ECSC%20Charts%5b40%5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noFill/>
            </a:ln>
            <a:effectLst/>
          </c:spPr>
          <c:invertIfNegative val="0"/>
          <c:errBars>
            <c:errBarType val="both"/>
            <c:errValType val="cust"/>
            <c:noEndCap val="0"/>
            <c:plus>
              <c:numRef>
                <c:f>'Swordfish Only'!$S$13:$S$15</c:f>
                <c:numCache>
                  <c:formatCode>General</c:formatCode>
                  <c:ptCount val="3"/>
                  <c:pt idx="0">
                    <c:v>0</c:v>
                  </c:pt>
                  <c:pt idx="1">
                    <c:v>0.69920793562935701</c:v>
                  </c:pt>
                  <c:pt idx="2">
                    <c:v>0.52030700000000096</c:v>
                  </c:pt>
                </c:numCache>
              </c:numRef>
            </c:plus>
            <c:minus>
              <c:numRef>
                <c:f>'Swordfish Only'!$S$13:$S$15</c:f>
                <c:numCache>
                  <c:formatCode>General</c:formatCode>
                  <c:ptCount val="3"/>
                  <c:pt idx="0">
                    <c:v>0</c:v>
                  </c:pt>
                  <c:pt idx="1">
                    <c:v>0.69920793562935701</c:v>
                  </c:pt>
                  <c:pt idx="2">
                    <c:v>0.52030700000000096</c:v>
                  </c:pt>
                </c:numCache>
              </c:numRef>
            </c:minus>
            <c:spPr>
              <a:noFill/>
              <a:ln w="9525" cap="flat" cmpd="sng" algn="ctr">
                <a:solidFill>
                  <a:schemeClr val="tx1">
                    <a:lumMod val="65000"/>
                    <a:lumOff val="35000"/>
                  </a:schemeClr>
                </a:solidFill>
                <a:round/>
              </a:ln>
              <a:effectLst/>
            </c:spPr>
          </c:errBars>
          <c:cat>
            <c:strRef>
              <c:f>'Swordfish Only'!$P$3:$P$5</c:f>
              <c:strCache>
                <c:ptCount val="3"/>
                <c:pt idx="0">
                  <c:v>Endothermic Muscle</c:v>
                </c:pt>
                <c:pt idx="1">
                  <c:v>Deep Muscle</c:v>
                </c:pt>
                <c:pt idx="2">
                  <c:v>Shallow Muscle</c:v>
                </c:pt>
              </c:strCache>
            </c:strRef>
          </c:cat>
          <c:val>
            <c:numRef>
              <c:f>'Swordfish Only'!$S$3:$S$5</c:f>
              <c:numCache>
                <c:formatCode>General</c:formatCode>
                <c:ptCount val="3"/>
                <c:pt idx="0">
                  <c:v>4.7586830000000004</c:v>
                </c:pt>
                <c:pt idx="1">
                  <c:v>5.8720868900909036</c:v>
                </c:pt>
                <c:pt idx="2">
                  <c:v>4.2206440000000001</c:v>
                </c:pt>
              </c:numCache>
            </c:numRef>
          </c:val>
          <c:extLst>
            <c:ext xmlns:c16="http://schemas.microsoft.com/office/drawing/2014/chart" uri="{C3380CC4-5D6E-409C-BE32-E72D297353CC}">
              <c16:uniqueId val="{00000000-0AB4-BD4E-A895-C16859439CCA}"/>
            </c:ext>
          </c:extLst>
        </c:ser>
        <c:ser>
          <c:idx val="1"/>
          <c:order val="1"/>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2-0AB4-BD4E-A895-C16859439CCA}"/>
              </c:ext>
            </c:extLst>
          </c:dPt>
          <c:dPt>
            <c:idx val="1"/>
            <c:invertIfNegative val="0"/>
            <c:bubble3D val="0"/>
            <c:spPr>
              <a:solidFill>
                <a:srgbClr val="D883FF"/>
              </a:solidFill>
              <a:ln>
                <a:noFill/>
              </a:ln>
              <a:effectLst/>
            </c:spPr>
            <c:extLst>
              <c:ext xmlns:c16="http://schemas.microsoft.com/office/drawing/2014/chart" uri="{C3380CC4-5D6E-409C-BE32-E72D297353CC}">
                <c16:uniqueId val="{00000004-0AB4-BD4E-A895-C16859439CCA}"/>
              </c:ext>
            </c:extLst>
          </c:dPt>
          <c:dPt>
            <c:idx val="2"/>
            <c:invertIfNegative val="0"/>
            <c:bubble3D val="0"/>
            <c:spPr>
              <a:solidFill>
                <a:srgbClr val="92D050"/>
              </a:solidFill>
              <a:ln>
                <a:noFill/>
              </a:ln>
              <a:effectLst/>
            </c:spPr>
            <c:extLst>
              <c:ext xmlns:c16="http://schemas.microsoft.com/office/drawing/2014/chart" uri="{C3380CC4-5D6E-409C-BE32-E72D297353CC}">
                <c16:uniqueId val="{00000005-DC1B-854A-B69B-AE6D8CCD9300}"/>
              </c:ext>
            </c:extLst>
          </c:dPt>
          <c:errBars>
            <c:errBarType val="both"/>
            <c:errValType val="cust"/>
            <c:noEndCap val="0"/>
            <c:plus>
              <c:numRef>
                <c:f>'Swordfish Only'!$T$13:$T$15</c:f>
                <c:numCache>
                  <c:formatCode>General</c:formatCode>
                  <c:ptCount val="3"/>
                  <c:pt idx="0">
                    <c:v>0</c:v>
                  </c:pt>
                  <c:pt idx="1">
                    <c:v>0.44567310125901899</c:v>
                  </c:pt>
                  <c:pt idx="2">
                    <c:v>0.75126099999999596</c:v>
                  </c:pt>
                </c:numCache>
              </c:numRef>
            </c:plus>
            <c:minus>
              <c:numRef>
                <c:f>'Swordfish Only'!$T$13:$T$15</c:f>
                <c:numCache>
                  <c:formatCode>General</c:formatCode>
                  <c:ptCount val="3"/>
                  <c:pt idx="0">
                    <c:v>0</c:v>
                  </c:pt>
                  <c:pt idx="1">
                    <c:v>0.44567310125901899</c:v>
                  </c:pt>
                  <c:pt idx="2">
                    <c:v>0.75126099999999596</c:v>
                  </c:pt>
                </c:numCache>
              </c:numRef>
            </c:minus>
            <c:spPr>
              <a:noFill/>
              <a:ln w="9525" cap="flat" cmpd="sng" algn="ctr">
                <a:solidFill>
                  <a:schemeClr val="tx1">
                    <a:lumMod val="65000"/>
                    <a:lumOff val="35000"/>
                  </a:schemeClr>
                </a:solidFill>
                <a:round/>
              </a:ln>
              <a:effectLst/>
            </c:spPr>
          </c:errBars>
          <c:cat>
            <c:strRef>
              <c:f>'Swordfish Only'!$P$3:$P$5</c:f>
              <c:strCache>
                <c:ptCount val="3"/>
                <c:pt idx="0">
                  <c:v>Endothermic Muscle</c:v>
                </c:pt>
                <c:pt idx="1">
                  <c:v>Deep Muscle</c:v>
                </c:pt>
                <c:pt idx="2">
                  <c:v>Shallow Muscle</c:v>
                </c:pt>
              </c:strCache>
            </c:strRef>
          </c:cat>
          <c:val>
            <c:numRef>
              <c:f>'Swordfish Only'!$T$3:$T$5</c:f>
              <c:numCache>
                <c:formatCode>General</c:formatCode>
                <c:ptCount val="3"/>
                <c:pt idx="0">
                  <c:v>1.0167520000000001</c:v>
                </c:pt>
                <c:pt idx="1">
                  <c:v>3.7287661515909098</c:v>
                </c:pt>
                <c:pt idx="2">
                  <c:v>4.0584290000000003</c:v>
                </c:pt>
              </c:numCache>
            </c:numRef>
          </c:val>
          <c:extLst>
            <c:ext xmlns:c16="http://schemas.microsoft.com/office/drawing/2014/chart" uri="{C3380CC4-5D6E-409C-BE32-E72D297353CC}">
              <c16:uniqueId val="{00000005-0AB4-BD4E-A895-C16859439CCA}"/>
            </c:ext>
          </c:extLst>
        </c:ser>
        <c:dLbls>
          <c:showLegendKey val="0"/>
          <c:showVal val="0"/>
          <c:showCatName val="0"/>
          <c:showSerName val="0"/>
          <c:showPercent val="0"/>
          <c:showBubbleSize val="0"/>
        </c:dLbls>
        <c:gapWidth val="219"/>
        <c:overlap val="-27"/>
        <c:axId val="2146892512"/>
        <c:axId val="2146895808"/>
      </c:barChart>
      <c:catAx>
        <c:axId val="21468925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6895808"/>
        <c:crosses val="autoZero"/>
        <c:auto val="1"/>
        <c:lblAlgn val="ctr"/>
        <c:lblOffset val="100"/>
        <c:noMultiLvlLbl val="0"/>
      </c:catAx>
      <c:valAx>
        <c:axId val="2146895808"/>
        <c:scaling>
          <c:orientation val="minMax"/>
          <c:max val="2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err="1">
                    <a:solidFill>
                      <a:schemeClr val="tx1"/>
                    </a:solidFill>
                    <a:latin typeface="Arial" panose="020B0604020202020204" pitchFamily="34" charset="0"/>
                    <a:cs typeface="Arial" panose="020B0604020202020204" pitchFamily="34" charset="0"/>
                  </a:rPr>
                  <a:t>HI</a:t>
                </a:r>
                <a:r>
                  <a:rPr lang="en-US" sz="2000" baseline="-25000" dirty="0" err="1">
                    <a:solidFill>
                      <a:schemeClr val="tx1"/>
                    </a:solidFill>
                    <a:latin typeface="Arial" panose="020B0604020202020204" pitchFamily="34" charset="0"/>
                    <a:cs typeface="Arial" panose="020B0604020202020204" pitchFamily="34" charset="0"/>
                  </a:rPr>
                  <a:t>mode</a:t>
                </a:r>
                <a:endParaRPr lang="en-US" sz="2000" baseline="-25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charset="0"/>
                <a:ea typeface="Arial" charset="0"/>
                <a:cs typeface="Arial" charset="0"/>
              </a:defRPr>
            </a:pPr>
            <a:endParaRPr lang="en-US"/>
          </a:p>
        </c:txPr>
        <c:crossAx val="2146892512"/>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 Occurance Water Temperature</c:v>
          </c:tx>
          <c:spPr>
            <a:solidFill>
              <a:srgbClr val="0432FF"/>
            </a:solidFill>
            <a:ln>
              <a:noFill/>
            </a:ln>
            <a:effectLst/>
          </c:spPr>
          <c:invertIfNegative val="0"/>
          <c:cat>
            <c:strRef>
              <c:f>'Bluefin RMWM Carey 1972 F5'!$D$6:$D$12</c:f>
              <c:strCache>
                <c:ptCount val="7"/>
                <c:pt idx="0">
                  <c:v>0 to 5</c:v>
                </c:pt>
                <c:pt idx="1">
                  <c:v>5 to 10</c:v>
                </c:pt>
                <c:pt idx="2">
                  <c:v>10 to 15</c:v>
                </c:pt>
                <c:pt idx="3">
                  <c:v>15 to 20</c:v>
                </c:pt>
                <c:pt idx="4">
                  <c:v>20 to 25</c:v>
                </c:pt>
                <c:pt idx="5">
                  <c:v>25 to 30</c:v>
                </c:pt>
                <c:pt idx="6">
                  <c:v>30+</c:v>
                </c:pt>
              </c:strCache>
            </c:strRef>
          </c:cat>
          <c:val>
            <c:numRef>
              <c:f>'Bluefin RMWM Carey 1972 F5'!$E$6:$E$12</c:f>
              <c:numCache>
                <c:formatCode>General</c:formatCode>
                <c:ptCount val="7"/>
                <c:pt idx="0">
                  <c:v>0.79939094023600998</c:v>
                </c:pt>
                <c:pt idx="1">
                  <c:v>9.5355919299581249</c:v>
                </c:pt>
                <c:pt idx="2">
                  <c:v>43.30034259611724</c:v>
                </c:pt>
                <c:pt idx="3">
                  <c:v>46.364674533688508</c:v>
                </c:pt>
                <c:pt idx="4">
                  <c:v>0</c:v>
                </c:pt>
                <c:pt idx="5">
                  <c:v>0</c:v>
                </c:pt>
                <c:pt idx="6">
                  <c:v>0</c:v>
                </c:pt>
              </c:numCache>
            </c:numRef>
          </c:val>
          <c:extLst>
            <c:ext xmlns:c16="http://schemas.microsoft.com/office/drawing/2014/chart" uri="{C3380CC4-5D6E-409C-BE32-E72D297353CC}">
              <c16:uniqueId val="{00000000-FD31-2B44-92CB-B1C6CAA61A72}"/>
            </c:ext>
          </c:extLst>
        </c:ser>
        <c:ser>
          <c:idx val="1"/>
          <c:order val="1"/>
          <c:tx>
            <c:v>% Occurrence Tissue Temperature</c:v>
          </c:tx>
          <c:spPr>
            <a:solidFill>
              <a:srgbClr val="D883FF"/>
            </a:solidFill>
            <a:ln>
              <a:noFill/>
            </a:ln>
            <a:effectLst/>
          </c:spPr>
          <c:invertIfNegative val="0"/>
          <c:cat>
            <c:strRef>
              <c:f>'Bluefin RMWM Carey 1972 F5'!$D$6:$D$12</c:f>
              <c:strCache>
                <c:ptCount val="7"/>
                <c:pt idx="0">
                  <c:v>0 to 5</c:v>
                </c:pt>
                <c:pt idx="1">
                  <c:v>5 to 10</c:v>
                </c:pt>
                <c:pt idx="2">
                  <c:v>10 to 15</c:v>
                </c:pt>
                <c:pt idx="3">
                  <c:v>15 to 20</c:v>
                </c:pt>
                <c:pt idx="4">
                  <c:v>20 to 25</c:v>
                </c:pt>
                <c:pt idx="5">
                  <c:v>25 to 30</c:v>
                </c:pt>
                <c:pt idx="6">
                  <c:v>30+</c:v>
                </c:pt>
              </c:strCache>
            </c:strRef>
          </c:cat>
          <c:val>
            <c:numRef>
              <c:f>'Bluefin RMWM Carey 1972 F5'!$F$6:$F$12</c:f>
              <c:numCache>
                <c:formatCode>General</c:formatCode>
                <c:ptCount val="7"/>
                <c:pt idx="0">
                  <c:v>0</c:v>
                </c:pt>
                <c:pt idx="1">
                  <c:v>0</c:v>
                </c:pt>
                <c:pt idx="2">
                  <c:v>4.1614648356221397E-2</c:v>
                </c:pt>
                <c:pt idx="3">
                  <c:v>41.905950894714941</c:v>
                </c:pt>
                <c:pt idx="4">
                  <c:v>55.347482313774442</c:v>
                </c:pt>
                <c:pt idx="5">
                  <c:v>2.7049521431543901</c:v>
                </c:pt>
                <c:pt idx="6">
                  <c:v>0</c:v>
                </c:pt>
              </c:numCache>
            </c:numRef>
          </c:val>
          <c:extLst>
            <c:ext xmlns:c16="http://schemas.microsoft.com/office/drawing/2014/chart" uri="{C3380CC4-5D6E-409C-BE32-E72D297353CC}">
              <c16:uniqueId val="{00000001-FD31-2B44-92CB-B1C6CAA61A72}"/>
            </c:ext>
          </c:extLst>
        </c:ser>
        <c:dLbls>
          <c:showLegendKey val="0"/>
          <c:showVal val="0"/>
          <c:showCatName val="0"/>
          <c:showSerName val="0"/>
          <c:showPercent val="0"/>
          <c:showBubbleSize val="0"/>
        </c:dLbls>
        <c:gapWidth val="182"/>
        <c:axId val="2146605648"/>
        <c:axId val="2146599280"/>
      </c:barChart>
      <c:catAx>
        <c:axId val="21466056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2000" b="0" i="0" baseline="0" dirty="0">
                    <a:solidFill>
                      <a:schemeClr val="tx1"/>
                    </a:solidFill>
                    <a:effectLst/>
                    <a:latin typeface="Arial" charset="0"/>
                    <a:ea typeface="Arial" charset="0"/>
                    <a:cs typeface="Arial" charset="0"/>
                  </a:rPr>
                  <a:t>Temperature (∘C)</a:t>
                </a:r>
                <a:endParaRPr lang="en-US" sz="2000" dirty="0">
                  <a:solidFill>
                    <a:schemeClr val="tx1"/>
                  </a:solidFill>
                  <a:effectLst/>
                  <a:latin typeface="Arial" charset="0"/>
                  <a:ea typeface="Arial" charset="0"/>
                  <a:cs typeface="Arial"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charset="0"/>
                <a:ea typeface="Arial" charset="0"/>
                <a:cs typeface="Arial" charset="0"/>
              </a:defRPr>
            </a:pPr>
            <a:endParaRPr lang="en-US"/>
          </a:p>
        </c:txPr>
        <c:crossAx val="2146599280"/>
        <c:crosses val="autoZero"/>
        <c:auto val="1"/>
        <c:lblAlgn val="ctr"/>
        <c:lblOffset val="100"/>
        <c:noMultiLvlLbl val="0"/>
      </c:catAx>
      <c:valAx>
        <c:axId val="2146599280"/>
        <c:scaling>
          <c:orientation val="minMax"/>
          <c:max val="100"/>
        </c:scaling>
        <c:delete val="0"/>
        <c:axPos val="b"/>
        <c:title>
          <c:tx>
            <c:rich>
              <a:bodyPr rot="0" spcFirstLastPara="1" vertOverflow="ellipsis" vert="horz" wrap="square" anchor="ctr" anchorCtr="1"/>
              <a:lstStyle/>
              <a:p>
                <a:pPr>
                  <a:defRPr sz="2200" b="0" i="0" u="none" strike="noStrike" kern="1200" baseline="0">
                    <a:solidFill>
                      <a:schemeClr val="tx1"/>
                    </a:solidFill>
                    <a:latin typeface="Arial" charset="0"/>
                    <a:ea typeface="Arial" charset="0"/>
                    <a:cs typeface="Arial" charset="0"/>
                  </a:defRPr>
                </a:pPr>
                <a:r>
                  <a:rPr lang="en-US" sz="2200">
                    <a:solidFill>
                      <a:schemeClr val="tx1"/>
                    </a:solidFill>
                    <a:latin typeface="Arial" charset="0"/>
                    <a:ea typeface="Arial" charset="0"/>
                    <a:cs typeface="Arial" charset="0"/>
                  </a:rPr>
                  <a:t>% of</a:t>
                </a:r>
                <a:r>
                  <a:rPr lang="en-US" sz="2200" baseline="0">
                    <a:solidFill>
                      <a:schemeClr val="tx1"/>
                    </a:solidFill>
                    <a:latin typeface="Arial" charset="0"/>
                    <a:ea typeface="Arial" charset="0"/>
                    <a:cs typeface="Arial" charset="0"/>
                  </a:rPr>
                  <a:t> Track </a:t>
                </a:r>
                <a:endParaRPr lang="en-US" sz="2200">
                  <a:solidFill>
                    <a:schemeClr val="tx1"/>
                  </a:solidFill>
                  <a:latin typeface="Arial" charset="0"/>
                  <a:ea typeface="Arial" charset="0"/>
                  <a:cs typeface="Arial" charset="0"/>
                </a:endParaRP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Arial" charset="0"/>
                  <a:ea typeface="Arial" charset="0"/>
                  <a:cs typeface="Arial"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charset="0"/>
                <a:ea typeface="Arial" charset="0"/>
                <a:cs typeface="Arial" charset="0"/>
              </a:defRPr>
            </a:pPr>
            <a:endParaRPr lang="en-US"/>
          </a:p>
        </c:txPr>
        <c:crossAx val="2146605648"/>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 Occurance Water Temperature</c:v>
          </c:tx>
          <c:spPr>
            <a:solidFill>
              <a:srgbClr val="0432FF"/>
            </a:solidFill>
            <a:ln>
              <a:noFill/>
            </a:ln>
            <a:effectLst/>
          </c:spPr>
          <c:invertIfNegative val="0"/>
          <c:cat>
            <c:strRef>
              <c:f>'Bluefin RM Carey 1972 F6'!$D$6:$D$12</c:f>
              <c:strCache>
                <c:ptCount val="7"/>
                <c:pt idx="0">
                  <c:v>0 to 5</c:v>
                </c:pt>
                <c:pt idx="1">
                  <c:v>5 to 10</c:v>
                </c:pt>
                <c:pt idx="2">
                  <c:v>10 to 15</c:v>
                </c:pt>
                <c:pt idx="3">
                  <c:v>15 to 20</c:v>
                </c:pt>
                <c:pt idx="4">
                  <c:v>20 to 25</c:v>
                </c:pt>
                <c:pt idx="5">
                  <c:v>25 to 30</c:v>
                </c:pt>
                <c:pt idx="6">
                  <c:v>30+</c:v>
                </c:pt>
              </c:strCache>
            </c:strRef>
          </c:cat>
          <c:val>
            <c:numRef>
              <c:f>'Bluefin RM Carey 1972 F6'!$E$6:$E$12</c:f>
              <c:numCache>
                <c:formatCode>General</c:formatCode>
                <c:ptCount val="7"/>
                <c:pt idx="0">
                  <c:v>0</c:v>
                </c:pt>
                <c:pt idx="1">
                  <c:v>8.4544253632760906</c:v>
                </c:pt>
                <c:pt idx="2">
                  <c:v>91.545574636723813</c:v>
                </c:pt>
                <c:pt idx="3">
                  <c:v>0</c:v>
                </c:pt>
                <c:pt idx="4">
                  <c:v>0</c:v>
                </c:pt>
                <c:pt idx="5">
                  <c:v>0</c:v>
                </c:pt>
                <c:pt idx="6">
                  <c:v>0</c:v>
                </c:pt>
              </c:numCache>
            </c:numRef>
          </c:val>
          <c:extLst>
            <c:ext xmlns:c16="http://schemas.microsoft.com/office/drawing/2014/chart" uri="{C3380CC4-5D6E-409C-BE32-E72D297353CC}">
              <c16:uniqueId val="{00000000-E963-4A4D-BEAE-4E7EC0C1B922}"/>
            </c:ext>
          </c:extLst>
        </c:ser>
        <c:ser>
          <c:idx val="1"/>
          <c:order val="1"/>
          <c:tx>
            <c:v>% Occurrence Tissue Temperature</c:v>
          </c:tx>
          <c:spPr>
            <a:solidFill>
              <a:srgbClr val="C00000"/>
            </a:solidFill>
            <a:ln>
              <a:noFill/>
            </a:ln>
            <a:effectLst/>
          </c:spPr>
          <c:invertIfNegative val="0"/>
          <c:cat>
            <c:strRef>
              <c:f>'Bluefin RM Carey 1972 F6'!$D$6:$D$12</c:f>
              <c:strCache>
                <c:ptCount val="7"/>
                <c:pt idx="0">
                  <c:v>0 to 5</c:v>
                </c:pt>
                <c:pt idx="1">
                  <c:v>5 to 10</c:v>
                </c:pt>
                <c:pt idx="2">
                  <c:v>10 to 15</c:v>
                </c:pt>
                <c:pt idx="3">
                  <c:v>15 to 20</c:v>
                </c:pt>
                <c:pt idx="4">
                  <c:v>20 to 25</c:v>
                </c:pt>
                <c:pt idx="5">
                  <c:v>25 to 30</c:v>
                </c:pt>
                <c:pt idx="6">
                  <c:v>30+</c:v>
                </c:pt>
              </c:strCache>
            </c:strRef>
          </c:cat>
          <c:val>
            <c:numRef>
              <c:f>'Bluefin RM Carey 1972 F6'!$F$6:$F$12</c:f>
              <c:numCache>
                <c:formatCode>General</c:formatCode>
                <c:ptCount val="7"/>
                <c:pt idx="0">
                  <c:v>0</c:v>
                </c:pt>
                <c:pt idx="1">
                  <c:v>0</c:v>
                </c:pt>
                <c:pt idx="2">
                  <c:v>0</c:v>
                </c:pt>
                <c:pt idx="3">
                  <c:v>0</c:v>
                </c:pt>
                <c:pt idx="4">
                  <c:v>100</c:v>
                </c:pt>
                <c:pt idx="5">
                  <c:v>0</c:v>
                </c:pt>
                <c:pt idx="6">
                  <c:v>0</c:v>
                </c:pt>
              </c:numCache>
            </c:numRef>
          </c:val>
          <c:extLst>
            <c:ext xmlns:c16="http://schemas.microsoft.com/office/drawing/2014/chart" uri="{C3380CC4-5D6E-409C-BE32-E72D297353CC}">
              <c16:uniqueId val="{00000001-E963-4A4D-BEAE-4E7EC0C1B922}"/>
            </c:ext>
          </c:extLst>
        </c:ser>
        <c:dLbls>
          <c:showLegendKey val="0"/>
          <c:showVal val="0"/>
          <c:showCatName val="0"/>
          <c:showSerName val="0"/>
          <c:showPercent val="0"/>
          <c:showBubbleSize val="0"/>
        </c:dLbls>
        <c:gapWidth val="182"/>
        <c:axId val="2139240240"/>
        <c:axId val="2139233728"/>
      </c:barChart>
      <c:catAx>
        <c:axId val="2139240240"/>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Arial" charset="0"/>
                    <a:ea typeface="Arial" charset="0"/>
                    <a:cs typeface="Arial" charset="0"/>
                  </a:defRPr>
                </a:pPr>
                <a:r>
                  <a:rPr lang="en-US" sz="2000" dirty="0">
                    <a:solidFill>
                      <a:schemeClr val="tx1"/>
                    </a:solidFill>
                    <a:latin typeface="Arial" charset="0"/>
                    <a:ea typeface="Arial" charset="0"/>
                    <a:cs typeface="Arial" charset="0"/>
                  </a:rPr>
                  <a:t>Temperature </a:t>
                </a:r>
                <a:r>
                  <a:rPr lang="en-US" sz="2000" baseline="0" dirty="0">
                    <a:solidFill>
                      <a:schemeClr val="tx1"/>
                    </a:solidFill>
                    <a:latin typeface="Arial" charset="0"/>
                    <a:ea typeface="Arial" charset="0"/>
                    <a:cs typeface="Arial" charset="0"/>
                  </a:rPr>
                  <a:t>(∘C)</a:t>
                </a:r>
                <a:endParaRPr lang="en-US" sz="2000" dirty="0">
                  <a:solidFill>
                    <a:schemeClr val="tx1"/>
                  </a:solidFill>
                  <a:latin typeface="Arial" charset="0"/>
                  <a:ea typeface="Arial" charset="0"/>
                  <a:cs typeface="Arial"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charset="0"/>
                  <a:ea typeface="Arial" charset="0"/>
                  <a:cs typeface="Arial"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charset="0"/>
                <a:ea typeface="Arial" charset="0"/>
                <a:cs typeface="Arial" charset="0"/>
              </a:defRPr>
            </a:pPr>
            <a:endParaRPr lang="en-US"/>
          </a:p>
        </c:txPr>
        <c:crossAx val="2139233728"/>
        <c:crosses val="autoZero"/>
        <c:auto val="1"/>
        <c:lblAlgn val="ctr"/>
        <c:lblOffset val="100"/>
        <c:noMultiLvlLbl val="0"/>
      </c:catAx>
      <c:valAx>
        <c:axId val="2139233728"/>
        <c:scaling>
          <c:orientation val="minMax"/>
          <c:max val="100"/>
        </c:scaling>
        <c:delete val="0"/>
        <c:axPos val="b"/>
        <c:title>
          <c:tx>
            <c:rich>
              <a:bodyPr rot="0" spcFirstLastPara="1" vertOverflow="ellipsis" vert="horz" wrap="square" anchor="ctr" anchorCtr="1"/>
              <a:lstStyle/>
              <a:p>
                <a:pPr>
                  <a:defRPr sz="2000" b="0" i="0" u="none" strike="noStrike" kern="1200" baseline="0">
                    <a:solidFill>
                      <a:schemeClr val="tx1"/>
                    </a:solidFill>
                    <a:latin typeface="Arial" charset="0"/>
                    <a:ea typeface="Arial" charset="0"/>
                    <a:cs typeface="Arial" charset="0"/>
                  </a:defRPr>
                </a:pPr>
                <a:r>
                  <a:rPr lang="en-US" sz="2000">
                    <a:solidFill>
                      <a:schemeClr val="tx1"/>
                    </a:solidFill>
                    <a:latin typeface="Arial" charset="0"/>
                    <a:ea typeface="Arial" charset="0"/>
                    <a:cs typeface="Arial" charset="0"/>
                  </a:rPr>
                  <a:t>% of</a:t>
                </a:r>
                <a:r>
                  <a:rPr lang="en-US" sz="2000" baseline="0">
                    <a:solidFill>
                      <a:schemeClr val="tx1"/>
                    </a:solidFill>
                    <a:latin typeface="Arial" charset="0"/>
                    <a:ea typeface="Arial" charset="0"/>
                    <a:cs typeface="Arial" charset="0"/>
                  </a:rPr>
                  <a:t> Track </a:t>
                </a:r>
                <a:endParaRPr lang="en-US" sz="2000">
                  <a:solidFill>
                    <a:schemeClr val="tx1"/>
                  </a:solidFill>
                  <a:latin typeface="Arial" charset="0"/>
                  <a:ea typeface="Arial" charset="0"/>
                  <a:cs typeface="Arial" charset="0"/>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charset="0"/>
                  <a:ea typeface="Arial" charset="0"/>
                  <a:cs typeface="Arial"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charset="0"/>
                <a:ea typeface="Arial" charset="0"/>
                <a:cs typeface="Arial" charset="0"/>
              </a:defRPr>
            </a:pPr>
            <a:endParaRPr lang="en-US"/>
          </a:p>
        </c:txPr>
        <c:crossAx val="2139240240"/>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 Occurance Water Temperature</c:v>
          </c:tx>
          <c:spPr>
            <a:solidFill>
              <a:srgbClr val="0432FF"/>
            </a:solidFill>
            <a:ln>
              <a:noFill/>
            </a:ln>
            <a:effectLst/>
          </c:spPr>
          <c:invertIfNegative val="0"/>
          <c:cat>
            <c:strRef>
              <c:f>'Swordfish New Data'!$F$6:$F$12</c:f>
              <c:strCache>
                <c:ptCount val="7"/>
                <c:pt idx="0">
                  <c:v>0 to 5</c:v>
                </c:pt>
                <c:pt idx="1">
                  <c:v>5 to 10</c:v>
                </c:pt>
                <c:pt idx="2">
                  <c:v>10 to 15</c:v>
                </c:pt>
                <c:pt idx="3">
                  <c:v>15 to 20</c:v>
                </c:pt>
                <c:pt idx="4">
                  <c:v>20 to 25</c:v>
                </c:pt>
                <c:pt idx="5">
                  <c:v>25 to 30</c:v>
                </c:pt>
                <c:pt idx="6">
                  <c:v>30+</c:v>
                </c:pt>
              </c:strCache>
            </c:strRef>
          </c:cat>
          <c:val>
            <c:numRef>
              <c:f>'Swordfish New Data'!$G$6:$G$12</c:f>
              <c:numCache>
                <c:formatCode>General</c:formatCode>
                <c:ptCount val="7"/>
                <c:pt idx="0">
                  <c:v>0</c:v>
                </c:pt>
                <c:pt idx="1">
                  <c:v>5.833333333333333</c:v>
                </c:pt>
                <c:pt idx="2">
                  <c:v>17.55787037037037</c:v>
                </c:pt>
                <c:pt idx="3">
                  <c:v>17.55787037037037</c:v>
                </c:pt>
                <c:pt idx="4">
                  <c:v>59.050925925925931</c:v>
                </c:pt>
                <c:pt idx="5">
                  <c:v>0</c:v>
                </c:pt>
                <c:pt idx="6">
                  <c:v>0</c:v>
                </c:pt>
              </c:numCache>
            </c:numRef>
          </c:val>
          <c:extLst>
            <c:ext xmlns:c16="http://schemas.microsoft.com/office/drawing/2014/chart" uri="{C3380CC4-5D6E-409C-BE32-E72D297353CC}">
              <c16:uniqueId val="{00000000-CEEB-2646-BEB3-8601CC302A0D}"/>
            </c:ext>
          </c:extLst>
        </c:ser>
        <c:ser>
          <c:idx val="2"/>
          <c:order val="1"/>
          <c:tx>
            <c:v>% Occurance Deep Muscle Temperature</c:v>
          </c:tx>
          <c:spPr>
            <a:solidFill>
              <a:srgbClr val="7030A0"/>
            </a:solidFill>
            <a:ln>
              <a:noFill/>
            </a:ln>
            <a:effectLst/>
          </c:spPr>
          <c:invertIfNegative val="0"/>
          <c:val>
            <c:numRef>
              <c:f>'Swordfish New Data'!$I$6:$I$12</c:f>
              <c:numCache>
                <c:formatCode>General</c:formatCode>
                <c:ptCount val="7"/>
                <c:pt idx="0">
                  <c:v>0</c:v>
                </c:pt>
                <c:pt idx="1">
                  <c:v>0</c:v>
                </c:pt>
                <c:pt idx="2">
                  <c:v>12.25694444444445</c:v>
                </c:pt>
                <c:pt idx="3">
                  <c:v>46.157407407407312</c:v>
                </c:pt>
                <c:pt idx="4">
                  <c:v>41.585648148148152</c:v>
                </c:pt>
                <c:pt idx="5">
                  <c:v>0</c:v>
                </c:pt>
                <c:pt idx="6">
                  <c:v>0</c:v>
                </c:pt>
              </c:numCache>
            </c:numRef>
          </c:val>
          <c:extLst>
            <c:ext xmlns:c16="http://schemas.microsoft.com/office/drawing/2014/chart" uri="{C3380CC4-5D6E-409C-BE32-E72D297353CC}">
              <c16:uniqueId val="{00000001-CEEB-2646-BEB3-8601CC302A0D}"/>
            </c:ext>
          </c:extLst>
        </c:ser>
        <c:dLbls>
          <c:showLegendKey val="0"/>
          <c:showVal val="0"/>
          <c:showCatName val="0"/>
          <c:showSerName val="0"/>
          <c:showPercent val="0"/>
          <c:showBubbleSize val="0"/>
        </c:dLbls>
        <c:gapWidth val="182"/>
        <c:axId val="2146471472"/>
        <c:axId val="2146464368"/>
      </c:barChart>
      <c:catAx>
        <c:axId val="2146471472"/>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solidFill>
                      <a:schemeClr val="tx1"/>
                    </a:solidFill>
                    <a:latin typeface="Arial" panose="020B0604020202020204" pitchFamily="34" charset="0"/>
                    <a:cs typeface="Arial" panose="020B0604020202020204" pitchFamily="34" charset="0"/>
                  </a:rPr>
                  <a:t>Temperature</a:t>
                </a:r>
                <a:r>
                  <a:rPr lang="en-US" sz="2000" baseline="0" dirty="0">
                    <a:solidFill>
                      <a:schemeClr val="tx1"/>
                    </a:solidFill>
                    <a:latin typeface="Arial" panose="020B0604020202020204" pitchFamily="34" charset="0"/>
                    <a:cs typeface="Arial" panose="020B0604020202020204" pitchFamily="34" charset="0"/>
                  </a:rPr>
                  <a:t> (</a:t>
                </a:r>
                <a:r>
                  <a:rPr lang="en-US" sz="2000" b="0" i="0" u="none" strike="noStrike" baseline="0" dirty="0">
                    <a:effectLst/>
                  </a:rPr>
                  <a:t>∘</a:t>
                </a:r>
                <a:r>
                  <a:rPr lang="en-US" sz="2000" baseline="0" dirty="0">
                    <a:solidFill>
                      <a:schemeClr val="tx1"/>
                    </a:solidFill>
                    <a:latin typeface="Arial" panose="020B0604020202020204" pitchFamily="34" charset="0"/>
                    <a:cs typeface="Arial" panose="020B0604020202020204" pitchFamily="34" charset="0"/>
                  </a:rPr>
                  <a:t>C)</a:t>
                </a:r>
                <a:endParaRPr lang="en-US" sz="2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2146464368"/>
        <c:crosses val="autoZero"/>
        <c:auto val="1"/>
        <c:lblAlgn val="ctr"/>
        <c:lblOffset val="100"/>
        <c:noMultiLvlLbl val="0"/>
      </c:catAx>
      <c:valAx>
        <c:axId val="2146464368"/>
        <c:scaling>
          <c:orientation val="minMax"/>
          <c:max val="100"/>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solidFill>
                      <a:schemeClr val="tx1"/>
                    </a:solidFill>
                    <a:latin typeface="Arial" panose="020B0604020202020204" pitchFamily="34" charset="0"/>
                    <a:cs typeface="Arial" panose="020B0604020202020204" pitchFamily="34" charset="0"/>
                  </a:rPr>
                  <a:t>% of</a:t>
                </a:r>
                <a:r>
                  <a:rPr lang="en-US" sz="2000" baseline="0" dirty="0">
                    <a:solidFill>
                      <a:schemeClr val="tx1"/>
                    </a:solidFill>
                    <a:latin typeface="Arial" panose="020B0604020202020204" pitchFamily="34" charset="0"/>
                    <a:cs typeface="Arial" panose="020B0604020202020204" pitchFamily="34" charset="0"/>
                  </a:rPr>
                  <a:t> Track </a:t>
                </a:r>
                <a:endParaRPr lang="en-US" sz="2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2146471472"/>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v>% Occurance Deep Muscle Temperature</c:v>
          </c:tx>
          <c:spPr>
            <a:solidFill>
              <a:srgbClr val="0432FF"/>
            </a:solidFill>
            <a:ln>
              <a:noFill/>
            </a:ln>
            <a:effectLst/>
          </c:spPr>
          <c:invertIfNegative val="0"/>
          <c:cat>
            <c:strRef>
              <c:f>'Swordfish New Data'!$F$6:$F$12</c:f>
              <c:strCache>
                <c:ptCount val="7"/>
                <c:pt idx="0">
                  <c:v>0 to 5</c:v>
                </c:pt>
                <c:pt idx="1">
                  <c:v>5 to 10</c:v>
                </c:pt>
                <c:pt idx="2">
                  <c:v>10 to 15</c:v>
                </c:pt>
                <c:pt idx="3">
                  <c:v>15 to 20</c:v>
                </c:pt>
                <c:pt idx="4">
                  <c:v>20 to 25</c:v>
                </c:pt>
                <c:pt idx="5">
                  <c:v>25 to 30</c:v>
                </c:pt>
                <c:pt idx="6">
                  <c:v>30+</c:v>
                </c:pt>
              </c:strCache>
            </c:strRef>
          </c:cat>
          <c:val>
            <c:numRef>
              <c:f>'Swordfish New Data'!$I$6:$I$12</c:f>
              <c:numCache>
                <c:formatCode>General</c:formatCode>
                <c:ptCount val="7"/>
                <c:pt idx="0">
                  <c:v>0</c:v>
                </c:pt>
                <c:pt idx="1">
                  <c:v>0</c:v>
                </c:pt>
                <c:pt idx="2">
                  <c:v>12.25694444444445</c:v>
                </c:pt>
                <c:pt idx="3">
                  <c:v>46.157407407407312</c:v>
                </c:pt>
                <c:pt idx="4">
                  <c:v>41.585648148148152</c:v>
                </c:pt>
                <c:pt idx="5">
                  <c:v>0</c:v>
                </c:pt>
                <c:pt idx="6">
                  <c:v>0</c:v>
                </c:pt>
              </c:numCache>
            </c:numRef>
          </c:val>
          <c:extLst>
            <c:ext xmlns:c16="http://schemas.microsoft.com/office/drawing/2014/chart" uri="{C3380CC4-5D6E-409C-BE32-E72D297353CC}">
              <c16:uniqueId val="{00000000-C7D8-DD4C-8F70-12621D6EA6C1}"/>
            </c:ext>
          </c:extLst>
        </c:ser>
        <c:ser>
          <c:idx val="3"/>
          <c:order val="1"/>
          <c:tx>
            <c:v>% Occurance Shallow Muscle Temperature</c:v>
          </c:tx>
          <c:spPr>
            <a:solidFill>
              <a:srgbClr val="92D050"/>
            </a:solidFill>
            <a:ln>
              <a:noFill/>
            </a:ln>
            <a:effectLst/>
          </c:spPr>
          <c:invertIfNegative val="0"/>
          <c:cat>
            <c:strRef>
              <c:f>'Swordfish New Data'!$F$6:$F$12</c:f>
              <c:strCache>
                <c:ptCount val="7"/>
                <c:pt idx="0">
                  <c:v>0 to 5</c:v>
                </c:pt>
                <c:pt idx="1">
                  <c:v>5 to 10</c:v>
                </c:pt>
                <c:pt idx="2">
                  <c:v>10 to 15</c:v>
                </c:pt>
                <c:pt idx="3">
                  <c:v>15 to 20</c:v>
                </c:pt>
                <c:pt idx="4">
                  <c:v>20 to 25</c:v>
                </c:pt>
                <c:pt idx="5">
                  <c:v>25 to 30</c:v>
                </c:pt>
                <c:pt idx="6">
                  <c:v>30+</c:v>
                </c:pt>
              </c:strCache>
            </c:strRef>
          </c:cat>
          <c:val>
            <c:numRef>
              <c:f>'Swordfish New Data'!$J$6:$J$12</c:f>
              <c:numCache>
                <c:formatCode>General</c:formatCode>
                <c:ptCount val="7"/>
                <c:pt idx="0">
                  <c:v>0</c:v>
                </c:pt>
                <c:pt idx="1">
                  <c:v>6.2384259259259256</c:v>
                </c:pt>
                <c:pt idx="2">
                  <c:v>18.00925925925926</c:v>
                </c:pt>
                <c:pt idx="3">
                  <c:v>17.268518518518519</c:v>
                </c:pt>
                <c:pt idx="4">
                  <c:v>58.483796296296241</c:v>
                </c:pt>
                <c:pt idx="5">
                  <c:v>0</c:v>
                </c:pt>
                <c:pt idx="6">
                  <c:v>0</c:v>
                </c:pt>
              </c:numCache>
            </c:numRef>
          </c:val>
          <c:extLst>
            <c:ext xmlns:c16="http://schemas.microsoft.com/office/drawing/2014/chart" uri="{C3380CC4-5D6E-409C-BE32-E72D297353CC}">
              <c16:uniqueId val="{00000001-C7D8-DD4C-8F70-12621D6EA6C1}"/>
            </c:ext>
          </c:extLst>
        </c:ser>
        <c:dLbls>
          <c:showLegendKey val="0"/>
          <c:showVal val="0"/>
          <c:showCatName val="0"/>
          <c:showSerName val="0"/>
          <c:showPercent val="0"/>
          <c:showBubbleSize val="0"/>
        </c:dLbls>
        <c:gapWidth val="182"/>
        <c:axId val="-2147043552"/>
        <c:axId val="-2147036352"/>
      </c:barChart>
      <c:catAx>
        <c:axId val="-2147043552"/>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solidFill>
                      <a:schemeClr val="tx1"/>
                    </a:solidFill>
                    <a:latin typeface="Arial" panose="020B0604020202020204" pitchFamily="34" charset="0"/>
                    <a:cs typeface="Arial" panose="020B0604020202020204" pitchFamily="34" charset="0"/>
                  </a:rPr>
                  <a:t>Temperature</a:t>
                </a:r>
                <a:r>
                  <a:rPr lang="en-US" sz="2000" baseline="0" dirty="0">
                    <a:solidFill>
                      <a:schemeClr val="tx1"/>
                    </a:solidFill>
                    <a:latin typeface="Arial" panose="020B0604020202020204" pitchFamily="34" charset="0"/>
                    <a:cs typeface="Arial" panose="020B0604020202020204" pitchFamily="34" charset="0"/>
                  </a:rPr>
                  <a:t> (</a:t>
                </a:r>
                <a:r>
                  <a:rPr lang="en-US" sz="2000" b="0" i="0" u="none" strike="noStrike" baseline="0" dirty="0">
                    <a:effectLst/>
                  </a:rPr>
                  <a:t>∘</a:t>
                </a:r>
                <a:r>
                  <a:rPr lang="en-US" sz="2000" b="0" i="0" u="none" strike="noStrike" baseline="0" dirty="0"/>
                  <a:t> </a:t>
                </a:r>
                <a:r>
                  <a:rPr lang="en-US" sz="2000" baseline="0" dirty="0">
                    <a:solidFill>
                      <a:schemeClr val="tx1"/>
                    </a:solidFill>
                    <a:latin typeface="Arial" panose="020B0604020202020204" pitchFamily="34" charset="0"/>
                    <a:cs typeface="Arial" panose="020B0604020202020204" pitchFamily="34" charset="0"/>
                  </a:rPr>
                  <a:t>C)</a:t>
                </a:r>
                <a:endParaRPr lang="en-US" sz="2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2147036352"/>
        <c:crosses val="autoZero"/>
        <c:auto val="1"/>
        <c:lblAlgn val="ctr"/>
        <c:lblOffset val="100"/>
        <c:noMultiLvlLbl val="0"/>
      </c:catAx>
      <c:valAx>
        <c:axId val="-2147036352"/>
        <c:scaling>
          <c:orientation val="minMax"/>
          <c:max val="100"/>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Arial" charset="0"/>
                    <a:ea typeface="Arial" charset="0"/>
                    <a:cs typeface="Arial" charset="0"/>
                  </a:defRPr>
                </a:pPr>
                <a:r>
                  <a:rPr lang="en-US" sz="2000" dirty="0">
                    <a:solidFill>
                      <a:schemeClr val="tx1"/>
                    </a:solidFill>
                    <a:latin typeface="Arial" charset="0"/>
                    <a:ea typeface="Arial" charset="0"/>
                    <a:cs typeface="Arial" charset="0"/>
                  </a:rPr>
                  <a:t>% of</a:t>
                </a:r>
                <a:r>
                  <a:rPr lang="en-US" sz="2000" baseline="0" dirty="0">
                    <a:solidFill>
                      <a:schemeClr val="tx1"/>
                    </a:solidFill>
                    <a:latin typeface="Arial" charset="0"/>
                    <a:ea typeface="Arial" charset="0"/>
                    <a:cs typeface="Arial" charset="0"/>
                  </a:rPr>
                  <a:t> Track </a:t>
                </a:r>
                <a:endParaRPr lang="en-US" sz="2000" dirty="0">
                  <a:solidFill>
                    <a:schemeClr val="tx1"/>
                  </a:solidFill>
                  <a:latin typeface="Arial" charset="0"/>
                  <a:ea typeface="Arial" charset="0"/>
                  <a:cs typeface="Arial" charset="0"/>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charset="0"/>
                  <a:ea typeface="Arial" charset="0"/>
                  <a:cs typeface="Arial"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charset="0"/>
                <a:ea typeface="Arial" charset="0"/>
                <a:cs typeface="Arial" charset="0"/>
              </a:defRPr>
            </a:pPr>
            <a:endParaRPr lang="en-US"/>
          </a:p>
        </c:txPr>
        <c:crossAx val="-2147043552"/>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Water HI</c:v>
          </c:tx>
          <c:spPr>
            <a:solidFill>
              <a:srgbClr val="0432FF"/>
            </a:solidFill>
            <a:ln>
              <a:noFill/>
            </a:ln>
            <a:effectLst/>
          </c:spPr>
          <c:invertIfNegative val="0"/>
          <c:errBars>
            <c:errBarType val="both"/>
            <c:errValType val="cust"/>
            <c:noEndCap val="0"/>
            <c:plus>
              <c:numRef>
                <c:f>'All Fish'!$Q$13:$Q$15</c:f>
                <c:numCache>
                  <c:formatCode>General</c:formatCode>
                  <c:ptCount val="3"/>
                  <c:pt idx="0">
                    <c:v>0.70543901275203003</c:v>
                  </c:pt>
                  <c:pt idx="1">
                    <c:v>0.95375308741701503</c:v>
                  </c:pt>
                  <c:pt idx="2">
                    <c:v>4.6485844999999877</c:v>
                  </c:pt>
                </c:numCache>
              </c:numRef>
            </c:plus>
            <c:minus>
              <c:numRef>
                <c:f>'All Fish'!$Q$13:$Q$15</c:f>
                <c:numCache>
                  <c:formatCode>General</c:formatCode>
                  <c:ptCount val="3"/>
                  <c:pt idx="0">
                    <c:v>0.70543901275203003</c:v>
                  </c:pt>
                  <c:pt idx="1">
                    <c:v>0.95375308741701503</c:v>
                  </c:pt>
                  <c:pt idx="2">
                    <c:v>4.6485844999999877</c:v>
                  </c:pt>
                </c:numCache>
              </c:numRef>
            </c:minus>
            <c:spPr>
              <a:noFill/>
              <a:ln w="9525" cap="flat" cmpd="sng" algn="ctr">
                <a:solidFill>
                  <a:schemeClr val="tx1">
                    <a:lumMod val="65000"/>
                    <a:lumOff val="35000"/>
                  </a:schemeClr>
                </a:solidFill>
                <a:round/>
              </a:ln>
              <a:effectLst/>
            </c:spPr>
          </c:errBars>
          <c:cat>
            <c:strRef>
              <c:f>'All Fish'!$P$3:$P$5</c:f>
              <c:strCache>
                <c:ptCount val="3"/>
                <c:pt idx="0">
                  <c:v>Endothermic Muscle</c:v>
                </c:pt>
                <c:pt idx="1">
                  <c:v>Deep Muscle</c:v>
                </c:pt>
                <c:pt idx="2">
                  <c:v>Shallow Muscle</c:v>
                </c:pt>
              </c:strCache>
            </c:strRef>
          </c:cat>
          <c:val>
            <c:numRef>
              <c:f>'All Fish'!$Q$3:$Q$5</c:f>
              <c:numCache>
                <c:formatCode>General</c:formatCode>
                <c:ptCount val="3"/>
                <c:pt idx="0">
                  <c:v>3.812651502900323</c:v>
                </c:pt>
                <c:pt idx="1">
                  <c:v>7.1693955412998944</c:v>
                </c:pt>
                <c:pt idx="2">
                  <c:v>9.3895354999999991</c:v>
                </c:pt>
              </c:numCache>
            </c:numRef>
          </c:val>
          <c:extLst>
            <c:ext xmlns:c16="http://schemas.microsoft.com/office/drawing/2014/chart" uri="{C3380CC4-5D6E-409C-BE32-E72D297353CC}">
              <c16:uniqueId val="{00000000-BB83-664C-A122-D29CCF9BF150}"/>
            </c:ext>
          </c:extLst>
        </c:ser>
        <c:ser>
          <c:idx val="1"/>
          <c:order val="1"/>
          <c:tx>
            <c:v>Muscle HI</c:v>
          </c:tx>
          <c:spPr>
            <a:solidFill>
              <a:schemeClr val="accent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4DE9-6B4D-9566-74F936F72D44}"/>
              </c:ext>
            </c:extLst>
          </c:dPt>
          <c:dPt>
            <c:idx val="1"/>
            <c:invertIfNegative val="0"/>
            <c:bubble3D val="0"/>
            <c:spPr>
              <a:solidFill>
                <a:srgbClr val="D883FF"/>
              </a:solidFill>
              <a:ln>
                <a:noFill/>
              </a:ln>
              <a:effectLst/>
            </c:spPr>
            <c:extLst>
              <c:ext xmlns:c16="http://schemas.microsoft.com/office/drawing/2014/chart" uri="{C3380CC4-5D6E-409C-BE32-E72D297353CC}">
                <c16:uniqueId val="{00000002-BB83-664C-A122-D29CCF9BF150}"/>
              </c:ext>
            </c:extLst>
          </c:dPt>
          <c:dPt>
            <c:idx val="2"/>
            <c:invertIfNegative val="0"/>
            <c:bubble3D val="0"/>
            <c:spPr>
              <a:solidFill>
                <a:srgbClr val="92D050"/>
              </a:solidFill>
              <a:ln>
                <a:noFill/>
              </a:ln>
              <a:effectLst/>
            </c:spPr>
            <c:extLst>
              <c:ext xmlns:c16="http://schemas.microsoft.com/office/drawing/2014/chart" uri="{C3380CC4-5D6E-409C-BE32-E72D297353CC}">
                <c16:uniqueId val="{00000004-BB83-664C-A122-D29CCF9BF150}"/>
              </c:ext>
            </c:extLst>
          </c:dPt>
          <c:errBars>
            <c:errBarType val="both"/>
            <c:errValType val="cust"/>
            <c:noEndCap val="0"/>
            <c:plus>
              <c:numRef>
                <c:f>'All Fish'!$R$13:$R$15</c:f>
                <c:numCache>
                  <c:formatCode>General</c:formatCode>
                  <c:ptCount val="3"/>
                  <c:pt idx="0">
                    <c:v>0.26498647609027298</c:v>
                  </c:pt>
                  <c:pt idx="1">
                    <c:v>0.93664431007973303</c:v>
                  </c:pt>
                  <c:pt idx="2">
                    <c:v>2.076063999999997</c:v>
                  </c:pt>
                </c:numCache>
              </c:numRef>
            </c:plus>
            <c:minus>
              <c:numRef>
                <c:f>'All Fish'!$R$13:$R$15</c:f>
                <c:numCache>
                  <c:formatCode>General</c:formatCode>
                  <c:ptCount val="3"/>
                  <c:pt idx="0">
                    <c:v>0.26498647609027298</c:v>
                  </c:pt>
                  <c:pt idx="1">
                    <c:v>0.93664431007973303</c:v>
                  </c:pt>
                  <c:pt idx="2">
                    <c:v>2.076063999999997</c:v>
                  </c:pt>
                </c:numCache>
              </c:numRef>
            </c:minus>
            <c:spPr>
              <a:noFill/>
              <a:ln w="9525" cap="flat" cmpd="sng" algn="ctr">
                <a:solidFill>
                  <a:schemeClr val="tx1">
                    <a:lumMod val="65000"/>
                    <a:lumOff val="35000"/>
                  </a:schemeClr>
                </a:solidFill>
                <a:round/>
              </a:ln>
              <a:effectLst/>
            </c:spPr>
          </c:errBars>
          <c:cat>
            <c:strRef>
              <c:f>'All Fish'!$P$3:$P$5</c:f>
              <c:strCache>
                <c:ptCount val="3"/>
                <c:pt idx="0">
                  <c:v>Endothermic Muscle</c:v>
                </c:pt>
                <c:pt idx="1">
                  <c:v>Deep Muscle</c:v>
                </c:pt>
                <c:pt idx="2">
                  <c:v>Shallow Muscle</c:v>
                </c:pt>
              </c:strCache>
            </c:strRef>
          </c:cat>
          <c:val>
            <c:numRef>
              <c:f>'All Fish'!$R$3:$R$5</c:f>
              <c:numCache>
                <c:formatCode>General</c:formatCode>
                <c:ptCount val="3"/>
                <c:pt idx="0">
                  <c:v>1.427771281450521</c:v>
                </c:pt>
                <c:pt idx="1">
                  <c:v>5.9684854381680674</c:v>
                </c:pt>
                <c:pt idx="2">
                  <c:v>6.8857539999999986</c:v>
                </c:pt>
              </c:numCache>
            </c:numRef>
          </c:val>
          <c:extLst>
            <c:ext xmlns:c16="http://schemas.microsoft.com/office/drawing/2014/chart" uri="{C3380CC4-5D6E-409C-BE32-E72D297353CC}">
              <c16:uniqueId val="{00000005-BB83-664C-A122-D29CCF9BF150}"/>
            </c:ext>
          </c:extLst>
        </c:ser>
        <c:dLbls>
          <c:showLegendKey val="0"/>
          <c:showVal val="0"/>
          <c:showCatName val="0"/>
          <c:showSerName val="0"/>
          <c:showPercent val="0"/>
          <c:showBubbleSize val="0"/>
        </c:dLbls>
        <c:gapWidth val="219"/>
        <c:overlap val="-27"/>
        <c:axId val="2146967696"/>
        <c:axId val="2146970992"/>
      </c:barChart>
      <c:catAx>
        <c:axId val="2146967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6970992"/>
        <c:crosses val="autoZero"/>
        <c:auto val="1"/>
        <c:lblAlgn val="ctr"/>
        <c:lblOffset val="100"/>
        <c:noMultiLvlLbl val="0"/>
      </c:catAx>
      <c:valAx>
        <c:axId val="2146970992"/>
        <c:scaling>
          <c:orientation val="minMax"/>
          <c:max val="2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dirty="0" err="1">
                    <a:solidFill>
                      <a:schemeClr val="tx1"/>
                    </a:solidFill>
                    <a:latin typeface="Arial" panose="020B0604020202020204" pitchFamily="34" charset="0"/>
                    <a:cs typeface="Arial" panose="020B0604020202020204" pitchFamily="34" charset="0"/>
                  </a:rPr>
                  <a:t>HI</a:t>
                </a:r>
                <a:r>
                  <a:rPr lang="en-US" sz="1600" baseline="-25000" dirty="0" err="1">
                    <a:solidFill>
                      <a:schemeClr val="tx1"/>
                    </a:solidFill>
                    <a:latin typeface="Arial" panose="020B0604020202020204" pitchFamily="34" charset="0"/>
                    <a:cs typeface="Arial" panose="020B0604020202020204" pitchFamily="34" charset="0"/>
                  </a:rPr>
                  <a:t>max</a:t>
                </a:r>
                <a:endParaRPr lang="en-US" sz="1600" baseline="-25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2146967696"/>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noFill/>
            </a:ln>
            <a:effectLst/>
          </c:spPr>
          <c:invertIfNegative val="0"/>
          <c:errBars>
            <c:errBarType val="both"/>
            <c:errValType val="cust"/>
            <c:noEndCap val="0"/>
            <c:plus>
              <c:numRef>
                <c:f>'All Fish'!$U$13:$U$15</c:f>
                <c:numCache>
                  <c:formatCode>General</c:formatCode>
                  <c:ptCount val="3"/>
                  <c:pt idx="0">
                    <c:v>2.0320933685865761</c:v>
                  </c:pt>
                  <c:pt idx="1">
                    <c:v>0.81444276005376304</c:v>
                  </c:pt>
                  <c:pt idx="2">
                    <c:v>1.150898499999996</c:v>
                  </c:pt>
                </c:numCache>
              </c:numRef>
            </c:plus>
            <c:minus>
              <c:numRef>
                <c:f>'All Fish'!$U$13:$U$15</c:f>
                <c:numCache>
                  <c:formatCode>General</c:formatCode>
                  <c:ptCount val="3"/>
                  <c:pt idx="0">
                    <c:v>2.0320933685865761</c:v>
                  </c:pt>
                  <c:pt idx="1">
                    <c:v>0.81444276005376304</c:v>
                  </c:pt>
                  <c:pt idx="2">
                    <c:v>1.150898499999996</c:v>
                  </c:pt>
                </c:numCache>
              </c:numRef>
            </c:minus>
            <c:spPr>
              <a:noFill/>
              <a:ln w="9525" cap="flat" cmpd="sng" algn="ctr">
                <a:solidFill>
                  <a:schemeClr val="tx1">
                    <a:lumMod val="65000"/>
                    <a:lumOff val="35000"/>
                  </a:schemeClr>
                </a:solidFill>
                <a:round/>
              </a:ln>
              <a:effectLst/>
            </c:spPr>
          </c:errBars>
          <c:cat>
            <c:strRef>
              <c:f>'All Fish'!$P$3:$P$5</c:f>
              <c:strCache>
                <c:ptCount val="3"/>
                <c:pt idx="0">
                  <c:v>Endothermic Muscle</c:v>
                </c:pt>
                <c:pt idx="1">
                  <c:v>Deep Muscle</c:v>
                </c:pt>
                <c:pt idx="2">
                  <c:v>Shallow Muscle</c:v>
                </c:pt>
              </c:strCache>
            </c:strRef>
          </c:cat>
          <c:val>
            <c:numRef>
              <c:f>'All Fish'!$U$3:$U$5</c:f>
              <c:numCache>
                <c:formatCode>General</c:formatCode>
                <c:ptCount val="3"/>
                <c:pt idx="0">
                  <c:v>12.62471733769743</c:v>
                </c:pt>
                <c:pt idx="1">
                  <c:v>9.0503034755867002</c:v>
                </c:pt>
                <c:pt idx="2">
                  <c:v>8.1028655000000001</c:v>
                </c:pt>
              </c:numCache>
            </c:numRef>
          </c:val>
          <c:extLst>
            <c:ext xmlns:c16="http://schemas.microsoft.com/office/drawing/2014/chart" uri="{C3380CC4-5D6E-409C-BE32-E72D297353CC}">
              <c16:uniqueId val="{00000000-8E02-E840-9305-7712C06103AB}"/>
            </c:ext>
          </c:extLst>
        </c:ser>
        <c:ser>
          <c:idx val="1"/>
          <c:order val="1"/>
          <c:spPr>
            <a:solidFill>
              <a:schemeClr val="accent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46D-3A40-B883-9F1AE52B4ECF}"/>
              </c:ext>
            </c:extLst>
          </c:dPt>
          <c:dPt>
            <c:idx val="1"/>
            <c:invertIfNegative val="0"/>
            <c:bubble3D val="0"/>
            <c:spPr>
              <a:solidFill>
                <a:srgbClr val="D883FF"/>
              </a:solidFill>
              <a:ln>
                <a:noFill/>
              </a:ln>
              <a:effectLst/>
            </c:spPr>
            <c:extLst>
              <c:ext xmlns:c16="http://schemas.microsoft.com/office/drawing/2014/chart" uri="{C3380CC4-5D6E-409C-BE32-E72D297353CC}">
                <c16:uniqueId val="{00000002-8E02-E840-9305-7712C06103AB}"/>
              </c:ext>
            </c:extLst>
          </c:dPt>
          <c:dPt>
            <c:idx val="2"/>
            <c:invertIfNegative val="0"/>
            <c:bubble3D val="0"/>
            <c:spPr>
              <a:solidFill>
                <a:srgbClr val="92D050"/>
              </a:solidFill>
              <a:ln>
                <a:noFill/>
              </a:ln>
              <a:effectLst/>
            </c:spPr>
            <c:extLst>
              <c:ext xmlns:c16="http://schemas.microsoft.com/office/drawing/2014/chart" uri="{C3380CC4-5D6E-409C-BE32-E72D297353CC}">
                <c16:uniqueId val="{00000004-8E02-E840-9305-7712C06103AB}"/>
              </c:ext>
            </c:extLst>
          </c:dPt>
          <c:errBars>
            <c:errBarType val="both"/>
            <c:errValType val="cust"/>
            <c:noEndCap val="0"/>
            <c:plus>
              <c:numRef>
                <c:f>'All Fish'!$V$13:$V$15</c:f>
                <c:numCache>
                  <c:formatCode>General</c:formatCode>
                  <c:ptCount val="3"/>
                  <c:pt idx="0">
                    <c:v>0.70381728097638496</c:v>
                  </c:pt>
                  <c:pt idx="1">
                    <c:v>0.76592206289454801</c:v>
                  </c:pt>
                  <c:pt idx="2">
                    <c:v>0.96586400000000505</c:v>
                  </c:pt>
                </c:numCache>
              </c:numRef>
            </c:plus>
            <c:minus>
              <c:numRef>
                <c:f>'All Fish'!$V$13:$V$15</c:f>
                <c:numCache>
                  <c:formatCode>General</c:formatCode>
                  <c:ptCount val="3"/>
                  <c:pt idx="0">
                    <c:v>0.70381728097638496</c:v>
                  </c:pt>
                  <c:pt idx="1">
                    <c:v>0.76592206289454801</c:v>
                  </c:pt>
                  <c:pt idx="2">
                    <c:v>0.96586400000000505</c:v>
                  </c:pt>
                </c:numCache>
              </c:numRef>
            </c:minus>
            <c:spPr>
              <a:noFill/>
              <a:ln w="9525" cap="flat" cmpd="sng" algn="ctr">
                <a:solidFill>
                  <a:schemeClr val="tx1">
                    <a:lumMod val="65000"/>
                    <a:lumOff val="35000"/>
                  </a:schemeClr>
                </a:solidFill>
                <a:round/>
              </a:ln>
              <a:effectLst/>
            </c:spPr>
          </c:errBars>
          <c:cat>
            <c:strRef>
              <c:f>'All Fish'!$P$3:$P$5</c:f>
              <c:strCache>
                <c:ptCount val="3"/>
                <c:pt idx="0">
                  <c:v>Endothermic Muscle</c:v>
                </c:pt>
                <c:pt idx="1">
                  <c:v>Deep Muscle</c:v>
                </c:pt>
                <c:pt idx="2">
                  <c:v>Shallow Muscle</c:v>
                </c:pt>
              </c:strCache>
            </c:strRef>
          </c:cat>
          <c:val>
            <c:numRef>
              <c:f>'All Fish'!$V$3:$V$5</c:f>
              <c:numCache>
                <c:formatCode>General</c:formatCode>
                <c:ptCount val="3"/>
                <c:pt idx="0">
                  <c:v>4.3520191776015036</c:v>
                </c:pt>
                <c:pt idx="1">
                  <c:v>6.7267376112396278</c:v>
                </c:pt>
                <c:pt idx="2">
                  <c:v>7.9959539999999976</c:v>
                </c:pt>
              </c:numCache>
            </c:numRef>
          </c:val>
          <c:extLst>
            <c:ext xmlns:c16="http://schemas.microsoft.com/office/drawing/2014/chart" uri="{C3380CC4-5D6E-409C-BE32-E72D297353CC}">
              <c16:uniqueId val="{00000005-8E02-E840-9305-7712C06103AB}"/>
            </c:ext>
          </c:extLst>
        </c:ser>
        <c:dLbls>
          <c:showLegendKey val="0"/>
          <c:showVal val="0"/>
          <c:showCatName val="0"/>
          <c:showSerName val="0"/>
          <c:showPercent val="0"/>
          <c:showBubbleSize val="0"/>
        </c:dLbls>
        <c:gapWidth val="219"/>
        <c:overlap val="-27"/>
        <c:axId val="2147026704"/>
        <c:axId val="2147030000"/>
      </c:barChart>
      <c:catAx>
        <c:axId val="21470267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7030000"/>
        <c:crosses val="autoZero"/>
        <c:auto val="1"/>
        <c:lblAlgn val="ctr"/>
        <c:lblOffset val="100"/>
        <c:noMultiLvlLbl val="0"/>
      </c:catAx>
      <c:valAx>
        <c:axId val="2147030000"/>
        <c:scaling>
          <c:orientation val="minMax"/>
          <c:max val="2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err="1">
                    <a:solidFill>
                      <a:schemeClr val="tx1"/>
                    </a:solidFill>
                    <a:latin typeface="Arial" panose="020B0604020202020204" pitchFamily="34" charset="0"/>
                    <a:cs typeface="Arial" panose="020B0604020202020204" pitchFamily="34" charset="0"/>
                  </a:rPr>
                  <a:t>HI</a:t>
                </a:r>
                <a:r>
                  <a:rPr lang="en-US" sz="2000" baseline="-25000" dirty="0" err="1">
                    <a:solidFill>
                      <a:schemeClr val="tx1"/>
                    </a:solidFill>
                    <a:latin typeface="Arial" panose="020B0604020202020204" pitchFamily="34" charset="0"/>
                    <a:cs typeface="Arial" panose="020B0604020202020204" pitchFamily="34" charset="0"/>
                  </a:rPr>
                  <a:t>opt</a:t>
                </a:r>
                <a:endParaRPr lang="en-US" sz="2000" baseline="-25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2147026704"/>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noFill/>
            </a:ln>
            <a:effectLst/>
          </c:spPr>
          <c:invertIfNegative val="0"/>
          <c:errBars>
            <c:errBarType val="both"/>
            <c:errValType val="cust"/>
            <c:noEndCap val="0"/>
            <c:plus>
              <c:numRef>
                <c:f>'All Fish'!$S$13:$S$15</c:f>
                <c:numCache>
                  <c:formatCode>General</c:formatCode>
                  <c:ptCount val="3"/>
                  <c:pt idx="0">
                    <c:v>0.76362250681947297</c:v>
                  </c:pt>
                  <c:pt idx="1">
                    <c:v>0.69462750823118302</c:v>
                  </c:pt>
                  <c:pt idx="2">
                    <c:v>0.52030700000000096</c:v>
                  </c:pt>
                </c:numCache>
              </c:numRef>
            </c:plus>
            <c:minus>
              <c:numRef>
                <c:f>'All Fish'!$S$13:$S$15</c:f>
                <c:numCache>
                  <c:formatCode>General</c:formatCode>
                  <c:ptCount val="3"/>
                  <c:pt idx="0">
                    <c:v>0.76362250681947297</c:v>
                  </c:pt>
                  <c:pt idx="1">
                    <c:v>0.69462750823118302</c:v>
                  </c:pt>
                  <c:pt idx="2">
                    <c:v>0.52030700000000096</c:v>
                  </c:pt>
                </c:numCache>
              </c:numRef>
            </c:minus>
            <c:spPr>
              <a:noFill/>
              <a:ln w="9525" cap="flat" cmpd="sng" algn="ctr">
                <a:solidFill>
                  <a:schemeClr val="tx1">
                    <a:lumMod val="65000"/>
                    <a:lumOff val="35000"/>
                  </a:schemeClr>
                </a:solidFill>
                <a:round/>
              </a:ln>
              <a:effectLst/>
            </c:spPr>
          </c:errBars>
          <c:cat>
            <c:strRef>
              <c:f>'All Fish'!$P$3:$P$5</c:f>
              <c:strCache>
                <c:ptCount val="3"/>
                <c:pt idx="0">
                  <c:v>Endothermic Muscle</c:v>
                </c:pt>
                <c:pt idx="1">
                  <c:v>Deep Muscle</c:v>
                </c:pt>
                <c:pt idx="2">
                  <c:v>Shallow Muscle</c:v>
                </c:pt>
              </c:strCache>
            </c:strRef>
          </c:cat>
          <c:val>
            <c:numRef>
              <c:f>'All Fish'!$S$3:$S$5</c:f>
              <c:numCache>
                <c:formatCode>General</c:formatCode>
                <c:ptCount val="3"/>
                <c:pt idx="0">
                  <c:v>2.5479993640536232</c:v>
                </c:pt>
                <c:pt idx="1">
                  <c:v>4.9348815724622446</c:v>
                </c:pt>
                <c:pt idx="2">
                  <c:v>4.2206440000000001</c:v>
                </c:pt>
              </c:numCache>
            </c:numRef>
          </c:val>
          <c:extLst>
            <c:ext xmlns:c16="http://schemas.microsoft.com/office/drawing/2014/chart" uri="{C3380CC4-5D6E-409C-BE32-E72D297353CC}">
              <c16:uniqueId val="{00000000-4B8B-F04A-AD63-20CC74A1C62F}"/>
            </c:ext>
          </c:extLst>
        </c:ser>
        <c:ser>
          <c:idx val="1"/>
          <c:order val="1"/>
          <c:spPr>
            <a:solidFill>
              <a:srgbClr val="FF0000"/>
            </a:solidFill>
            <a:ln>
              <a:noFill/>
            </a:ln>
            <a:effectLst/>
          </c:spPr>
          <c:invertIfNegative val="0"/>
          <c:dPt>
            <c:idx val="1"/>
            <c:invertIfNegative val="0"/>
            <c:bubble3D val="0"/>
            <c:spPr>
              <a:solidFill>
                <a:srgbClr val="D883FF"/>
              </a:solidFill>
              <a:ln>
                <a:noFill/>
              </a:ln>
              <a:effectLst/>
            </c:spPr>
            <c:extLst>
              <c:ext xmlns:c16="http://schemas.microsoft.com/office/drawing/2014/chart" uri="{C3380CC4-5D6E-409C-BE32-E72D297353CC}">
                <c16:uniqueId val="{00000002-4B8B-F04A-AD63-20CC74A1C62F}"/>
              </c:ext>
            </c:extLst>
          </c:dPt>
          <c:dPt>
            <c:idx val="2"/>
            <c:invertIfNegative val="0"/>
            <c:bubble3D val="0"/>
            <c:spPr>
              <a:solidFill>
                <a:srgbClr val="92D050"/>
              </a:solidFill>
              <a:ln>
                <a:noFill/>
              </a:ln>
              <a:effectLst/>
            </c:spPr>
            <c:extLst>
              <c:ext xmlns:c16="http://schemas.microsoft.com/office/drawing/2014/chart" uri="{C3380CC4-5D6E-409C-BE32-E72D297353CC}">
                <c16:uniqueId val="{00000004-4B8B-F04A-AD63-20CC74A1C62F}"/>
              </c:ext>
            </c:extLst>
          </c:dPt>
          <c:errBars>
            <c:errBarType val="both"/>
            <c:errValType val="cust"/>
            <c:noEndCap val="0"/>
            <c:plus>
              <c:numRef>
                <c:f>'All Fish'!$T$13:$T$15</c:f>
                <c:numCache>
                  <c:formatCode>General</c:formatCode>
                  <c:ptCount val="3"/>
                  <c:pt idx="0">
                    <c:v>7.0080004502315593E-2</c:v>
                  </c:pt>
                  <c:pt idx="1">
                    <c:v>0.42266877434317701</c:v>
                  </c:pt>
                  <c:pt idx="2">
                    <c:v>0.75126099999999596</c:v>
                  </c:pt>
                </c:numCache>
              </c:numRef>
            </c:plus>
            <c:minus>
              <c:numRef>
                <c:f>'All Fish'!$T$13:$T$15</c:f>
                <c:numCache>
                  <c:formatCode>General</c:formatCode>
                  <c:ptCount val="3"/>
                  <c:pt idx="0">
                    <c:v>7.0080004502315593E-2</c:v>
                  </c:pt>
                  <c:pt idx="1">
                    <c:v>0.42266877434317701</c:v>
                  </c:pt>
                  <c:pt idx="2">
                    <c:v>0.75126099999999596</c:v>
                  </c:pt>
                </c:numCache>
              </c:numRef>
            </c:minus>
            <c:spPr>
              <a:noFill/>
              <a:ln w="9525" cap="flat" cmpd="sng" algn="ctr">
                <a:solidFill>
                  <a:schemeClr val="tx1">
                    <a:lumMod val="65000"/>
                    <a:lumOff val="35000"/>
                  </a:schemeClr>
                </a:solidFill>
                <a:round/>
              </a:ln>
              <a:effectLst/>
            </c:spPr>
          </c:errBars>
          <c:cat>
            <c:strRef>
              <c:f>'All Fish'!$P$3:$P$5</c:f>
              <c:strCache>
                <c:ptCount val="3"/>
                <c:pt idx="0">
                  <c:v>Endothermic Muscle</c:v>
                </c:pt>
                <c:pt idx="1">
                  <c:v>Deep Muscle</c:v>
                </c:pt>
                <c:pt idx="2">
                  <c:v>Shallow Muscle</c:v>
                </c:pt>
              </c:strCache>
            </c:strRef>
          </c:cat>
          <c:val>
            <c:numRef>
              <c:f>'All Fish'!$T$3:$T$5</c:f>
              <c:numCache>
                <c:formatCode>General</c:formatCode>
                <c:ptCount val="3"/>
                <c:pt idx="0">
                  <c:v>0.69988917254281302</c:v>
                </c:pt>
                <c:pt idx="1">
                  <c:v>3.192890095037729</c:v>
                </c:pt>
                <c:pt idx="2">
                  <c:v>4.0584290000000003</c:v>
                </c:pt>
              </c:numCache>
            </c:numRef>
          </c:val>
          <c:extLst>
            <c:ext xmlns:c16="http://schemas.microsoft.com/office/drawing/2014/chart" uri="{C3380CC4-5D6E-409C-BE32-E72D297353CC}">
              <c16:uniqueId val="{00000005-4B8B-F04A-AD63-20CC74A1C62F}"/>
            </c:ext>
          </c:extLst>
        </c:ser>
        <c:dLbls>
          <c:showLegendKey val="0"/>
          <c:showVal val="0"/>
          <c:showCatName val="0"/>
          <c:showSerName val="0"/>
          <c:showPercent val="0"/>
          <c:showBubbleSize val="0"/>
        </c:dLbls>
        <c:gapWidth val="219"/>
        <c:overlap val="-27"/>
        <c:axId val="2147082272"/>
        <c:axId val="2147085632"/>
      </c:barChart>
      <c:catAx>
        <c:axId val="2147082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7085632"/>
        <c:crosses val="autoZero"/>
        <c:auto val="1"/>
        <c:lblAlgn val="ctr"/>
        <c:lblOffset val="100"/>
        <c:noMultiLvlLbl val="0"/>
      </c:catAx>
      <c:valAx>
        <c:axId val="2147085632"/>
        <c:scaling>
          <c:orientation val="minMax"/>
          <c:max val="2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dirty="0" err="1">
                    <a:solidFill>
                      <a:schemeClr val="tx1"/>
                    </a:solidFill>
                    <a:latin typeface="Arial" panose="020B0604020202020204" pitchFamily="34" charset="0"/>
                    <a:cs typeface="Arial" panose="020B0604020202020204" pitchFamily="34" charset="0"/>
                  </a:rPr>
                  <a:t>HI</a:t>
                </a:r>
                <a:r>
                  <a:rPr lang="en-US" sz="1600" baseline="-25000" dirty="0" err="1">
                    <a:solidFill>
                      <a:schemeClr val="tx1"/>
                    </a:solidFill>
                    <a:latin typeface="Arial" panose="020B0604020202020204" pitchFamily="34" charset="0"/>
                    <a:cs typeface="Arial" panose="020B0604020202020204" pitchFamily="34" charset="0"/>
                  </a:rPr>
                  <a:t>mode</a:t>
                </a:r>
                <a:endParaRPr lang="en-US" sz="1600" baseline="-25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2147082272"/>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noFill/>
            </a:ln>
            <a:effectLst/>
          </c:spPr>
          <c:invertIfNegative val="0"/>
          <c:errBars>
            <c:errBarType val="both"/>
            <c:errValType val="cust"/>
            <c:noEndCap val="0"/>
            <c:plus>
              <c:numRef>
                <c:f>'Swordfish Only'!$U$13:$U$15</c:f>
                <c:numCache>
                  <c:formatCode>General</c:formatCode>
                  <c:ptCount val="3"/>
                  <c:pt idx="0">
                    <c:v>0</c:v>
                  </c:pt>
                  <c:pt idx="1">
                    <c:v>0.60573163795457896</c:v>
                  </c:pt>
                  <c:pt idx="2">
                    <c:v>1.150898499999996</c:v>
                  </c:pt>
                </c:numCache>
              </c:numRef>
            </c:plus>
            <c:minus>
              <c:numRef>
                <c:f>'Swordfish Only'!$U$13:$U$15</c:f>
                <c:numCache>
                  <c:formatCode>General</c:formatCode>
                  <c:ptCount val="3"/>
                  <c:pt idx="0">
                    <c:v>0</c:v>
                  </c:pt>
                  <c:pt idx="1">
                    <c:v>0.60573163795457896</c:v>
                  </c:pt>
                  <c:pt idx="2">
                    <c:v>1.150898499999996</c:v>
                  </c:pt>
                </c:numCache>
              </c:numRef>
            </c:minus>
            <c:spPr>
              <a:noFill/>
              <a:ln w="9525" cap="flat" cmpd="sng" algn="ctr">
                <a:solidFill>
                  <a:schemeClr val="tx1">
                    <a:lumMod val="65000"/>
                    <a:lumOff val="35000"/>
                  </a:schemeClr>
                </a:solidFill>
                <a:round/>
              </a:ln>
              <a:effectLst/>
            </c:spPr>
          </c:errBars>
          <c:cat>
            <c:strRef>
              <c:f>'Swordfish Only'!$P$3:$P$5</c:f>
              <c:strCache>
                <c:ptCount val="3"/>
                <c:pt idx="0">
                  <c:v>Endothermic Muscle</c:v>
                </c:pt>
                <c:pt idx="1">
                  <c:v>Deep Muscle</c:v>
                </c:pt>
                <c:pt idx="2">
                  <c:v>Shallow Muscle</c:v>
                </c:pt>
              </c:strCache>
            </c:strRef>
          </c:cat>
          <c:val>
            <c:numRef>
              <c:f>'Swordfish Only'!$U$3:$U$5</c:f>
              <c:numCache>
                <c:formatCode>General</c:formatCode>
                <c:ptCount val="3"/>
                <c:pt idx="0">
                  <c:v>6.9578790000000001</c:v>
                </c:pt>
                <c:pt idx="1">
                  <c:v>8.8811400452272746</c:v>
                </c:pt>
                <c:pt idx="2">
                  <c:v>8.1028655000000001</c:v>
                </c:pt>
              </c:numCache>
            </c:numRef>
          </c:val>
          <c:extLst>
            <c:ext xmlns:c16="http://schemas.microsoft.com/office/drawing/2014/chart" uri="{C3380CC4-5D6E-409C-BE32-E72D297353CC}">
              <c16:uniqueId val="{00000000-9576-3B49-8FFC-D9ED324D4D57}"/>
            </c:ext>
          </c:extLst>
        </c:ser>
        <c:ser>
          <c:idx val="1"/>
          <c:order val="1"/>
          <c:spPr>
            <a:solidFill>
              <a:schemeClr val="accent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2-9576-3B49-8FFC-D9ED324D4D57}"/>
              </c:ext>
            </c:extLst>
          </c:dPt>
          <c:dPt>
            <c:idx val="1"/>
            <c:invertIfNegative val="0"/>
            <c:bubble3D val="0"/>
            <c:spPr>
              <a:solidFill>
                <a:srgbClr val="D883FF"/>
              </a:solidFill>
              <a:ln>
                <a:noFill/>
              </a:ln>
              <a:effectLst/>
            </c:spPr>
            <c:extLst>
              <c:ext xmlns:c16="http://schemas.microsoft.com/office/drawing/2014/chart" uri="{C3380CC4-5D6E-409C-BE32-E72D297353CC}">
                <c16:uniqueId val="{00000004-9576-3B49-8FFC-D9ED324D4D57}"/>
              </c:ext>
            </c:extLst>
          </c:dPt>
          <c:dPt>
            <c:idx val="2"/>
            <c:invertIfNegative val="0"/>
            <c:bubble3D val="0"/>
            <c:spPr>
              <a:solidFill>
                <a:srgbClr val="92D050"/>
              </a:solidFill>
              <a:ln>
                <a:noFill/>
              </a:ln>
              <a:effectLst/>
            </c:spPr>
            <c:extLst>
              <c:ext xmlns:c16="http://schemas.microsoft.com/office/drawing/2014/chart" uri="{C3380CC4-5D6E-409C-BE32-E72D297353CC}">
                <c16:uniqueId val="{00000006-9576-3B49-8FFC-D9ED324D4D57}"/>
              </c:ext>
            </c:extLst>
          </c:dPt>
          <c:errBars>
            <c:errBarType val="both"/>
            <c:errValType val="cust"/>
            <c:noEndCap val="0"/>
            <c:plus>
              <c:numRef>
                <c:f>'Swordfish Only'!$V$13:$V$15</c:f>
                <c:numCache>
                  <c:formatCode>General</c:formatCode>
                  <c:ptCount val="3"/>
                  <c:pt idx="0">
                    <c:v>0</c:v>
                  </c:pt>
                  <c:pt idx="1">
                    <c:v>0.75205347323009097</c:v>
                  </c:pt>
                  <c:pt idx="2">
                    <c:v>0.96586400000000505</c:v>
                  </c:pt>
                </c:numCache>
              </c:numRef>
            </c:plus>
            <c:minus>
              <c:numRef>
                <c:f>'Swordfish Only'!$V$13:$V$15</c:f>
                <c:numCache>
                  <c:formatCode>General</c:formatCode>
                  <c:ptCount val="3"/>
                  <c:pt idx="0">
                    <c:v>0</c:v>
                  </c:pt>
                  <c:pt idx="1">
                    <c:v>0.75205347323009097</c:v>
                  </c:pt>
                  <c:pt idx="2">
                    <c:v>0.96586400000000505</c:v>
                  </c:pt>
                </c:numCache>
              </c:numRef>
            </c:minus>
            <c:spPr>
              <a:noFill/>
              <a:ln w="9525" cap="flat" cmpd="sng" algn="ctr">
                <a:solidFill>
                  <a:schemeClr val="tx1">
                    <a:lumMod val="65000"/>
                    <a:lumOff val="35000"/>
                  </a:schemeClr>
                </a:solidFill>
                <a:round/>
              </a:ln>
              <a:effectLst/>
            </c:spPr>
          </c:errBars>
          <c:cat>
            <c:strRef>
              <c:f>'Swordfish Only'!$P$3:$P$5</c:f>
              <c:strCache>
                <c:ptCount val="3"/>
                <c:pt idx="0">
                  <c:v>Endothermic Muscle</c:v>
                </c:pt>
                <c:pt idx="1">
                  <c:v>Deep Muscle</c:v>
                </c:pt>
                <c:pt idx="2">
                  <c:v>Shallow Muscle</c:v>
                </c:pt>
              </c:strCache>
            </c:strRef>
          </c:cat>
          <c:val>
            <c:numRef>
              <c:f>'Swordfish Only'!$V$3:$V$5</c:f>
              <c:numCache>
                <c:formatCode>General</c:formatCode>
                <c:ptCount val="3"/>
                <c:pt idx="0">
                  <c:v>4.5411659999999996</c:v>
                </c:pt>
                <c:pt idx="1">
                  <c:v>7.5307607473636402</c:v>
                </c:pt>
                <c:pt idx="2">
                  <c:v>7.9959539999999976</c:v>
                </c:pt>
              </c:numCache>
            </c:numRef>
          </c:val>
          <c:extLst>
            <c:ext xmlns:c16="http://schemas.microsoft.com/office/drawing/2014/chart" uri="{C3380CC4-5D6E-409C-BE32-E72D297353CC}">
              <c16:uniqueId val="{00000007-9576-3B49-8FFC-D9ED324D4D57}"/>
            </c:ext>
          </c:extLst>
        </c:ser>
        <c:dLbls>
          <c:showLegendKey val="0"/>
          <c:showVal val="0"/>
          <c:showCatName val="0"/>
          <c:showSerName val="0"/>
          <c:showPercent val="0"/>
          <c:showBubbleSize val="0"/>
        </c:dLbls>
        <c:gapWidth val="219"/>
        <c:overlap val="-27"/>
        <c:axId val="2147385952"/>
        <c:axId val="2147389248"/>
      </c:barChart>
      <c:catAx>
        <c:axId val="2147385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7389248"/>
        <c:crosses val="autoZero"/>
        <c:auto val="1"/>
        <c:lblAlgn val="ctr"/>
        <c:lblOffset val="100"/>
        <c:noMultiLvlLbl val="0"/>
      </c:catAx>
      <c:valAx>
        <c:axId val="2147389248"/>
        <c:scaling>
          <c:orientation val="minMax"/>
          <c:max val="20"/>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sz="2000" baseline="0" dirty="0" err="1">
                    <a:solidFill>
                      <a:schemeClr val="tx1"/>
                    </a:solidFill>
                    <a:latin typeface="Arial" panose="020B0604020202020204" pitchFamily="34" charset="0"/>
                    <a:cs typeface="Arial" panose="020B0604020202020204" pitchFamily="34" charset="0"/>
                  </a:rPr>
                  <a:t>HI</a:t>
                </a:r>
                <a:r>
                  <a:rPr lang="en-US" sz="2000" baseline="-25000" dirty="0" err="1">
                    <a:solidFill>
                      <a:srgbClr val="000000"/>
                    </a:solidFill>
                    <a:effectLst/>
                    <a:latin typeface="Arial" charset="0"/>
                    <a:cs typeface="Arial" charset="0"/>
                  </a:rPr>
                  <a:t>opt</a:t>
                </a:r>
                <a:r>
                  <a:rPr lang="en-US" sz="2000" baseline="0" dirty="0"/>
                  <a:t> </a:t>
                </a:r>
                <a:endParaRPr lang="en-US" sz="2000" baseline="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2147385952"/>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Water HI</c:v>
          </c:tx>
          <c:spPr>
            <a:solidFill>
              <a:srgbClr val="0432FF"/>
            </a:solidFill>
            <a:ln>
              <a:noFill/>
            </a:ln>
            <a:effectLst/>
          </c:spPr>
          <c:invertIfNegative val="0"/>
          <c:errBars>
            <c:errBarType val="both"/>
            <c:errValType val="cust"/>
            <c:noEndCap val="0"/>
            <c:plus>
              <c:numRef>
                <c:f>'Swordfish Only'!$Q$13:$Q$15</c:f>
                <c:numCache>
                  <c:formatCode>General</c:formatCode>
                  <c:ptCount val="3"/>
                  <c:pt idx="0">
                    <c:v>0</c:v>
                  </c:pt>
                  <c:pt idx="1">
                    <c:v>0.943844668317674</c:v>
                  </c:pt>
                  <c:pt idx="2">
                    <c:v>4.6485844999999877</c:v>
                  </c:pt>
                </c:numCache>
              </c:numRef>
            </c:plus>
            <c:minus>
              <c:numRef>
                <c:f>'Swordfish Only'!$Q$13:$Q$15</c:f>
                <c:numCache>
                  <c:formatCode>General</c:formatCode>
                  <c:ptCount val="3"/>
                  <c:pt idx="0">
                    <c:v>0</c:v>
                  </c:pt>
                  <c:pt idx="1">
                    <c:v>0.943844668317674</c:v>
                  </c:pt>
                  <c:pt idx="2">
                    <c:v>4.6485844999999877</c:v>
                  </c:pt>
                </c:numCache>
              </c:numRef>
            </c:minus>
            <c:spPr>
              <a:noFill/>
              <a:ln w="9525" cap="flat" cmpd="sng" algn="ctr">
                <a:solidFill>
                  <a:schemeClr val="tx1">
                    <a:lumMod val="65000"/>
                    <a:lumOff val="35000"/>
                  </a:schemeClr>
                </a:solidFill>
                <a:round/>
              </a:ln>
              <a:effectLst/>
            </c:spPr>
          </c:errBars>
          <c:cat>
            <c:strRef>
              <c:f>'Swordfish Only'!$P$3:$P$5</c:f>
              <c:strCache>
                <c:ptCount val="3"/>
                <c:pt idx="0">
                  <c:v>Endothermic Muscle</c:v>
                </c:pt>
                <c:pt idx="1">
                  <c:v>Deep Muscle</c:v>
                </c:pt>
                <c:pt idx="2">
                  <c:v>Shallow Muscle</c:v>
                </c:pt>
              </c:strCache>
            </c:strRef>
          </c:cat>
          <c:val>
            <c:numRef>
              <c:f>'Swordfish Only'!$Q$3:$Q$5</c:f>
              <c:numCache>
                <c:formatCode>General</c:formatCode>
                <c:ptCount val="3"/>
                <c:pt idx="0">
                  <c:v>4.7586830000000004</c:v>
                </c:pt>
                <c:pt idx="1">
                  <c:v>8.2447163900908951</c:v>
                </c:pt>
                <c:pt idx="2">
                  <c:v>9.3895354999999991</c:v>
                </c:pt>
              </c:numCache>
            </c:numRef>
          </c:val>
          <c:extLst>
            <c:ext xmlns:c16="http://schemas.microsoft.com/office/drawing/2014/chart" uri="{C3380CC4-5D6E-409C-BE32-E72D297353CC}">
              <c16:uniqueId val="{00000000-64C9-3846-97AA-E9758D1ED78A}"/>
            </c:ext>
          </c:extLst>
        </c:ser>
        <c:ser>
          <c:idx val="1"/>
          <c:order val="1"/>
          <c:tx>
            <c:v>Muscle HI</c:v>
          </c:tx>
          <c:spPr>
            <a:solidFill>
              <a:schemeClr val="accent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A89D-1443-8FFB-FB839450B777}"/>
              </c:ext>
            </c:extLst>
          </c:dPt>
          <c:dPt>
            <c:idx val="1"/>
            <c:invertIfNegative val="0"/>
            <c:bubble3D val="0"/>
            <c:spPr>
              <a:solidFill>
                <a:srgbClr val="D883FF"/>
              </a:solidFill>
              <a:ln>
                <a:noFill/>
              </a:ln>
              <a:effectLst/>
            </c:spPr>
            <c:extLst>
              <c:ext xmlns:c16="http://schemas.microsoft.com/office/drawing/2014/chart" uri="{C3380CC4-5D6E-409C-BE32-E72D297353CC}">
                <c16:uniqueId val="{00000002-64C9-3846-97AA-E9758D1ED78A}"/>
              </c:ext>
            </c:extLst>
          </c:dPt>
          <c:dPt>
            <c:idx val="2"/>
            <c:invertIfNegative val="0"/>
            <c:bubble3D val="0"/>
            <c:spPr>
              <a:solidFill>
                <a:srgbClr val="92D050"/>
              </a:solidFill>
              <a:ln>
                <a:noFill/>
              </a:ln>
              <a:effectLst/>
            </c:spPr>
            <c:extLst>
              <c:ext xmlns:c16="http://schemas.microsoft.com/office/drawing/2014/chart" uri="{C3380CC4-5D6E-409C-BE32-E72D297353CC}">
                <c16:uniqueId val="{00000004-64C9-3846-97AA-E9758D1ED78A}"/>
              </c:ext>
            </c:extLst>
          </c:dPt>
          <c:errBars>
            <c:errBarType val="both"/>
            <c:errValType val="cust"/>
            <c:noEndCap val="0"/>
            <c:plus>
              <c:numRef>
                <c:f>'Swordfish Only'!$R$13:$R$15</c:f>
                <c:numCache>
                  <c:formatCode>General</c:formatCode>
                  <c:ptCount val="3"/>
                  <c:pt idx="0">
                    <c:v>0</c:v>
                  </c:pt>
                  <c:pt idx="1">
                    <c:v>1.1671300905926769</c:v>
                  </c:pt>
                  <c:pt idx="2">
                    <c:v>2.076063999999997</c:v>
                  </c:pt>
                </c:numCache>
              </c:numRef>
            </c:plus>
            <c:minus>
              <c:numRef>
                <c:f>'Swordfish Only'!$R$13:$R$15</c:f>
                <c:numCache>
                  <c:formatCode>General</c:formatCode>
                  <c:ptCount val="3"/>
                  <c:pt idx="0">
                    <c:v>0</c:v>
                  </c:pt>
                  <c:pt idx="1">
                    <c:v>1.1671300905926769</c:v>
                  </c:pt>
                  <c:pt idx="2">
                    <c:v>2.076063999999997</c:v>
                  </c:pt>
                </c:numCache>
              </c:numRef>
            </c:minus>
            <c:spPr>
              <a:noFill/>
              <a:ln w="9525" cap="flat" cmpd="sng" algn="ctr">
                <a:solidFill>
                  <a:schemeClr val="tx1">
                    <a:lumMod val="65000"/>
                    <a:lumOff val="35000"/>
                  </a:schemeClr>
                </a:solidFill>
                <a:round/>
              </a:ln>
              <a:effectLst/>
            </c:spPr>
          </c:errBars>
          <c:cat>
            <c:strRef>
              <c:f>'Swordfish Only'!$P$3:$P$5</c:f>
              <c:strCache>
                <c:ptCount val="3"/>
                <c:pt idx="0">
                  <c:v>Endothermic Muscle</c:v>
                </c:pt>
                <c:pt idx="1">
                  <c:v>Deep Muscle</c:v>
                </c:pt>
                <c:pt idx="2">
                  <c:v>Shallow Muscle</c:v>
                </c:pt>
              </c:strCache>
            </c:strRef>
          </c:cat>
          <c:val>
            <c:numRef>
              <c:f>'Swordfish Only'!$R$3:$R$5</c:f>
              <c:numCache>
                <c:formatCode>General</c:formatCode>
                <c:ptCount val="3"/>
                <c:pt idx="0">
                  <c:v>2.6050200000000001</c:v>
                </c:pt>
                <c:pt idx="1">
                  <c:v>6.4802429356818196</c:v>
                </c:pt>
                <c:pt idx="2">
                  <c:v>6.8857539999999986</c:v>
                </c:pt>
              </c:numCache>
            </c:numRef>
          </c:val>
          <c:extLst>
            <c:ext xmlns:c16="http://schemas.microsoft.com/office/drawing/2014/chart" uri="{C3380CC4-5D6E-409C-BE32-E72D297353CC}">
              <c16:uniqueId val="{00000005-64C9-3846-97AA-E9758D1ED78A}"/>
            </c:ext>
          </c:extLst>
        </c:ser>
        <c:dLbls>
          <c:showLegendKey val="0"/>
          <c:showVal val="0"/>
          <c:showCatName val="0"/>
          <c:showSerName val="0"/>
          <c:showPercent val="0"/>
          <c:showBubbleSize val="0"/>
        </c:dLbls>
        <c:gapWidth val="219"/>
        <c:overlap val="-27"/>
        <c:axId val="2147444672"/>
        <c:axId val="2147447968"/>
      </c:barChart>
      <c:catAx>
        <c:axId val="2147444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7447968"/>
        <c:crosses val="autoZero"/>
        <c:auto val="1"/>
        <c:lblAlgn val="ctr"/>
        <c:lblOffset val="100"/>
        <c:noMultiLvlLbl val="0"/>
      </c:catAx>
      <c:valAx>
        <c:axId val="2147447968"/>
        <c:scaling>
          <c:orientation val="minMax"/>
          <c:max val="2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err="1">
                    <a:solidFill>
                      <a:schemeClr val="tx1"/>
                    </a:solidFill>
                    <a:latin typeface="Arial" panose="020B0604020202020204" pitchFamily="34" charset="0"/>
                    <a:cs typeface="Arial" panose="020B0604020202020204" pitchFamily="34" charset="0"/>
                  </a:rPr>
                  <a:t>HI</a:t>
                </a:r>
                <a:r>
                  <a:rPr lang="en-US" sz="2000" baseline="-25000" dirty="0" err="1">
                    <a:solidFill>
                      <a:schemeClr val="tx1"/>
                    </a:solidFill>
                    <a:latin typeface="Arial" panose="020B0604020202020204" pitchFamily="34" charset="0"/>
                    <a:cs typeface="Arial" panose="020B0604020202020204" pitchFamily="34" charset="0"/>
                  </a:rPr>
                  <a:t>max</a:t>
                </a:r>
                <a:endParaRPr lang="en-US" sz="2000" baseline="-25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2147444672"/>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noFill/>
            </a:ln>
            <a:effectLst/>
          </c:spPr>
          <c:invertIfNegative val="0"/>
          <c:errBars>
            <c:errBarType val="both"/>
            <c:errValType val="cust"/>
            <c:noEndCap val="0"/>
            <c:plus>
              <c:numRef>
                <c:f>'Tunas Only'!$U$13:$U$14</c:f>
                <c:numCache>
                  <c:formatCode>General</c:formatCode>
                  <c:ptCount val="2"/>
                  <c:pt idx="0">
                    <c:v>1.4206256799147741</c:v>
                  </c:pt>
                  <c:pt idx="1">
                    <c:v>1.008572724464786</c:v>
                  </c:pt>
                </c:numCache>
              </c:numRef>
            </c:plus>
            <c:minus>
              <c:numRef>
                <c:f>'Tunas Only'!$U$13:$U$14</c:f>
                <c:numCache>
                  <c:formatCode>General</c:formatCode>
                  <c:ptCount val="2"/>
                  <c:pt idx="0">
                    <c:v>1.4206256799147741</c:v>
                  </c:pt>
                  <c:pt idx="1">
                    <c:v>1.008572724464786</c:v>
                  </c:pt>
                </c:numCache>
              </c:numRef>
            </c:minus>
            <c:spPr>
              <a:noFill/>
              <a:ln w="9525" cap="flat" cmpd="sng" algn="ctr">
                <a:solidFill>
                  <a:schemeClr val="tx1">
                    <a:lumMod val="65000"/>
                    <a:lumOff val="35000"/>
                  </a:schemeClr>
                </a:solidFill>
                <a:round/>
              </a:ln>
              <a:effectLst/>
            </c:spPr>
          </c:errBars>
          <c:cat>
            <c:strRef>
              <c:f>'Tunas Only'!$P$3:$P$4</c:f>
              <c:strCache>
                <c:ptCount val="2"/>
                <c:pt idx="0">
                  <c:v>Endothermic Muscle</c:v>
                </c:pt>
                <c:pt idx="1">
                  <c:v>Deep Muscle</c:v>
                </c:pt>
              </c:strCache>
            </c:strRef>
          </c:cat>
          <c:val>
            <c:numRef>
              <c:f>'Tunas Only'!$U$3:$U$4</c:f>
              <c:numCache>
                <c:formatCode>General</c:formatCode>
                <c:ptCount val="2"/>
                <c:pt idx="0">
                  <c:v>15.3543716727764</c:v>
                </c:pt>
                <c:pt idx="1">
                  <c:v>12.279145545433501</c:v>
                </c:pt>
              </c:numCache>
            </c:numRef>
          </c:val>
          <c:extLst>
            <c:ext xmlns:c16="http://schemas.microsoft.com/office/drawing/2014/chart" uri="{C3380CC4-5D6E-409C-BE32-E72D297353CC}">
              <c16:uniqueId val="{00000000-F6D1-CA47-82FE-225A6BC9B979}"/>
            </c:ext>
          </c:extLst>
        </c:ser>
        <c:ser>
          <c:idx val="1"/>
          <c:order val="1"/>
          <c:spPr>
            <a:solidFill>
              <a:schemeClr val="accent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FB8F-D647-8D52-C62C37F430CD}"/>
              </c:ext>
            </c:extLst>
          </c:dPt>
          <c:dPt>
            <c:idx val="1"/>
            <c:invertIfNegative val="0"/>
            <c:bubble3D val="0"/>
            <c:spPr>
              <a:solidFill>
                <a:srgbClr val="D883FF"/>
              </a:solidFill>
              <a:ln>
                <a:noFill/>
              </a:ln>
              <a:effectLst/>
            </c:spPr>
            <c:extLst>
              <c:ext xmlns:c16="http://schemas.microsoft.com/office/drawing/2014/chart" uri="{C3380CC4-5D6E-409C-BE32-E72D297353CC}">
                <c16:uniqueId val="{00000002-F6D1-CA47-82FE-225A6BC9B979}"/>
              </c:ext>
            </c:extLst>
          </c:dPt>
          <c:errBars>
            <c:errBarType val="both"/>
            <c:errValType val="cust"/>
            <c:noEndCap val="0"/>
            <c:plus>
              <c:numRef>
                <c:f>'Tunas Only'!$V$13:$V$14</c:f>
                <c:numCache>
                  <c:formatCode>General</c:formatCode>
                  <c:ptCount val="2"/>
                  <c:pt idx="0">
                    <c:v>0.89265403215878703</c:v>
                  </c:pt>
                  <c:pt idx="1">
                    <c:v>1.91322420489347</c:v>
                  </c:pt>
                </c:numCache>
              </c:numRef>
            </c:plus>
            <c:minus>
              <c:numRef>
                <c:f>'Tunas Only'!$V$13:$V$14</c:f>
                <c:numCache>
                  <c:formatCode>General</c:formatCode>
                  <c:ptCount val="2"/>
                  <c:pt idx="0">
                    <c:v>0.89265403215878703</c:v>
                  </c:pt>
                  <c:pt idx="1">
                    <c:v>1.91322420489347</c:v>
                  </c:pt>
                </c:numCache>
              </c:numRef>
            </c:minus>
            <c:spPr>
              <a:noFill/>
              <a:ln w="9525" cap="flat" cmpd="sng" algn="ctr">
                <a:solidFill>
                  <a:schemeClr val="tx1">
                    <a:lumMod val="65000"/>
                    <a:lumOff val="35000"/>
                  </a:schemeClr>
                </a:solidFill>
                <a:round/>
              </a:ln>
              <a:effectLst/>
            </c:spPr>
          </c:errBars>
          <c:cat>
            <c:strRef>
              <c:f>'Tunas Only'!$P$3:$P$4</c:f>
              <c:strCache>
                <c:ptCount val="2"/>
                <c:pt idx="0">
                  <c:v>Endothermic Muscle</c:v>
                </c:pt>
                <c:pt idx="1">
                  <c:v>Deep Muscle</c:v>
                </c:pt>
              </c:strCache>
            </c:strRef>
          </c:cat>
          <c:val>
            <c:numRef>
              <c:f>'Tunas Only'!$V$3:$V$4</c:f>
              <c:numCache>
                <c:formatCode>General</c:formatCode>
                <c:ptCount val="2"/>
                <c:pt idx="0">
                  <c:v>4.7216058486421106</c:v>
                </c:pt>
                <c:pt idx="1">
                  <c:v>5.5301789825314724</c:v>
                </c:pt>
              </c:numCache>
            </c:numRef>
          </c:val>
          <c:extLst>
            <c:ext xmlns:c16="http://schemas.microsoft.com/office/drawing/2014/chart" uri="{C3380CC4-5D6E-409C-BE32-E72D297353CC}">
              <c16:uniqueId val="{00000003-F6D1-CA47-82FE-225A6BC9B979}"/>
            </c:ext>
          </c:extLst>
        </c:ser>
        <c:dLbls>
          <c:showLegendKey val="0"/>
          <c:showVal val="0"/>
          <c:showCatName val="0"/>
          <c:showSerName val="0"/>
          <c:showPercent val="0"/>
          <c:showBubbleSize val="0"/>
        </c:dLbls>
        <c:gapWidth val="219"/>
        <c:overlap val="-27"/>
        <c:axId val="2139258064"/>
        <c:axId val="2139261424"/>
      </c:barChart>
      <c:catAx>
        <c:axId val="21392580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9261424"/>
        <c:crosses val="autoZero"/>
        <c:auto val="1"/>
        <c:lblAlgn val="ctr"/>
        <c:lblOffset val="100"/>
        <c:noMultiLvlLbl val="0"/>
      </c:catAx>
      <c:valAx>
        <c:axId val="2139261424"/>
        <c:scaling>
          <c:orientation val="minMax"/>
          <c:max val="20"/>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sz="2000" dirty="0" err="1">
                    <a:solidFill>
                      <a:schemeClr val="tx1"/>
                    </a:solidFill>
                    <a:latin typeface="Arial" panose="020B0604020202020204" pitchFamily="34" charset="0"/>
                    <a:cs typeface="Arial" panose="020B0604020202020204" pitchFamily="34" charset="0"/>
                  </a:rPr>
                  <a:t>HI</a:t>
                </a:r>
                <a:r>
                  <a:rPr lang="en-US" sz="2000" baseline="-25000" dirty="0" err="1">
                    <a:solidFill>
                      <a:schemeClr val="tx1"/>
                    </a:solidFill>
                    <a:latin typeface="Arial" panose="020B0604020202020204" pitchFamily="34" charset="0"/>
                    <a:cs typeface="Arial" panose="020B0604020202020204" pitchFamily="34" charset="0"/>
                  </a:rPr>
                  <a:t>opt</a:t>
                </a:r>
                <a:endParaRPr lang="en-US" sz="2000" baseline="-25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2139258064"/>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Water HI</c:v>
          </c:tx>
          <c:spPr>
            <a:solidFill>
              <a:srgbClr val="0432FF"/>
            </a:solidFill>
            <a:ln>
              <a:noFill/>
            </a:ln>
            <a:effectLst/>
          </c:spPr>
          <c:invertIfNegative val="0"/>
          <c:errBars>
            <c:errBarType val="both"/>
            <c:errValType val="cust"/>
            <c:noEndCap val="0"/>
            <c:plus>
              <c:numRef>
                <c:f>'Tunas Only'!$Q$13:$Q$15</c:f>
                <c:numCache>
                  <c:formatCode>General</c:formatCode>
                  <c:ptCount val="3"/>
                  <c:pt idx="0">
                    <c:v>0.96656152162001197</c:v>
                  </c:pt>
                  <c:pt idx="1">
                    <c:v>2.2584978998765619</c:v>
                  </c:pt>
                </c:numCache>
              </c:numRef>
            </c:plus>
            <c:minus>
              <c:numRef>
                <c:f>'Tunas Only'!$Q$13:$Q$15</c:f>
                <c:numCache>
                  <c:formatCode>General</c:formatCode>
                  <c:ptCount val="3"/>
                  <c:pt idx="0">
                    <c:v>0.96656152162001197</c:v>
                  </c:pt>
                  <c:pt idx="1">
                    <c:v>2.2584978998765619</c:v>
                  </c:pt>
                </c:numCache>
              </c:numRef>
            </c:minus>
            <c:spPr>
              <a:noFill/>
              <a:ln w="9525" cap="flat" cmpd="sng" algn="ctr">
                <a:solidFill>
                  <a:schemeClr val="tx1">
                    <a:lumMod val="65000"/>
                    <a:lumOff val="35000"/>
                  </a:schemeClr>
                </a:solidFill>
                <a:round/>
              </a:ln>
              <a:effectLst/>
            </c:spPr>
          </c:errBars>
          <c:cat>
            <c:strRef>
              <c:f>'Tunas Only'!$P$3:$P$5</c:f>
              <c:strCache>
                <c:ptCount val="2"/>
                <c:pt idx="0">
                  <c:v>Endothermic Muscle</c:v>
                </c:pt>
                <c:pt idx="1">
                  <c:v>Deep Muscle</c:v>
                </c:pt>
              </c:strCache>
            </c:strRef>
          </c:cat>
          <c:val>
            <c:numRef>
              <c:f>'Tunas Only'!$Q$3:$Q$4</c:f>
              <c:numCache>
                <c:formatCode>General</c:formatCode>
                <c:ptCount val="2"/>
                <c:pt idx="0">
                  <c:v>3.4573187040604529</c:v>
                </c:pt>
                <c:pt idx="1">
                  <c:v>5.3201842761661347</c:v>
                </c:pt>
              </c:numCache>
            </c:numRef>
          </c:val>
          <c:extLst>
            <c:ext xmlns:c16="http://schemas.microsoft.com/office/drawing/2014/chart" uri="{C3380CC4-5D6E-409C-BE32-E72D297353CC}">
              <c16:uniqueId val="{00000000-58FB-EC4F-B475-DFE00C7CF918}"/>
            </c:ext>
          </c:extLst>
        </c:ser>
        <c:ser>
          <c:idx val="1"/>
          <c:order val="1"/>
          <c:tx>
            <c:v>Muscle HI</c:v>
          </c:tx>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2-58FB-EC4F-B475-DFE00C7CF918}"/>
              </c:ext>
            </c:extLst>
          </c:dPt>
          <c:dPt>
            <c:idx val="1"/>
            <c:invertIfNegative val="0"/>
            <c:bubble3D val="0"/>
            <c:spPr>
              <a:solidFill>
                <a:srgbClr val="D883FF"/>
              </a:solidFill>
              <a:ln>
                <a:noFill/>
              </a:ln>
              <a:effectLst/>
            </c:spPr>
            <c:extLst>
              <c:ext xmlns:c16="http://schemas.microsoft.com/office/drawing/2014/chart" uri="{C3380CC4-5D6E-409C-BE32-E72D297353CC}">
                <c16:uniqueId val="{00000003-22BD-984A-B562-2089B3AB529E}"/>
              </c:ext>
            </c:extLst>
          </c:dPt>
          <c:errBars>
            <c:errBarType val="both"/>
            <c:errValType val="cust"/>
            <c:noEndCap val="0"/>
            <c:plus>
              <c:numRef>
                <c:f>'Tunas Only'!$R$13:$R$15</c:f>
                <c:numCache>
                  <c:formatCode>General</c:formatCode>
                  <c:ptCount val="3"/>
                  <c:pt idx="0">
                    <c:v>0.18914369803251299</c:v>
                  </c:pt>
                  <c:pt idx="1">
                    <c:v>1.4493766059786291</c:v>
                  </c:pt>
                </c:numCache>
              </c:numRef>
            </c:plus>
            <c:minus>
              <c:numRef>
                <c:f>'Tunas Only'!$R$13:$R$15</c:f>
                <c:numCache>
                  <c:formatCode>General</c:formatCode>
                  <c:ptCount val="3"/>
                  <c:pt idx="0">
                    <c:v>0.18914369803251299</c:v>
                  </c:pt>
                  <c:pt idx="1">
                    <c:v>1.4493766059786291</c:v>
                  </c:pt>
                </c:numCache>
              </c:numRef>
            </c:minus>
            <c:spPr>
              <a:noFill/>
              <a:ln w="9525" cap="flat" cmpd="sng" algn="ctr">
                <a:solidFill>
                  <a:schemeClr val="tx1">
                    <a:lumMod val="65000"/>
                    <a:lumOff val="35000"/>
                  </a:schemeClr>
                </a:solidFill>
                <a:round/>
              </a:ln>
              <a:effectLst/>
            </c:spPr>
          </c:errBars>
          <c:cat>
            <c:strRef>
              <c:f>'Tunas Only'!$P$3:$P$5</c:f>
              <c:strCache>
                <c:ptCount val="2"/>
                <c:pt idx="0">
                  <c:v>Endothermic Muscle</c:v>
                </c:pt>
                <c:pt idx="1">
                  <c:v>Deep Muscle</c:v>
                </c:pt>
              </c:strCache>
            </c:strRef>
          </c:cat>
          <c:val>
            <c:numRef>
              <c:f>'Tunas Only'!$R$3:$R$4</c:f>
              <c:numCache>
                <c:formatCode>General</c:formatCode>
                <c:ptCount val="2"/>
                <c:pt idx="0">
                  <c:v>1.37494399403073</c:v>
                </c:pt>
                <c:pt idx="1">
                  <c:v>5.5179260933403418</c:v>
                </c:pt>
              </c:numCache>
            </c:numRef>
          </c:val>
          <c:extLst>
            <c:ext xmlns:c16="http://schemas.microsoft.com/office/drawing/2014/chart" uri="{C3380CC4-5D6E-409C-BE32-E72D297353CC}">
              <c16:uniqueId val="{00000003-58FB-EC4F-B475-DFE00C7CF918}"/>
            </c:ext>
          </c:extLst>
        </c:ser>
        <c:dLbls>
          <c:showLegendKey val="0"/>
          <c:showVal val="0"/>
          <c:showCatName val="0"/>
          <c:showSerName val="0"/>
          <c:showPercent val="0"/>
          <c:showBubbleSize val="0"/>
        </c:dLbls>
        <c:gapWidth val="219"/>
        <c:overlap val="-27"/>
        <c:axId val="2146799856"/>
        <c:axId val="2146796480"/>
      </c:barChart>
      <c:catAx>
        <c:axId val="21467998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6796480"/>
        <c:crosses val="autoZero"/>
        <c:auto val="1"/>
        <c:lblAlgn val="ctr"/>
        <c:lblOffset val="100"/>
        <c:noMultiLvlLbl val="0"/>
      </c:catAx>
      <c:valAx>
        <c:axId val="2146796480"/>
        <c:scaling>
          <c:orientation val="minMax"/>
          <c:max val="20"/>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sz="2000" dirty="0" err="1">
                    <a:solidFill>
                      <a:schemeClr val="tx1"/>
                    </a:solidFill>
                    <a:latin typeface="Arial" panose="020B0604020202020204" pitchFamily="34" charset="0"/>
                    <a:cs typeface="Arial" panose="020B0604020202020204" pitchFamily="34" charset="0"/>
                  </a:rPr>
                  <a:t>HI</a:t>
                </a:r>
                <a:r>
                  <a:rPr lang="en-US" sz="2000" baseline="-25000" dirty="0" err="1">
                    <a:solidFill>
                      <a:schemeClr val="tx1"/>
                    </a:solidFill>
                    <a:latin typeface="Arial" panose="020B0604020202020204" pitchFamily="34" charset="0"/>
                    <a:cs typeface="Arial" panose="020B0604020202020204" pitchFamily="34" charset="0"/>
                  </a:rPr>
                  <a:t>max</a:t>
                </a:r>
                <a:endParaRPr lang="en-US" sz="2000" baseline="-25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2146799856"/>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432FF"/>
            </a:solidFill>
            <a:ln>
              <a:noFill/>
            </a:ln>
            <a:effectLst/>
          </c:spPr>
          <c:invertIfNegative val="0"/>
          <c:errBars>
            <c:errBarType val="both"/>
            <c:errValType val="cust"/>
            <c:noEndCap val="0"/>
            <c:plus>
              <c:numRef>
                <c:f>'Tunas Only'!$S$13:$S$14</c:f>
                <c:numCache>
                  <c:formatCode>General</c:formatCode>
                  <c:ptCount val="2"/>
                  <c:pt idx="0">
                    <c:v>0.96720847496370799</c:v>
                  </c:pt>
                  <c:pt idx="1">
                    <c:v>1.005626225287781</c:v>
                  </c:pt>
                </c:numCache>
              </c:numRef>
            </c:plus>
            <c:minus>
              <c:numRef>
                <c:f>'Tunas Only'!$S$13:$S$14</c:f>
                <c:numCache>
                  <c:formatCode>General</c:formatCode>
                  <c:ptCount val="2"/>
                  <c:pt idx="0">
                    <c:v>0.96720847496370799</c:v>
                  </c:pt>
                  <c:pt idx="1">
                    <c:v>1.005626225287781</c:v>
                  </c:pt>
                </c:numCache>
              </c:numRef>
            </c:minus>
            <c:spPr>
              <a:noFill/>
              <a:ln w="9525" cap="flat" cmpd="sng" algn="ctr">
                <a:solidFill>
                  <a:schemeClr val="tx1">
                    <a:lumMod val="65000"/>
                    <a:lumOff val="35000"/>
                  </a:schemeClr>
                </a:solidFill>
                <a:round/>
              </a:ln>
              <a:effectLst/>
            </c:spPr>
          </c:errBars>
          <c:cat>
            <c:strRef>
              <c:f>'Tunas Only'!$P$3:$P$4</c:f>
              <c:strCache>
                <c:ptCount val="2"/>
                <c:pt idx="0">
                  <c:v>Endothermic Muscle</c:v>
                </c:pt>
                <c:pt idx="1">
                  <c:v>Deep Muscle</c:v>
                </c:pt>
              </c:strCache>
            </c:strRef>
          </c:cat>
          <c:val>
            <c:numRef>
              <c:f>'Tunas Only'!$S$3:$S$4</c:f>
              <c:numCache>
                <c:formatCode>General</c:formatCode>
                <c:ptCount val="2"/>
                <c:pt idx="0">
                  <c:v>2.1280659096750711</c:v>
                </c:pt>
                <c:pt idx="1">
                  <c:v>3.0189202653112428</c:v>
                </c:pt>
              </c:numCache>
            </c:numRef>
          </c:val>
          <c:extLst>
            <c:ext xmlns:c16="http://schemas.microsoft.com/office/drawing/2014/chart" uri="{C3380CC4-5D6E-409C-BE32-E72D297353CC}">
              <c16:uniqueId val="{00000000-BCB7-7E45-AD2E-C63072CACD88}"/>
            </c:ext>
          </c:extLst>
        </c:ser>
        <c:ser>
          <c:idx val="1"/>
          <c:order val="1"/>
          <c:spPr>
            <a:solidFill>
              <a:srgbClr val="FF0000"/>
            </a:solidFill>
            <a:ln>
              <a:noFill/>
            </a:ln>
            <a:effectLst/>
          </c:spPr>
          <c:invertIfNegative val="0"/>
          <c:dPt>
            <c:idx val="1"/>
            <c:invertIfNegative val="0"/>
            <c:bubble3D val="0"/>
            <c:spPr>
              <a:solidFill>
                <a:srgbClr val="D883FF"/>
              </a:solidFill>
              <a:ln>
                <a:noFill/>
              </a:ln>
              <a:effectLst/>
            </c:spPr>
            <c:extLst>
              <c:ext xmlns:c16="http://schemas.microsoft.com/office/drawing/2014/chart" uri="{C3380CC4-5D6E-409C-BE32-E72D297353CC}">
                <c16:uniqueId val="{00000002-BCB7-7E45-AD2E-C63072CACD88}"/>
              </c:ext>
            </c:extLst>
          </c:dPt>
          <c:errBars>
            <c:errBarType val="both"/>
            <c:errValType val="cust"/>
            <c:noEndCap val="0"/>
            <c:plus>
              <c:numRef>
                <c:f>'Tunas Only'!$T$13:$T$14</c:f>
                <c:numCache>
                  <c:formatCode>General</c:formatCode>
                  <c:ptCount val="2"/>
                  <c:pt idx="0">
                    <c:v>5.8349376985323498E-2</c:v>
                  </c:pt>
                  <c:pt idx="1">
                    <c:v>0.60733696979339702</c:v>
                  </c:pt>
                </c:numCache>
              </c:numRef>
            </c:plus>
            <c:minus>
              <c:numRef>
                <c:f>'Tunas Only'!$T$13:$T$14</c:f>
                <c:numCache>
                  <c:formatCode>General</c:formatCode>
                  <c:ptCount val="2"/>
                  <c:pt idx="0">
                    <c:v>5.8349376985323498E-2</c:v>
                  </c:pt>
                  <c:pt idx="1">
                    <c:v>0.60733696979339702</c:v>
                  </c:pt>
                </c:numCache>
              </c:numRef>
            </c:minus>
            <c:spPr>
              <a:noFill/>
              <a:ln w="9525" cap="flat" cmpd="sng" algn="ctr">
                <a:solidFill>
                  <a:schemeClr val="tx1">
                    <a:lumMod val="65000"/>
                    <a:lumOff val="35000"/>
                  </a:schemeClr>
                </a:solidFill>
                <a:round/>
              </a:ln>
              <a:effectLst/>
            </c:spPr>
          </c:errBars>
          <c:cat>
            <c:strRef>
              <c:f>'Tunas Only'!$P$3:$P$4</c:f>
              <c:strCache>
                <c:ptCount val="2"/>
                <c:pt idx="0">
                  <c:v>Endothermic Muscle</c:v>
                </c:pt>
                <c:pt idx="1">
                  <c:v>Deep Muscle</c:v>
                </c:pt>
              </c:strCache>
            </c:strRef>
          </c:cat>
          <c:val>
            <c:numRef>
              <c:f>'Tunas Only'!$T$3:$T$4</c:f>
              <c:numCache>
                <c:formatCode>General</c:formatCode>
                <c:ptCount val="2"/>
                <c:pt idx="0">
                  <c:v>0.67356264155993795</c:v>
                </c:pt>
                <c:pt idx="1">
                  <c:v>2.0853982526886519</c:v>
                </c:pt>
              </c:numCache>
            </c:numRef>
          </c:val>
          <c:extLst>
            <c:ext xmlns:c16="http://schemas.microsoft.com/office/drawing/2014/chart" uri="{C3380CC4-5D6E-409C-BE32-E72D297353CC}">
              <c16:uniqueId val="{00000003-BCB7-7E45-AD2E-C63072CACD88}"/>
            </c:ext>
          </c:extLst>
        </c:ser>
        <c:dLbls>
          <c:showLegendKey val="0"/>
          <c:showVal val="0"/>
          <c:showCatName val="0"/>
          <c:showSerName val="0"/>
          <c:showPercent val="0"/>
          <c:showBubbleSize val="0"/>
        </c:dLbls>
        <c:gapWidth val="219"/>
        <c:overlap val="-27"/>
        <c:axId val="2146748224"/>
        <c:axId val="2146744848"/>
      </c:barChart>
      <c:catAx>
        <c:axId val="21467482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6744848"/>
        <c:crosses val="autoZero"/>
        <c:auto val="1"/>
        <c:lblAlgn val="ctr"/>
        <c:lblOffset val="100"/>
        <c:noMultiLvlLbl val="0"/>
      </c:catAx>
      <c:valAx>
        <c:axId val="2146744848"/>
        <c:scaling>
          <c:orientation val="minMax"/>
          <c:max val="20"/>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sz="2000" dirty="0" err="1">
                    <a:solidFill>
                      <a:schemeClr val="tx1"/>
                    </a:solidFill>
                    <a:latin typeface="Arial" panose="020B0604020202020204" pitchFamily="34" charset="0"/>
                    <a:cs typeface="Arial" panose="020B0604020202020204" pitchFamily="34" charset="0"/>
                  </a:rPr>
                  <a:t>HI</a:t>
                </a:r>
                <a:r>
                  <a:rPr lang="en-US" sz="2000" baseline="-25000" dirty="0" err="1">
                    <a:solidFill>
                      <a:schemeClr val="tx1"/>
                    </a:solidFill>
                    <a:latin typeface="Arial" panose="020B0604020202020204" pitchFamily="34" charset="0"/>
                    <a:cs typeface="Arial" panose="020B0604020202020204" pitchFamily="34" charset="0"/>
                  </a:rPr>
                  <a:t>mode</a:t>
                </a:r>
                <a:endParaRPr lang="en-US" sz="2000" baseline="-2500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2146748224"/>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0.39972</cdr:x>
      <cdr:y>0.3545</cdr:y>
    </cdr:from>
    <cdr:to>
      <cdr:x>0.71639</cdr:x>
      <cdr:y>0.57855</cdr:y>
    </cdr:to>
    <cdr:sp macro="" textlink="">
      <cdr:nvSpPr>
        <cdr:cNvPr id="2" name="TextBox 1">
          <a:extLst xmlns:a="http://schemas.openxmlformats.org/drawingml/2006/main">
            <a:ext uri="{FF2B5EF4-FFF2-40B4-BE49-F238E27FC236}">
              <a16:creationId xmlns:a16="http://schemas.microsoft.com/office/drawing/2014/main" id="{52263F4D-9CFA-6442-9DF1-373DC622430D}"/>
            </a:ext>
          </a:extLst>
        </cdr:cNvPr>
        <cdr:cNvSpPr txBox="1"/>
      </cdr:nvSpPr>
      <cdr:spPr>
        <a:xfrm xmlns:a="http://schemas.openxmlformats.org/drawingml/2006/main">
          <a:off x="1827524" y="972457"/>
          <a:ext cx="1447800" cy="6146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2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0.47524</cdr:x>
      <cdr:y>0.01813</cdr:y>
    </cdr:from>
    <cdr:to>
      <cdr:x>1</cdr:x>
      <cdr:y>0.19316</cdr:y>
    </cdr:to>
    <cdr:sp macro="" textlink="">
      <cdr:nvSpPr>
        <cdr:cNvPr id="4" name="TextBox 3">
          <a:extLst xmlns:a="http://schemas.openxmlformats.org/drawingml/2006/main">
            <a:ext uri="{FF2B5EF4-FFF2-40B4-BE49-F238E27FC236}">
              <a16:creationId xmlns:a16="http://schemas.microsoft.com/office/drawing/2014/main" id="{3D096778-6A9C-394E-B679-85E8C56DFD31}"/>
            </a:ext>
          </a:extLst>
        </cdr:cNvPr>
        <cdr:cNvSpPr txBox="1"/>
      </cdr:nvSpPr>
      <cdr:spPr>
        <a:xfrm xmlns:a="http://schemas.openxmlformats.org/drawingml/2006/main">
          <a:off x="2172808" y="49726"/>
          <a:ext cx="2399192" cy="4801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2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164592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Arial" charset="0"/>
                <a:ea typeface="+mn-ea"/>
                <a:cs typeface="宋体" charset="-122"/>
              </a:defRPr>
            </a:lvl1pPr>
          </a:lstStyle>
          <a:p>
            <a:pPr>
              <a:defRPr/>
            </a:pPr>
            <a:endParaRPr lang="en-US" altLang="zh-CN"/>
          </a:p>
        </p:txBody>
      </p:sp>
      <p:sp>
        <p:nvSpPr>
          <p:cNvPr id="9219" name="Rectangle 3"/>
          <p:cNvSpPr>
            <a:spLocks noGrp="1" noChangeArrowheads="1"/>
          </p:cNvSpPr>
          <p:nvPr>
            <p:ph type="dt" idx="1"/>
          </p:nvPr>
        </p:nvSpPr>
        <p:spPr bwMode="auto">
          <a:xfrm>
            <a:off x="21488400" y="0"/>
            <a:ext cx="164592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Arial" charset="0"/>
                <a:ea typeface="+mn-ea"/>
                <a:cs typeface="宋体" charset="-122"/>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6273800" y="3810000"/>
            <a:ext cx="25400000" cy="1905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5029200" y="24079200"/>
            <a:ext cx="27889200" cy="2286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9222" name="Rectangle 6"/>
          <p:cNvSpPr>
            <a:spLocks noGrp="1" noChangeArrowheads="1"/>
          </p:cNvSpPr>
          <p:nvPr>
            <p:ph type="ftr" sz="quarter" idx="4"/>
          </p:nvPr>
        </p:nvSpPr>
        <p:spPr bwMode="auto">
          <a:xfrm>
            <a:off x="0" y="48234600"/>
            <a:ext cx="16459200" cy="2514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Arial" charset="0"/>
                <a:ea typeface="+mn-ea"/>
                <a:cs typeface="宋体" charset="-122"/>
              </a:defRPr>
            </a:lvl1pPr>
          </a:lstStyle>
          <a:p>
            <a:pPr>
              <a:defRPr/>
            </a:pPr>
            <a:endParaRPr lang="en-US" altLang="zh-CN"/>
          </a:p>
        </p:txBody>
      </p:sp>
      <p:sp>
        <p:nvSpPr>
          <p:cNvPr id="9223" name="Rectangle 7"/>
          <p:cNvSpPr>
            <a:spLocks noGrp="1" noChangeArrowheads="1"/>
          </p:cNvSpPr>
          <p:nvPr>
            <p:ph type="sldNum" sz="quarter" idx="5"/>
          </p:nvPr>
        </p:nvSpPr>
        <p:spPr bwMode="auto">
          <a:xfrm>
            <a:off x="21488400" y="48234600"/>
            <a:ext cx="16459200" cy="2514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ea typeface="SimSun" pitchFamily="2" charset="-122"/>
              </a:defRPr>
            </a:lvl1pPr>
          </a:lstStyle>
          <a:p>
            <a:fld id="{F292183B-F5F8-4439-922E-D0C2BF219BD4}" type="slidenum">
              <a:rPr lang="en-US" altLang="zh-CN"/>
              <a:pPr/>
              <a:t>‹#›</a:t>
            </a:fld>
            <a:endParaRPr lang="en-US" altLang="zh-CN"/>
          </a:p>
        </p:txBody>
      </p:sp>
    </p:spTree>
    <p:extLst>
      <p:ext uri="{BB962C8B-B14F-4D97-AF65-F5344CB8AC3E}">
        <p14:creationId xmlns:p14="http://schemas.microsoft.com/office/powerpoint/2010/main" val="540747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S PGothic" pitchFamily="34" charset="-128"/>
        <a:cs typeface="ＭＳ Ｐゴシック" charset="-128"/>
      </a:defRPr>
    </a:lvl1pPr>
    <a:lvl2pPr marL="399662"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2pPr>
    <a:lvl3pPr marL="799310"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3pPr>
    <a:lvl4pPr marL="1198973"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4pPr>
    <a:lvl5pPr marL="1598630"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5pPr>
    <a:lvl6pPr marL="1998278" algn="l" defTabSz="399662" rtl="0" eaLnBrk="1" latinLnBrk="0" hangingPunct="1">
      <a:defRPr sz="1000" kern="1200">
        <a:solidFill>
          <a:schemeClr val="tx1"/>
        </a:solidFill>
        <a:latin typeface="+mn-lt"/>
        <a:ea typeface="+mn-ea"/>
        <a:cs typeface="+mn-cs"/>
      </a:defRPr>
    </a:lvl6pPr>
    <a:lvl7pPr marL="2397941" algn="l" defTabSz="399662" rtl="0" eaLnBrk="1" latinLnBrk="0" hangingPunct="1">
      <a:defRPr sz="1000" kern="1200">
        <a:solidFill>
          <a:schemeClr val="tx1"/>
        </a:solidFill>
        <a:latin typeface="+mn-lt"/>
        <a:ea typeface="+mn-ea"/>
        <a:cs typeface="+mn-cs"/>
      </a:defRPr>
    </a:lvl7pPr>
    <a:lvl8pPr marL="2797603" algn="l" defTabSz="399662" rtl="0" eaLnBrk="1" latinLnBrk="0" hangingPunct="1">
      <a:defRPr sz="1000" kern="1200">
        <a:solidFill>
          <a:schemeClr val="tx1"/>
        </a:solidFill>
        <a:latin typeface="+mn-lt"/>
        <a:ea typeface="+mn-ea"/>
        <a:cs typeface="+mn-cs"/>
      </a:defRPr>
    </a:lvl8pPr>
    <a:lvl9pPr marL="3197251" algn="l" defTabSz="39966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baseline="-25000">
                <a:solidFill>
                  <a:schemeClr val="tx1"/>
                </a:solidFill>
                <a:latin typeface="Arial" pitchFamily="34" charset="0"/>
                <a:ea typeface="MS PGothic" pitchFamily="34" charset="-128"/>
              </a:defRPr>
            </a:lvl1pPr>
            <a:lvl2pPr marL="742950" indent="-285750" eaLnBrk="0" hangingPunct="0">
              <a:defRPr sz="4000" b="1" baseline="-25000">
                <a:solidFill>
                  <a:schemeClr val="tx1"/>
                </a:solidFill>
                <a:latin typeface="Arial" pitchFamily="34" charset="0"/>
                <a:ea typeface="MS PGothic" pitchFamily="34" charset="-128"/>
              </a:defRPr>
            </a:lvl2pPr>
            <a:lvl3pPr marL="1143000" indent="-228600" eaLnBrk="0" hangingPunct="0">
              <a:defRPr sz="4000" b="1" baseline="-25000">
                <a:solidFill>
                  <a:schemeClr val="tx1"/>
                </a:solidFill>
                <a:latin typeface="Arial" pitchFamily="34" charset="0"/>
                <a:ea typeface="MS PGothic" pitchFamily="34" charset="-128"/>
              </a:defRPr>
            </a:lvl3pPr>
            <a:lvl4pPr marL="1600200" indent="-228600" eaLnBrk="0" hangingPunct="0">
              <a:defRPr sz="4000" b="1" baseline="-25000">
                <a:solidFill>
                  <a:schemeClr val="tx1"/>
                </a:solidFill>
                <a:latin typeface="Arial" pitchFamily="34" charset="0"/>
                <a:ea typeface="MS PGothic" pitchFamily="34" charset="-128"/>
              </a:defRPr>
            </a:lvl4pPr>
            <a:lvl5pPr marL="2057400" indent="-228600" eaLnBrk="0" hangingPunct="0">
              <a:defRPr sz="4000" b="1"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eaLnBrk="1" hangingPunct="1"/>
            <a:fld id="{D314095F-9EDE-4C7C-9E58-3C0D148A5523}" type="slidenum">
              <a:rPr lang="en-US" altLang="zh-CN" sz="1200" baseline="0">
                <a:ea typeface="SimSun" pitchFamily="2" charset="-122"/>
              </a:rPr>
              <a:pPr eaLnBrk="1" hangingPunct="1"/>
              <a:t>1</a:t>
            </a:fld>
            <a:endParaRPr lang="en-US" altLang="zh-CN" sz="1200" baseline="0">
              <a:ea typeface="SimSun" pitchFamily="2" charset="-122"/>
            </a:endParaRPr>
          </a:p>
        </p:txBody>
      </p:sp>
      <p:sp>
        <p:nvSpPr>
          <p:cNvPr id="15362" name="Rectangle 2"/>
          <p:cNvSpPr>
            <a:spLocks noGrp="1" noRot="1" noChangeAspect="1" noChangeArrowheads="1" noTextEdit="1"/>
          </p:cNvSpPr>
          <p:nvPr>
            <p:ph type="sldImg"/>
          </p:nvPr>
        </p:nvSpPr>
        <p:spPr>
          <a:xfrm>
            <a:off x="6273800" y="3810000"/>
            <a:ext cx="25400000" cy="1905000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latin typeface="Arial" pitchFamily="34" charset="0"/>
              <a:ea typeface="SimSun" pitchFamily="2" charset="-122"/>
            </a:endParaRPr>
          </a:p>
        </p:txBody>
      </p:sp>
    </p:spTree>
    <p:extLst>
      <p:ext uri="{BB962C8B-B14F-4D97-AF65-F5344CB8AC3E}">
        <p14:creationId xmlns:p14="http://schemas.microsoft.com/office/powerpoint/2010/main" val="278636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2926085"/>
            <a:ext cx="37307520" cy="20482560"/>
          </a:xfrm>
        </p:spPr>
        <p:txBody>
          <a:bodyPr anchor="b">
            <a:noAutofit/>
          </a:bodyPr>
          <a:lstStyle>
            <a:lvl1pPr>
              <a:lnSpc>
                <a:spcPct val="100000"/>
              </a:lnSpc>
              <a:defRPr sz="38400"/>
            </a:lvl1pPr>
          </a:lstStyle>
          <a:p>
            <a:r>
              <a:rPr lang="en-US"/>
              <a:t>Click to edit Master title style</a:t>
            </a:r>
            <a:endParaRPr lang="en-US" dirty="0"/>
          </a:p>
        </p:txBody>
      </p:sp>
      <p:sp>
        <p:nvSpPr>
          <p:cNvPr id="3" name="Subtitle 2"/>
          <p:cNvSpPr>
            <a:spLocks noGrp="1"/>
          </p:cNvSpPr>
          <p:nvPr>
            <p:ph type="subTitle" idx="1"/>
          </p:nvPr>
        </p:nvSpPr>
        <p:spPr>
          <a:xfrm>
            <a:off x="6583680" y="23774400"/>
            <a:ext cx="30723840" cy="5852160"/>
          </a:xfrm>
        </p:spPr>
        <p:txBody>
          <a:bodyPr>
            <a:normAutofit/>
          </a:bodyPr>
          <a:lstStyle>
            <a:lvl1pPr marL="0" indent="0" algn="ctr">
              <a:buNone/>
              <a:defRPr sz="11500">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Slide Number Placeholder 7"/>
          <p:cNvSpPr>
            <a:spLocks noGrp="1"/>
          </p:cNvSpPr>
          <p:nvPr>
            <p:ph type="sldNum" sz="quarter" idx="11"/>
          </p:nvPr>
        </p:nvSpPr>
        <p:spPr/>
        <p:txBody>
          <a:bodyPr/>
          <a:lstStyle/>
          <a:p>
            <a:fld id="{37A3E2A6-8D49-4474-8C7A-1BD77D36969A}" type="slidenum">
              <a:rPr lang="en-US" altLang="zh-CN" smtClean="0"/>
              <a:pPr/>
              <a:t>‹#›</a:t>
            </a:fld>
            <a:endParaRPr lang="en-US" altLang="zh-CN"/>
          </a:p>
        </p:txBody>
      </p:sp>
      <p:sp>
        <p:nvSpPr>
          <p:cNvPr id="9" name="Footer Placeholder 8"/>
          <p:cNvSpPr>
            <a:spLocks noGrp="1"/>
          </p:cNvSpPr>
          <p:nvPr>
            <p:ph type="ftr" sz="quarter" idx="12"/>
          </p:nvPr>
        </p:nvSpPr>
        <p:spPr/>
        <p:txBody>
          <a:bodyPr/>
          <a:lstStyle/>
          <a:p>
            <a:pPr>
              <a:defRPr/>
            </a:pPr>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D4D3706F-022A-4C06-A89D-CC6518B0B387}" type="slidenum">
              <a:rPr lang="en-US" altLang="zh-CN" smtClean="0"/>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686FC460-F9B2-4FAC-8639-76A81A2F1E07}" type="slidenum">
              <a:rPr lang="en-US" altLang="zh-CN" smtClean="0"/>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ED22DA40-2263-4835-8046-3E03B8C47302}" type="slidenum">
              <a:rPr lang="en-US" altLang="zh-CN" smtClean="0"/>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6583682"/>
            <a:ext cx="37307520" cy="12024360"/>
          </a:xfrm>
        </p:spPr>
        <p:txBody>
          <a:bodyPr anchor="b"/>
          <a:lstStyle>
            <a:lvl1pPr algn="ctr" defTabSz="4389120" rtl="0" eaLnBrk="1" latinLnBrk="0" hangingPunct="1">
              <a:lnSpc>
                <a:spcPct val="100000"/>
              </a:lnSpc>
              <a:spcBef>
                <a:spcPct val="0"/>
              </a:spcBef>
              <a:buNone/>
              <a:defRPr lang="en-US" sz="230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3467102" y="19530065"/>
            <a:ext cx="37307520" cy="5433058"/>
          </a:xfrm>
        </p:spPr>
        <p:txBody>
          <a:bodyPr anchor="t"/>
          <a:lstStyle>
            <a:lvl1pPr marL="0" indent="0" algn="ctr">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A69381DC-2011-4E15-83C5-CAC2DE521040}" type="slidenum">
              <a:rPr lang="en-US" altLang="zh-CN" smtClean="0"/>
              <a:pPr/>
              <a:t>‹#›</a:t>
            </a:fld>
            <a:endParaRPr lang="en-US" altLang="zh-CN"/>
          </a:p>
        </p:txBody>
      </p:sp>
      <p:sp>
        <p:nvSpPr>
          <p:cNvPr id="7" name="Oval 6"/>
          <p:cNvSpPr/>
          <p:nvPr/>
        </p:nvSpPr>
        <p:spPr>
          <a:xfrm>
            <a:off x="21579840" y="18836640"/>
            <a:ext cx="406906" cy="406906"/>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8" name="Oval 7"/>
          <p:cNvSpPr/>
          <p:nvPr/>
        </p:nvSpPr>
        <p:spPr>
          <a:xfrm>
            <a:off x="22539960" y="18836640"/>
            <a:ext cx="406906" cy="406906"/>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9" name="Oval 8"/>
          <p:cNvSpPr/>
          <p:nvPr/>
        </p:nvSpPr>
        <p:spPr>
          <a:xfrm>
            <a:off x="20624294" y="18836640"/>
            <a:ext cx="406906" cy="406906"/>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22311360" y="7680963"/>
            <a:ext cx="19385280" cy="21724622"/>
          </a:xfrm>
        </p:spPr>
        <p:txBody>
          <a:bodyPr/>
          <a:lstStyle>
            <a:lvl1pPr>
              <a:defRPr sz="115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EE44600D-CC02-4B88-8ABC-93DD868FEC1E}" type="slidenum">
              <a:rPr lang="en-US" altLang="zh-CN" smtClean="0"/>
              <a:pPr/>
              <a:t>‹#›</a:t>
            </a:fld>
            <a:endParaRPr lang="en-US" altLang="zh-CN"/>
          </a:p>
        </p:txBody>
      </p:sp>
      <p:sp>
        <p:nvSpPr>
          <p:cNvPr id="9" name="Content Placeholder 8"/>
          <p:cNvSpPr>
            <a:spLocks noGrp="1"/>
          </p:cNvSpPr>
          <p:nvPr>
            <p:ph sz="quarter" idx="13"/>
          </p:nvPr>
        </p:nvSpPr>
        <p:spPr>
          <a:xfrm>
            <a:off x="1755648" y="7680960"/>
            <a:ext cx="19399910" cy="21726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680960"/>
            <a:ext cx="19392902" cy="2926080"/>
          </a:xfrm>
        </p:spPr>
        <p:txBody>
          <a:bodyPr anchor="b">
            <a:noAutofit/>
          </a:bodyPr>
          <a:lstStyle>
            <a:lvl1pPr marL="0" indent="0" algn="ctr">
              <a:buNone/>
              <a:defRPr sz="11500" b="0"/>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5" name="Text Placeholder 4"/>
          <p:cNvSpPr>
            <a:spLocks noGrp="1"/>
          </p:cNvSpPr>
          <p:nvPr>
            <p:ph type="body" sz="quarter" idx="3"/>
          </p:nvPr>
        </p:nvSpPr>
        <p:spPr>
          <a:xfrm>
            <a:off x="22311362" y="7680960"/>
            <a:ext cx="19400520" cy="2926080"/>
          </a:xfrm>
        </p:spPr>
        <p:txBody>
          <a:bodyPr anchor="b">
            <a:noAutofit/>
          </a:bodyPr>
          <a:lstStyle>
            <a:lvl1pPr marL="0" indent="0" algn="ctr">
              <a:buNone/>
              <a:defRPr sz="11500" b="0"/>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fld id="{53BE7EAE-744C-41DB-963D-B3771F2464B5}" type="slidenum">
              <a:rPr lang="en-US" altLang="zh-CN" smtClean="0"/>
              <a:pPr/>
              <a:t>‹#›</a:t>
            </a:fld>
            <a:endParaRPr lang="en-US" altLang="zh-CN"/>
          </a:p>
        </p:txBody>
      </p:sp>
      <p:sp>
        <p:nvSpPr>
          <p:cNvPr id="11" name="Content Placeholder 10"/>
          <p:cNvSpPr>
            <a:spLocks noGrp="1"/>
          </p:cNvSpPr>
          <p:nvPr>
            <p:ph sz="quarter" idx="13"/>
          </p:nvPr>
        </p:nvSpPr>
        <p:spPr>
          <a:xfrm>
            <a:off x="2194560" y="10621670"/>
            <a:ext cx="19399910" cy="18785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22428403" y="10621673"/>
            <a:ext cx="19399910" cy="187832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fld id="{70D757B5-3395-4EC7-A25C-53DFE322190F}" type="slidenum">
              <a:rPr lang="en-US" altLang="zh-CN" smtClean="0"/>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fld id="{03DA38B8-F8C0-4B85-A092-4472F1EEDAFC}" type="slidenum">
              <a:rPr lang="en-US" altLang="zh-CN" smtClean="0"/>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354020" y="1280160"/>
            <a:ext cx="14439902" cy="10058400"/>
          </a:xfrm>
        </p:spPr>
        <p:txBody>
          <a:bodyPr anchor="b"/>
          <a:lstStyle>
            <a:lvl1pPr algn="ctr">
              <a:lnSpc>
                <a:spcPct val="100000"/>
              </a:lnSpc>
              <a:defRPr sz="134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3451860" y="1310643"/>
            <a:ext cx="23980142"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354020" y="11704323"/>
            <a:ext cx="14439902" cy="17701262"/>
          </a:xfrm>
        </p:spPr>
        <p:txBody>
          <a:bodyPr>
            <a:normAutofit/>
          </a:bodyPr>
          <a:lstStyle>
            <a:lvl1pPr marL="0" indent="0" algn="ctr">
              <a:lnSpc>
                <a:spcPct val="125000"/>
              </a:lnSpc>
              <a:buNone/>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BA2ED376-DFAC-423C-9B3E-7CFD32B53ECF}" type="slidenum">
              <a:rPr lang="en-US" altLang="zh-CN" smtClean="0"/>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1965" y="1097280"/>
            <a:ext cx="27416755" cy="4297680"/>
          </a:xfrm>
        </p:spPr>
        <p:txBody>
          <a:bodyPr anchor="b"/>
          <a:lstStyle>
            <a:lvl1pPr algn="ctr">
              <a:lnSpc>
                <a:spcPct val="100000"/>
              </a:lnSpc>
              <a:defRPr sz="13400" b="0"/>
            </a:lvl1pPr>
          </a:lstStyle>
          <a:p>
            <a:r>
              <a:rPr lang="en-US"/>
              <a:t>Click to edit Master title style</a:t>
            </a:r>
            <a:endParaRPr lang="en-US" dirty="0"/>
          </a:p>
        </p:txBody>
      </p:sp>
      <p:sp>
        <p:nvSpPr>
          <p:cNvPr id="3" name="Picture Placeholder 2"/>
          <p:cNvSpPr>
            <a:spLocks noGrp="1"/>
          </p:cNvSpPr>
          <p:nvPr>
            <p:ph type="pic" idx="1"/>
          </p:nvPr>
        </p:nvSpPr>
        <p:spPr>
          <a:xfrm>
            <a:off x="7239005" y="5486400"/>
            <a:ext cx="29062675" cy="21797011"/>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061965" y="27889200"/>
            <a:ext cx="27416755" cy="2560320"/>
          </a:xfrm>
        </p:spPr>
        <p:txBody>
          <a:bodyPr>
            <a:normAutofit/>
          </a:bodyPr>
          <a:lstStyle>
            <a:lvl1pPr marL="0" indent="0" algn="ctr">
              <a:buNone/>
              <a:defRPr sz="7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59CD2008-6B2E-4E35-B5DB-FCAB12E44FEF}" type="slidenum">
              <a:rPr lang="en-US" altLang="zh-CN" smtClean="0"/>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0"/>
            <a:ext cx="39502080" cy="7680960"/>
          </a:xfrm>
          <a:prstGeom prst="rect">
            <a:avLst/>
          </a:prstGeom>
        </p:spPr>
        <p:txBody>
          <a:bodyPr vert="horz" lIns="438912" tIns="219456" rIns="438912" bIns="219456"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544068" y="30510482"/>
            <a:ext cx="10012680" cy="1752600"/>
          </a:xfrm>
          <a:prstGeom prst="rect">
            <a:avLst/>
          </a:prstGeom>
        </p:spPr>
        <p:txBody>
          <a:bodyPr vert="horz" lIns="438912" tIns="219456" rIns="219456" bIns="219456" rtlCol="0" anchor="ctr"/>
          <a:lstStyle>
            <a:lvl1pPr algn="r">
              <a:defRPr sz="5800">
                <a:solidFill>
                  <a:schemeClr val="tx1">
                    <a:lumMod val="65000"/>
                    <a:lumOff val="35000"/>
                  </a:schemeClr>
                </a:solidFill>
                <a:latin typeface="Century Gothic" pitchFamily="34" charset="0"/>
              </a:defRPr>
            </a:lvl1pPr>
          </a:lstStyle>
          <a:p>
            <a:pPr>
              <a:defRPr/>
            </a:pPr>
            <a:endParaRPr lang="en-US" altLang="zh-CN"/>
          </a:p>
        </p:txBody>
      </p:sp>
      <p:sp>
        <p:nvSpPr>
          <p:cNvPr id="5" name="Footer Placeholder 4"/>
          <p:cNvSpPr>
            <a:spLocks noGrp="1"/>
          </p:cNvSpPr>
          <p:nvPr>
            <p:ph type="ftr" sz="quarter" idx="3"/>
          </p:nvPr>
        </p:nvSpPr>
        <p:spPr>
          <a:xfrm>
            <a:off x="3163994" y="30510482"/>
            <a:ext cx="13670280" cy="1752600"/>
          </a:xfrm>
          <a:prstGeom prst="rect">
            <a:avLst/>
          </a:prstGeom>
        </p:spPr>
        <p:txBody>
          <a:bodyPr vert="horz" lIns="219456" tIns="219456" rIns="438912" bIns="219456" rtlCol="0" anchor="ctr"/>
          <a:lstStyle>
            <a:lvl1pPr algn="l">
              <a:defRPr sz="5800">
                <a:solidFill>
                  <a:schemeClr val="tx1">
                    <a:lumMod val="65000"/>
                    <a:lumOff val="35000"/>
                  </a:schemeClr>
                </a:solidFill>
                <a:latin typeface="Century Gothic" pitchFamily="34" charset="0"/>
              </a:defRPr>
            </a:lvl1pPr>
          </a:lstStyle>
          <a:p>
            <a:pPr>
              <a:defRPr/>
            </a:pPr>
            <a:endParaRPr lang="en-US" altLang="zh-CN"/>
          </a:p>
        </p:txBody>
      </p:sp>
      <p:sp>
        <p:nvSpPr>
          <p:cNvPr id="6" name="Slide Number Placeholder 5"/>
          <p:cNvSpPr>
            <a:spLocks noGrp="1"/>
          </p:cNvSpPr>
          <p:nvPr>
            <p:ph type="sldNum" sz="quarter" idx="4"/>
          </p:nvPr>
        </p:nvSpPr>
        <p:spPr>
          <a:xfrm>
            <a:off x="41007737" y="30510482"/>
            <a:ext cx="2697480" cy="1752600"/>
          </a:xfrm>
          <a:prstGeom prst="rect">
            <a:avLst/>
          </a:prstGeom>
        </p:spPr>
        <p:txBody>
          <a:bodyPr vert="horz" lIns="131674" tIns="219456" rIns="219456" bIns="219456" rtlCol="0" anchor="ctr"/>
          <a:lstStyle>
            <a:lvl1pPr algn="l">
              <a:defRPr sz="5800">
                <a:solidFill>
                  <a:schemeClr val="tx1">
                    <a:lumMod val="65000"/>
                    <a:lumOff val="35000"/>
                  </a:schemeClr>
                </a:solidFill>
                <a:latin typeface="Century Gothic" pitchFamily="34" charset="0"/>
              </a:defRPr>
            </a:lvl1pPr>
          </a:lstStyle>
          <a:p>
            <a:fld id="{99B2E749-6C7C-465B-A61C-951C49A85D32}" type="slidenum">
              <a:rPr lang="en-US" altLang="zh-CN" smtClean="0"/>
              <a:pPr/>
              <a:t>‹#›</a:t>
            </a:fld>
            <a:endParaRPr lang="en-US" altLang="zh-CN"/>
          </a:p>
        </p:txBody>
      </p:sp>
      <p:sp>
        <p:nvSpPr>
          <p:cNvPr id="7" name="Oval 6"/>
          <p:cNvSpPr/>
          <p:nvPr/>
        </p:nvSpPr>
        <p:spPr>
          <a:xfrm>
            <a:off x="40597248" y="31197043"/>
            <a:ext cx="406906" cy="406906"/>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marL="0" algn="ctr" defTabSz="4389120" rtl="0" eaLnBrk="1" latinLnBrk="0" hangingPunct="1"/>
            <a:endParaRPr lang="en-US" sz="8600" kern="1200">
              <a:solidFill>
                <a:schemeClr val="lt1"/>
              </a:solidFill>
              <a:latin typeface="+mn-lt"/>
              <a:ea typeface="+mn-ea"/>
              <a:cs typeface="+mn-cs"/>
            </a:endParaRPr>
          </a:p>
        </p:txBody>
      </p:sp>
      <p:sp>
        <p:nvSpPr>
          <p:cNvPr id="8" name="Oval 7"/>
          <p:cNvSpPr/>
          <p:nvPr/>
        </p:nvSpPr>
        <p:spPr>
          <a:xfrm>
            <a:off x="2731771" y="31197043"/>
            <a:ext cx="406906" cy="406906"/>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4389120" rtl="0" eaLnBrk="1" latinLnBrk="0" hangingPunct="1">
        <a:lnSpc>
          <a:spcPts val="27840"/>
        </a:lnSpc>
        <a:spcBef>
          <a:spcPct val="0"/>
        </a:spcBef>
        <a:buNone/>
        <a:defRPr sz="259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1645920" indent="-1645920" algn="l" defTabSz="4389120" rtl="0" eaLnBrk="1" latinLnBrk="0" hangingPunct="1">
        <a:spcBef>
          <a:spcPct val="20000"/>
        </a:spcBef>
        <a:buFont typeface="Arial" pitchFamily="34" charset="0"/>
        <a:buChar char="•"/>
        <a:defRPr sz="11500" kern="1200">
          <a:solidFill>
            <a:schemeClr val="tx1">
              <a:lumMod val="50000"/>
              <a:lumOff val="50000"/>
            </a:schemeClr>
          </a:solidFill>
          <a:latin typeface="+mj-lt"/>
          <a:ea typeface="+mn-ea"/>
          <a:cs typeface="+mn-cs"/>
        </a:defRPr>
      </a:lvl1pPr>
      <a:lvl2pPr marL="3566160" indent="-137160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2pPr>
      <a:lvl3pPr marL="548640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3pPr>
      <a:lvl4pPr marL="768096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4pPr>
      <a:lvl5pPr marL="987552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5pPr>
      <a:lvl6pPr marL="1207008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6pPr>
      <a:lvl7pPr marL="1426464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7pPr>
      <a:lvl8pPr marL="16459200" indent="-1097280" algn="l" defTabSz="4389120" rtl="0" eaLnBrk="1" latinLnBrk="0" hangingPunct="1">
        <a:spcBef>
          <a:spcPct val="20000"/>
        </a:spcBef>
        <a:buFont typeface="Courier New" pitchFamily="49" charset="0"/>
        <a:buChar char="o"/>
        <a:defRPr sz="7700" kern="1200">
          <a:solidFill>
            <a:schemeClr val="tx1">
              <a:lumMod val="50000"/>
              <a:lumOff val="50000"/>
            </a:schemeClr>
          </a:solidFill>
          <a:latin typeface="+mj-lt"/>
          <a:ea typeface="+mn-ea"/>
          <a:cs typeface="+mn-cs"/>
        </a:defRPr>
      </a:lvl8pPr>
      <a:lvl9pPr marL="18653760" indent="-1097280" algn="l" defTabSz="4389120" rtl="0" eaLnBrk="1" latinLnBrk="0" hangingPunct="1">
        <a:spcBef>
          <a:spcPct val="20000"/>
        </a:spcBef>
        <a:buFont typeface="Arial" pitchFamily="34" charset="0"/>
        <a:buChar char="•"/>
        <a:defRPr sz="7700" kern="1200">
          <a:solidFill>
            <a:schemeClr val="tx1">
              <a:lumMod val="50000"/>
              <a:lumOff val="50000"/>
            </a:schemeClr>
          </a:solidFill>
          <a:latin typeface="+mj-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3.emf"/><Relationship Id="rId18" Type="http://schemas.openxmlformats.org/officeDocument/2006/relationships/image" Target="../media/image6.png"/><Relationship Id="rId3" Type="http://schemas.openxmlformats.org/officeDocument/2006/relationships/chart" Target="../charts/chart1.xml"/><Relationship Id="rId21" Type="http://schemas.openxmlformats.org/officeDocument/2006/relationships/chart" Target="../charts/chart13.xml"/><Relationship Id="rId7" Type="http://schemas.openxmlformats.org/officeDocument/2006/relationships/chart" Target="../charts/chart5.xml"/><Relationship Id="rId12" Type="http://schemas.openxmlformats.org/officeDocument/2006/relationships/image" Target="../media/image2.png"/><Relationship Id="rId17" Type="http://schemas.openxmlformats.org/officeDocument/2006/relationships/chart" Target="../charts/chart11.xml"/><Relationship Id="rId2" Type="http://schemas.openxmlformats.org/officeDocument/2006/relationships/notesSlide" Target="../notesSlides/notesSlide1.xml"/><Relationship Id="rId16" Type="http://schemas.openxmlformats.org/officeDocument/2006/relationships/chart" Target="../charts/chart10.xml"/><Relationship Id="rId20" Type="http://schemas.openxmlformats.org/officeDocument/2006/relationships/chart" Target="../charts/chart12.xml"/><Relationship Id="rId1" Type="http://schemas.openxmlformats.org/officeDocument/2006/relationships/slideLayout" Target="../slideLayouts/slideLayout7.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5" Type="http://schemas.openxmlformats.org/officeDocument/2006/relationships/image" Target="../media/image5.png"/><Relationship Id="rId10" Type="http://schemas.openxmlformats.org/officeDocument/2006/relationships/chart" Target="../charts/chart8.xml"/><Relationship Id="rId19" Type="http://schemas.openxmlformats.org/officeDocument/2006/relationships/image" Target="../media/image7.emf"/><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image" Target="../media/image4.emf"/><Relationship Id="rId2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9" name="Chart 78">
            <a:extLst>
              <a:ext uri="{FF2B5EF4-FFF2-40B4-BE49-F238E27FC236}">
                <a16:creationId xmlns:a16="http://schemas.microsoft.com/office/drawing/2014/main" id="{939FE23E-FFB3-6F43-6052-16798E7E4B3A}"/>
              </a:ext>
            </a:extLst>
          </p:cNvPr>
          <p:cNvGraphicFramePr>
            <a:graphicFrameLocks/>
          </p:cNvGraphicFramePr>
          <p:nvPr>
            <p:extLst>
              <p:ext uri="{D42A27DB-BD31-4B8C-83A1-F6EECF244321}">
                <p14:modId xmlns:p14="http://schemas.microsoft.com/office/powerpoint/2010/main" val="1029653526"/>
              </p:ext>
            </p:extLst>
          </p:nvPr>
        </p:nvGraphicFramePr>
        <p:xfrm>
          <a:off x="38854408" y="1287990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1" name="Chart 7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35254102"/>
              </p:ext>
            </p:extLst>
          </p:nvPr>
        </p:nvGraphicFramePr>
        <p:xfrm>
          <a:off x="34443676" y="8001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 name="Chart 63">
            <a:extLst>
              <a:ext uri="{FF2B5EF4-FFF2-40B4-BE49-F238E27FC236}">
                <a16:creationId xmlns:a16="http://schemas.microsoft.com/office/drawing/2014/main" id="{E7C63289-7A40-AF92-1966-670FC76C19DF}"/>
              </a:ext>
            </a:extLst>
          </p:cNvPr>
          <p:cNvGraphicFramePr>
            <a:graphicFrameLocks/>
          </p:cNvGraphicFramePr>
          <p:nvPr>
            <p:extLst>
              <p:ext uri="{D42A27DB-BD31-4B8C-83A1-F6EECF244321}">
                <p14:modId xmlns:p14="http://schemas.microsoft.com/office/powerpoint/2010/main" val="15091875"/>
              </p:ext>
            </p:extLst>
          </p:nvPr>
        </p:nvGraphicFramePr>
        <p:xfrm>
          <a:off x="29873330" y="80010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7" name="Chart 66">
            <a:extLst>
              <a:ext uri="{FF2B5EF4-FFF2-40B4-BE49-F238E27FC236}">
                <a16:creationId xmlns:a16="http://schemas.microsoft.com/office/drawing/2014/main" id="{9F2ACD3D-DA9F-EF1A-8465-0457A25F9F19}"/>
              </a:ext>
            </a:extLst>
          </p:cNvPr>
          <p:cNvGraphicFramePr>
            <a:graphicFrameLocks/>
          </p:cNvGraphicFramePr>
          <p:nvPr>
            <p:extLst>
              <p:ext uri="{D42A27DB-BD31-4B8C-83A1-F6EECF244321}">
                <p14:modId xmlns:p14="http://schemas.microsoft.com/office/powerpoint/2010/main" val="246072779"/>
              </p:ext>
            </p:extLst>
          </p:nvPr>
        </p:nvGraphicFramePr>
        <p:xfrm>
          <a:off x="39015676" y="800100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4336" name="TextBox 14335">
            <a:extLst>
              <a:ext uri="{FF2B5EF4-FFF2-40B4-BE49-F238E27FC236}">
                <a16:creationId xmlns:a16="http://schemas.microsoft.com/office/drawing/2014/main" id="{962D6FCF-8A27-4E42-BAC6-54925A76B3A8}"/>
              </a:ext>
            </a:extLst>
          </p:cNvPr>
          <p:cNvSpPr txBox="1"/>
          <p:nvPr/>
        </p:nvSpPr>
        <p:spPr>
          <a:xfrm>
            <a:off x="29935006" y="16177260"/>
            <a:ext cx="13258800" cy="3939540"/>
          </a:xfrm>
          <a:prstGeom prst="rect">
            <a:avLst/>
          </a:prstGeom>
          <a:noFill/>
        </p:spPr>
        <p:txBody>
          <a:bodyPr wrap="square" rtlCol="0">
            <a:spAutoFit/>
          </a:bodyPr>
          <a:lstStyle/>
          <a:p>
            <a:pPr algn="just">
              <a:spcBef>
                <a:spcPts val="0"/>
              </a:spcBef>
              <a:spcAft>
                <a:spcPts val="0"/>
              </a:spcAft>
            </a:pPr>
            <a:r>
              <a:rPr lang="en-US" sz="2500" baseline="0" dirty="0">
                <a:solidFill>
                  <a:srgbClr val="000000"/>
                </a:solidFill>
              </a:rPr>
              <a:t>Between muscle groups</a:t>
            </a:r>
            <a:r>
              <a:rPr lang="en-US" sz="2500" b="0" baseline="0" dirty="0">
                <a:solidFill>
                  <a:srgbClr val="000000"/>
                </a:solidFill>
              </a:rPr>
              <a:t>, the </a:t>
            </a:r>
            <a:r>
              <a:rPr lang="en-US" sz="2500" b="0" baseline="0" dirty="0" err="1">
                <a:solidFill>
                  <a:srgbClr val="000000"/>
                </a:solidFill>
              </a:rPr>
              <a:t>HI</a:t>
            </a:r>
            <a:r>
              <a:rPr lang="en-US" sz="2500" b="0" dirty="0" err="1">
                <a:solidFill>
                  <a:srgbClr val="000000"/>
                </a:solidFill>
              </a:rPr>
              <a:t>max</a:t>
            </a:r>
            <a:r>
              <a:rPr lang="en-US" sz="2500" b="0" baseline="0" dirty="0">
                <a:solidFill>
                  <a:srgbClr val="000000"/>
                </a:solidFill>
              </a:rPr>
              <a:t> ratios were similar when all fishes or only swordfish were considered (Figs 4-5). </a:t>
            </a:r>
            <a:r>
              <a:rPr lang="en-US" sz="2500" b="0" baseline="0" dirty="0" err="1">
                <a:solidFill>
                  <a:srgbClr val="000000"/>
                </a:solidFill>
              </a:rPr>
              <a:t>HI</a:t>
            </a:r>
            <a:r>
              <a:rPr lang="en-US" sz="2500" b="0" dirty="0" err="1">
                <a:solidFill>
                  <a:srgbClr val="000000"/>
                </a:solidFill>
              </a:rPr>
              <a:t>opt</a:t>
            </a:r>
            <a:r>
              <a:rPr lang="en-US" sz="2500" b="0" baseline="0" dirty="0">
                <a:solidFill>
                  <a:srgbClr val="000000"/>
                </a:solidFill>
              </a:rPr>
              <a:t> and </a:t>
            </a:r>
            <a:r>
              <a:rPr lang="en-US" sz="2500" b="0" baseline="0" dirty="0" err="1">
                <a:solidFill>
                  <a:srgbClr val="000000"/>
                </a:solidFill>
              </a:rPr>
              <a:t>HI</a:t>
            </a:r>
            <a:r>
              <a:rPr lang="en-US" sz="2500" b="0" dirty="0" err="1">
                <a:solidFill>
                  <a:srgbClr val="000000"/>
                </a:solidFill>
              </a:rPr>
              <a:t>mode</a:t>
            </a:r>
            <a:r>
              <a:rPr lang="en-US" sz="2500" b="0" baseline="0" dirty="0">
                <a:solidFill>
                  <a:srgbClr val="000000"/>
                </a:solidFill>
              </a:rPr>
              <a:t> ratios for endothermic muscle were less than deep or shallow muscles when all fishes were considered (p values &lt; 0.003); but in swordfish the </a:t>
            </a:r>
            <a:r>
              <a:rPr lang="en-US" sz="2500" b="0" baseline="0" dirty="0" err="1">
                <a:solidFill>
                  <a:srgbClr val="000000"/>
                </a:solidFill>
              </a:rPr>
              <a:t>HI</a:t>
            </a:r>
            <a:r>
              <a:rPr lang="en-US" sz="2500" b="0" dirty="0" err="1">
                <a:solidFill>
                  <a:srgbClr val="000000"/>
                </a:solidFill>
              </a:rPr>
              <a:t>opt</a:t>
            </a:r>
            <a:r>
              <a:rPr lang="en-US" sz="2500" b="0" baseline="0" dirty="0">
                <a:solidFill>
                  <a:srgbClr val="000000"/>
                </a:solidFill>
              </a:rPr>
              <a:t>  ratios were all similar, while the the </a:t>
            </a:r>
            <a:r>
              <a:rPr lang="en-US" sz="2500" b="0" baseline="0" dirty="0" err="1">
                <a:solidFill>
                  <a:srgbClr val="000000"/>
                </a:solidFill>
              </a:rPr>
              <a:t>HI</a:t>
            </a:r>
            <a:r>
              <a:rPr lang="en-US" sz="2500" b="0" dirty="0" err="1">
                <a:solidFill>
                  <a:srgbClr val="000000"/>
                </a:solidFill>
              </a:rPr>
              <a:t>mode</a:t>
            </a:r>
            <a:r>
              <a:rPr lang="en-US" sz="2500" b="0" baseline="0" dirty="0">
                <a:solidFill>
                  <a:srgbClr val="000000"/>
                </a:solidFill>
              </a:rPr>
              <a:t> ratios were lowest in endothermic muscle and greatest in shallow muscle (Fig. 5; p &lt; 0.001). There were no differences when only tunas were considered (Fig. 6). Taken together, these results could mean that </a:t>
            </a:r>
            <a:r>
              <a:rPr lang="en-US" sz="2500" b="0" baseline="0" dirty="0" err="1">
                <a:solidFill>
                  <a:srgbClr val="000000"/>
                </a:solidFill>
              </a:rPr>
              <a:t>T</a:t>
            </a:r>
            <a:r>
              <a:rPr lang="en-US" sz="2500" b="0" dirty="0" err="1">
                <a:solidFill>
                  <a:srgbClr val="000000"/>
                </a:solidFill>
              </a:rPr>
              <a:t>opt</a:t>
            </a:r>
            <a:r>
              <a:rPr lang="en-US" sz="2500" b="0" baseline="0" dirty="0">
                <a:solidFill>
                  <a:srgbClr val="000000"/>
                </a:solidFill>
              </a:rPr>
              <a:t> or </a:t>
            </a:r>
            <a:r>
              <a:rPr lang="en-US" sz="2500" b="0" baseline="0" dirty="0" err="1">
                <a:solidFill>
                  <a:srgbClr val="000000"/>
                </a:solidFill>
              </a:rPr>
              <a:t>T</a:t>
            </a:r>
            <a:r>
              <a:rPr lang="en-US" sz="2500" b="0" dirty="0" err="1">
                <a:solidFill>
                  <a:srgbClr val="000000"/>
                </a:solidFill>
              </a:rPr>
              <a:t>mode</a:t>
            </a:r>
            <a:r>
              <a:rPr lang="en-US" sz="2500" b="0" baseline="0" dirty="0">
                <a:solidFill>
                  <a:srgbClr val="000000"/>
                </a:solidFill>
              </a:rPr>
              <a:t> are more informative than </a:t>
            </a:r>
            <a:r>
              <a:rPr lang="en-US" sz="2500" b="0" baseline="0" dirty="0" err="1">
                <a:solidFill>
                  <a:srgbClr val="000000"/>
                </a:solidFill>
              </a:rPr>
              <a:t>T</a:t>
            </a:r>
            <a:r>
              <a:rPr lang="en-US" sz="2500" b="0" dirty="0" err="1">
                <a:solidFill>
                  <a:srgbClr val="000000"/>
                </a:solidFill>
              </a:rPr>
              <a:t>max</a:t>
            </a:r>
            <a:r>
              <a:rPr lang="en-US" sz="2500" b="0" baseline="0" dirty="0">
                <a:solidFill>
                  <a:srgbClr val="000000"/>
                </a:solidFill>
              </a:rPr>
              <a:t> to assess the capacity for endothermy between muscle groups - and again, that endothermic and shallow muscles may experience water temperature differently. Conversely, deep muscle may be similar to endothermic and shallow muscles even though it lacks heat exchangers and is far from the skin. </a:t>
            </a:r>
            <a:endParaRPr lang="en-US" sz="2500" baseline="0" dirty="0"/>
          </a:p>
        </p:txBody>
      </p:sp>
      <p:sp>
        <p:nvSpPr>
          <p:cNvPr id="14339" name="Text Box 16"/>
          <p:cNvSpPr txBox="1">
            <a:spLocks noChangeArrowheads="1"/>
          </p:cNvSpPr>
          <p:nvPr/>
        </p:nvSpPr>
        <p:spPr bwMode="auto">
          <a:xfrm>
            <a:off x="8490859" y="668666"/>
            <a:ext cx="28019827" cy="430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25" tIns="39970" rIns="79925" bIns="39970">
            <a:spAutoFit/>
          </a:bodyPr>
          <a:lstStyle>
            <a:lvl1pPr defTabSz="5016500" eaLnBrk="0" hangingPunct="0">
              <a:defRPr sz="4000" b="1" baseline="-25000">
                <a:solidFill>
                  <a:schemeClr val="tx1"/>
                </a:solidFill>
                <a:latin typeface="Arial" pitchFamily="34" charset="0"/>
                <a:ea typeface="MS PGothic" pitchFamily="34" charset="-128"/>
              </a:defRPr>
            </a:lvl1pPr>
            <a:lvl2pPr marL="742950" indent="-285750" defTabSz="5016500" eaLnBrk="0" hangingPunct="0">
              <a:defRPr sz="4000" b="1" baseline="-25000">
                <a:solidFill>
                  <a:schemeClr val="tx1"/>
                </a:solidFill>
                <a:latin typeface="Arial" pitchFamily="34" charset="0"/>
                <a:ea typeface="MS PGothic" pitchFamily="34" charset="-128"/>
              </a:defRPr>
            </a:lvl2pPr>
            <a:lvl3pPr marL="1143000" indent="-228600" defTabSz="5016500" eaLnBrk="0" hangingPunct="0">
              <a:defRPr sz="4000" b="1" baseline="-25000">
                <a:solidFill>
                  <a:schemeClr val="tx1"/>
                </a:solidFill>
                <a:latin typeface="Arial" pitchFamily="34" charset="0"/>
                <a:ea typeface="MS PGothic" pitchFamily="34" charset="-128"/>
              </a:defRPr>
            </a:lvl3pPr>
            <a:lvl4pPr marL="1600200" indent="-228600" defTabSz="5016500" eaLnBrk="0" hangingPunct="0">
              <a:defRPr sz="4000" b="1" baseline="-25000">
                <a:solidFill>
                  <a:schemeClr val="tx1"/>
                </a:solidFill>
                <a:latin typeface="Arial" pitchFamily="34" charset="0"/>
                <a:ea typeface="MS PGothic" pitchFamily="34" charset="-128"/>
              </a:defRPr>
            </a:lvl4pPr>
            <a:lvl5pPr marL="2057400" indent="-228600" defTabSz="5016500" eaLnBrk="0" hangingPunct="0">
              <a:defRPr sz="4000" b="1" baseline="-25000">
                <a:solidFill>
                  <a:schemeClr val="tx1"/>
                </a:solidFill>
                <a:latin typeface="Arial" pitchFamily="34" charset="0"/>
                <a:ea typeface="MS PGothic" pitchFamily="34" charset="-128"/>
              </a:defRPr>
            </a:lvl5pPr>
            <a:lvl6pPr marL="25146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algn="ctr" eaLnBrk="1" hangingPunct="1">
              <a:spcBef>
                <a:spcPts val="0"/>
              </a:spcBef>
            </a:pPr>
            <a:r>
              <a:rPr lang="en-US" altLang="zh-CN" sz="7200" baseline="0" dirty="0">
                <a:ea typeface="SimSun" pitchFamily="2" charset="-122"/>
              </a:rPr>
              <a:t>Measuring the Capacity for Endothermy in Open-Ocean Fishes</a:t>
            </a:r>
          </a:p>
          <a:p>
            <a:pPr algn="ctr" eaLnBrk="1" hangingPunct="1">
              <a:spcBef>
                <a:spcPts val="0"/>
              </a:spcBef>
            </a:pPr>
            <a:r>
              <a:rPr lang="en-US" sz="8200" dirty="0"/>
              <a:t>James Moore and Ashley </a:t>
            </a:r>
            <a:r>
              <a:rPr lang="en-US" sz="8200" dirty="0" err="1"/>
              <a:t>Stoehr</a:t>
            </a:r>
            <a:endParaRPr lang="en-US" sz="8200" dirty="0"/>
          </a:p>
          <a:p>
            <a:pPr algn="ctr" eaLnBrk="1" hangingPunct="1">
              <a:spcBef>
                <a:spcPts val="0"/>
              </a:spcBef>
            </a:pPr>
            <a:endParaRPr lang="en-US" sz="8200" dirty="0"/>
          </a:p>
          <a:p>
            <a:pPr algn="ctr" eaLnBrk="1" hangingPunct="1">
              <a:spcBef>
                <a:spcPct val="50000"/>
              </a:spcBef>
            </a:pPr>
            <a:r>
              <a:rPr lang="en-US" altLang="zh-CN" sz="6200" baseline="0" dirty="0">
                <a:ea typeface="SimSun" pitchFamily="2" charset="-122"/>
              </a:rPr>
              <a:t>Sacred Heart University, Fairfield, Connecticut, United States</a:t>
            </a:r>
          </a:p>
        </p:txBody>
      </p:sp>
      <p:grpSp>
        <p:nvGrpSpPr>
          <p:cNvPr id="14340" name="Group 14339"/>
          <p:cNvGrpSpPr/>
          <p:nvPr/>
        </p:nvGrpSpPr>
        <p:grpSpPr>
          <a:xfrm>
            <a:off x="212334" y="5511813"/>
            <a:ext cx="13920022" cy="21945024"/>
            <a:chOff x="212334" y="5518079"/>
            <a:chExt cx="13920022" cy="21945024"/>
          </a:xfrm>
        </p:grpSpPr>
        <p:sp>
          <p:nvSpPr>
            <p:cNvPr id="14342" name="Rectangle 31"/>
            <p:cNvSpPr>
              <a:spLocks noChangeArrowheads="1"/>
            </p:cNvSpPr>
            <p:nvPr/>
          </p:nvSpPr>
          <p:spPr bwMode="auto">
            <a:xfrm>
              <a:off x="212334" y="5518079"/>
              <a:ext cx="13908024" cy="21945024"/>
            </a:xfrm>
            <a:prstGeom prst="rect">
              <a:avLst/>
            </a:prstGeom>
            <a:noFill/>
            <a:ln w="12700" cmpd="sng">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aseline="0"/>
            </a:p>
          </p:txBody>
        </p:sp>
        <p:sp>
          <p:nvSpPr>
            <p:cNvPr id="70" name="Rectangle 69"/>
            <p:cNvSpPr/>
            <p:nvPr/>
          </p:nvSpPr>
          <p:spPr>
            <a:xfrm>
              <a:off x="212334" y="5532062"/>
              <a:ext cx="13920022" cy="754053"/>
            </a:xfrm>
            <a:custGeom>
              <a:avLst/>
              <a:gdLst>
                <a:gd name="connsiteX0" fmla="*/ 0 w 16106775"/>
                <a:gd name="connsiteY0" fmla="*/ 0 h 646331"/>
                <a:gd name="connsiteX1" fmla="*/ 16106775 w 16106775"/>
                <a:gd name="connsiteY1" fmla="*/ 0 h 646331"/>
                <a:gd name="connsiteX2" fmla="*/ 16106775 w 16106775"/>
                <a:gd name="connsiteY2" fmla="*/ 646331 h 646331"/>
                <a:gd name="connsiteX3" fmla="*/ 0 w 16106775"/>
                <a:gd name="connsiteY3" fmla="*/ 646331 h 646331"/>
                <a:gd name="connsiteX4" fmla="*/ 0 w 16106775"/>
                <a:gd name="connsiteY4" fmla="*/ 0 h 646331"/>
                <a:gd name="connsiteX0" fmla="*/ 0 w 16106775"/>
                <a:gd name="connsiteY0" fmla="*/ 0 h 817781"/>
                <a:gd name="connsiteX1" fmla="*/ 16106775 w 16106775"/>
                <a:gd name="connsiteY1" fmla="*/ 0 h 817781"/>
                <a:gd name="connsiteX2" fmla="*/ 16106775 w 16106775"/>
                <a:gd name="connsiteY2" fmla="*/ 646331 h 817781"/>
                <a:gd name="connsiteX3" fmla="*/ 0 w 16106775"/>
                <a:gd name="connsiteY3" fmla="*/ 817781 h 817781"/>
                <a:gd name="connsiteX4" fmla="*/ 0 w 16106775"/>
                <a:gd name="connsiteY4" fmla="*/ 0 h 817781"/>
                <a:gd name="connsiteX0" fmla="*/ 0 w 16106775"/>
                <a:gd name="connsiteY0" fmla="*/ 0 h 817781"/>
                <a:gd name="connsiteX1" fmla="*/ 16106775 w 16106775"/>
                <a:gd name="connsiteY1" fmla="*/ 0 h 817781"/>
                <a:gd name="connsiteX2" fmla="*/ 16106775 w 16106775"/>
                <a:gd name="connsiteY2" fmla="*/ 817781 h 817781"/>
                <a:gd name="connsiteX3" fmla="*/ 0 w 16106775"/>
                <a:gd name="connsiteY3" fmla="*/ 817781 h 817781"/>
                <a:gd name="connsiteX4" fmla="*/ 0 w 16106775"/>
                <a:gd name="connsiteY4" fmla="*/ 0 h 817781"/>
                <a:gd name="connsiteX0" fmla="*/ 0 w 16106775"/>
                <a:gd name="connsiteY0" fmla="*/ 0 h 979756"/>
                <a:gd name="connsiteX1" fmla="*/ 16106775 w 16106775"/>
                <a:gd name="connsiteY1" fmla="*/ 0 h 979756"/>
                <a:gd name="connsiteX2" fmla="*/ 16106775 w 16106775"/>
                <a:gd name="connsiteY2" fmla="*/ 817781 h 979756"/>
                <a:gd name="connsiteX3" fmla="*/ 0 w 16106775"/>
                <a:gd name="connsiteY3" fmla="*/ 979756 h 979756"/>
                <a:gd name="connsiteX4" fmla="*/ 0 w 16106775"/>
                <a:gd name="connsiteY4" fmla="*/ 0 h 979756"/>
                <a:gd name="connsiteX0" fmla="*/ 0 w 16106775"/>
                <a:gd name="connsiteY0" fmla="*/ 0 h 979756"/>
                <a:gd name="connsiteX1" fmla="*/ 16106775 w 16106775"/>
                <a:gd name="connsiteY1" fmla="*/ 0 h 979756"/>
                <a:gd name="connsiteX2" fmla="*/ 16106775 w 16106775"/>
                <a:gd name="connsiteY2" fmla="*/ 979756 h 979756"/>
                <a:gd name="connsiteX3" fmla="*/ 0 w 16106775"/>
                <a:gd name="connsiteY3" fmla="*/ 979756 h 979756"/>
                <a:gd name="connsiteX4" fmla="*/ 0 w 16106775"/>
                <a:gd name="connsiteY4" fmla="*/ 0 h 979756"/>
                <a:gd name="connsiteX0" fmla="*/ 0 w 16106775"/>
                <a:gd name="connsiteY0" fmla="*/ 0 h 979756"/>
                <a:gd name="connsiteX1" fmla="*/ 16106775 w 16106775"/>
                <a:gd name="connsiteY1" fmla="*/ 0 h 979756"/>
                <a:gd name="connsiteX2" fmla="*/ 16106775 w 16106775"/>
                <a:gd name="connsiteY2" fmla="*/ 979756 h 979756"/>
                <a:gd name="connsiteX3" fmla="*/ 15741 w 16106775"/>
                <a:gd name="connsiteY3" fmla="*/ 763643 h 979756"/>
                <a:gd name="connsiteX4" fmla="*/ 0 w 16106775"/>
                <a:gd name="connsiteY4" fmla="*/ 0 h 979756"/>
                <a:gd name="connsiteX0" fmla="*/ 0 w 16106775"/>
                <a:gd name="connsiteY0" fmla="*/ 0 h 763643"/>
                <a:gd name="connsiteX1" fmla="*/ 16106775 w 16106775"/>
                <a:gd name="connsiteY1" fmla="*/ 0 h 763643"/>
                <a:gd name="connsiteX2" fmla="*/ 16091032 w 16106775"/>
                <a:gd name="connsiteY2" fmla="*/ 750930 h 763643"/>
                <a:gd name="connsiteX3" fmla="*/ 15741 w 16106775"/>
                <a:gd name="connsiteY3" fmla="*/ 763643 h 763643"/>
                <a:gd name="connsiteX4" fmla="*/ 0 w 16106775"/>
                <a:gd name="connsiteY4" fmla="*/ 0 h 76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6775" h="763643">
                  <a:moveTo>
                    <a:pt x="0" y="0"/>
                  </a:moveTo>
                  <a:lnTo>
                    <a:pt x="16106775" y="0"/>
                  </a:lnTo>
                  <a:lnTo>
                    <a:pt x="16091032" y="750930"/>
                  </a:lnTo>
                  <a:lnTo>
                    <a:pt x="15741" y="763643"/>
                  </a:lnTo>
                  <a:lnTo>
                    <a:pt x="0" y="0"/>
                  </a:lnTo>
                  <a:close/>
                </a:path>
              </a:pathLst>
            </a:custGeom>
            <a:solidFill>
              <a:srgbClr val="C00000"/>
            </a:solidFill>
            <a:ln w="12700" cmpd="sng">
              <a:noFill/>
            </a:ln>
          </p:spPr>
          <p:txBody>
            <a:bodyPr wrap="square">
              <a:spAutoFit/>
            </a:bodyPr>
            <a:lstStyle/>
            <a:p>
              <a:pPr algn="ctr">
                <a:defRPr/>
              </a:pPr>
              <a:r>
                <a:rPr lang="en-US" sz="4300" baseline="0" dirty="0">
                  <a:solidFill>
                    <a:schemeClr val="bg1"/>
                  </a:solidFill>
                  <a:latin typeface="Arial" charset="0"/>
                  <a:ea typeface="ＭＳ Ｐゴシック" charset="0"/>
                  <a:cs typeface="ＭＳ Ｐゴシック" charset="0"/>
                </a:rPr>
                <a:t>Introduction</a:t>
              </a:r>
            </a:p>
          </p:txBody>
        </p:sp>
      </p:grpSp>
      <p:sp>
        <p:nvSpPr>
          <p:cNvPr id="8" name="TextBox 7"/>
          <p:cNvSpPr txBox="1"/>
          <p:nvPr/>
        </p:nvSpPr>
        <p:spPr>
          <a:xfrm>
            <a:off x="536946" y="6485427"/>
            <a:ext cx="13258800" cy="6236252"/>
          </a:xfrm>
          <a:prstGeom prst="rect">
            <a:avLst/>
          </a:prstGeom>
          <a:noFill/>
        </p:spPr>
        <p:txBody>
          <a:bodyPr wrap="square" lIns="79925" tIns="39970" rIns="79925" bIns="39970" rtlCol="0">
            <a:spAutoFit/>
          </a:bodyPr>
          <a:lstStyle/>
          <a:p>
            <a:pPr algn="just">
              <a:spcBef>
                <a:spcPts val="0"/>
              </a:spcBef>
              <a:spcAft>
                <a:spcPts val="0"/>
              </a:spcAft>
            </a:pPr>
            <a:r>
              <a:rPr lang="en-US" sz="2500" b="0" baseline="0" dirty="0">
                <a:solidFill>
                  <a:srgbClr val="000000"/>
                </a:solidFill>
              </a:rPr>
              <a:t>Temperature is important to living things because it impacts metabolism - warmer temperatures increase rates of chemical reactions and can increase performance.</a:t>
            </a:r>
            <a:r>
              <a:rPr lang="en-US" sz="2500" b="0" baseline="30000" dirty="0">
                <a:solidFill>
                  <a:srgbClr val="000000"/>
                </a:solidFill>
              </a:rPr>
              <a:t>1</a:t>
            </a:r>
            <a:r>
              <a:rPr lang="en-US" sz="2500" b="0" baseline="0" dirty="0">
                <a:solidFill>
                  <a:srgbClr val="000000"/>
                </a:solidFill>
              </a:rPr>
              <a:t> Most animals are ectothermic, meaning they cannot retain enough metabolic heat to elevate their body temperature above the environment; however, endothermic animals retain metabolic heat, allowing for warmer and more stable body temperatures.</a:t>
            </a:r>
            <a:r>
              <a:rPr lang="en-US" sz="2500" b="0" baseline="30000" dirty="0">
                <a:solidFill>
                  <a:srgbClr val="000000"/>
                </a:solidFill>
              </a:rPr>
              <a:t>2,3</a:t>
            </a:r>
          </a:p>
          <a:p>
            <a:pPr algn="just">
              <a:spcBef>
                <a:spcPts val="0"/>
              </a:spcBef>
              <a:spcAft>
                <a:spcPts val="0"/>
              </a:spcAft>
            </a:pPr>
            <a:endParaRPr lang="en-US" sz="2500" b="0" baseline="0" dirty="0">
              <a:solidFill>
                <a:srgbClr val="000000"/>
              </a:solidFill>
            </a:endParaRPr>
          </a:p>
          <a:p>
            <a:pPr algn="just">
              <a:spcBef>
                <a:spcPts val="0"/>
              </a:spcBef>
              <a:spcAft>
                <a:spcPts val="0"/>
              </a:spcAft>
            </a:pPr>
            <a:r>
              <a:rPr lang="en-US" sz="2500" b="0" baseline="0" dirty="0">
                <a:solidFill>
                  <a:srgbClr val="000000"/>
                </a:solidFill>
              </a:rPr>
              <a:t>Only ~30 out of 30,000+ species of fishes are able to maintain areas of the body at warmer temperatures.</a:t>
            </a:r>
            <a:r>
              <a:rPr lang="en-US" sz="2500" b="0" baseline="30000" dirty="0">
                <a:solidFill>
                  <a:srgbClr val="000000"/>
                </a:solidFill>
              </a:rPr>
              <a:t>4</a:t>
            </a:r>
            <a:r>
              <a:rPr lang="en-US" sz="2500" b="0" baseline="0" dirty="0">
                <a:solidFill>
                  <a:srgbClr val="000000"/>
                </a:solidFill>
              </a:rPr>
              <a:t> Most endothermic fishes have counter-current heat exchangers to keep the aerobic sustained swimming muscle warm.</a:t>
            </a:r>
            <a:r>
              <a:rPr lang="en-US" sz="2500" b="0" baseline="30000" dirty="0">
                <a:solidFill>
                  <a:srgbClr val="000000"/>
                </a:solidFill>
              </a:rPr>
              <a:t>1</a:t>
            </a:r>
            <a:r>
              <a:rPr lang="en-US" sz="2500" b="0" baseline="0" dirty="0">
                <a:solidFill>
                  <a:srgbClr val="000000"/>
                </a:solidFill>
              </a:rPr>
              <a:t> Despite this, telemetry studies reveal that muscle temperatures can fluctuate as fishes move through water masses of different temperatures (Figs. 1-2).</a:t>
            </a:r>
            <a:r>
              <a:rPr lang="en-US" sz="2500" b="0" baseline="30000" dirty="0">
                <a:solidFill>
                  <a:srgbClr val="000000"/>
                </a:solidFill>
              </a:rPr>
              <a:t>5</a:t>
            </a:r>
            <a:r>
              <a:rPr lang="en-US" sz="2500" b="0" baseline="0" dirty="0">
                <a:solidFill>
                  <a:srgbClr val="000000"/>
                </a:solidFill>
              </a:rPr>
              <a:t> This makes these fishes more similar to small, heterothermic animals, which variably regulate or conform different tissues to environmental temperature - rather than larger, endothermic animals with stable body temperatures.</a:t>
            </a:r>
            <a:r>
              <a:rPr lang="en-US" sz="2500" b="0" baseline="30000" dirty="0">
                <a:solidFill>
                  <a:srgbClr val="000000"/>
                </a:solidFill>
              </a:rPr>
              <a:t>3</a:t>
            </a:r>
            <a:r>
              <a:rPr lang="en-US" sz="2500" b="0" baseline="0" dirty="0">
                <a:solidFill>
                  <a:srgbClr val="000000"/>
                </a:solidFill>
              </a:rPr>
              <a:t> This, coupled with difficulty in confirming thermistor position in muscle, may be why classifying fishes as either endothermic or ectothermic rarely reveals physiological trends related to the evolution of endothermy (e.g. swimming speed; muscle biochemistry; movement patterns). </a:t>
            </a:r>
            <a:r>
              <a:rPr lang="en-US" sz="2500" b="0" baseline="30000" dirty="0">
                <a:solidFill>
                  <a:srgbClr val="000000"/>
                </a:solidFill>
              </a:rPr>
              <a:t>1,4</a:t>
            </a:r>
            <a:endParaRPr lang="en-US" sz="2500" b="0" baseline="30000" dirty="0"/>
          </a:p>
        </p:txBody>
      </p:sp>
      <p:grpSp>
        <p:nvGrpSpPr>
          <p:cNvPr id="25" name="Group 24"/>
          <p:cNvGrpSpPr/>
          <p:nvPr/>
        </p:nvGrpSpPr>
        <p:grpSpPr>
          <a:xfrm>
            <a:off x="29686530" y="27862577"/>
            <a:ext cx="13919190" cy="5019783"/>
            <a:chOff x="34823399" y="26522362"/>
            <a:chExt cx="15454361" cy="5275405"/>
          </a:xfrm>
        </p:grpSpPr>
        <p:sp>
          <p:nvSpPr>
            <p:cNvPr id="14344" name="Rectangle 36"/>
            <p:cNvSpPr>
              <a:spLocks noChangeArrowheads="1"/>
            </p:cNvSpPr>
            <p:nvPr/>
          </p:nvSpPr>
          <p:spPr bwMode="auto">
            <a:xfrm>
              <a:off x="34823399" y="26522363"/>
              <a:ext cx="15441963" cy="5275404"/>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aseline="0"/>
            </a:p>
          </p:txBody>
        </p:sp>
        <p:sp>
          <p:nvSpPr>
            <p:cNvPr id="68" name="Rectangle 2"/>
            <p:cNvSpPr txBox="1">
              <a:spLocks noChangeArrowheads="1"/>
            </p:cNvSpPr>
            <p:nvPr/>
          </p:nvSpPr>
          <p:spPr>
            <a:xfrm>
              <a:off x="34835797" y="26522362"/>
              <a:ext cx="15441963" cy="819991"/>
            </a:xfrm>
            <a:custGeom>
              <a:avLst/>
              <a:gdLst>
                <a:gd name="connsiteX0" fmla="*/ 0 w 15528165"/>
                <a:gd name="connsiteY0" fmla="*/ 0 h 838200"/>
                <a:gd name="connsiteX1" fmla="*/ 15528165 w 15528165"/>
                <a:gd name="connsiteY1" fmla="*/ 0 h 838200"/>
                <a:gd name="connsiteX2" fmla="*/ 15528165 w 15528165"/>
                <a:gd name="connsiteY2" fmla="*/ 838200 h 838200"/>
                <a:gd name="connsiteX3" fmla="*/ 0 w 15528165"/>
                <a:gd name="connsiteY3" fmla="*/ 838200 h 838200"/>
                <a:gd name="connsiteX4" fmla="*/ 0 w 15528165"/>
                <a:gd name="connsiteY4" fmla="*/ 0 h 838200"/>
                <a:gd name="connsiteX0" fmla="*/ 0 w 15528165"/>
                <a:gd name="connsiteY0" fmla="*/ 0 h 939800"/>
                <a:gd name="connsiteX1" fmla="*/ 15528165 w 15528165"/>
                <a:gd name="connsiteY1" fmla="*/ 0 h 939800"/>
                <a:gd name="connsiteX2" fmla="*/ 15528165 w 15528165"/>
                <a:gd name="connsiteY2" fmla="*/ 838200 h 939800"/>
                <a:gd name="connsiteX3" fmla="*/ 14515 w 15528165"/>
                <a:gd name="connsiteY3" fmla="*/ 939800 h 939800"/>
                <a:gd name="connsiteX4" fmla="*/ 0 w 15528165"/>
                <a:gd name="connsiteY4" fmla="*/ 0 h 939800"/>
                <a:gd name="connsiteX0" fmla="*/ 14514 w 15542679"/>
                <a:gd name="connsiteY0" fmla="*/ 0 h 896257"/>
                <a:gd name="connsiteX1" fmla="*/ 15542679 w 15542679"/>
                <a:gd name="connsiteY1" fmla="*/ 0 h 896257"/>
                <a:gd name="connsiteX2" fmla="*/ 15542679 w 15542679"/>
                <a:gd name="connsiteY2" fmla="*/ 838200 h 896257"/>
                <a:gd name="connsiteX3" fmla="*/ 0 w 15542679"/>
                <a:gd name="connsiteY3" fmla="*/ 896257 h 896257"/>
                <a:gd name="connsiteX4" fmla="*/ 14514 w 15542679"/>
                <a:gd name="connsiteY4" fmla="*/ 0 h 896257"/>
                <a:gd name="connsiteX0" fmla="*/ 14514 w 15542679"/>
                <a:gd name="connsiteY0" fmla="*/ 0 h 925285"/>
                <a:gd name="connsiteX1" fmla="*/ 15542679 w 15542679"/>
                <a:gd name="connsiteY1" fmla="*/ 0 h 925285"/>
                <a:gd name="connsiteX2" fmla="*/ 15542679 w 15542679"/>
                <a:gd name="connsiteY2" fmla="*/ 925285 h 925285"/>
                <a:gd name="connsiteX3" fmla="*/ 0 w 15542679"/>
                <a:gd name="connsiteY3" fmla="*/ 896257 h 925285"/>
                <a:gd name="connsiteX4" fmla="*/ 14514 w 15542679"/>
                <a:gd name="connsiteY4" fmla="*/ 0 h 925285"/>
                <a:gd name="connsiteX0" fmla="*/ 14514 w 15542679"/>
                <a:gd name="connsiteY0" fmla="*/ 0 h 896257"/>
                <a:gd name="connsiteX1" fmla="*/ 15542679 w 15542679"/>
                <a:gd name="connsiteY1" fmla="*/ 0 h 896257"/>
                <a:gd name="connsiteX2" fmla="*/ 15528164 w 15542679"/>
                <a:gd name="connsiteY2" fmla="*/ 867228 h 896257"/>
                <a:gd name="connsiteX3" fmla="*/ 0 w 15542679"/>
                <a:gd name="connsiteY3" fmla="*/ 896257 h 896257"/>
                <a:gd name="connsiteX4" fmla="*/ 14514 w 15542679"/>
                <a:gd name="connsiteY4" fmla="*/ 0 h 896257"/>
                <a:gd name="connsiteX0" fmla="*/ 14514 w 15542679"/>
                <a:gd name="connsiteY0" fmla="*/ 0 h 925285"/>
                <a:gd name="connsiteX1" fmla="*/ 15542679 w 15542679"/>
                <a:gd name="connsiteY1" fmla="*/ 0 h 925285"/>
                <a:gd name="connsiteX2" fmla="*/ 15499136 w 15542679"/>
                <a:gd name="connsiteY2" fmla="*/ 925285 h 925285"/>
                <a:gd name="connsiteX3" fmla="*/ 0 w 15542679"/>
                <a:gd name="connsiteY3" fmla="*/ 896257 h 925285"/>
                <a:gd name="connsiteX4" fmla="*/ 14514 w 15542679"/>
                <a:gd name="connsiteY4" fmla="*/ 0 h 925285"/>
                <a:gd name="connsiteX0" fmla="*/ 14514 w 15542679"/>
                <a:gd name="connsiteY0" fmla="*/ 0 h 925285"/>
                <a:gd name="connsiteX1" fmla="*/ 15542679 w 15542679"/>
                <a:gd name="connsiteY1" fmla="*/ 0 h 925285"/>
                <a:gd name="connsiteX2" fmla="*/ 15542679 w 15542679"/>
                <a:gd name="connsiteY2" fmla="*/ 925285 h 925285"/>
                <a:gd name="connsiteX3" fmla="*/ 0 w 15542679"/>
                <a:gd name="connsiteY3" fmla="*/ 896257 h 925285"/>
                <a:gd name="connsiteX4" fmla="*/ 14514 w 15542679"/>
                <a:gd name="connsiteY4" fmla="*/ 0 h 925285"/>
                <a:gd name="connsiteX0" fmla="*/ 14514 w 15542679"/>
                <a:gd name="connsiteY0" fmla="*/ 0 h 925285"/>
                <a:gd name="connsiteX1" fmla="*/ 15542679 w 15542679"/>
                <a:gd name="connsiteY1" fmla="*/ 0 h 925285"/>
                <a:gd name="connsiteX2" fmla="*/ 15542679 w 15542679"/>
                <a:gd name="connsiteY2" fmla="*/ 925285 h 925285"/>
                <a:gd name="connsiteX3" fmla="*/ 0 w 15542679"/>
                <a:gd name="connsiteY3" fmla="*/ 819990 h 925285"/>
                <a:gd name="connsiteX4" fmla="*/ 14514 w 15542679"/>
                <a:gd name="connsiteY4" fmla="*/ 0 h 925285"/>
                <a:gd name="connsiteX0" fmla="*/ 14514 w 15542679"/>
                <a:gd name="connsiteY0" fmla="*/ 0 h 819990"/>
                <a:gd name="connsiteX1" fmla="*/ 15542679 w 15542679"/>
                <a:gd name="connsiteY1" fmla="*/ 0 h 819990"/>
                <a:gd name="connsiteX2" fmla="*/ 15542679 w 15542679"/>
                <a:gd name="connsiteY2" fmla="*/ 818511 h 819990"/>
                <a:gd name="connsiteX3" fmla="*/ 0 w 15542679"/>
                <a:gd name="connsiteY3" fmla="*/ 819990 h 819990"/>
                <a:gd name="connsiteX4" fmla="*/ 14514 w 15542679"/>
                <a:gd name="connsiteY4" fmla="*/ 0 h 81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2679" h="819990">
                  <a:moveTo>
                    <a:pt x="14514" y="0"/>
                  </a:moveTo>
                  <a:lnTo>
                    <a:pt x="15542679" y="0"/>
                  </a:lnTo>
                  <a:lnTo>
                    <a:pt x="15542679" y="818511"/>
                  </a:lnTo>
                  <a:lnTo>
                    <a:pt x="0" y="819990"/>
                  </a:lnTo>
                  <a:lnTo>
                    <a:pt x="14514" y="0"/>
                  </a:lnTo>
                  <a:close/>
                </a:path>
              </a:pathLst>
            </a:custGeom>
            <a:solidFill>
              <a:srgbClr val="C00000"/>
            </a:solidFill>
          </p:spPr>
          <p:txBody>
            <a:bodyPr/>
            <a:lstStyle>
              <a:lvl1pPr defTabSz="5016500" eaLnBrk="0" hangingPunct="0">
                <a:defRPr sz="4000" b="1" baseline="-25000">
                  <a:solidFill>
                    <a:schemeClr val="tx1"/>
                  </a:solidFill>
                  <a:latin typeface="Arial" pitchFamily="34" charset="0"/>
                  <a:ea typeface="MS PGothic" pitchFamily="34" charset="-128"/>
                </a:defRPr>
              </a:lvl1pPr>
              <a:lvl2pPr marL="742950" indent="-285750" defTabSz="5016500" eaLnBrk="0" hangingPunct="0">
                <a:defRPr sz="4000" b="1" baseline="-25000">
                  <a:solidFill>
                    <a:schemeClr val="tx1"/>
                  </a:solidFill>
                  <a:latin typeface="Arial" pitchFamily="34" charset="0"/>
                  <a:ea typeface="MS PGothic" pitchFamily="34" charset="-128"/>
                </a:defRPr>
              </a:lvl2pPr>
              <a:lvl3pPr marL="1143000" indent="-228600" defTabSz="5016500" eaLnBrk="0" hangingPunct="0">
                <a:defRPr sz="4000" b="1" baseline="-25000">
                  <a:solidFill>
                    <a:schemeClr val="tx1"/>
                  </a:solidFill>
                  <a:latin typeface="Arial" pitchFamily="34" charset="0"/>
                  <a:ea typeface="MS PGothic" pitchFamily="34" charset="-128"/>
                </a:defRPr>
              </a:lvl3pPr>
              <a:lvl4pPr marL="1600200" indent="-228600" defTabSz="5016500" eaLnBrk="0" hangingPunct="0">
                <a:defRPr sz="4000" b="1" baseline="-25000">
                  <a:solidFill>
                    <a:schemeClr val="tx1"/>
                  </a:solidFill>
                  <a:latin typeface="Arial" pitchFamily="34" charset="0"/>
                  <a:ea typeface="MS PGothic" pitchFamily="34" charset="-128"/>
                </a:defRPr>
              </a:lvl4pPr>
              <a:lvl5pPr marL="2057400" indent="-228600" defTabSz="5016500" eaLnBrk="0" hangingPunct="0">
                <a:defRPr sz="4000" b="1" baseline="-25000">
                  <a:solidFill>
                    <a:schemeClr val="tx1"/>
                  </a:solidFill>
                  <a:latin typeface="Arial" pitchFamily="34" charset="0"/>
                  <a:ea typeface="MS PGothic" pitchFamily="34" charset="-128"/>
                </a:defRPr>
              </a:lvl5pPr>
              <a:lvl6pPr marL="25146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algn="ctr" eaLnBrk="1" hangingPunct="1"/>
              <a:r>
                <a:rPr lang="en-US" sz="4300" baseline="0" dirty="0">
                  <a:solidFill>
                    <a:schemeClr val="bg1"/>
                  </a:solidFill>
                  <a:ea typeface="ヒラギノ角ゴ Pro W3" charset="-128"/>
                </a:rPr>
                <a:t>Future Directions and Acknowledgements</a:t>
              </a:r>
              <a:endParaRPr lang="en-US" baseline="0" dirty="0">
                <a:solidFill>
                  <a:schemeClr val="bg1"/>
                </a:solidFill>
                <a:ea typeface="ヒラギノ角ゴ Pro W3" charset="-128"/>
              </a:endParaRPr>
            </a:p>
          </p:txBody>
        </p:sp>
      </p:grpSp>
      <p:grpSp>
        <p:nvGrpSpPr>
          <p:cNvPr id="2" name="Group 1"/>
          <p:cNvGrpSpPr/>
          <p:nvPr/>
        </p:nvGrpSpPr>
        <p:grpSpPr>
          <a:xfrm>
            <a:off x="14759486" y="5511813"/>
            <a:ext cx="14376428" cy="12020705"/>
            <a:chOff x="14759486" y="5511813"/>
            <a:chExt cx="14376428" cy="12020705"/>
          </a:xfrm>
        </p:grpSpPr>
        <p:sp>
          <p:nvSpPr>
            <p:cNvPr id="9" name="Rectangle 8"/>
            <p:cNvSpPr/>
            <p:nvPr/>
          </p:nvSpPr>
          <p:spPr>
            <a:xfrm>
              <a:off x="14759486" y="5511813"/>
              <a:ext cx="14374368" cy="754053"/>
            </a:xfrm>
            <a:custGeom>
              <a:avLst/>
              <a:gdLst>
                <a:gd name="connsiteX0" fmla="*/ 0 w 16230600"/>
                <a:gd name="connsiteY0" fmla="*/ 0 h 646331"/>
                <a:gd name="connsiteX1" fmla="*/ 16230600 w 16230600"/>
                <a:gd name="connsiteY1" fmla="*/ 0 h 646331"/>
                <a:gd name="connsiteX2" fmla="*/ 16230600 w 16230600"/>
                <a:gd name="connsiteY2" fmla="*/ 646331 h 646331"/>
                <a:gd name="connsiteX3" fmla="*/ 0 w 16230600"/>
                <a:gd name="connsiteY3" fmla="*/ 646331 h 646331"/>
                <a:gd name="connsiteX4" fmla="*/ 0 w 16230600"/>
                <a:gd name="connsiteY4" fmla="*/ 0 h 646331"/>
                <a:gd name="connsiteX0" fmla="*/ 0 w 16230600"/>
                <a:gd name="connsiteY0" fmla="*/ 0 h 817781"/>
                <a:gd name="connsiteX1" fmla="*/ 16230600 w 16230600"/>
                <a:gd name="connsiteY1" fmla="*/ 0 h 817781"/>
                <a:gd name="connsiteX2" fmla="*/ 16230600 w 16230600"/>
                <a:gd name="connsiteY2" fmla="*/ 646331 h 817781"/>
                <a:gd name="connsiteX3" fmla="*/ 57150 w 16230600"/>
                <a:gd name="connsiteY3" fmla="*/ 817781 h 817781"/>
                <a:gd name="connsiteX4" fmla="*/ 0 w 16230600"/>
                <a:gd name="connsiteY4" fmla="*/ 0 h 817781"/>
                <a:gd name="connsiteX0" fmla="*/ 0 w 16230600"/>
                <a:gd name="connsiteY0" fmla="*/ 0 h 846356"/>
                <a:gd name="connsiteX1" fmla="*/ 16230600 w 16230600"/>
                <a:gd name="connsiteY1" fmla="*/ 0 h 846356"/>
                <a:gd name="connsiteX2" fmla="*/ 16202025 w 16230600"/>
                <a:gd name="connsiteY2" fmla="*/ 846356 h 846356"/>
                <a:gd name="connsiteX3" fmla="*/ 57150 w 16230600"/>
                <a:gd name="connsiteY3" fmla="*/ 817781 h 846356"/>
                <a:gd name="connsiteX4" fmla="*/ 0 w 16230600"/>
                <a:gd name="connsiteY4" fmla="*/ 0 h 846356"/>
                <a:gd name="connsiteX0" fmla="*/ 0 w 16230600"/>
                <a:gd name="connsiteY0" fmla="*/ 0 h 932081"/>
                <a:gd name="connsiteX1" fmla="*/ 16230600 w 16230600"/>
                <a:gd name="connsiteY1" fmla="*/ 0 h 932081"/>
                <a:gd name="connsiteX2" fmla="*/ 16202025 w 16230600"/>
                <a:gd name="connsiteY2" fmla="*/ 846356 h 932081"/>
                <a:gd name="connsiteX3" fmla="*/ 0 w 16230600"/>
                <a:gd name="connsiteY3" fmla="*/ 932081 h 932081"/>
                <a:gd name="connsiteX4" fmla="*/ 0 w 16230600"/>
                <a:gd name="connsiteY4" fmla="*/ 0 h 932081"/>
                <a:gd name="connsiteX0" fmla="*/ 0 w 16230600"/>
                <a:gd name="connsiteY0" fmla="*/ 0 h 960656"/>
                <a:gd name="connsiteX1" fmla="*/ 16230600 w 16230600"/>
                <a:gd name="connsiteY1" fmla="*/ 0 h 960656"/>
                <a:gd name="connsiteX2" fmla="*/ 16202025 w 16230600"/>
                <a:gd name="connsiteY2" fmla="*/ 960656 h 960656"/>
                <a:gd name="connsiteX3" fmla="*/ 0 w 16230600"/>
                <a:gd name="connsiteY3" fmla="*/ 932081 h 960656"/>
                <a:gd name="connsiteX4" fmla="*/ 0 w 16230600"/>
                <a:gd name="connsiteY4" fmla="*/ 0 h 960656"/>
                <a:gd name="connsiteX0" fmla="*/ 0 w 16230600"/>
                <a:gd name="connsiteY0" fmla="*/ 0 h 1229383"/>
                <a:gd name="connsiteX1" fmla="*/ 16230600 w 16230600"/>
                <a:gd name="connsiteY1" fmla="*/ 0 h 1229383"/>
                <a:gd name="connsiteX2" fmla="*/ 16202025 w 16230600"/>
                <a:gd name="connsiteY2" fmla="*/ 960656 h 1229383"/>
                <a:gd name="connsiteX3" fmla="*/ 28575 w 16230600"/>
                <a:gd name="connsiteY3" fmla="*/ 1229383 h 1229383"/>
                <a:gd name="connsiteX4" fmla="*/ 0 w 16230600"/>
                <a:gd name="connsiteY4" fmla="*/ 0 h 1229383"/>
                <a:gd name="connsiteX0" fmla="*/ 0 w 16230600"/>
                <a:gd name="connsiteY0" fmla="*/ 0 h 1257958"/>
                <a:gd name="connsiteX1" fmla="*/ 16230600 w 16230600"/>
                <a:gd name="connsiteY1" fmla="*/ 0 h 1257958"/>
                <a:gd name="connsiteX2" fmla="*/ 16173450 w 16230600"/>
                <a:gd name="connsiteY2" fmla="*/ 1257958 h 1257958"/>
                <a:gd name="connsiteX3" fmla="*/ 28575 w 16230600"/>
                <a:gd name="connsiteY3" fmla="*/ 1229383 h 1257958"/>
                <a:gd name="connsiteX4" fmla="*/ 0 w 16230600"/>
                <a:gd name="connsiteY4" fmla="*/ 0 h 1257958"/>
                <a:gd name="connsiteX0" fmla="*/ 0 w 16230600"/>
                <a:gd name="connsiteY0" fmla="*/ 0 h 1428710"/>
                <a:gd name="connsiteX1" fmla="*/ 16230600 w 16230600"/>
                <a:gd name="connsiteY1" fmla="*/ 0 h 1428710"/>
                <a:gd name="connsiteX2" fmla="*/ 16173450 w 16230600"/>
                <a:gd name="connsiteY2" fmla="*/ 1257958 h 1428710"/>
                <a:gd name="connsiteX3" fmla="*/ 28575 w 16230600"/>
                <a:gd name="connsiteY3" fmla="*/ 1428710 h 1428710"/>
                <a:gd name="connsiteX4" fmla="*/ 0 w 16230600"/>
                <a:gd name="connsiteY4" fmla="*/ 0 h 1428710"/>
                <a:gd name="connsiteX0" fmla="*/ 0 w 16234410"/>
                <a:gd name="connsiteY0" fmla="*/ 0 h 1507116"/>
                <a:gd name="connsiteX1" fmla="*/ 16230600 w 16234410"/>
                <a:gd name="connsiteY1" fmla="*/ 0 h 1507116"/>
                <a:gd name="connsiteX2" fmla="*/ 16234410 w 16234410"/>
                <a:gd name="connsiteY2" fmla="*/ 1507116 h 1507116"/>
                <a:gd name="connsiteX3" fmla="*/ 28575 w 16234410"/>
                <a:gd name="connsiteY3" fmla="*/ 1428710 h 1507116"/>
                <a:gd name="connsiteX4" fmla="*/ 0 w 16234410"/>
                <a:gd name="connsiteY4" fmla="*/ 0 h 1507116"/>
                <a:gd name="connsiteX0" fmla="*/ 0 w 16234410"/>
                <a:gd name="connsiteY0" fmla="*/ 0 h 1628036"/>
                <a:gd name="connsiteX1" fmla="*/ 16230600 w 16234410"/>
                <a:gd name="connsiteY1" fmla="*/ 0 h 1628036"/>
                <a:gd name="connsiteX2" fmla="*/ 16234410 w 16234410"/>
                <a:gd name="connsiteY2" fmla="*/ 1507116 h 1628036"/>
                <a:gd name="connsiteX3" fmla="*/ 59055 w 16234410"/>
                <a:gd name="connsiteY3" fmla="*/ 1628036 h 1628036"/>
                <a:gd name="connsiteX4" fmla="*/ 0 w 16234410"/>
                <a:gd name="connsiteY4" fmla="*/ 0 h 1628036"/>
                <a:gd name="connsiteX0" fmla="*/ 0 w 16230600"/>
                <a:gd name="connsiteY0" fmla="*/ 0 h 1706442"/>
                <a:gd name="connsiteX1" fmla="*/ 16230600 w 16230600"/>
                <a:gd name="connsiteY1" fmla="*/ 0 h 1706442"/>
                <a:gd name="connsiteX2" fmla="*/ 16173450 w 16230600"/>
                <a:gd name="connsiteY2" fmla="*/ 1706442 h 1706442"/>
                <a:gd name="connsiteX3" fmla="*/ 59055 w 16230600"/>
                <a:gd name="connsiteY3" fmla="*/ 1628036 h 1706442"/>
                <a:gd name="connsiteX4" fmla="*/ 0 w 16230600"/>
                <a:gd name="connsiteY4" fmla="*/ 0 h 1706442"/>
                <a:gd name="connsiteX0" fmla="*/ 0 w 16230600"/>
                <a:gd name="connsiteY0" fmla="*/ 0 h 1706442"/>
                <a:gd name="connsiteX1" fmla="*/ 16230600 w 16230600"/>
                <a:gd name="connsiteY1" fmla="*/ 0 h 1706442"/>
                <a:gd name="connsiteX2" fmla="*/ 16173450 w 16230600"/>
                <a:gd name="connsiteY2" fmla="*/ 1706442 h 1706442"/>
                <a:gd name="connsiteX3" fmla="*/ 1905 w 16230600"/>
                <a:gd name="connsiteY3" fmla="*/ 1690325 h 1706442"/>
                <a:gd name="connsiteX4" fmla="*/ 0 w 16230600"/>
                <a:gd name="connsiteY4" fmla="*/ 0 h 1706442"/>
                <a:gd name="connsiteX0" fmla="*/ 0 w 16230600"/>
                <a:gd name="connsiteY0" fmla="*/ 0 h 1706442"/>
                <a:gd name="connsiteX1" fmla="*/ 16230600 w 16230600"/>
                <a:gd name="connsiteY1" fmla="*/ 0 h 1706442"/>
                <a:gd name="connsiteX2" fmla="*/ 16216993 w 16230600"/>
                <a:gd name="connsiteY2" fmla="*/ 1706442 h 1706442"/>
                <a:gd name="connsiteX3" fmla="*/ 1905 w 16230600"/>
                <a:gd name="connsiteY3" fmla="*/ 1690325 h 1706442"/>
                <a:gd name="connsiteX4" fmla="*/ 0 w 16230600"/>
                <a:gd name="connsiteY4" fmla="*/ 0 h 1706442"/>
                <a:gd name="connsiteX0" fmla="*/ 36195 w 16266795"/>
                <a:gd name="connsiteY0" fmla="*/ 0 h 2028313"/>
                <a:gd name="connsiteX1" fmla="*/ 16266795 w 16266795"/>
                <a:gd name="connsiteY1" fmla="*/ 0 h 2028313"/>
                <a:gd name="connsiteX2" fmla="*/ 16253188 w 16266795"/>
                <a:gd name="connsiteY2" fmla="*/ 1706442 h 2028313"/>
                <a:gd name="connsiteX3" fmla="*/ 0 w 16266795"/>
                <a:gd name="connsiteY3" fmla="*/ 2028313 h 2028313"/>
                <a:gd name="connsiteX4" fmla="*/ 36195 w 16266795"/>
                <a:gd name="connsiteY4" fmla="*/ 0 h 2028313"/>
                <a:gd name="connsiteX0" fmla="*/ 0 w 16230600"/>
                <a:gd name="connsiteY0" fmla="*/ 0 h 2028313"/>
                <a:gd name="connsiteX1" fmla="*/ 16230600 w 16230600"/>
                <a:gd name="connsiteY1" fmla="*/ 0 h 2028313"/>
                <a:gd name="connsiteX2" fmla="*/ 16216993 w 16230600"/>
                <a:gd name="connsiteY2" fmla="*/ 1706442 h 2028313"/>
                <a:gd name="connsiteX3" fmla="*/ 14605 w 16230600"/>
                <a:gd name="connsiteY3" fmla="*/ 2028313 h 2028313"/>
                <a:gd name="connsiteX4" fmla="*/ 0 w 16230600"/>
                <a:gd name="connsiteY4" fmla="*/ 0 h 2028313"/>
                <a:gd name="connsiteX0" fmla="*/ 0 w 16230600"/>
                <a:gd name="connsiteY0" fmla="*/ 0 h 2140976"/>
                <a:gd name="connsiteX1" fmla="*/ 16230600 w 16230600"/>
                <a:gd name="connsiteY1" fmla="*/ 0 h 2140976"/>
                <a:gd name="connsiteX2" fmla="*/ 16216993 w 16230600"/>
                <a:gd name="connsiteY2" fmla="*/ 1706442 h 2140976"/>
                <a:gd name="connsiteX3" fmla="*/ 40005 w 16230600"/>
                <a:gd name="connsiteY3" fmla="*/ 2140976 h 2140976"/>
                <a:gd name="connsiteX4" fmla="*/ 0 w 16230600"/>
                <a:gd name="connsiteY4" fmla="*/ 0 h 2140976"/>
                <a:gd name="connsiteX0" fmla="*/ 0 w 16230600"/>
                <a:gd name="connsiteY0" fmla="*/ 0 h 2140976"/>
                <a:gd name="connsiteX1" fmla="*/ 16230600 w 16230600"/>
                <a:gd name="connsiteY1" fmla="*/ 0 h 2140976"/>
                <a:gd name="connsiteX2" fmla="*/ 16216993 w 16230600"/>
                <a:gd name="connsiteY2" fmla="*/ 1706442 h 2140976"/>
                <a:gd name="connsiteX3" fmla="*/ 14605 w 16230600"/>
                <a:gd name="connsiteY3" fmla="*/ 2140976 h 2140976"/>
                <a:gd name="connsiteX4" fmla="*/ 0 w 16230600"/>
                <a:gd name="connsiteY4" fmla="*/ 0 h 2140976"/>
                <a:gd name="connsiteX0" fmla="*/ 0 w 16242393"/>
                <a:gd name="connsiteY0" fmla="*/ 0 h 2140976"/>
                <a:gd name="connsiteX1" fmla="*/ 16230600 w 16242393"/>
                <a:gd name="connsiteY1" fmla="*/ 0 h 2140976"/>
                <a:gd name="connsiteX2" fmla="*/ 16242393 w 16242393"/>
                <a:gd name="connsiteY2" fmla="*/ 2016264 h 2140976"/>
                <a:gd name="connsiteX3" fmla="*/ 14605 w 16242393"/>
                <a:gd name="connsiteY3" fmla="*/ 2140976 h 2140976"/>
                <a:gd name="connsiteX4" fmla="*/ 0 w 16242393"/>
                <a:gd name="connsiteY4" fmla="*/ 0 h 2140976"/>
                <a:gd name="connsiteX0" fmla="*/ 0 w 16242393"/>
                <a:gd name="connsiteY0" fmla="*/ 0 h 2140976"/>
                <a:gd name="connsiteX1" fmla="*/ 16230600 w 16242393"/>
                <a:gd name="connsiteY1" fmla="*/ 0 h 2140976"/>
                <a:gd name="connsiteX2" fmla="*/ 16242393 w 16242393"/>
                <a:gd name="connsiteY2" fmla="*/ 2100761 h 2140976"/>
                <a:gd name="connsiteX3" fmla="*/ 14605 w 16242393"/>
                <a:gd name="connsiteY3" fmla="*/ 2140976 h 2140976"/>
                <a:gd name="connsiteX4" fmla="*/ 0 w 16242393"/>
                <a:gd name="connsiteY4" fmla="*/ 0 h 214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2393" h="2140976">
                  <a:moveTo>
                    <a:pt x="0" y="0"/>
                  </a:moveTo>
                  <a:lnTo>
                    <a:pt x="16230600" y="0"/>
                  </a:lnTo>
                  <a:lnTo>
                    <a:pt x="16242393" y="2100761"/>
                  </a:lnTo>
                  <a:lnTo>
                    <a:pt x="14605" y="2140976"/>
                  </a:lnTo>
                  <a:cubicBezTo>
                    <a:pt x="9737" y="1427317"/>
                    <a:pt x="4868" y="713659"/>
                    <a:pt x="0" y="0"/>
                  </a:cubicBezTo>
                  <a:close/>
                </a:path>
              </a:pathLst>
            </a:custGeom>
            <a:solidFill>
              <a:srgbClr val="C00000"/>
            </a:solidFill>
          </p:spPr>
          <p:txBody>
            <a:bodyPr wrap="square">
              <a:spAutoFit/>
            </a:bodyPr>
            <a:lstStyle/>
            <a:p>
              <a:pPr algn="ctr">
                <a:defRPr/>
              </a:pPr>
              <a:r>
                <a:rPr lang="en-US" sz="4300" baseline="0" dirty="0">
                  <a:solidFill>
                    <a:schemeClr val="bg1"/>
                  </a:solidFill>
                  <a:latin typeface="Arial" charset="0"/>
                  <a:ea typeface="ＭＳ Ｐゴシック" charset="0"/>
                  <a:cs typeface="ＭＳ Ｐゴシック" charset="0"/>
                </a:rPr>
                <a:t>Heterothermic Index</a:t>
              </a:r>
            </a:p>
          </p:txBody>
        </p:sp>
        <p:sp>
          <p:nvSpPr>
            <p:cNvPr id="14351" name="Rectangle 21"/>
            <p:cNvSpPr>
              <a:spLocks noChangeArrowheads="1"/>
            </p:cNvSpPr>
            <p:nvPr/>
          </p:nvSpPr>
          <p:spPr bwMode="auto">
            <a:xfrm>
              <a:off x="14759486" y="5511813"/>
              <a:ext cx="14376428" cy="1202070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aseline="0"/>
            </a:p>
          </p:txBody>
        </p:sp>
      </p:grpSp>
      <p:sp>
        <p:nvSpPr>
          <p:cNvPr id="55" name="TextBox 54"/>
          <p:cNvSpPr txBox="1"/>
          <p:nvPr/>
        </p:nvSpPr>
        <p:spPr>
          <a:xfrm>
            <a:off x="29935006" y="28776755"/>
            <a:ext cx="13258800" cy="4312648"/>
          </a:xfrm>
          <a:prstGeom prst="rect">
            <a:avLst/>
          </a:prstGeom>
          <a:noFill/>
        </p:spPr>
        <p:txBody>
          <a:bodyPr wrap="square" lIns="79925" tIns="39970" rIns="79925" bIns="39970" rtlCol="0">
            <a:spAutoFit/>
          </a:bodyPr>
          <a:lstStyle/>
          <a:p>
            <a:pPr algn="just" rtl="0">
              <a:spcBef>
                <a:spcPts val="0"/>
              </a:spcBef>
              <a:spcAft>
                <a:spcPts val="0"/>
              </a:spcAft>
            </a:pPr>
            <a:r>
              <a:rPr lang="en-US" sz="2500" b="0" i="0" u="none" strike="noStrike" baseline="0" dirty="0">
                <a:solidFill>
                  <a:srgbClr val="000000"/>
                </a:solidFill>
                <a:effectLst/>
              </a:rPr>
              <a:t>In the future, we aim to </a:t>
            </a:r>
            <a:r>
              <a:rPr lang="en-US" sz="2500" b="0" baseline="0" dirty="0">
                <a:solidFill>
                  <a:srgbClr val="000000"/>
                </a:solidFill>
              </a:rPr>
              <a:t>d</a:t>
            </a:r>
            <a:r>
              <a:rPr lang="en-US" sz="2500" b="0" i="0" u="none" strike="noStrike" baseline="0" dirty="0">
                <a:solidFill>
                  <a:srgbClr val="000000"/>
                </a:solidFill>
                <a:effectLst/>
              </a:rPr>
              <a:t>igitize more data from endothermic and ectothermic fishes</a:t>
            </a:r>
            <a:r>
              <a:rPr lang="en-US" sz="2500" b="0" baseline="0" dirty="0">
                <a:solidFill>
                  <a:srgbClr val="000000"/>
                </a:solidFill>
              </a:rPr>
              <a:t> (</a:t>
            </a:r>
            <a:r>
              <a:rPr lang="en-US" sz="2500" b="0" i="0" u="none" strike="noStrike" baseline="0" dirty="0">
                <a:solidFill>
                  <a:srgbClr val="000000"/>
                </a:solidFill>
                <a:effectLst/>
              </a:rPr>
              <a:t>including sharks) to </a:t>
            </a:r>
            <a:r>
              <a:rPr lang="en-US" sz="2500" b="0" baseline="0" dirty="0">
                <a:solidFill>
                  <a:srgbClr val="000000"/>
                </a:solidFill>
              </a:rPr>
              <a:t>better predict optimum temperatures for locomotion and other physiological processes. We </a:t>
            </a:r>
            <a:r>
              <a:rPr lang="en-US" sz="2500" b="0" baseline="0">
                <a:solidFill>
                  <a:srgbClr val="000000"/>
                </a:solidFill>
              </a:rPr>
              <a:t>can use </a:t>
            </a:r>
            <a:r>
              <a:rPr lang="en-US" sz="2500" b="0" i="0" u="none" strike="noStrike" baseline="0">
                <a:solidFill>
                  <a:srgbClr val="000000"/>
                </a:solidFill>
                <a:effectLst/>
              </a:rPr>
              <a:t>the </a:t>
            </a:r>
            <a:r>
              <a:rPr lang="en-US" sz="2500" b="0" i="0" u="none" strike="noStrike" baseline="0" dirty="0">
                <a:solidFill>
                  <a:srgbClr val="000000"/>
                </a:solidFill>
                <a:effectLst/>
              </a:rPr>
              <a:t>heterothermic index as a continuous metric when analyzing the relationships between the capacity for endothermy and enzyme capacity, swimming speed, or thermal niche. Our work could help researchers better understand the reasons for the evolution of endothermy when applied to physiological or behavioral patterns. </a:t>
            </a:r>
          </a:p>
          <a:p>
            <a:pPr algn="just" rtl="0">
              <a:spcBef>
                <a:spcPts val="0"/>
              </a:spcBef>
              <a:spcAft>
                <a:spcPts val="0"/>
              </a:spcAft>
            </a:pPr>
            <a:endParaRPr lang="en-US" sz="2500" b="0" baseline="0" dirty="0">
              <a:solidFill>
                <a:srgbClr val="000000"/>
              </a:solidFill>
            </a:endParaRPr>
          </a:p>
          <a:p>
            <a:pPr algn="just" rtl="0">
              <a:spcBef>
                <a:spcPts val="0"/>
              </a:spcBef>
              <a:spcAft>
                <a:spcPts val="0"/>
              </a:spcAft>
            </a:pPr>
            <a:endParaRPr lang="en-US" sz="1800" b="0" baseline="0" dirty="0">
              <a:solidFill>
                <a:srgbClr val="000000"/>
              </a:solidFill>
              <a:effectLst/>
            </a:endParaRPr>
          </a:p>
          <a:p>
            <a:pPr algn="just">
              <a:spcBef>
                <a:spcPts val="0"/>
              </a:spcBef>
              <a:spcAft>
                <a:spcPts val="0"/>
              </a:spcAft>
            </a:pPr>
            <a:r>
              <a:rPr lang="en-US" sz="2500" b="0" i="1" baseline="0" dirty="0">
                <a:latin typeface="Arial" charset="0"/>
                <a:ea typeface="Arial" charset="0"/>
                <a:cs typeface="Arial" charset="0"/>
              </a:rPr>
              <a:t>We would like to thank Diego Bernal, Chugey Sepulveda, and Scott Aalbers for swordfish data. We would like to thank Paul Jacobson for help digitizing data.  </a:t>
            </a:r>
          </a:p>
          <a:p>
            <a:pPr algn="just" rtl="0">
              <a:spcBef>
                <a:spcPts val="0"/>
              </a:spcBef>
              <a:spcAft>
                <a:spcPts val="0"/>
              </a:spcAft>
            </a:pPr>
            <a:endParaRPr lang="en-US" sz="2500" b="0" baseline="0" dirty="0">
              <a:effectLst/>
            </a:endParaRPr>
          </a:p>
        </p:txBody>
      </p:sp>
      <p:sp>
        <p:nvSpPr>
          <p:cNvPr id="56" name="TextBox 55"/>
          <p:cNvSpPr txBox="1"/>
          <p:nvPr/>
        </p:nvSpPr>
        <p:spPr>
          <a:xfrm>
            <a:off x="459046" y="28952210"/>
            <a:ext cx="13414600" cy="3635540"/>
          </a:xfrm>
          <a:prstGeom prst="rect">
            <a:avLst/>
          </a:prstGeom>
          <a:noFill/>
        </p:spPr>
        <p:txBody>
          <a:bodyPr wrap="square" lIns="79925" tIns="39970" rIns="79925" bIns="39970" rtlCol="0">
            <a:spAutoFit/>
          </a:bodyPr>
          <a:lstStyle/>
          <a:p>
            <a:pPr marL="514350" indent="-514350" algn="just">
              <a:buAutoNum type="arabicPeriod"/>
            </a:pPr>
            <a:r>
              <a:rPr lang="en-US" sz="1100" b="0" baseline="0" dirty="0"/>
              <a:t>Brill, R. W. (1996). Selective advantages conferred by the high performance physiology of tunas, billfishes, and dolphin fish. </a:t>
            </a:r>
            <a:r>
              <a:rPr lang="en-US" sz="1100" b="0" i="1" baseline="0" dirty="0"/>
              <a:t>Comparative Biochemistry and Physiology Part A: Physiology</a:t>
            </a:r>
            <a:r>
              <a:rPr lang="en-US" sz="1100" b="0" baseline="0" dirty="0"/>
              <a:t>, </a:t>
            </a:r>
            <a:r>
              <a:rPr lang="en-US" sz="1100" b="0" i="1" baseline="0" dirty="0"/>
              <a:t>113</a:t>
            </a:r>
            <a:r>
              <a:rPr lang="en-US" sz="1100" b="0" baseline="0" dirty="0"/>
              <a:t>(1), 3-15 </a:t>
            </a:r>
          </a:p>
          <a:p>
            <a:pPr marL="514350" indent="-514350" algn="just">
              <a:buAutoNum type="arabicPeriod"/>
            </a:pPr>
            <a:r>
              <a:rPr lang="en-US" sz="1100" b="0" baseline="0" dirty="0"/>
              <a:t>Clarke, A., &amp; </a:t>
            </a:r>
            <a:r>
              <a:rPr lang="en-US" sz="1100" b="0" baseline="0" dirty="0" err="1"/>
              <a:t>Pörtner</a:t>
            </a:r>
            <a:r>
              <a:rPr lang="en-US" sz="1100" b="0" baseline="0" dirty="0"/>
              <a:t>, H. O. (2010). Temperature, metabolic power and the evolution of endothermy. </a:t>
            </a:r>
            <a:r>
              <a:rPr lang="en-US" sz="1100" b="0" i="1" baseline="0" dirty="0"/>
              <a:t>Biological Reviews</a:t>
            </a:r>
            <a:r>
              <a:rPr lang="en-US" sz="1100" b="0" baseline="0" dirty="0"/>
              <a:t>, </a:t>
            </a:r>
            <a:r>
              <a:rPr lang="en-US" sz="1100" b="0" i="1" baseline="0" dirty="0"/>
              <a:t>85</a:t>
            </a:r>
            <a:r>
              <a:rPr lang="en-US" sz="1100" b="0" baseline="0" dirty="0"/>
              <a:t>(4), 703-727. </a:t>
            </a:r>
          </a:p>
          <a:p>
            <a:pPr marL="514350" indent="-514350" algn="just">
              <a:buAutoNum type="arabicPeriod"/>
            </a:pPr>
            <a:r>
              <a:rPr lang="en-US" sz="1100" b="0" baseline="0" dirty="0">
                <a:latin typeface="Arial" charset="0"/>
                <a:ea typeface="Arial" charset="0"/>
                <a:cs typeface="Arial" charset="0"/>
              </a:rPr>
              <a:t>Boyles JG, Smit B, </a:t>
            </a:r>
            <a:r>
              <a:rPr lang="en-US" sz="1100" b="0" baseline="0" dirty="0" err="1">
                <a:latin typeface="Arial" charset="0"/>
                <a:ea typeface="Arial" charset="0"/>
                <a:cs typeface="Arial" charset="0"/>
              </a:rPr>
              <a:t>McKechnie</a:t>
            </a:r>
            <a:r>
              <a:rPr lang="en-US" sz="1100" b="0" baseline="0" dirty="0">
                <a:latin typeface="Arial" charset="0"/>
                <a:ea typeface="Arial" charset="0"/>
                <a:cs typeface="Arial" charset="0"/>
              </a:rPr>
              <a:t> AE. (2011). A New Comparative Metric for Estimating Heterothermy in Endotherms. </a:t>
            </a:r>
            <a:r>
              <a:rPr lang="en-US" sz="1100" b="0" i="1" baseline="0" dirty="0">
                <a:latin typeface="Arial" charset="0"/>
                <a:ea typeface="Arial" charset="0"/>
                <a:cs typeface="Arial" charset="0"/>
              </a:rPr>
              <a:t>Physiological and Biochemical Zoology.</a:t>
            </a:r>
            <a:r>
              <a:rPr lang="en-US" sz="1100" b="0" baseline="0" dirty="0">
                <a:latin typeface="Arial" charset="0"/>
                <a:ea typeface="Arial" charset="0"/>
                <a:cs typeface="Arial" charset="0"/>
              </a:rPr>
              <a:t> 84(1):115–123. </a:t>
            </a:r>
          </a:p>
          <a:p>
            <a:pPr marL="514350" indent="-514350" algn="just">
              <a:buFontTx/>
              <a:buAutoNum type="arabicPeriod"/>
            </a:pPr>
            <a:r>
              <a:rPr lang="en-US" sz="1100" b="0" baseline="0" dirty="0">
                <a:latin typeface="Arial" charset="0"/>
                <a:ea typeface="Arial" charset="0"/>
                <a:cs typeface="Arial" charset="0"/>
              </a:rPr>
              <a:t>Harding, L., Jackson, A., Barnett, A., Donohue, I., Halsey, L., </a:t>
            </a:r>
            <a:r>
              <a:rPr lang="en-US" sz="1100" b="0" baseline="0" dirty="0" err="1">
                <a:latin typeface="Arial" charset="0"/>
                <a:ea typeface="Arial" charset="0"/>
                <a:cs typeface="Arial" charset="0"/>
              </a:rPr>
              <a:t>Huveneers</a:t>
            </a:r>
            <a:r>
              <a:rPr lang="en-US" sz="1100" b="0" baseline="0" dirty="0">
                <a:latin typeface="Arial" charset="0"/>
                <a:ea typeface="Arial" charset="0"/>
                <a:cs typeface="Arial" charset="0"/>
              </a:rPr>
              <a:t>, C., ... &amp; Payne, N. (2021). Endothermy makes fishes faster but does not expand their thermal niche. Functional Ecology, 35(9), 1951-1959.</a:t>
            </a:r>
          </a:p>
          <a:p>
            <a:pPr marL="514350" indent="-514350" algn="just">
              <a:buFontTx/>
              <a:buAutoNum type="arabicPeriod"/>
            </a:pPr>
            <a:r>
              <a:rPr lang="en-US" sz="1100" b="0" baseline="0" dirty="0">
                <a:latin typeface="Arial" charset="0"/>
                <a:ea typeface="Arial" charset="0"/>
                <a:cs typeface="Arial" charset="0"/>
              </a:rPr>
              <a:t>Carey FG, Lawson KD. (1973). Temperature regulation in free-swimming bluefin tuna. </a:t>
            </a:r>
            <a:r>
              <a:rPr lang="en-US" sz="1100" b="0" i="1" baseline="0" dirty="0">
                <a:latin typeface="Arial" charset="0"/>
                <a:ea typeface="Arial" charset="0"/>
                <a:cs typeface="Arial" charset="0"/>
              </a:rPr>
              <a:t>Comparative Biochemistry and Physiology Part A: Physiology</a:t>
            </a:r>
            <a:r>
              <a:rPr lang="en-US" sz="1100" b="0" baseline="0" dirty="0">
                <a:latin typeface="Arial" charset="0"/>
                <a:ea typeface="Arial" charset="0"/>
                <a:cs typeface="Arial" charset="0"/>
              </a:rPr>
              <a:t>. 44(2):375–392. </a:t>
            </a:r>
          </a:p>
          <a:p>
            <a:pPr marL="514350" indent="-514350" algn="just">
              <a:buFontTx/>
              <a:buAutoNum type="arabicPeriod"/>
            </a:pPr>
            <a:r>
              <a:rPr lang="en-US" sz="1100" b="0" baseline="0" dirty="0"/>
              <a:t>Wegner, N. C., Snodgrass, O. E., Dewar, H., &amp; Hyde, J. R. (2015). Whole-body endothermy in a mesopelagic fish, the </a:t>
            </a:r>
            <a:r>
              <a:rPr lang="en-US" sz="1100" b="0" baseline="0" dirty="0" err="1"/>
              <a:t>opah</a:t>
            </a:r>
            <a:r>
              <a:rPr lang="en-US" sz="1100" b="0" baseline="0" dirty="0"/>
              <a:t>, </a:t>
            </a:r>
            <a:r>
              <a:rPr lang="en-US" sz="1100" b="0" baseline="0" dirty="0" err="1"/>
              <a:t>Lampris</a:t>
            </a:r>
            <a:r>
              <a:rPr lang="en-US" sz="1100" b="0" baseline="0" dirty="0"/>
              <a:t> </a:t>
            </a:r>
            <a:r>
              <a:rPr lang="en-US" sz="1100" b="0" baseline="0" dirty="0" err="1"/>
              <a:t>guttatus</a:t>
            </a:r>
            <a:r>
              <a:rPr lang="en-US" sz="1100" b="0" baseline="0" dirty="0"/>
              <a:t>. </a:t>
            </a:r>
            <a:r>
              <a:rPr lang="en-US" sz="1100" b="0" i="1" baseline="0" dirty="0"/>
              <a:t>Science</a:t>
            </a:r>
            <a:r>
              <a:rPr lang="en-US" sz="1100" b="0" baseline="0" dirty="0"/>
              <a:t>, </a:t>
            </a:r>
            <a:r>
              <a:rPr lang="en-US" sz="1100" b="0" i="1" baseline="0" dirty="0"/>
              <a:t>348</a:t>
            </a:r>
            <a:r>
              <a:rPr lang="en-US" sz="1100" b="0" baseline="0" dirty="0"/>
              <a:t>(6236), 786-789. </a:t>
            </a:r>
            <a:r>
              <a:rPr lang="en-US" sz="1100" b="0" baseline="0" dirty="0" err="1">
                <a:solidFill>
                  <a:srgbClr val="000000"/>
                </a:solidFill>
                <a:latin typeface="Arial" charset="0"/>
                <a:ea typeface="Arial" charset="0"/>
                <a:cs typeface="Arial" charset="0"/>
              </a:rPr>
              <a:t>Marcinek</a:t>
            </a:r>
            <a:r>
              <a:rPr lang="en-US" sz="1100" b="0" baseline="0" dirty="0">
                <a:solidFill>
                  <a:srgbClr val="000000"/>
                </a:solidFill>
                <a:latin typeface="Arial" charset="0"/>
                <a:ea typeface="Arial" charset="0"/>
                <a:cs typeface="Arial" charset="0"/>
              </a:rPr>
              <a:t> et al. 2001</a:t>
            </a:r>
          </a:p>
          <a:p>
            <a:pPr marL="514350" indent="-514350" algn="just">
              <a:buFontTx/>
              <a:buAutoNum type="arabicPeriod"/>
            </a:pPr>
            <a:r>
              <a:rPr lang="en-US" sz="1100" b="0" baseline="0" dirty="0" err="1"/>
              <a:t>Marcinek</a:t>
            </a:r>
            <a:r>
              <a:rPr lang="en-US" sz="1100" b="0" baseline="0" dirty="0"/>
              <a:t>, D. J., Blackwell, S. B., Dewar, H., Freund, E. V., Farwell, C., </a:t>
            </a:r>
            <a:r>
              <a:rPr lang="en-US" sz="1100" b="0" baseline="0" dirty="0" err="1"/>
              <a:t>Dau</a:t>
            </a:r>
            <a:r>
              <a:rPr lang="en-US" sz="1100" b="0" baseline="0" dirty="0"/>
              <a:t>, D., ... &amp; Block, B. A. (2001). Depth and muscle temperature of Pacific bluefin tuna examined with acoustic and pop-up satellite archival tags. </a:t>
            </a:r>
            <a:r>
              <a:rPr lang="en-US" sz="1100" b="0" i="1" baseline="0" dirty="0"/>
              <a:t>Marine Biology</a:t>
            </a:r>
            <a:r>
              <a:rPr lang="en-US" sz="1100" b="0" baseline="0" dirty="0"/>
              <a:t>, </a:t>
            </a:r>
            <a:r>
              <a:rPr lang="en-US" sz="1100" b="0" i="1" baseline="0" dirty="0"/>
              <a:t>138</a:t>
            </a:r>
            <a:r>
              <a:rPr lang="en-US" sz="1100" b="0" baseline="0" dirty="0"/>
              <a:t>, 869-885.</a:t>
            </a:r>
            <a:endParaRPr lang="en-US" sz="1100" b="0" baseline="0" dirty="0">
              <a:solidFill>
                <a:srgbClr val="000000"/>
              </a:solidFill>
              <a:latin typeface="Arial" charset="0"/>
              <a:ea typeface="Arial" charset="0"/>
              <a:cs typeface="Arial" charset="0"/>
            </a:endParaRPr>
          </a:p>
          <a:p>
            <a:pPr marL="514350" indent="-514350" algn="just">
              <a:buFontTx/>
              <a:buAutoNum type="arabicPeriod"/>
            </a:pPr>
            <a:r>
              <a:rPr lang="en-US" sz="1100" b="0" baseline="0" dirty="0"/>
              <a:t>Holland, K. N., Brill, R. W., Chang, R. K., Sibert, J. R., &amp; Fournier, D. A. (1992). Physiological and </a:t>
            </a:r>
            <a:r>
              <a:rPr lang="en-US" sz="1100" b="0" baseline="0" dirty="0" err="1"/>
              <a:t>behavioural</a:t>
            </a:r>
            <a:r>
              <a:rPr lang="en-US" sz="1100" b="0" baseline="0" dirty="0"/>
              <a:t> thermoregulation in bigeye tuna (Thunnus obesus). </a:t>
            </a:r>
            <a:r>
              <a:rPr lang="en-US" sz="1100" b="0" i="1" baseline="0" dirty="0"/>
              <a:t>Nature</a:t>
            </a:r>
            <a:r>
              <a:rPr lang="en-US" sz="1100" b="0" baseline="0" dirty="0"/>
              <a:t>, </a:t>
            </a:r>
            <a:r>
              <a:rPr lang="en-US" sz="1100" b="0" i="1" baseline="0" dirty="0"/>
              <a:t>358</a:t>
            </a:r>
            <a:r>
              <a:rPr lang="en-US" sz="1100" b="0" baseline="0" dirty="0"/>
              <a:t>(6385), 410-412. </a:t>
            </a:r>
          </a:p>
          <a:p>
            <a:pPr marL="514350" indent="-514350" algn="just">
              <a:buFontTx/>
              <a:buAutoNum type="arabicPeriod"/>
            </a:pPr>
            <a:r>
              <a:rPr lang="en-US" sz="1100" b="0" baseline="0" dirty="0"/>
              <a:t>Holland, K. N., &amp; Sibert, J. R. (1994). Physiological thermoregulation in bigeye tuna, Thunnus obesus. </a:t>
            </a:r>
            <a:r>
              <a:rPr lang="en-US" sz="1100" b="0" i="1" baseline="0" dirty="0"/>
              <a:t>Environmental Biology of Fishes</a:t>
            </a:r>
            <a:r>
              <a:rPr lang="en-US" sz="1100" b="0" baseline="0" dirty="0"/>
              <a:t>, </a:t>
            </a:r>
            <a:r>
              <a:rPr lang="en-US" sz="1100" b="0" i="1" baseline="0" dirty="0"/>
              <a:t>40</a:t>
            </a:r>
            <a:r>
              <a:rPr lang="en-US" sz="1100" b="0" baseline="0" dirty="0"/>
              <a:t>, 319-327.</a:t>
            </a:r>
          </a:p>
          <a:p>
            <a:pPr marL="514350" indent="-514350" algn="just">
              <a:buFontTx/>
              <a:buAutoNum type="arabicPeriod"/>
            </a:pPr>
            <a:r>
              <a:rPr lang="en-US" sz="1100" b="0" baseline="0" dirty="0"/>
              <a:t>Altringham, J. D., &amp; Block, B. A. (1997). Why do tuna maintain elevated slow muscle temperatures? Power output of muscle isolated from endothermic and ectothermic fish. </a:t>
            </a:r>
            <a:r>
              <a:rPr lang="en-US" sz="1100" b="0" i="1" baseline="0" dirty="0"/>
              <a:t>The Journal of experimental biology</a:t>
            </a:r>
            <a:r>
              <a:rPr lang="en-US" sz="1100" b="0" baseline="0" dirty="0"/>
              <a:t>, </a:t>
            </a:r>
            <a:r>
              <a:rPr lang="en-US" sz="1100" b="0" i="1" baseline="0" dirty="0"/>
              <a:t>200</a:t>
            </a:r>
            <a:r>
              <a:rPr lang="en-US" sz="1100" b="0" baseline="0" dirty="0"/>
              <a:t>(20), 2617-2627. </a:t>
            </a:r>
          </a:p>
          <a:p>
            <a:pPr marL="514350" indent="-514350" algn="just">
              <a:buFontTx/>
              <a:buAutoNum type="arabicPeriod"/>
            </a:pPr>
            <a:r>
              <a:rPr lang="en-US" sz="1100" b="0" baseline="0" dirty="0"/>
              <a:t>Carey, F. G., &amp; Gibson, Q. H. (1987). Blood flow in the muscle of free-swimming fish. </a:t>
            </a:r>
            <a:r>
              <a:rPr lang="en-US" sz="1100" b="0" i="1" baseline="0" dirty="0"/>
              <a:t>Physiological zoology</a:t>
            </a:r>
            <a:r>
              <a:rPr lang="en-US" sz="1100" b="0" baseline="0" dirty="0"/>
              <a:t>, </a:t>
            </a:r>
            <a:r>
              <a:rPr lang="en-US" sz="1100" b="0" i="1" baseline="0" dirty="0"/>
              <a:t>60</a:t>
            </a:r>
            <a:r>
              <a:rPr lang="en-US" sz="1100" b="0" baseline="0" dirty="0"/>
              <a:t>(1), 138-148. </a:t>
            </a:r>
          </a:p>
          <a:p>
            <a:pPr marL="514350" indent="-514350" algn="just">
              <a:buFontTx/>
              <a:buAutoNum type="arabicPeriod"/>
            </a:pPr>
            <a:r>
              <a:rPr lang="en-US" sz="1100" b="0" baseline="0" dirty="0"/>
              <a:t>Carey, F. G. (1990). Further acoustic telemetry observations of swordfish. </a:t>
            </a:r>
            <a:r>
              <a:rPr lang="en-US" sz="1100" b="0" i="1" baseline="0" dirty="0"/>
              <a:t>Planning the Future of Billfishes, Research and Management in the 90s and Beyond</a:t>
            </a:r>
            <a:r>
              <a:rPr lang="en-US" sz="1100" b="0" baseline="0" dirty="0"/>
              <a:t>. </a:t>
            </a:r>
          </a:p>
          <a:p>
            <a:pPr marL="514350" indent="-514350" algn="just">
              <a:buFontTx/>
              <a:buAutoNum type="arabicPeriod"/>
            </a:pPr>
            <a:r>
              <a:rPr lang="en-US" sz="1100" b="0" baseline="0" dirty="0">
                <a:latin typeface="Arial" charset="0"/>
                <a:ea typeface="Arial" charset="0"/>
                <a:cs typeface="Arial" charset="0"/>
              </a:rPr>
              <a:t>Stoehr A, St. Martin J, Aalbers S, Sepulveda C, Bernal D. (2018). Free-swimming swordfish, Xiphias gladius, alter the rate of whole body heat transfer: morphological and physiological specializations for thermoregulation. </a:t>
            </a:r>
            <a:r>
              <a:rPr lang="en-US" sz="1100" b="0" baseline="0" dirty="0" err="1">
                <a:latin typeface="Arial" charset="0"/>
                <a:ea typeface="Arial" charset="0"/>
                <a:cs typeface="Arial" charset="0"/>
              </a:rPr>
              <a:t>Eliason</a:t>
            </a:r>
            <a:r>
              <a:rPr lang="en-US" sz="1100" b="0" baseline="0" dirty="0">
                <a:latin typeface="Arial" charset="0"/>
                <a:ea typeface="Arial" charset="0"/>
                <a:cs typeface="Arial" charset="0"/>
              </a:rPr>
              <a:t> EJ, editor. ICES Journal of Marine Science. 75(2):858–870. </a:t>
            </a:r>
          </a:p>
          <a:p>
            <a:pPr marL="514350" indent="-514350" algn="just">
              <a:buFontTx/>
              <a:buAutoNum type="arabicPeriod"/>
            </a:pPr>
            <a:r>
              <a:rPr lang="en-US" sz="1100" b="0" baseline="0" dirty="0">
                <a:latin typeface="Arial" charset="0"/>
                <a:ea typeface="Arial" charset="0"/>
                <a:cs typeface="Arial" charset="0"/>
              </a:rPr>
              <a:t>Stoehr AA, Donley JM, Aalbers SA, Syme DA, Sepulveda C, Bernal D. 2020. Thermal effects on red muscle contractile performance in deep-diving, large-bodied fishes. Fish Physiology and Biochemistry. 46(5):1833–1845. </a:t>
            </a:r>
          </a:p>
          <a:p>
            <a:pPr marL="514350" indent="-514350" algn="just">
              <a:buFontTx/>
              <a:buAutoNum type="arabicPeriod"/>
            </a:pPr>
            <a:r>
              <a:rPr lang="en-US" sz="1100" b="0" baseline="0" dirty="0">
                <a:latin typeface="Arial" charset="0"/>
                <a:ea typeface="Arial" charset="0"/>
                <a:cs typeface="Arial" charset="0"/>
              </a:rPr>
              <a:t>Block BA, Booth DT, Carey FG. 1992. Depth and temperature of the blue marlin, </a:t>
            </a:r>
            <a:r>
              <a:rPr lang="en-US" sz="1100" b="0" baseline="0" dirty="0" err="1">
                <a:latin typeface="Arial" charset="0"/>
                <a:ea typeface="Arial" charset="0"/>
                <a:cs typeface="Arial" charset="0"/>
              </a:rPr>
              <a:t>Makaira</a:t>
            </a:r>
            <a:r>
              <a:rPr lang="en-US" sz="1100" b="0" baseline="0" dirty="0">
                <a:latin typeface="Arial" charset="0"/>
                <a:ea typeface="Arial" charset="0"/>
                <a:cs typeface="Arial" charset="0"/>
              </a:rPr>
              <a:t> </a:t>
            </a:r>
            <a:r>
              <a:rPr lang="en-US" sz="1100" b="0" baseline="0" dirty="0" err="1">
                <a:latin typeface="Arial" charset="0"/>
                <a:ea typeface="Arial" charset="0"/>
                <a:cs typeface="Arial" charset="0"/>
              </a:rPr>
              <a:t>nigricans</a:t>
            </a:r>
            <a:r>
              <a:rPr lang="en-US" sz="1100" b="0" baseline="0" dirty="0">
                <a:latin typeface="Arial" charset="0"/>
                <a:ea typeface="Arial" charset="0"/>
                <a:cs typeface="Arial" charset="0"/>
              </a:rPr>
              <a:t>, observed by acoustic telemetry. Marine Biology. 114(2):175–183. </a:t>
            </a:r>
          </a:p>
          <a:p>
            <a:pPr marL="514350" indent="-514350" algn="just">
              <a:buAutoNum type="arabicPeriod"/>
            </a:pPr>
            <a:endParaRPr lang="en-US" sz="1100" b="0" baseline="0" dirty="0">
              <a:latin typeface="Calibri" panose="020F0502020204030204" pitchFamily="34" charset="0"/>
            </a:endParaRPr>
          </a:p>
        </p:txBody>
      </p:sp>
      <p:grpSp>
        <p:nvGrpSpPr>
          <p:cNvPr id="14341" name="Group 14340"/>
          <p:cNvGrpSpPr/>
          <p:nvPr/>
        </p:nvGrpSpPr>
        <p:grpSpPr>
          <a:xfrm>
            <a:off x="29697696" y="5511813"/>
            <a:ext cx="13908024" cy="21941821"/>
            <a:chOff x="29697696" y="5521282"/>
            <a:chExt cx="13908024" cy="21941821"/>
          </a:xfrm>
        </p:grpSpPr>
        <p:sp>
          <p:nvSpPr>
            <p:cNvPr id="37" name="Rectangle 34">
              <a:extLst>
                <a:ext uri="{FF2B5EF4-FFF2-40B4-BE49-F238E27FC236}">
                  <a16:creationId xmlns:a16="http://schemas.microsoft.com/office/drawing/2014/main" id="{94410186-A41C-2A4B-A3F1-EBACA2654D37}"/>
                </a:ext>
              </a:extLst>
            </p:cNvPr>
            <p:cNvSpPr>
              <a:spLocks noChangeArrowheads="1"/>
            </p:cNvSpPr>
            <p:nvPr/>
          </p:nvSpPr>
          <p:spPr bwMode="auto">
            <a:xfrm>
              <a:off x="29697696" y="5521282"/>
              <a:ext cx="13908024" cy="2194182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aseline="0"/>
            </a:p>
          </p:txBody>
        </p:sp>
        <p:sp>
          <p:nvSpPr>
            <p:cNvPr id="38" name="Rectangle 8">
              <a:extLst>
                <a:ext uri="{FF2B5EF4-FFF2-40B4-BE49-F238E27FC236}">
                  <a16:creationId xmlns:a16="http://schemas.microsoft.com/office/drawing/2014/main" id="{423A2C19-83C3-0542-A738-A7FEBCAF58B1}"/>
                </a:ext>
              </a:extLst>
            </p:cNvPr>
            <p:cNvSpPr/>
            <p:nvPr/>
          </p:nvSpPr>
          <p:spPr>
            <a:xfrm>
              <a:off x="29697696" y="5521282"/>
              <a:ext cx="13908024" cy="754053"/>
            </a:xfrm>
            <a:custGeom>
              <a:avLst/>
              <a:gdLst>
                <a:gd name="connsiteX0" fmla="*/ 0 w 16230600"/>
                <a:gd name="connsiteY0" fmla="*/ 0 h 646331"/>
                <a:gd name="connsiteX1" fmla="*/ 16230600 w 16230600"/>
                <a:gd name="connsiteY1" fmla="*/ 0 h 646331"/>
                <a:gd name="connsiteX2" fmla="*/ 16230600 w 16230600"/>
                <a:gd name="connsiteY2" fmla="*/ 646331 h 646331"/>
                <a:gd name="connsiteX3" fmla="*/ 0 w 16230600"/>
                <a:gd name="connsiteY3" fmla="*/ 646331 h 646331"/>
                <a:gd name="connsiteX4" fmla="*/ 0 w 16230600"/>
                <a:gd name="connsiteY4" fmla="*/ 0 h 646331"/>
                <a:gd name="connsiteX0" fmla="*/ 0 w 16230600"/>
                <a:gd name="connsiteY0" fmla="*/ 0 h 817781"/>
                <a:gd name="connsiteX1" fmla="*/ 16230600 w 16230600"/>
                <a:gd name="connsiteY1" fmla="*/ 0 h 817781"/>
                <a:gd name="connsiteX2" fmla="*/ 16230600 w 16230600"/>
                <a:gd name="connsiteY2" fmla="*/ 646331 h 817781"/>
                <a:gd name="connsiteX3" fmla="*/ 57150 w 16230600"/>
                <a:gd name="connsiteY3" fmla="*/ 817781 h 817781"/>
                <a:gd name="connsiteX4" fmla="*/ 0 w 16230600"/>
                <a:gd name="connsiteY4" fmla="*/ 0 h 817781"/>
                <a:gd name="connsiteX0" fmla="*/ 0 w 16230600"/>
                <a:gd name="connsiteY0" fmla="*/ 0 h 846356"/>
                <a:gd name="connsiteX1" fmla="*/ 16230600 w 16230600"/>
                <a:gd name="connsiteY1" fmla="*/ 0 h 846356"/>
                <a:gd name="connsiteX2" fmla="*/ 16202025 w 16230600"/>
                <a:gd name="connsiteY2" fmla="*/ 846356 h 846356"/>
                <a:gd name="connsiteX3" fmla="*/ 57150 w 16230600"/>
                <a:gd name="connsiteY3" fmla="*/ 817781 h 846356"/>
                <a:gd name="connsiteX4" fmla="*/ 0 w 16230600"/>
                <a:gd name="connsiteY4" fmla="*/ 0 h 846356"/>
                <a:gd name="connsiteX0" fmla="*/ 0 w 16230600"/>
                <a:gd name="connsiteY0" fmla="*/ 0 h 932081"/>
                <a:gd name="connsiteX1" fmla="*/ 16230600 w 16230600"/>
                <a:gd name="connsiteY1" fmla="*/ 0 h 932081"/>
                <a:gd name="connsiteX2" fmla="*/ 16202025 w 16230600"/>
                <a:gd name="connsiteY2" fmla="*/ 846356 h 932081"/>
                <a:gd name="connsiteX3" fmla="*/ 0 w 16230600"/>
                <a:gd name="connsiteY3" fmla="*/ 932081 h 932081"/>
                <a:gd name="connsiteX4" fmla="*/ 0 w 16230600"/>
                <a:gd name="connsiteY4" fmla="*/ 0 h 932081"/>
                <a:gd name="connsiteX0" fmla="*/ 0 w 16230600"/>
                <a:gd name="connsiteY0" fmla="*/ 0 h 960656"/>
                <a:gd name="connsiteX1" fmla="*/ 16230600 w 16230600"/>
                <a:gd name="connsiteY1" fmla="*/ 0 h 960656"/>
                <a:gd name="connsiteX2" fmla="*/ 16202025 w 16230600"/>
                <a:gd name="connsiteY2" fmla="*/ 960656 h 960656"/>
                <a:gd name="connsiteX3" fmla="*/ 0 w 16230600"/>
                <a:gd name="connsiteY3" fmla="*/ 932081 h 960656"/>
                <a:gd name="connsiteX4" fmla="*/ 0 w 16230600"/>
                <a:gd name="connsiteY4" fmla="*/ 0 h 960656"/>
                <a:gd name="connsiteX0" fmla="*/ 0 w 16230600"/>
                <a:gd name="connsiteY0" fmla="*/ 0 h 1229383"/>
                <a:gd name="connsiteX1" fmla="*/ 16230600 w 16230600"/>
                <a:gd name="connsiteY1" fmla="*/ 0 h 1229383"/>
                <a:gd name="connsiteX2" fmla="*/ 16202025 w 16230600"/>
                <a:gd name="connsiteY2" fmla="*/ 960656 h 1229383"/>
                <a:gd name="connsiteX3" fmla="*/ 28575 w 16230600"/>
                <a:gd name="connsiteY3" fmla="*/ 1229383 h 1229383"/>
                <a:gd name="connsiteX4" fmla="*/ 0 w 16230600"/>
                <a:gd name="connsiteY4" fmla="*/ 0 h 1229383"/>
                <a:gd name="connsiteX0" fmla="*/ 0 w 16230600"/>
                <a:gd name="connsiteY0" fmla="*/ 0 h 1257958"/>
                <a:gd name="connsiteX1" fmla="*/ 16230600 w 16230600"/>
                <a:gd name="connsiteY1" fmla="*/ 0 h 1257958"/>
                <a:gd name="connsiteX2" fmla="*/ 16173450 w 16230600"/>
                <a:gd name="connsiteY2" fmla="*/ 1257958 h 1257958"/>
                <a:gd name="connsiteX3" fmla="*/ 28575 w 16230600"/>
                <a:gd name="connsiteY3" fmla="*/ 1229383 h 1257958"/>
                <a:gd name="connsiteX4" fmla="*/ 0 w 16230600"/>
                <a:gd name="connsiteY4" fmla="*/ 0 h 1257958"/>
                <a:gd name="connsiteX0" fmla="*/ 0 w 16230600"/>
                <a:gd name="connsiteY0" fmla="*/ 0 h 1618692"/>
                <a:gd name="connsiteX1" fmla="*/ 16230600 w 16230600"/>
                <a:gd name="connsiteY1" fmla="*/ 0 h 1618692"/>
                <a:gd name="connsiteX2" fmla="*/ 16173450 w 16230600"/>
                <a:gd name="connsiteY2" fmla="*/ 1257958 h 1618692"/>
                <a:gd name="connsiteX3" fmla="*/ 28575 w 16230600"/>
                <a:gd name="connsiteY3" fmla="*/ 1618692 h 1618692"/>
                <a:gd name="connsiteX4" fmla="*/ 0 w 16230600"/>
                <a:gd name="connsiteY4" fmla="*/ 0 h 1618692"/>
                <a:gd name="connsiteX0" fmla="*/ 0 w 16233122"/>
                <a:gd name="connsiteY0" fmla="*/ 0 h 1618692"/>
                <a:gd name="connsiteX1" fmla="*/ 16230600 w 16233122"/>
                <a:gd name="connsiteY1" fmla="*/ 0 h 1618692"/>
                <a:gd name="connsiteX2" fmla="*/ 16233122 w 16233122"/>
                <a:gd name="connsiteY2" fmla="*/ 1591652 h 1618692"/>
                <a:gd name="connsiteX3" fmla="*/ 28575 w 16233122"/>
                <a:gd name="connsiteY3" fmla="*/ 1618692 h 1618692"/>
                <a:gd name="connsiteX4" fmla="*/ 0 w 16233122"/>
                <a:gd name="connsiteY4" fmla="*/ 0 h 1618692"/>
                <a:gd name="connsiteX0" fmla="*/ 16889 w 16250011"/>
                <a:gd name="connsiteY0" fmla="*/ 0 h 1985100"/>
                <a:gd name="connsiteX1" fmla="*/ 16247489 w 16250011"/>
                <a:gd name="connsiteY1" fmla="*/ 0 h 1985100"/>
                <a:gd name="connsiteX2" fmla="*/ 16250011 w 16250011"/>
                <a:gd name="connsiteY2" fmla="*/ 1591652 h 1985100"/>
                <a:gd name="connsiteX3" fmla="*/ 0 w 16250011"/>
                <a:gd name="connsiteY3" fmla="*/ 1985100 h 1985100"/>
                <a:gd name="connsiteX4" fmla="*/ 16889 w 16250011"/>
                <a:gd name="connsiteY4" fmla="*/ 0 h 1985100"/>
                <a:gd name="connsiteX0" fmla="*/ 16889 w 16280321"/>
                <a:gd name="connsiteY0" fmla="*/ 0 h 1985100"/>
                <a:gd name="connsiteX1" fmla="*/ 16247489 w 16280321"/>
                <a:gd name="connsiteY1" fmla="*/ 0 h 1985100"/>
                <a:gd name="connsiteX2" fmla="*/ 16280321 w 16280321"/>
                <a:gd name="connsiteY2" fmla="*/ 1866458 h 1985100"/>
                <a:gd name="connsiteX3" fmla="*/ 0 w 16280321"/>
                <a:gd name="connsiteY3" fmla="*/ 1985100 h 1985100"/>
                <a:gd name="connsiteX4" fmla="*/ 16889 w 16280321"/>
                <a:gd name="connsiteY4" fmla="*/ 0 h 1985100"/>
                <a:gd name="connsiteX0" fmla="*/ 16889 w 16280321"/>
                <a:gd name="connsiteY0" fmla="*/ 0 h 1988596"/>
                <a:gd name="connsiteX1" fmla="*/ 16247489 w 16280321"/>
                <a:gd name="connsiteY1" fmla="*/ 0 h 1988596"/>
                <a:gd name="connsiteX2" fmla="*/ 16280321 w 16280321"/>
                <a:gd name="connsiteY2" fmla="*/ 1988596 h 1988596"/>
                <a:gd name="connsiteX3" fmla="*/ 0 w 16280321"/>
                <a:gd name="connsiteY3" fmla="*/ 1985100 h 1988596"/>
                <a:gd name="connsiteX4" fmla="*/ 16889 w 16280321"/>
                <a:gd name="connsiteY4" fmla="*/ 0 h 1988596"/>
                <a:gd name="connsiteX0" fmla="*/ 16889 w 16247524"/>
                <a:gd name="connsiteY0" fmla="*/ 0 h 1988596"/>
                <a:gd name="connsiteX1" fmla="*/ 16247489 w 16247524"/>
                <a:gd name="connsiteY1" fmla="*/ 0 h 1988596"/>
                <a:gd name="connsiteX2" fmla="*/ 16234857 w 16247524"/>
                <a:gd name="connsiteY2" fmla="*/ 1988596 h 1988596"/>
                <a:gd name="connsiteX3" fmla="*/ 0 w 16247524"/>
                <a:gd name="connsiteY3" fmla="*/ 1985100 h 1988596"/>
                <a:gd name="connsiteX4" fmla="*/ 16889 w 16247524"/>
                <a:gd name="connsiteY4" fmla="*/ 0 h 1988596"/>
                <a:gd name="connsiteX0" fmla="*/ 16889 w 16250013"/>
                <a:gd name="connsiteY0" fmla="*/ 0 h 1985100"/>
                <a:gd name="connsiteX1" fmla="*/ 16247489 w 16250013"/>
                <a:gd name="connsiteY1" fmla="*/ 0 h 1985100"/>
                <a:gd name="connsiteX2" fmla="*/ 16250013 w 16250013"/>
                <a:gd name="connsiteY2" fmla="*/ 1958060 h 1985100"/>
                <a:gd name="connsiteX3" fmla="*/ 0 w 16250013"/>
                <a:gd name="connsiteY3" fmla="*/ 1985100 h 1985100"/>
                <a:gd name="connsiteX4" fmla="*/ 16889 w 16250013"/>
                <a:gd name="connsiteY4" fmla="*/ 0 h 198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0013" h="1985100">
                  <a:moveTo>
                    <a:pt x="16889" y="0"/>
                  </a:moveTo>
                  <a:lnTo>
                    <a:pt x="16247489" y="0"/>
                  </a:lnTo>
                  <a:cubicBezTo>
                    <a:pt x="16248330" y="530551"/>
                    <a:pt x="16249172" y="1427509"/>
                    <a:pt x="16250013" y="1958060"/>
                  </a:cubicBezTo>
                  <a:lnTo>
                    <a:pt x="0" y="1985100"/>
                  </a:lnTo>
                  <a:lnTo>
                    <a:pt x="16889" y="0"/>
                  </a:lnTo>
                  <a:close/>
                </a:path>
              </a:pathLst>
            </a:custGeom>
            <a:solidFill>
              <a:srgbClr val="C00000"/>
            </a:solidFill>
          </p:spPr>
          <p:txBody>
            <a:bodyPr wrap="square">
              <a:spAutoFit/>
            </a:bodyPr>
            <a:lstStyle/>
            <a:p>
              <a:pPr algn="ctr">
                <a:defRPr/>
              </a:pPr>
              <a:r>
                <a:rPr lang="en-US" sz="4300" baseline="0" dirty="0">
                  <a:solidFill>
                    <a:schemeClr val="bg1"/>
                  </a:solidFill>
                  <a:latin typeface="Arial" charset="0"/>
                  <a:ea typeface="宋体" charset="0"/>
                  <a:cs typeface="ＭＳ Ｐゴシック" charset="0"/>
                </a:rPr>
                <a:t>Preliminary Results and Conclusions</a:t>
              </a:r>
              <a:endParaRPr lang="en-US" sz="4300" baseline="0" dirty="0">
                <a:solidFill>
                  <a:schemeClr val="bg1"/>
                </a:solidFill>
                <a:latin typeface="Arial" charset="0"/>
                <a:ea typeface="ＭＳ Ｐゴシック" charset="0"/>
                <a:cs typeface="ＭＳ Ｐゴシック" charset="0"/>
              </a:endParaRPr>
            </a:p>
          </p:txBody>
        </p:sp>
      </p:grpSp>
      <p:graphicFrame>
        <p:nvGraphicFramePr>
          <p:cNvPr id="6" name="Table 5">
            <a:extLst>
              <a:ext uri="{FF2B5EF4-FFF2-40B4-BE49-F238E27FC236}">
                <a16:creationId xmlns:a16="http://schemas.microsoft.com/office/drawing/2014/main" id="{72102501-2258-AC40-8AEB-D6E1267FC776}"/>
              </a:ext>
            </a:extLst>
          </p:cNvPr>
          <p:cNvGraphicFramePr>
            <a:graphicFrameLocks noGrp="1"/>
          </p:cNvGraphicFramePr>
          <p:nvPr>
            <p:extLst>
              <p:ext uri="{D42A27DB-BD31-4B8C-83A1-F6EECF244321}">
                <p14:modId xmlns:p14="http://schemas.microsoft.com/office/powerpoint/2010/main" val="2087484582"/>
              </p:ext>
            </p:extLst>
          </p:nvPr>
        </p:nvGraphicFramePr>
        <p:xfrm>
          <a:off x="15156491" y="11758794"/>
          <a:ext cx="13620780" cy="5486400"/>
        </p:xfrm>
        <a:graphic>
          <a:graphicData uri="http://schemas.openxmlformats.org/drawingml/2006/table">
            <a:tbl>
              <a:tblPr/>
              <a:tblGrid>
                <a:gridCol w="2347445">
                  <a:extLst>
                    <a:ext uri="{9D8B030D-6E8A-4147-A177-3AD203B41FA5}">
                      <a16:colId xmlns:a16="http://schemas.microsoft.com/office/drawing/2014/main" val="4010579305"/>
                    </a:ext>
                  </a:extLst>
                </a:gridCol>
                <a:gridCol w="2192815">
                  <a:extLst>
                    <a:ext uri="{9D8B030D-6E8A-4147-A177-3AD203B41FA5}">
                      <a16:colId xmlns:a16="http://schemas.microsoft.com/office/drawing/2014/main" val="3600398573"/>
                    </a:ext>
                  </a:extLst>
                </a:gridCol>
                <a:gridCol w="3522185">
                  <a:extLst>
                    <a:ext uri="{9D8B030D-6E8A-4147-A177-3AD203B41FA5}">
                      <a16:colId xmlns:a16="http://schemas.microsoft.com/office/drawing/2014/main" val="631885874"/>
                    </a:ext>
                  </a:extLst>
                </a:gridCol>
                <a:gridCol w="1600200">
                  <a:extLst>
                    <a:ext uri="{9D8B030D-6E8A-4147-A177-3AD203B41FA5}">
                      <a16:colId xmlns:a16="http://schemas.microsoft.com/office/drawing/2014/main" val="3641329199"/>
                    </a:ext>
                  </a:extLst>
                </a:gridCol>
                <a:gridCol w="2057400">
                  <a:extLst>
                    <a:ext uri="{9D8B030D-6E8A-4147-A177-3AD203B41FA5}">
                      <a16:colId xmlns:a16="http://schemas.microsoft.com/office/drawing/2014/main" val="3278923565"/>
                    </a:ext>
                  </a:extLst>
                </a:gridCol>
                <a:gridCol w="1900735">
                  <a:extLst>
                    <a:ext uri="{9D8B030D-6E8A-4147-A177-3AD203B41FA5}">
                      <a16:colId xmlns:a16="http://schemas.microsoft.com/office/drawing/2014/main" val="3124656403"/>
                    </a:ext>
                  </a:extLst>
                </a:gridCol>
              </a:tblGrid>
              <a:tr h="548640">
                <a:tc>
                  <a:txBody>
                    <a:bodyPr/>
                    <a:lstStyle/>
                    <a:p>
                      <a:pPr algn="ctr" rtl="0" fontAlgn="t">
                        <a:spcBef>
                          <a:spcPts val="0"/>
                        </a:spcBef>
                        <a:spcAft>
                          <a:spcPts val="0"/>
                        </a:spcAft>
                      </a:pPr>
                      <a:r>
                        <a:rPr lang="en-US" sz="2200" b="1" i="0" u="none" strike="noStrike" dirty="0">
                          <a:solidFill>
                            <a:srgbClr val="000000"/>
                          </a:solidFill>
                          <a:effectLst/>
                          <a:latin typeface="Arial" charset="0"/>
                          <a:ea typeface="Arial" charset="0"/>
                          <a:cs typeface="Arial" charset="0"/>
                        </a:rPr>
                        <a:t>Scientific Name</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1" i="0" u="none" strike="noStrike" dirty="0">
                          <a:solidFill>
                            <a:srgbClr val="000000"/>
                          </a:solidFill>
                          <a:effectLst/>
                          <a:latin typeface="Arial" charset="0"/>
                          <a:ea typeface="Arial" charset="0"/>
                          <a:cs typeface="Arial" charset="0"/>
                        </a:rPr>
                        <a:t>Common Name</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1" i="0" u="none" strike="noStrike" dirty="0">
                          <a:solidFill>
                            <a:srgbClr val="000000"/>
                          </a:solidFill>
                          <a:effectLst/>
                          <a:latin typeface="Arial" charset="0"/>
                          <a:ea typeface="Arial" charset="0"/>
                          <a:cs typeface="Arial" charset="0"/>
                        </a:rPr>
                        <a:t>Muscle Type</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1" i="0" u="none" strike="noStrike" baseline="0" dirty="0" err="1">
                          <a:solidFill>
                            <a:srgbClr val="000000"/>
                          </a:solidFill>
                          <a:effectLst/>
                          <a:latin typeface="Arial" charset="0"/>
                          <a:ea typeface="Arial" charset="0"/>
                          <a:cs typeface="Arial" charset="0"/>
                        </a:rPr>
                        <a:t>T</a:t>
                      </a:r>
                      <a:r>
                        <a:rPr lang="en-US" sz="2200" b="1" i="0" u="none" strike="noStrike" baseline="-25000" dirty="0" err="1">
                          <a:solidFill>
                            <a:srgbClr val="000000"/>
                          </a:solidFill>
                          <a:effectLst/>
                          <a:latin typeface="Arial" charset="0"/>
                          <a:ea typeface="Arial" charset="0"/>
                          <a:cs typeface="Arial" charset="0"/>
                        </a:rPr>
                        <a:t>opt</a:t>
                      </a:r>
                      <a:endParaRPr lang="en-US" sz="2200" baseline="-250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1" i="0" u="none" strike="noStrike">
                          <a:solidFill>
                            <a:srgbClr val="000000"/>
                          </a:solidFill>
                          <a:effectLst/>
                          <a:latin typeface="Arial" charset="0"/>
                          <a:ea typeface="Arial" charset="0"/>
                          <a:cs typeface="Arial" charset="0"/>
                        </a:rPr>
                        <a:t>Sample Size</a:t>
                      </a:r>
                      <a:endParaRPr lang="en-US" sz="220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1" i="0" u="none" strike="noStrike" dirty="0">
                          <a:solidFill>
                            <a:srgbClr val="000000"/>
                          </a:solidFill>
                          <a:effectLst/>
                          <a:latin typeface="Arial" charset="0"/>
                          <a:ea typeface="Arial" charset="0"/>
                          <a:cs typeface="Arial" charset="0"/>
                        </a:rPr>
                        <a:t>References</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275918"/>
                  </a:ext>
                </a:extLst>
              </a:tr>
              <a:tr h="548640">
                <a:tc>
                  <a:txBody>
                    <a:bodyPr/>
                    <a:lstStyle/>
                    <a:p>
                      <a:pPr algn="ctr" rtl="0" fontAlgn="t">
                        <a:spcBef>
                          <a:spcPts val="0"/>
                        </a:spcBef>
                        <a:spcAft>
                          <a:spcPts val="0"/>
                        </a:spcAft>
                      </a:pPr>
                      <a:r>
                        <a:rPr lang="en-US" sz="2200" b="0" i="1" u="none" strike="noStrike" dirty="0">
                          <a:solidFill>
                            <a:srgbClr val="000000"/>
                          </a:solidFill>
                          <a:effectLst/>
                          <a:latin typeface="Arial" charset="0"/>
                          <a:ea typeface="Arial" charset="0"/>
                          <a:cs typeface="Arial" charset="0"/>
                        </a:rPr>
                        <a:t>Lampris </a:t>
                      </a:r>
                      <a:r>
                        <a:rPr lang="en-US" sz="2200" b="0" i="1" u="none" strike="noStrike" dirty="0" err="1">
                          <a:solidFill>
                            <a:srgbClr val="000000"/>
                          </a:solidFill>
                          <a:effectLst/>
                          <a:latin typeface="Arial" charset="0"/>
                          <a:ea typeface="Arial" charset="0"/>
                          <a:cs typeface="Arial" charset="0"/>
                        </a:rPr>
                        <a:t>guttatus</a:t>
                      </a:r>
                      <a:endParaRPr lang="en-US" sz="2200" i="1"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a:solidFill>
                            <a:srgbClr val="000000"/>
                          </a:solidFill>
                          <a:effectLst/>
                          <a:latin typeface="Arial" charset="0"/>
                          <a:ea typeface="Arial" charset="0"/>
                          <a:cs typeface="Arial" charset="0"/>
                        </a:rPr>
                        <a:t>Opah</a:t>
                      </a:r>
                      <a:endParaRPr lang="en-US" sz="220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Endothermic Muscle</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20°C</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a:solidFill>
                            <a:srgbClr val="000000"/>
                          </a:solidFill>
                          <a:effectLst/>
                          <a:latin typeface="Arial" charset="0"/>
                          <a:ea typeface="Arial" charset="0"/>
                          <a:cs typeface="Arial" charset="0"/>
                        </a:rPr>
                        <a:t>1</a:t>
                      </a:r>
                      <a:endParaRPr lang="en-US" sz="220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6</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906318"/>
                  </a:ext>
                </a:extLst>
              </a:tr>
              <a:tr h="548640">
                <a:tc rowSpan="2">
                  <a:txBody>
                    <a:bodyPr/>
                    <a:lstStyle/>
                    <a:p>
                      <a:pPr algn="ctr" rtl="0" fontAlgn="t">
                        <a:spcBef>
                          <a:spcPts val="0"/>
                        </a:spcBef>
                        <a:spcAft>
                          <a:spcPts val="0"/>
                        </a:spcAft>
                      </a:pPr>
                      <a:r>
                        <a:rPr lang="en-US" sz="2200" b="0" i="1" u="none" strike="noStrike" dirty="0">
                          <a:solidFill>
                            <a:srgbClr val="000000"/>
                          </a:solidFill>
                          <a:effectLst/>
                          <a:latin typeface="Arial" charset="0"/>
                          <a:ea typeface="Arial" charset="0"/>
                          <a:cs typeface="Arial" charset="0"/>
                        </a:rPr>
                        <a:t>Thunnus thynnus</a:t>
                      </a:r>
                      <a:endParaRPr lang="en-US" sz="2200" i="1"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Bluefin Tuna</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Endothermic Muscle </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a:solidFill>
                            <a:srgbClr val="000000"/>
                          </a:solidFill>
                          <a:effectLst/>
                          <a:latin typeface="Arial" charset="0"/>
                          <a:ea typeface="Arial" charset="0"/>
                          <a:cs typeface="Arial" charset="0"/>
                        </a:rPr>
                        <a:t>24°C</a:t>
                      </a:r>
                      <a:endParaRPr lang="en-US" sz="220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4</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5, 7, 8</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376263"/>
                  </a:ext>
                </a:extLst>
              </a:tr>
              <a:tr h="548640">
                <a:tc vMerge="1">
                  <a:txBody>
                    <a:bodyPr/>
                    <a:lstStyle/>
                    <a:p>
                      <a:endParaRPr lang="en-US"/>
                    </a:p>
                  </a:txBody>
                  <a:tcPr/>
                </a:tc>
                <a:tc vMerge="1">
                  <a:txBody>
                    <a:bodyPr/>
                    <a:lstStyle/>
                    <a:p>
                      <a:endParaRPr lang="en-US"/>
                    </a:p>
                  </a:txBody>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Deep Muscle</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24°C</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a:solidFill>
                            <a:srgbClr val="000000"/>
                          </a:solidFill>
                          <a:effectLst/>
                          <a:latin typeface="Arial" charset="0"/>
                          <a:ea typeface="Arial" charset="0"/>
                          <a:cs typeface="Arial" charset="0"/>
                        </a:rPr>
                        <a:t>2</a:t>
                      </a:r>
                      <a:endParaRPr lang="en-US" sz="220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61490968"/>
                  </a:ext>
                </a:extLst>
              </a:tr>
              <a:tr h="548640">
                <a:tc rowSpan="2">
                  <a:txBody>
                    <a:bodyPr/>
                    <a:lstStyle/>
                    <a:p>
                      <a:pPr algn="ctr" rtl="0" fontAlgn="t">
                        <a:spcBef>
                          <a:spcPts val="0"/>
                        </a:spcBef>
                        <a:spcAft>
                          <a:spcPts val="0"/>
                        </a:spcAft>
                      </a:pPr>
                      <a:r>
                        <a:rPr lang="en-US" sz="2200" b="0" i="1" u="none" strike="noStrike" dirty="0">
                          <a:solidFill>
                            <a:srgbClr val="000000"/>
                          </a:solidFill>
                          <a:effectLst/>
                          <a:latin typeface="Arial" charset="0"/>
                          <a:ea typeface="Arial" charset="0"/>
                          <a:cs typeface="Arial" charset="0"/>
                        </a:rPr>
                        <a:t>Thunnus obesus</a:t>
                      </a:r>
                      <a:endParaRPr lang="en-US" sz="2200" i="1"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spcBef>
                          <a:spcPts val="0"/>
                        </a:spcBef>
                        <a:spcAft>
                          <a:spcPts val="0"/>
                        </a:spcAft>
                      </a:pPr>
                      <a:r>
                        <a:rPr lang="en-US" sz="2200" b="0" i="0" u="none" strike="noStrike">
                          <a:solidFill>
                            <a:srgbClr val="000000"/>
                          </a:solidFill>
                          <a:effectLst/>
                          <a:latin typeface="Arial" charset="0"/>
                          <a:ea typeface="Arial" charset="0"/>
                          <a:cs typeface="Arial" charset="0"/>
                        </a:rPr>
                        <a:t>Bigeye Tuna</a:t>
                      </a:r>
                      <a:endParaRPr lang="en-US" sz="220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Endothermic Muscle </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24°C</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1</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9,10,</a:t>
                      </a:r>
                      <a:r>
                        <a:rPr lang="en-US" sz="2200" b="0" i="0" u="none" strike="noStrike" baseline="0" dirty="0">
                          <a:solidFill>
                            <a:srgbClr val="000000"/>
                          </a:solidFill>
                          <a:effectLst/>
                          <a:latin typeface="Arial" charset="0"/>
                          <a:ea typeface="Arial" charset="0"/>
                          <a:cs typeface="Arial" charset="0"/>
                        </a:rPr>
                        <a:t>11</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492322"/>
                  </a:ext>
                </a:extLst>
              </a:tr>
              <a:tr h="548640">
                <a:tc vMerge="1">
                  <a:txBody>
                    <a:bodyPr/>
                    <a:lstStyle/>
                    <a:p>
                      <a:endParaRPr lang="en-US"/>
                    </a:p>
                  </a:txBody>
                  <a:tcPr/>
                </a:tc>
                <a:tc vMerge="1">
                  <a:txBody>
                    <a:bodyPr/>
                    <a:lstStyle/>
                    <a:p>
                      <a:endParaRPr lang="en-US"/>
                    </a:p>
                  </a:txBody>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Deep Muscle</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24°C</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1</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850150371"/>
                  </a:ext>
                </a:extLst>
              </a:tr>
              <a:tr h="548640">
                <a:tc rowSpan="3">
                  <a:txBody>
                    <a:bodyPr/>
                    <a:lstStyle/>
                    <a:p>
                      <a:pPr algn="ctr" rtl="0" fontAlgn="t">
                        <a:spcBef>
                          <a:spcPts val="0"/>
                        </a:spcBef>
                        <a:spcAft>
                          <a:spcPts val="0"/>
                        </a:spcAft>
                      </a:pPr>
                      <a:r>
                        <a:rPr lang="en-US" sz="2200" b="0" i="1" u="none" strike="noStrike" dirty="0">
                          <a:solidFill>
                            <a:srgbClr val="000000"/>
                          </a:solidFill>
                          <a:effectLst/>
                          <a:latin typeface="Arial" charset="0"/>
                          <a:ea typeface="Arial" charset="0"/>
                          <a:cs typeface="Arial" charset="0"/>
                        </a:rPr>
                        <a:t>Xiphias gladius</a:t>
                      </a:r>
                      <a:endParaRPr lang="en-US" sz="2200" i="1"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Swordfish</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Endothermic Muscle </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24°C</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a:solidFill>
                            <a:srgbClr val="000000"/>
                          </a:solidFill>
                          <a:effectLst/>
                          <a:latin typeface="Arial" charset="0"/>
                          <a:ea typeface="Arial" charset="0"/>
                          <a:cs typeface="Arial" charset="0"/>
                        </a:rPr>
                        <a:t>1</a:t>
                      </a:r>
                      <a:endParaRPr lang="en-US" sz="220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fontAlgn="t">
                        <a:spcBef>
                          <a:spcPts val="0"/>
                        </a:spcBef>
                        <a:spcAft>
                          <a:spcPts val="0"/>
                        </a:spcAft>
                      </a:pPr>
                      <a:r>
                        <a:rPr lang="en-US" sz="2200" dirty="0">
                          <a:effectLst/>
                          <a:latin typeface="Arial" charset="0"/>
                          <a:ea typeface="Arial" charset="0"/>
                          <a:cs typeface="Arial" charset="0"/>
                        </a:rPr>
                        <a:t>11-14</a:t>
                      </a:r>
                    </a:p>
                    <a:p>
                      <a:pPr algn="ctr" rtl="0" fontAlgn="t">
                        <a:spcBef>
                          <a:spcPts val="0"/>
                        </a:spcBef>
                        <a:spcAft>
                          <a:spcPts val="0"/>
                        </a:spcAft>
                      </a:pPr>
                      <a:r>
                        <a:rPr lang="en-US" sz="2200" dirty="0">
                          <a:effectLst/>
                          <a:latin typeface="Arial" charset="0"/>
                          <a:ea typeface="Arial" charset="0"/>
                          <a:cs typeface="Arial" charset="0"/>
                        </a:rPr>
                        <a:t>Bernal,</a:t>
                      </a:r>
                      <a:r>
                        <a:rPr lang="en-US" sz="2200" baseline="0" dirty="0">
                          <a:effectLst/>
                          <a:latin typeface="Arial" charset="0"/>
                          <a:ea typeface="Arial" charset="0"/>
                          <a:cs typeface="Arial" charset="0"/>
                        </a:rPr>
                        <a:t> unpublished data</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705708"/>
                  </a:ext>
                </a:extLst>
              </a:tr>
              <a:tr h="548640">
                <a:tc vMerge="1">
                  <a:txBody>
                    <a:bodyPr/>
                    <a:lstStyle/>
                    <a:p>
                      <a:endParaRPr lang="en-US"/>
                    </a:p>
                  </a:txBody>
                  <a:tcPr/>
                </a:tc>
                <a:tc vMerge="1">
                  <a:txBody>
                    <a:bodyPr/>
                    <a:lstStyle/>
                    <a:p>
                      <a:endParaRPr lang="en-US"/>
                    </a:p>
                  </a:txBody>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Deep Muscle</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24°C</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11</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05071349"/>
                  </a:ext>
                </a:extLst>
              </a:tr>
              <a:tr h="548640">
                <a:tc vMerge="1">
                  <a:txBody>
                    <a:bodyPr/>
                    <a:lstStyle/>
                    <a:p>
                      <a:endParaRPr lang="en-US"/>
                    </a:p>
                  </a:txBody>
                  <a:tcPr/>
                </a:tc>
                <a:tc vMerge="1">
                  <a:txBody>
                    <a:bodyPr/>
                    <a:lstStyle/>
                    <a:p>
                      <a:endParaRPr lang="en-US"/>
                    </a:p>
                  </a:txBody>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Shallow Muscle</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24°C</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2</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81127671"/>
                  </a:ext>
                </a:extLst>
              </a:tr>
              <a:tr h="548640">
                <a:tc>
                  <a:txBody>
                    <a:bodyPr/>
                    <a:lstStyle/>
                    <a:p>
                      <a:pPr algn="ctr" rtl="0" fontAlgn="t">
                        <a:spcBef>
                          <a:spcPts val="0"/>
                        </a:spcBef>
                        <a:spcAft>
                          <a:spcPts val="0"/>
                        </a:spcAft>
                      </a:pPr>
                      <a:r>
                        <a:rPr lang="en-US" sz="2200" b="0" i="1" u="none" strike="noStrike" dirty="0" err="1">
                          <a:solidFill>
                            <a:srgbClr val="000000"/>
                          </a:solidFill>
                          <a:effectLst/>
                          <a:latin typeface="Arial" charset="0"/>
                          <a:ea typeface="Arial" charset="0"/>
                          <a:cs typeface="Arial" charset="0"/>
                        </a:rPr>
                        <a:t>Makaira</a:t>
                      </a:r>
                      <a:r>
                        <a:rPr lang="en-US" sz="2200" b="0" i="1" u="none" strike="noStrike" dirty="0">
                          <a:solidFill>
                            <a:srgbClr val="000000"/>
                          </a:solidFill>
                          <a:effectLst/>
                          <a:latin typeface="Arial" charset="0"/>
                          <a:ea typeface="Arial" charset="0"/>
                          <a:cs typeface="Arial" charset="0"/>
                        </a:rPr>
                        <a:t> nigricans</a:t>
                      </a:r>
                      <a:endParaRPr lang="en-US" sz="2200" i="1"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a:solidFill>
                            <a:srgbClr val="000000"/>
                          </a:solidFill>
                          <a:effectLst/>
                          <a:latin typeface="Arial" charset="0"/>
                          <a:ea typeface="Arial" charset="0"/>
                          <a:cs typeface="Arial" charset="0"/>
                        </a:rPr>
                        <a:t>Blue Marlin</a:t>
                      </a:r>
                      <a:endParaRPr lang="en-US" sz="220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Deep Muscle</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24°C</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1</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200" b="0" i="0" u="none" strike="noStrike" dirty="0">
                          <a:solidFill>
                            <a:srgbClr val="000000"/>
                          </a:solidFill>
                          <a:effectLst/>
                          <a:latin typeface="Arial" charset="0"/>
                          <a:ea typeface="Arial" charset="0"/>
                          <a:cs typeface="Arial" charset="0"/>
                        </a:rPr>
                        <a:t>15</a:t>
                      </a:r>
                      <a:endParaRPr lang="en-US" sz="2200" dirty="0">
                        <a:effectLst/>
                        <a:latin typeface="Arial" charset="0"/>
                        <a:ea typeface="Arial" charset="0"/>
                        <a:cs typeface="Arial"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156835"/>
                  </a:ext>
                </a:extLst>
              </a:tr>
            </a:tbl>
          </a:graphicData>
        </a:graphic>
      </p:graphicFrame>
      <p:sp>
        <p:nvSpPr>
          <p:cNvPr id="7" name="Rectangle 1">
            <a:extLst>
              <a:ext uri="{FF2B5EF4-FFF2-40B4-BE49-F238E27FC236}">
                <a16:creationId xmlns:a16="http://schemas.microsoft.com/office/drawing/2014/main" id="{A5CA2762-9E7C-C741-892B-9AD82DDD3682}"/>
              </a:ext>
            </a:extLst>
          </p:cNvPr>
          <p:cNvSpPr>
            <a:spLocks noChangeArrowheads="1"/>
          </p:cNvSpPr>
          <p:nvPr/>
        </p:nvSpPr>
        <p:spPr bwMode="auto">
          <a:xfrm rot="10800000" flipV="1">
            <a:off x="15155465" y="11201400"/>
            <a:ext cx="135666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0000"/>
                </a:solidFill>
                <a:effectLst/>
              </a:rPr>
              <a:t>Table 1. </a:t>
            </a:r>
            <a:r>
              <a:rPr kumimoji="0" lang="en-US" altLang="en-US" sz="2000" b="0" i="0" u="none" strike="noStrike" cap="none" normalizeH="0" baseline="0" dirty="0">
                <a:ln>
                  <a:noFill/>
                </a:ln>
                <a:solidFill>
                  <a:srgbClr val="000000"/>
                </a:solidFill>
                <a:effectLst/>
              </a:rPr>
              <a:t>Optimal temperature of different muscle types and sample sizes for analyzed telemetry data.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sp>
        <p:nvSpPr>
          <p:cNvPr id="21" name="TextBox 20">
            <a:extLst>
              <a:ext uri="{FF2B5EF4-FFF2-40B4-BE49-F238E27FC236}">
                <a16:creationId xmlns:a16="http://schemas.microsoft.com/office/drawing/2014/main" id="{8A2B1F0D-F7CF-A74F-A935-2AC752CB6453}"/>
              </a:ext>
            </a:extLst>
          </p:cNvPr>
          <p:cNvSpPr txBox="1"/>
          <p:nvPr/>
        </p:nvSpPr>
        <p:spPr>
          <a:xfrm>
            <a:off x="525824" y="21964013"/>
            <a:ext cx="13407654" cy="1384995"/>
          </a:xfrm>
          <a:prstGeom prst="rect">
            <a:avLst/>
          </a:prstGeom>
          <a:noFill/>
        </p:spPr>
        <p:txBody>
          <a:bodyPr wrap="square" rtlCol="0">
            <a:spAutoFit/>
          </a:bodyPr>
          <a:lstStyle/>
          <a:p>
            <a:pPr algn="just"/>
            <a:r>
              <a:rPr lang="en-US" sz="2100" b="1" i="0" u="none" strike="noStrike" baseline="0" dirty="0">
                <a:solidFill>
                  <a:srgbClr val="000000"/>
                </a:solidFill>
                <a:effectLst/>
              </a:rPr>
              <a:t>Figure 2. </a:t>
            </a:r>
            <a:r>
              <a:rPr lang="en-US" sz="2100" b="0" baseline="0" dirty="0">
                <a:solidFill>
                  <a:srgbClr val="000000"/>
                </a:solidFill>
              </a:rPr>
              <a:t>T</a:t>
            </a:r>
            <a:r>
              <a:rPr lang="en-US" sz="2100" b="0" i="0" u="none" strike="noStrike" baseline="0" dirty="0">
                <a:solidFill>
                  <a:srgbClr val="000000"/>
                </a:solidFill>
                <a:effectLst/>
              </a:rPr>
              <a:t>elemetry data from a free-swimming swordfish of unknown size</a:t>
            </a:r>
            <a:r>
              <a:rPr lang="en-US" sz="2100" b="0" baseline="0" dirty="0">
                <a:solidFill>
                  <a:srgbClr val="000000"/>
                </a:solidFill>
              </a:rPr>
              <a:t>. Unlike other swordfish tagged via harpoon (A), multiple thermistors were inserted into this fish by hand (Bernal, unpublished data). </a:t>
            </a:r>
            <a:r>
              <a:rPr lang="en-US" sz="2100" b="0" i="0" u="none" strike="noStrike" baseline="0" dirty="0">
                <a:solidFill>
                  <a:srgbClr val="000000"/>
                </a:solidFill>
                <a:effectLst/>
              </a:rPr>
              <a:t>Data is the % occurrence of water (blue) and (B</a:t>
            </a:r>
            <a:r>
              <a:rPr lang="en-US" sz="2100" b="0" i="0" u="none" strike="noStrike" baseline="0">
                <a:solidFill>
                  <a:srgbClr val="000000"/>
                </a:solidFill>
                <a:effectLst/>
              </a:rPr>
              <a:t>) deep </a:t>
            </a:r>
            <a:r>
              <a:rPr lang="en-US" sz="2100" b="0" i="0" u="none" strike="noStrike" baseline="0" dirty="0">
                <a:solidFill>
                  <a:srgbClr val="000000"/>
                </a:solidFill>
                <a:effectLst/>
              </a:rPr>
              <a:t>muscle (purple), </a:t>
            </a:r>
            <a:r>
              <a:rPr lang="en-US" sz="2100" b="0" i="0" u="none" strike="noStrike" baseline="0">
                <a:solidFill>
                  <a:srgbClr val="000000"/>
                </a:solidFill>
                <a:effectLst/>
              </a:rPr>
              <a:t>or (C) </a:t>
            </a:r>
            <a:r>
              <a:rPr lang="en-US" sz="2100" b="0" i="0" u="none" strike="noStrike" baseline="0" dirty="0">
                <a:solidFill>
                  <a:srgbClr val="000000"/>
                </a:solidFill>
                <a:effectLst/>
              </a:rPr>
              <a:t>shallow muscle (green) temperatures within the track. </a:t>
            </a:r>
            <a:endParaRPr lang="en-US" sz="2100" baseline="0" dirty="0"/>
          </a:p>
        </p:txBody>
      </p:sp>
      <p:sp>
        <p:nvSpPr>
          <p:cNvPr id="34" name="TextBox 33">
            <a:extLst>
              <a:ext uri="{FF2B5EF4-FFF2-40B4-BE49-F238E27FC236}">
                <a16:creationId xmlns:a16="http://schemas.microsoft.com/office/drawing/2014/main" id="{AD0158B1-1A2E-5740-B84E-40A515E81786}"/>
              </a:ext>
            </a:extLst>
          </p:cNvPr>
          <p:cNvSpPr txBox="1"/>
          <p:nvPr/>
        </p:nvSpPr>
        <p:spPr>
          <a:xfrm>
            <a:off x="29907574" y="6485427"/>
            <a:ext cx="13286232" cy="1384995"/>
          </a:xfrm>
          <a:prstGeom prst="rect">
            <a:avLst/>
          </a:prstGeom>
          <a:noFill/>
        </p:spPr>
        <p:txBody>
          <a:bodyPr wrap="square" rtlCol="0">
            <a:spAutoFit/>
          </a:bodyPr>
          <a:lstStyle/>
          <a:p>
            <a:pPr algn="just">
              <a:spcBef>
                <a:spcPts val="0"/>
              </a:spcBef>
              <a:spcAft>
                <a:spcPts val="0"/>
              </a:spcAft>
            </a:pPr>
            <a:r>
              <a:rPr lang="en-US" sz="2100" b="1" i="0" u="none" strike="noStrike" baseline="0" dirty="0">
                <a:solidFill>
                  <a:srgbClr val="000000"/>
                </a:solidFill>
                <a:effectLst/>
              </a:rPr>
              <a:t>Figure 4. </a:t>
            </a:r>
            <a:r>
              <a:rPr lang="en-US" sz="2100" b="0" i="0" u="none" strike="noStrike" baseline="0" dirty="0">
                <a:solidFill>
                  <a:srgbClr val="000000"/>
                </a:solidFill>
                <a:effectLst/>
              </a:rPr>
              <a:t>(A) </a:t>
            </a:r>
            <a:r>
              <a:rPr lang="en-US" sz="2100" b="0" i="0" u="none" strike="noStrike" baseline="0" dirty="0" err="1">
                <a:solidFill>
                  <a:srgbClr val="000000"/>
                </a:solidFill>
                <a:effectLst/>
              </a:rPr>
              <a:t>HI</a:t>
            </a:r>
            <a:r>
              <a:rPr lang="en-US" sz="2100" b="0" i="0" u="none" strike="noStrike" dirty="0" err="1">
                <a:solidFill>
                  <a:srgbClr val="000000"/>
                </a:solidFill>
                <a:effectLst/>
              </a:rPr>
              <a:t>opt</a:t>
            </a:r>
            <a:r>
              <a:rPr lang="en-US" sz="2100" b="0" i="0" u="none" strike="noStrike" dirty="0">
                <a:solidFill>
                  <a:srgbClr val="000000"/>
                </a:solidFill>
                <a:effectLst/>
              </a:rPr>
              <a:t> </a:t>
            </a:r>
            <a:r>
              <a:rPr lang="en-US" sz="2100" b="0" i="0" u="none" strike="noStrike" baseline="0" dirty="0">
                <a:solidFill>
                  <a:srgbClr val="000000"/>
                </a:solidFill>
                <a:effectLst/>
              </a:rPr>
              <a:t>(B) </a:t>
            </a:r>
            <a:r>
              <a:rPr lang="en-US" sz="2100" b="0" i="0" u="none" strike="noStrike" baseline="0" dirty="0" err="1">
                <a:solidFill>
                  <a:srgbClr val="000000"/>
                </a:solidFill>
                <a:effectLst/>
              </a:rPr>
              <a:t>HI</a:t>
            </a:r>
            <a:r>
              <a:rPr lang="en-US" sz="2100" b="0" i="0" u="none" strike="noStrike" dirty="0" err="1">
                <a:solidFill>
                  <a:srgbClr val="000000"/>
                </a:solidFill>
                <a:effectLst/>
              </a:rPr>
              <a:t>max</a:t>
            </a:r>
            <a:r>
              <a:rPr lang="en-US" sz="2100" b="0" i="0" u="none" strike="noStrike" baseline="0" dirty="0">
                <a:solidFill>
                  <a:srgbClr val="000000"/>
                </a:solidFill>
                <a:effectLst/>
              </a:rPr>
              <a:t> and (C) </a:t>
            </a:r>
            <a:r>
              <a:rPr lang="en-US" sz="2100" b="0" i="0" u="none" strike="noStrike" baseline="0" dirty="0" err="1">
                <a:solidFill>
                  <a:srgbClr val="000000"/>
                </a:solidFill>
                <a:effectLst/>
              </a:rPr>
              <a:t>HI</a:t>
            </a:r>
            <a:r>
              <a:rPr lang="en-US" sz="2100" b="0" i="0" u="none" strike="noStrike" dirty="0" err="1">
                <a:solidFill>
                  <a:srgbClr val="000000"/>
                </a:solidFill>
                <a:effectLst/>
              </a:rPr>
              <a:t>mode</a:t>
            </a:r>
            <a:r>
              <a:rPr lang="en-US" sz="2100" b="0" i="0" u="none" strike="noStrike" baseline="0" dirty="0">
                <a:solidFill>
                  <a:srgbClr val="000000"/>
                </a:solidFill>
                <a:effectLst/>
              </a:rPr>
              <a:t> for water (blue), endothermic muscle (red), deep muscle (purple), and shallow muscle (green) in all fishes. </a:t>
            </a:r>
            <a:r>
              <a:rPr lang="en-US" sz="2100" b="0" i="0" u="none" strike="noStrike" baseline="0" dirty="0">
                <a:effectLst/>
              </a:rPr>
              <a:t>“*” indicates that </a:t>
            </a:r>
            <a:r>
              <a:rPr lang="en-US" sz="2100" b="0" i="0" u="none" strike="noStrike" baseline="0" dirty="0" err="1">
                <a:effectLst/>
              </a:rPr>
              <a:t>HI</a:t>
            </a:r>
            <a:r>
              <a:rPr lang="en-US" sz="2100" b="0" i="0" u="none" strike="noStrike" dirty="0" err="1">
                <a:effectLst/>
              </a:rPr>
              <a:t>Water</a:t>
            </a:r>
            <a:r>
              <a:rPr lang="en-US" sz="2100" b="0" i="0" u="none" strike="noStrike" baseline="0" dirty="0">
                <a:effectLst/>
              </a:rPr>
              <a:t> was greater than </a:t>
            </a:r>
            <a:r>
              <a:rPr lang="en-US" sz="2100" b="0" i="0" u="none" strike="noStrike" baseline="0" dirty="0" err="1">
                <a:effectLst/>
              </a:rPr>
              <a:t>HI</a:t>
            </a:r>
            <a:r>
              <a:rPr lang="en-US" sz="2100" b="0" i="0" u="none" strike="noStrike" dirty="0" err="1">
                <a:effectLst/>
              </a:rPr>
              <a:t>Muscle</a:t>
            </a:r>
            <a:r>
              <a:rPr lang="en-US" sz="2100" b="0" i="0" u="none" strike="noStrike" baseline="0" dirty="0">
                <a:effectLst/>
              </a:rPr>
              <a:t> for that calculation and muscle type combination. Numbers are </a:t>
            </a:r>
            <a:r>
              <a:rPr lang="en-US" sz="2100" b="0" baseline="0" dirty="0" err="1"/>
              <a:t>HI</a:t>
            </a:r>
            <a:r>
              <a:rPr lang="en-US" sz="2100" b="0" dirty="0" err="1"/>
              <a:t>Muscle</a:t>
            </a:r>
            <a:r>
              <a:rPr lang="en-US" sz="2100" b="0" baseline="0" dirty="0"/>
              <a:t>/</a:t>
            </a:r>
            <a:r>
              <a:rPr lang="en-US" sz="2100" b="0" baseline="0" dirty="0" err="1"/>
              <a:t>HI</a:t>
            </a:r>
            <a:r>
              <a:rPr lang="en-US" sz="2100" b="0" dirty="0" err="1"/>
              <a:t>Water</a:t>
            </a:r>
            <a:r>
              <a:rPr lang="en-US" sz="2100" b="0" baseline="0" dirty="0"/>
              <a:t> and shared superscripts indicate no differences between muscle groups for a specific calculation. </a:t>
            </a:r>
            <a:r>
              <a:rPr lang="en-US" sz="2100" b="0" baseline="0" dirty="0">
                <a:solidFill>
                  <a:srgbClr val="000000"/>
                </a:solidFill>
              </a:rPr>
              <a:t>Data are mean +/- </a:t>
            </a:r>
            <a:r>
              <a:rPr lang="en-US" sz="2100" b="0" baseline="0" dirty="0" err="1">
                <a:solidFill>
                  <a:srgbClr val="000000"/>
                </a:solidFill>
              </a:rPr>
              <a:t>s.e.m</a:t>
            </a:r>
            <a:r>
              <a:rPr lang="en-US" sz="2100" b="0" baseline="0" dirty="0">
                <a:solidFill>
                  <a:srgbClr val="000000"/>
                </a:solidFill>
              </a:rPr>
              <a:t>.  </a:t>
            </a:r>
            <a:endParaRPr lang="en-US" sz="2100" baseline="0" dirty="0"/>
          </a:p>
        </p:txBody>
      </p:sp>
      <p:graphicFrame>
        <p:nvGraphicFramePr>
          <p:cNvPr id="73" name="Chart 72">
            <a:extLst>
              <a:ext uri="{FF2B5EF4-FFF2-40B4-BE49-F238E27FC236}">
                <a16:creationId xmlns:a16="http://schemas.microsoft.com/office/drawing/2014/main" id="{22005CB2-6778-2AAF-7C7D-4F5AC84F0674}"/>
              </a:ext>
            </a:extLst>
          </p:cNvPr>
          <p:cNvGraphicFramePr>
            <a:graphicFrameLocks/>
          </p:cNvGraphicFramePr>
          <p:nvPr>
            <p:extLst>
              <p:ext uri="{D42A27DB-BD31-4B8C-83A1-F6EECF244321}">
                <p14:modId xmlns:p14="http://schemas.microsoft.com/office/powerpoint/2010/main" val="963583956"/>
              </p:ext>
            </p:extLst>
          </p:nvPr>
        </p:nvGraphicFramePr>
        <p:xfrm>
          <a:off x="29839086" y="12868379"/>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6" name="Chart 7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781366465"/>
              </p:ext>
            </p:extLst>
          </p:nvPr>
        </p:nvGraphicFramePr>
        <p:xfrm>
          <a:off x="34224686" y="12879905"/>
          <a:ext cx="45720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5" name="Chart 84">
            <a:extLst>
              <a:ext uri="{FF2B5EF4-FFF2-40B4-BE49-F238E27FC236}">
                <a16:creationId xmlns:a16="http://schemas.microsoft.com/office/drawing/2014/main" id="{11B11331-0EDD-C83A-280A-BC48EF24EA16}"/>
              </a:ext>
            </a:extLst>
          </p:cNvPr>
          <p:cNvGraphicFramePr>
            <a:graphicFrameLocks/>
          </p:cNvGraphicFramePr>
          <p:nvPr>
            <p:extLst>
              <p:ext uri="{D42A27DB-BD31-4B8C-83A1-F6EECF244321}">
                <p14:modId xmlns:p14="http://schemas.microsoft.com/office/powerpoint/2010/main" val="1190011424"/>
              </p:ext>
            </p:extLst>
          </p:nvPr>
        </p:nvGraphicFramePr>
        <p:xfrm>
          <a:off x="29691648" y="21895250"/>
          <a:ext cx="4569536"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7" name="Chart 86">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006798657"/>
              </p:ext>
            </p:extLst>
          </p:nvPr>
        </p:nvGraphicFramePr>
        <p:xfrm>
          <a:off x="34389221" y="21869778"/>
          <a:ext cx="4569536" cy="2743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0" name="Chart 89">
            <a:extLst>
              <a:ext uri="{FF2B5EF4-FFF2-40B4-BE49-F238E27FC236}">
                <a16:creationId xmlns:a16="http://schemas.microsoft.com/office/drawing/2014/main" id="{C78C3332-3B06-E3F7-E3D9-DC7E26CD2253}"/>
              </a:ext>
            </a:extLst>
          </p:cNvPr>
          <p:cNvGraphicFramePr>
            <a:graphicFrameLocks/>
          </p:cNvGraphicFramePr>
          <p:nvPr>
            <p:extLst>
              <p:ext uri="{D42A27DB-BD31-4B8C-83A1-F6EECF244321}">
                <p14:modId xmlns:p14="http://schemas.microsoft.com/office/powerpoint/2010/main" val="1241373486"/>
              </p:ext>
            </p:extLst>
          </p:nvPr>
        </p:nvGraphicFramePr>
        <p:xfrm>
          <a:off x="39036185" y="21867943"/>
          <a:ext cx="4569536" cy="2743200"/>
        </p:xfrm>
        <a:graphic>
          <a:graphicData uri="http://schemas.openxmlformats.org/drawingml/2006/chart">
            <c:chart xmlns:c="http://schemas.openxmlformats.org/drawingml/2006/chart" xmlns:r="http://schemas.openxmlformats.org/officeDocument/2006/relationships" r:id="rId11"/>
          </a:graphicData>
        </a:graphic>
      </p:graphicFrame>
      <p:sp>
        <p:nvSpPr>
          <p:cNvPr id="63" name="TextBox 62">
            <a:extLst>
              <a:ext uri="{FF2B5EF4-FFF2-40B4-BE49-F238E27FC236}">
                <a16:creationId xmlns:a16="http://schemas.microsoft.com/office/drawing/2014/main" id="{C476B661-6A87-454D-BE89-E5CF3D66F584}"/>
              </a:ext>
            </a:extLst>
          </p:cNvPr>
          <p:cNvSpPr txBox="1"/>
          <p:nvPr/>
        </p:nvSpPr>
        <p:spPr>
          <a:xfrm>
            <a:off x="29907574" y="11353800"/>
            <a:ext cx="13313664" cy="1708160"/>
          </a:xfrm>
          <a:prstGeom prst="rect">
            <a:avLst/>
          </a:prstGeom>
          <a:noFill/>
        </p:spPr>
        <p:txBody>
          <a:bodyPr wrap="square" rtlCol="0">
            <a:spAutoFit/>
          </a:bodyPr>
          <a:lstStyle/>
          <a:p>
            <a:pPr algn="just"/>
            <a:r>
              <a:rPr lang="en-US" sz="2100" b="1" i="0" u="none" strike="noStrike" baseline="0" dirty="0">
                <a:solidFill>
                  <a:srgbClr val="000000"/>
                </a:solidFill>
                <a:effectLst/>
              </a:rPr>
              <a:t>Figure </a:t>
            </a:r>
            <a:r>
              <a:rPr lang="en-US" sz="2100" baseline="0" dirty="0">
                <a:solidFill>
                  <a:srgbClr val="000000"/>
                </a:solidFill>
              </a:rPr>
              <a:t>5</a:t>
            </a:r>
            <a:r>
              <a:rPr lang="en-US" sz="2100" b="1" i="0" u="none" strike="noStrike" baseline="0" dirty="0">
                <a:solidFill>
                  <a:srgbClr val="000000"/>
                </a:solidFill>
                <a:effectLst/>
              </a:rPr>
              <a:t>. </a:t>
            </a:r>
            <a:r>
              <a:rPr lang="en-US" sz="2100" b="0" i="0" u="none" strike="noStrike" baseline="0" dirty="0">
                <a:solidFill>
                  <a:srgbClr val="000000"/>
                </a:solidFill>
                <a:effectLst/>
              </a:rPr>
              <a:t>(A) </a:t>
            </a:r>
            <a:r>
              <a:rPr lang="en-US" sz="2100" b="0" i="0" u="none" strike="noStrike" baseline="0" dirty="0" err="1">
                <a:solidFill>
                  <a:srgbClr val="000000"/>
                </a:solidFill>
                <a:effectLst/>
              </a:rPr>
              <a:t>HI</a:t>
            </a:r>
            <a:r>
              <a:rPr lang="en-US" sz="2100" b="0" i="0" u="none" strike="noStrike" dirty="0" err="1">
                <a:solidFill>
                  <a:srgbClr val="000000"/>
                </a:solidFill>
                <a:effectLst/>
              </a:rPr>
              <a:t>opt</a:t>
            </a:r>
            <a:r>
              <a:rPr lang="en-US" sz="2100" b="0" i="0" u="none" strike="noStrike" baseline="0" dirty="0">
                <a:solidFill>
                  <a:srgbClr val="000000"/>
                </a:solidFill>
                <a:effectLst/>
              </a:rPr>
              <a:t> (B) </a:t>
            </a:r>
            <a:r>
              <a:rPr lang="en-US" sz="2100" b="0" i="0" u="none" strike="noStrike" baseline="0" dirty="0" err="1">
                <a:solidFill>
                  <a:srgbClr val="000000"/>
                </a:solidFill>
                <a:effectLst/>
              </a:rPr>
              <a:t>HI</a:t>
            </a:r>
            <a:r>
              <a:rPr lang="en-US" sz="2100" b="0" i="0" u="none" strike="noStrike" dirty="0" err="1">
                <a:solidFill>
                  <a:srgbClr val="000000"/>
                </a:solidFill>
                <a:effectLst/>
              </a:rPr>
              <a:t>max</a:t>
            </a:r>
            <a:r>
              <a:rPr lang="en-US" sz="2100" b="0" i="0" u="none" strike="noStrike" baseline="0" dirty="0">
                <a:solidFill>
                  <a:srgbClr val="000000"/>
                </a:solidFill>
                <a:effectLst/>
              </a:rPr>
              <a:t> and (C) </a:t>
            </a:r>
            <a:r>
              <a:rPr lang="en-US" sz="2100" b="0" i="0" u="none" strike="noStrike" baseline="0" dirty="0" err="1">
                <a:solidFill>
                  <a:srgbClr val="000000"/>
                </a:solidFill>
                <a:effectLst/>
              </a:rPr>
              <a:t>HI</a:t>
            </a:r>
            <a:r>
              <a:rPr lang="en-US" sz="2100" b="0" i="0" u="none" strike="noStrike" dirty="0" err="1">
                <a:solidFill>
                  <a:srgbClr val="000000"/>
                </a:solidFill>
                <a:effectLst/>
              </a:rPr>
              <a:t>mode</a:t>
            </a:r>
            <a:r>
              <a:rPr lang="en-US" sz="2100" b="0" i="0" u="none" strike="noStrike" baseline="0" dirty="0">
                <a:solidFill>
                  <a:srgbClr val="000000"/>
                </a:solidFill>
                <a:effectLst/>
              </a:rPr>
              <a:t> for water (blue), endothermic muscle (red), deep muscle (purple), and shallow muscle (green) in swordfish. </a:t>
            </a:r>
            <a:r>
              <a:rPr lang="en-US" sz="2100" b="0" baseline="0" dirty="0"/>
              <a:t>“*” indicates that </a:t>
            </a:r>
            <a:r>
              <a:rPr lang="en-US" sz="2100" b="0" baseline="0" dirty="0" err="1"/>
              <a:t>HI</a:t>
            </a:r>
            <a:r>
              <a:rPr lang="en-US" sz="2100" b="0" dirty="0" err="1"/>
              <a:t>Water</a:t>
            </a:r>
            <a:r>
              <a:rPr lang="en-US" sz="2100" b="0" baseline="0" dirty="0"/>
              <a:t> was greater than </a:t>
            </a:r>
            <a:r>
              <a:rPr lang="en-US" sz="2100" b="0" baseline="0" dirty="0" err="1"/>
              <a:t>HI</a:t>
            </a:r>
            <a:r>
              <a:rPr lang="en-US" sz="2100" b="0" dirty="0" err="1"/>
              <a:t>Muscle</a:t>
            </a:r>
            <a:r>
              <a:rPr lang="en-US" sz="2100" b="0" baseline="0" dirty="0"/>
              <a:t> for that calculation and muscle type. Numbers are </a:t>
            </a:r>
            <a:r>
              <a:rPr lang="en-US" sz="2100" b="0" baseline="0" dirty="0" err="1"/>
              <a:t>HI</a:t>
            </a:r>
            <a:r>
              <a:rPr lang="en-US" sz="2100" b="0" dirty="0" err="1"/>
              <a:t>Muscle</a:t>
            </a:r>
            <a:r>
              <a:rPr lang="en-US" sz="2100" b="0" baseline="0" dirty="0"/>
              <a:t>/</a:t>
            </a:r>
            <a:r>
              <a:rPr lang="en-US" sz="2100" b="0" baseline="0" dirty="0" err="1"/>
              <a:t>HI</a:t>
            </a:r>
            <a:r>
              <a:rPr lang="en-US" sz="2100" b="0" dirty="0" err="1"/>
              <a:t>Water</a:t>
            </a:r>
            <a:r>
              <a:rPr lang="en-US" sz="2100" b="0" baseline="0" dirty="0"/>
              <a:t> and shared superscripts indicate no differences between muscle groups for a specific calculation. </a:t>
            </a:r>
            <a:r>
              <a:rPr lang="en-US" sz="2100" b="0" baseline="0" dirty="0">
                <a:solidFill>
                  <a:srgbClr val="000000"/>
                </a:solidFill>
              </a:rPr>
              <a:t>Data are mean +/- </a:t>
            </a:r>
            <a:r>
              <a:rPr lang="en-US" sz="2100" b="0" baseline="0" dirty="0" err="1">
                <a:solidFill>
                  <a:srgbClr val="000000"/>
                </a:solidFill>
              </a:rPr>
              <a:t>s.e.m</a:t>
            </a:r>
            <a:r>
              <a:rPr lang="en-US" sz="2100" b="0" baseline="0" dirty="0">
                <a:solidFill>
                  <a:srgbClr val="000000"/>
                </a:solidFill>
              </a:rPr>
              <a:t>.  </a:t>
            </a:r>
            <a:endParaRPr lang="en-US" sz="2100" baseline="0" dirty="0"/>
          </a:p>
          <a:p>
            <a:pPr algn="just"/>
            <a:endParaRPr lang="en-US" sz="2100" b="0" baseline="0" dirty="0"/>
          </a:p>
        </p:txBody>
      </p:sp>
      <p:sp>
        <p:nvSpPr>
          <p:cNvPr id="81" name="TextBox 80">
            <a:extLst>
              <a:ext uri="{FF2B5EF4-FFF2-40B4-BE49-F238E27FC236}">
                <a16:creationId xmlns:a16="http://schemas.microsoft.com/office/drawing/2014/main" id="{50FBE870-6F9E-1C47-BD4E-8895FE554783}"/>
              </a:ext>
            </a:extLst>
          </p:cNvPr>
          <p:cNvSpPr txBox="1"/>
          <p:nvPr/>
        </p:nvSpPr>
        <p:spPr>
          <a:xfrm>
            <a:off x="381146" y="16643152"/>
            <a:ext cx="4135931" cy="4616648"/>
          </a:xfrm>
          <a:prstGeom prst="rect">
            <a:avLst/>
          </a:prstGeom>
          <a:noFill/>
        </p:spPr>
        <p:txBody>
          <a:bodyPr wrap="square" rtlCol="0">
            <a:spAutoFit/>
          </a:bodyPr>
          <a:lstStyle/>
          <a:p>
            <a:pPr algn="just"/>
            <a:r>
              <a:rPr lang="en-US" sz="2100" b="1" i="0" u="none" strike="noStrike" baseline="0" dirty="0">
                <a:solidFill>
                  <a:srgbClr val="000000"/>
                </a:solidFill>
                <a:effectLst/>
              </a:rPr>
              <a:t>Figure 1. </a:t>
            </a:r>
            <a:r>
              <a:rPr lang="en-US" sz="2100" b="0" baseline="0" dirty="0">
                <a:solidFill>
                  <a:srgbClr val="000000"/>
                </a:solidFill>
              </a:rPr>
              <a:t>T</a:t>
            </a:r>
            <a:r>
              <a:rPr lang="en-US" sz="2100" b="0" i="0" u="none" strike="noStrike" baseline="0" dirty="0">
                <a:solidFill>
                  <a:srgbClr val="000000"/>
                </a:solidFill>
                <a:effectLst/>
              </a:rPr>
              <a:t>elemetry data from free-swimming bluefin tunas (A) tagged with a harpoon. (B) Data shows water (blue) and endothermic muscle (red) temperatures through time from a 272.155 kg fish and (C) </a:t>
            </a:r>
            <a:r>
              <a:rPr lang="en-US" sz="2100" b="0" baseline="0" dirty="0">
                <a:solidFill>
                  <a:srgbClr val="000000"/>
                </a:solidFill>
              </a:rPr>
              <a:t>% observation of temperatures in track. (D) Water (blue) and presumed deep muscle (purple) temperatures are also shown for a 226.796 kg fish and (E) % observation of temperatures in track. (Carey and Lawson 1972).</a:t>
            </a:r>
            <a:endParaRPr lang="en-US" sz="2100" baseline="0" dirty="0"/>
          </a:p>
        </p:txBody>
      </p:sp>
      <p:pic>
        <p:nvPicPr>
          <p:cNvPr id="80" name="Picture 7">
            <a:extLst>
              <a:ext uri="{FF2B5EF4-FFF2-40B4-BE49-F238E27FC236}">
                <a16:creationId xmlns:a16="http://schemas.microsoft.com/office/drawing/2014/main" id="{249F8437-16A4-544B-ABF8-7AA2FB3BEAF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984" r="1869"/>
          <a:stretch/>
        </p:blipFill>
        <p:spPr bwMode="auto">
          <a:xfrm>
            <a:off x="512325" y="13180277"/>
            <a:ext cx="3895756" cy="34751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9EB65EA-2D74-874D-9C39-8963C7F7D8D2}"/>
              </a:ext>
            </a:extLst>
          </p:cNvPr>
          <p:cNvSpPr txBox="1"/>
          <p:nvPr/>
        </p:nvSpPr>
        <p:spPr>
          <a:xfrm>
            <a:off x="3690953" y="13503962"/>
            <a:ext cx="1371600" cy="461665"/>
          </a:xfrm>
          <a:prstGeom prst="rect">
            <a:avLst/>
          </a:prstGeom>
          <a:noFill/>
        </p:spPr>
        <p:txBody>
          <a:bodyPr wrap="square" rtlCol="0">
            <a:spAutoFit/>
          </a:bodyPr>
          <a:lstStyle/>
          <a:p>
            <a:r>
              <a:rPr lang="en-US" sz="2400" baseline="0" dirty="0"/>
              <a:t>A</a:t>
            </a:r>
          </a:p>
        </p:txBody>
      </p: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35396" y="13479825"/>
            <a:ext cx="4763436" cy="3491576"/>
          </a:xfrm>
          <a:prstGeom prst="rect">
            <a:avLst/>
          </a:prstGeom>
        </p:spPr>
      </p:pic>
      <p:sp>
        <p:nvSpPr>
          <p:cNvPr id="82" name="TextBox 81">
            <a:extLst>
              <a:ext uri="{FF2B5EF4-FFF2-40B4-BE49-F238E27FC236}">
                <a16:creationId xmlns:a16="http://schemas.microsoft.com/office/drawing/2014/main" id="{A6B9F631-61AD-4743-8871-B64369908FFC}"/>
              </a:ext>
            </a:extLst>
          </p:cNvPr>
          <p:cNvSpPr txBox="1"/>
          <p:nvPr/>
        </p:nvSpPr>
        <p:spPr>
          <a:xfrm>
            <a:off x="5121954" y="16751234"/>
            <a:ext cx="4199870" cy="400110"/>
          </a:xfrm>
          <a:prstGeom prst="rect">
            <a:avLst/>
          </a:prstGeom>
          <a:noFill/>
        </p:spPr>
        <p:txBody>
          <a:bodyPr wrap="square" rtlCol="0">
            <a:spAutoFit/>
          </a:bodyPr>
          <a:lstStyle/>
          <a:p>
            <a:pPr algn="ctr"/>
            <a:r>
              <a:rPr lang="en-US" sz="2000" b="0" baseline="0" dirty="0"/>
              <a:t>Time (hours)</a:t>
            </a:r>
          </a:p>
        </p:txBody>
      </p:sp>
      <p:sp>
        <p:nvSpPr>
          <p:cNvPr id="83" name="TextBox 82">
            <a:extLst>
              <a:ext uri="{FF2B5EF4-FFF2-40B4-BE49-F238E27FC236}">
                <a16:creationId xmlns:a16="http://schemas.microsoft.com/office/drawing/2014/main" id="{8E18D5C1-3111-C04D-ABD8-5610F6B379E2}"/>
              </a:ext>
            </a:extLst>
          </p:cNvPr>
          <p:cNvSpPr txBox="1"/>
          <p:nvPr/>
        </p:nvSpPr>
        <p:spPr>
          <a:xfrm rot="16200000">
            <a:off x="3171883" y="14906683"/>
            <a:ext cx="3162123" cy="400110"/>
          </a:xfrm>
          <a:prstGeom prst="rect">
            <a:avLst/>
          </a:prstGeom>
          <a:noFill/>
        </p:spPr>
        <p:txBody>
          <a:bodyPr wrap="square" rtlCol="0">
            <a:spAutoFit/>
          </a:bodyPr>
          <a:lstStyle/>
          <a:p>
            <a:pPr algn="ctr"/>
            <a:r>
              <a:rPr lang="en-US" sz="2000" b="0" baseline="0" dirty="0"/>
              <a:t>Temperature (∘C)</a:t>
            </a:r>
          </a:p>
        </p:txBody>
      </p:sp>
      <p:sp>
        <p:nvSpPr>
          <p:cNvPr id="89" name="TextBox 88">
            <a:extLst>
              <a:ext uri="{FF2B5EF4-FFF2-40B4-BE49-F238E27FC236}">
                <a16:creationId xmlns:a16="http://schemas.microsoft.com/office/drawing/2014/main" id="{F9EB65EA-2D74-874D-9C39-8963C7F7D8D2}"/>
              </a:ext>
            </a:extLst>
          </p:cNvPr>
          <p:cNvSpPr txBox="1"/>
          <p:nvPr/>
        </p:nvSpPr>
        <p:spPr>
          <a:xfrm>
            <a:off x="8925126" y="13504095"/>
            <a:ext cx="1229442" cy="461665"/>
          </a:xfrm>
          <a:prstGeom prst="rect">
            <a:avLst/>
          </a:prstGeom>
          <a:noFill/>
        </p:spPr>
        <p:txBody>
          <a:bodyPr wrap="square" rtlCol="0">
            <a:spAutoFit/>
          </a:bodyPr>
          <a:lstStyle/>
          <a:p>
            <a:r>
              <a:rPr lang="en-US" sz="2400" baseline="0" dirty="0"/>
              <a:t>B</a:t>
            </a:r>
          </a:p>
        </p:txBody>
      </p:sp>
      <p:grpSp>
        <p:nvGrpSpPr>
          <p:cNvPr id="13" name="Group 12"/>
          <p:cNvGrpSpPr/>
          <p:nvPr/>
        </p:nvGrpSpPr>
        <p:grpSpPr>
          <a:xfrm>
            <a:off x="4517078" y="17160661"/>
            <a:ext cx="4696170" cy="3739476"/>
            <a:chOff x="3912143" y="24088197"/>
            <a:chExt cx="4696170" cy="3739476"/>
          </a:xfrm>
        </p:grpSpPr>
        <p:pic>
          <p:nvPicPr>
            <p:cNvPr id="28" name="Pictur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94278" y="24088197"/>
              <a:ext cx="4414035" cy="3490552"/>
            </a:xfrm>
            <a:prstGeom prst="rect">
              <a:avLst/>
            </a:prstGeom>
          </p:spPr>
        </p:pic>
        <p:sp>
          <p:nvSpPr>
            <p:cNvPr id="86" name="TextBox 85">
              <a:extLst>
                <a:ext uri="{FF2B5EF4-FFF2-40B4-BE49-F238E27FC236}">
                  <a16:creationId xmlns:a16="http://schemas.microsoft.com/office/drawing/2014/main" id="{A6B9F631-61AD-4743-8871-B64369908FFC}"/>
                </a:ext>
              </a:extLst>
            </p:cNvPr>
            <p:cNvSpPr txBox="1"/>
            <p:nvPr/>
          </p:nvSpPr>
          <p:spPr>
            <a:xfrm>
              <a:off x="4492404" y="27396786"/>
              <a:ext cx="3892950" cy="430887"/>
            </a:xfrm>
            <a:prstGeom prst="rect">
              <a:avLst/>
            </a:prstGeom>
            <a:noFill/>
          </p:spPr>
          <p:txBody>
            <a:bodyPr wrap="square" rtlCol="0">
              <a:spAutoFit/>
            </a:bodyPr>
            <a:lstStyle/>
            <a:p>
              <a:pPr algn="ctr"/>
              <a:r>
                <a:rPr lang="en-US" sz="2200" b="0" baseline="0" dirty="0"/>
                <a:t>Time (hours)</a:t>
              </a:r>
            </a:p>
          </p:txBody>
        </p:sp>
        <p:sp>
          <p:nvSpPr>
            <p:cNvPr id="88" name="TextBox 87">
              <a:extLst>
                <a:ext uri="{FF2B5EF4-FFF2-40B4-BE49-F238E27FC236}">
                  <a16:creationId xmlns:a16="http://schemas.microsoft.com/office/drawing/2014/main" id="{8E18D5C1-3111-C04D-ABD8-5610F6B379E2}"/>
                </a:ext>
              </a:extLst>
            </p:cNvPr>
            <p:cNvSpPr txBox="1"/>
            <p:nvPr/>
          </p:nvSpPr>
          <p:spPr>
            <a:xfrm rot="16200000">
              <a:off x="2510083" y="25521164"/>
              <a:ext cx="3162123" cy="358003"/>
            </a:xfrm>
            <a:prstGeom prst="rect">
              <a:avLst/>
            </a:prstGeom>
            <a:noFill/>
          </p:spPr>
          <p:txBody>
            <a:bodyPr wrap="square" rtlCol="0">
              <a:spAutoFit/>
            </a:bodyPr>
            <a:lstStyle/>
            <a:p>
              <a:pPr algn="ctr"/>
              <a:r>
                <a:rPr lang="en-US" sz="2200" b="0" baseline="0" dirty="0"/>
                <a:t>Temperature (∘C)</a:t>
              </a:r>
            </a:p>
          </p:txBody>
        </p:sp>
      </p:grpSp>
      <p:sp>
        <p:nvSpPr>
          <p:cNvPr id="91" name="TextBox 90">
            <a:extLst>
              <a:ext uri="{FF2B5EF4-FFF2-40B4-BE49-F238E27FC236}">
                <a16:creationId xmlns:a16="http://schemas.microsoft.com/office/drawing/2014/main" id="{F9EB65EA-2D74-874D-9C39-8963C7F7D8D2}"/>
              </a:ext>
            </a:extLst>
          </p:cNvPr>
          <p:cNvSpPr txBox="1"/>
          <p:nvPr/>
        </p:nvSpPr>
        <p:spPr>
          <a:xfrm>
            <a:off x="8656764" y="17187660"/>
            <a:ext cx="1139596" cy="461665"/>
          </a:xfrm>
          <a:prstGeom prst="rect">
            <a:avLst/>
          </a:prstGeom>
          <a:noFill/>
        </p:spPr>
        <p:txBody>
          <a:bodyPr wrap="square" rtlCol="0">
            <a:spAutoFit/>
          </a:bodyPr>
          <a:lstStyle/>
          <a:p>
            <a:r>
              <a:rPr lang="en-US" sz="2400" baseline="0" dirty="0"/>
              <a:t>D</a:t>
            </a:r>
          </a:p>
        </p:txBody>
      </p:sp>
      <p:grpSp>
        <p:nvGrpSpPr>
          <p:cNvPr id="12" name="Group 11"/>
          <p:cNvGrpSpPr/>
          <p:nvPr/>
        </p:nvGrpSpPr>
        <p:grpSpPr>
          <a:xfrm>
            <a:off x="14706599" y="17907000"/>
            <a:ext cx="14401800" cy="9549837"/>
            <a:chOff x="14706599" y="17907000"/>
            <a:chExt cx="14401800" cy="9556103"/>
          </a:xfrm>
        </p:grpSpPr>
        <p:sp>
          <p:nvSpPr>
            <p:cNvPr id="92" name="Rectangle 8"/>
            <p:cNvSpPr/>
            <p:nvPr/>
          </p:nvSpPr>
          <p:spPr>
            <a:xfrm>
              <a:off x="14706599" y="17907000"/>
              <a:ext cx="14401800" cy="778001"/>
            </a:xfrm>
            <a:custGeom>
              <a:avLst/>
              <a:gdLst>
                <a:gd name="connsiteX0" fmla="*/ 0 w 16230600"/>
                <a:gd name="connsiteY0" fmla="*/ 0 h 646331"/>
                <a:gd name="connsiteX1" fmla="*/ 16230600 w 16230600"/>
                <a:gd name="connsiteY1" fmla="*/ 0 h 646331"/>
                <a:gd name="connsiteX2" fmla="*/ 16230600 w 16230600"/>
                <a:gd name="connsiteY2" fmla="*/ 646331 h 646331"/>
                <a:gd name="connsiteX3" fmla="*/ 0 w 16230600"/>
                <a:gd name="connsiteY3" fmla="*/ 646331 h 646331"/>
                <a:gd name="connsiteX4" fmla="*/ 0 w 16230600"/>
                <a:gd name="connsiteY4" fmla="*/ 0 h 646331"/>
                <a:gd name="connsiteX0" fmla="*/ 0 w 16230600"/>
                <a:gd name="connsiteY0" fmla="*/ 0 h 817781"/>
                <a:gd name="connsiteX1" fmla="*/ 16230600 w 16230600"/>
                <a:gd name="connsiteY1" fmla="*/ 0 h 817781"/>
                <a:gd name="connsiteX2" fmla="*/ 16230600 w 16230600"/>
                <a:gd name="connsiteY2" fmla="*/ 646331 h 817781"/>
                <a:gd name="connsiteX3" fmla="*/ 57150 w 16230600"/>
                <a:gd name="connsiteY3" fmla="*/ 817781 h 817781"/>
                <a:gd name="connsiteX4" fmla="*/ 0 w 16230600"/>
                <a:gd name="connsiteY4" fmla="*/ 0 h 817781"/>
                <a:gd name="connsiteX0" fmla="*/ 0 w 16230600"/>
                <a:gd name="connsiteY0" fmla="*/ 0 h 846356"/>
                <a:gd name="connsiteX1" fmla="*/ 16230600 w 16230600"/>
                <a:gd name="connsiteY1" fmla="*/ 0 h 846356"/>
                <a:gd name="connsiteX2" fmla="*/ 16202025 w 16230600"/>
                <a:gd name="connsiteY2" fmla="*/ 846356 h 846356"/>
                <a:gd name="connsiteX3" fmla="*/ 57150 w 16230600"/>
                <a:gd name="connsiteY3" fmla="*/ 817781 h 846356"/>
                <a:gd name="connsiteX4" fmla="*/ 0 w 16230600"/>
                <a:gd name="connsiteY4" fmla="*/ 0 h 846356"/>
                <a:gd name="connsiteX0" fmla="*/ 0 w 16230600"/>
                <a:gd name="connsiteY0" fmla="*/ 0 h 932081"/>
                <a:gd name="connsiteX1" fmla="*/ 16230600 w 16230600"/>
                <a:gd name="connsiteY1" fmla="*/ 0 h 932081"/>
                <a:gd name="connsiteX2" fmla="*/ 16202025 w 16230600"/>
                <a:gd name="connsiteY2" fmla="*/ 846356 h 932081"/>
                <a:gd name="connsiteX3" fmla="*/ 0 w 16230600"/>
                <a:gd name="connsiteY3" fmla="*/ 932081 h 932081"/>
                <a:gd name="connsiteX4" fmla="*/ 0 w 16230600"/>
                <a:gd name="connsiteY4" fmla="*/ 0 h 932081"/>
                <a:gd name="connsiteX0" fmla="*/ 0 w 16230600"/>
                <a:gd name="connsiteY0" fmla="*/ 0 h 960656"/>
                <a:gd name="connsiteX1" fmla="*/ 16230600 w 16230600"/>
                <a:gd name="connsiteY1" fmla="*/ 0 h 960656"/>
                <a:gd name="connsiteX2" fmla="*/ 16202025 w 16230600"/>
                <a:gd name="connsiteY2" fmla="*/ 960656 h 960656"/>
                <a:gd name="connsiteX3" fmla="*/ 0 w 16230600"/>
                <a:gd name="connsiteY3" fmla="*/ 932081 h 960656"/>
                <a:gd name="connsiteX4" fmla="*/ 0 w 16230600"/>
                <a:gd name="connsiteY4" fmla="*/ 0 h 960656"/>
                <a:gd name="connsiteX0" fmla="*/ 0 w 16230600"/>
                <a:gd name="connsiteY0" fmla="*/ 0 h 1229383"/>
                <a:gd name="connsiteX1" fmla="*/ 16230600 w 16230600"/>
                <a:gd name="connsiteY1" fmla="*/ 0 h 1229383"/>
                <a:gd name="connsiteX2" fmla="*/ 16202025 w 16230600"/>
                <a:gd name="connsiteY2" fmla="*/ 960656 h 1229383"/>
                <a:gd name="connsiteX3" fmla="*/ 28575 w 16230600"/>
                <a:gd name="connsiteY3" fmla="*/ 1229383 h 1229383"/>
                <a:gd name="connsiteX4" fmla="*/ 0 w 16230600"/>
                <a:gd name="connsiteY4" fmla="*/ 0 h 1229383"/>
                <a:gd name="connsiteX0" fmla="*/ 0 w 16230600"/>
                <a:gd name="connsiteY0" fmla="*/ 0 h 1257958"/>
                <a:gd name="connsiteX1" fmla="*/ 16230600 w 16230600"/>
                <a:gd name="connsiteY1" fmla="*/ 0 h 1257958"/>
                <a:gd name="connsiteX2" fmla="*/ 16173450 w 16230600"/>
                <a:gd name="connsiteY2" fmla="*/ 1257958 h 1257958"/>
                <a:gd name="connsiteX3" fmla="*/ 28575 w 16230600"/>
                <a:gd name="connsiteY3" fmla="*/ 1229383 h 1257958"/>
                <a:gd name="connsiteX4" fmla="*/ 0 w 16230600"/>
                <a:gd name="connsiteY4" fmla="*/ 0 h 1257958"/>
                <a:gd name="connsiteX0" fmla="*/ 0 w 16230600"/>
                <a:gd name="connsiteY0" fmla="*/ 0 h 1428710"/>
                <a:gd name="connsiteX1" fmla="*/ 16230600 w 16230600"/>
                <a:gd name="connsiteY1" fmla="*/ 0 h 1428710"/>
                <a:gd name="connsiteX2" fmla="*/ 16173450 w 16230600"/>
                <a:gd name="connsiteY2" fmla="*/ 1257958 h 1428710"/>
                <a:gd name="connsiteX3" fmla="*/ 28575 w 16230600"/>
                <a:gd name="connsiteY3" fmla="*/ 1428710 h 1428710"/>
                <a:gd name="connsiteX4" fmla="*/ 0 w 16230600"/>
                <a:gd name="connsiteY4" fmla="*/ 0 h 1428710"/>
                <a:gd name="connsiteX0" fmla="*/ 0 w 16234410"/>
                <a:gd name="connsiteY0" fmla="*/ 0 h 1507116"/>
                <a:gd name="connsiteX1" fmla="*/ 16230600 w 16234410"/>
                <a:gd name="connsiteY1" fmla="*/ 0 h 1507116"/>
                <a:gd name="connsiteX2" fmla="*/ 16234410 w 16234410"/>
                <a:gd name="connsiteY2" fmla="*/ 1507116 h 1507116"/>
                <a:gd name="connsiteX3" fmla="*/ 28575 w 16234410"/>
                <a:gd name="connsiteY3" fmla="*/ 1428710 h 1507116"/>
                <a:gd name="connsiteX4" fmla="*/ 0 w 16234410"/>
                <a:gd name="connsiteY4" fmla="*/ 0 h 1507116"/>
                <a:gd name="connsiteX0" fmla="*/ 0 w 16234410"/>
                <a:gd name="connsiteY0" fmla="*/ 0 h 1628036"/>
                <a:gd name="connsiteX1" fmla="*/ 16230600 w 16234410"/>
                <a:gd name="connsiteY1" fmla="*/ 0 h 1628036"/>
                <a:gd name="connsiteX2" fmla="*/ 16234410 w 16234410"/>
                <a:gd name="connsiteY2" fmla="*/ 1507116 h 1628036"/>
                <a:gd name="connsiteX3" fmla="*/ 59055 w 16234410"/>
                <a:gd name="connsiteY3" fmla="*/ 1628036 h 1628036"/>
                <a:gd name="connsiteX4" fmla="*/ 0 w 16234410"/>
                <a:gd name="connsiteY4" fmla="*/ 0 h 1628036"/>
                <a:gd name="connsiteX0" fmla="*/ 0 w 16230600"/>
                <a:gd name="connsiteY0" fmla="*/ 0 h 1706442"/>
                <a:gd name="connsiteX1" fmla="*/ 16230600 w 16230600"/>
                <a:gd name="connsiteY1" fmla="*/ 0 h 1706442"/>
                <a:gd name="connsiteX2" fmla="*/ 16173450 w 16230600"/>
                <a:gd name="connsiteY2" fmla="*/ 1706442 h 1706442"/>
                <a:gd name="connsiteX3" fmla="*/ 59055 w 16230600"/>
                <a:gd name="connsiteY3" fmla="*/ 1628036 h 1706442"/>
                <a:gd name="connsiteX4" fmla="*/ 0 w 16230600"/>
                <a:gd name="connsiteY4" fmla="*/ 0 h 1706442"/>
                <a:gd name="connsiteX0" fmla="*/ 0 w 16230600"/>
                <a:gd name="connsiteY0" fmla="*/ 0 h 1706442"/>
                <a:gd name="connsiteX1" fmla="*/ 16230600 w 16230600"/>
                <a:gd name="connsiteY1" fmla="*/ 0 h 1706442"/>
                <a:gd name="connsiteX2" fmla="*/ 16173450 w 16230600"/>
                <a:gd name="connsiteY2" fmla="*/ 1706442 h 1706442"/>
                <a:gd name="connsiteX3" fmla="*/ 1905 w 16230600"/>
                <a:gd name="connsiteY3" fmla="*/ 1690325 h 1706442"/>
                <a:gd name="connsiteX4" fmla="*/ 0 w 16230600"/>
                <a:gd name="connsiteY4" fmla="*/ 0 h 1706442"/>
                <a:gd name="connsiteX0" fmla="*/ 0 w 16230600"/>
                <a:gd name="connsiteY0" fmla="*/ 0 h 1706442"/>
                <a:gd name="connsiteX1" fmla="*/ 16230600 w 16230600"/>
                <a:gd name="connsiteY1" fmla="*/ 0 h 1706442"/>
                <a:gd name="connsiteX2" fmla="*/ 16216993 w 16230600"/>
                <a:gd name="connsiteY2" fmla="*/ 1706442 h 1706442"/>
                <a:gd name="connsiteX3" fmla="*/ 1905 w 16230600"/>
                <a:gd name="connsiteY3" fmla="*/ 1690325 h 1706442"/>
                <a:gd name="connsiteX4" fmla="*/ 0 w 16230600"/>
                <a:gd name="connsiteY4" fmla="*/ 0 h 1706442"/>
                <a:gd name="connsiteX0" fmla="*/ 36195 w 16266795"/>
                <a:gd name="connsiteY0" fmla="*/ 0 h 2028313"/>
                <a:gd name="connsiteX1" fmla="*/ 16266795 w 16266795"/>
                <a:gd name="connsiteY1" fmla="*/ 0 h 2028313"/>
                <a:gd name="connsiteX2" fmla="*/ 16253188 w 16266795"/>
                <a:gd name="connsiteY2" fmla="*/ 1706442 h 2028313"/>
                <a:gd name="connsiteX3" fmla="*/ 0 w 16266795"/>
                <a:gd name="connsiteY3" fmla="*/ 2028313 h 2028313"/>
                <a:gd name="connsiteX4" fmla="*/ 36195 w 16266795"/>
                <a:gd name="connsiteY4" fmla="*/ 0 h 2028313"/>
                <a:gd name="connsiteX0" fmla="*/ 0 w 16230600"/>
                <a:gd name="connsiteY0" fmla="*/ 0 h 2028313"/>
                <a:gd name="connsiteX1" fmla="*/ 16230600 w 16230600"/>
                <a:gd name="connsiteY1" fmla="*/ 0 h 2028313"/>
                <a:gd name="connsiteX2" fmla="*/ 16216993 w 16230600"/>
                <a:gd name="connsiteY2" fmla="*/ 1706442 h 2028313"/>
                <a:gd name="connsiteX3" fmla="*/ 14605 w 16230600"/>
                <a:gd name="connsiteY3" fmla="*/ 2028313 h 2028313"/>
                <a:gd name="connsiteX4" fmla="*/ 0 w 16230600"/>
                <a:gd name="connsiteY4" fmla="*/ 0 h 2028313"/>
                <a:gd name="connsiteX0" fmla="*/ 0 w 16230600"/>
                <a:gd name="connsiteY0" fmla="*/ 0 h 2140976"/>
                <a:gd name="connsiteX1" fmla="*/ 16230600 w 16230600"/>
                <a:gd name="connsiteY1" fmla="*/ 0 h 2140976"/>
                <a:gd name="connsiteX2" fmla="*/ 16216993 w 16230600"/>
                <a:gd name="connsiteY2" fmla="*/ 1706442 h 2140976"/>
                <a:gd name="connsiteX3" fmla="*/ 40005 w 16230600"/>
                <a:gd name="connsiteY3" fmla="*/ 2140976 h 2140976"/>
                <a:gd name="connsiteX4" fmla="*/ 0 w 16230600"/>
                <a:gd name="connsiteY4" fmla="*/ 0 h 2140976"/>
                <a:gd name="connsiteX0" fmla="*/ 0 w 16230600"/>
                <a:gd name="connsiteY0" fmla="*/ 0 h 2140976"/>
                <a:gd name="connsiteX1" fmla="*/ 16230600 w 16230600"/>
                <a:gd name="connsiteY1" fmla="*/ 0 h 2140976"/>
                <a:gd name="connsiteX2" fmla="*/ 16216993 w 16230600"/>
                <a:gd name="connsiteY2" fmla="*/ 1706442 h 2140976"/>
                <a:gd name="connsiteX3" fmla="*/ 14605 w 16230600"/>
                <a:gd name="connsiteY3" fmla="*/ 2140976 h 2140976"/>
                <a:gd name="connsiteX4" fmla="*/ 0 w 16230600"/>
                <a:gd name="connsiteY4" fmla="*/ 0 h 2140976"/>
                <a:gd name="connsiteX0" fmla="*/ 0 w 16242393"/>
                <a:gd name="connsiteY0" fmla="*/ 0 h 2140976"/>
                <a:gd name="connsiteX1" fmla="*/ 16230600 w 16242393"/>
                <a:gd name="connsiteY1" fmla="*/ 0 h 2140976"/>
                <a:gd name="connsiteX2" fmla="*/ 16242393 w 16242393"/>
                <a:gd name="connsiteY2" fmla="*/ 2016264 h 2140976"/>
                <a:gd name="connsiteX3" fmla="*/ 14605 w 16242393"/>
                <a:gd name="connsiteY3" fmla="*/ 2140976 h 2140976"/>
                <a:gd name="connsiteX4" fmla="*/ 0 w 16242393"/>
                <a:gd name="connsiteY4" fmla="*/ 0 h 2140976"/>
                <a:gd name="connsiteX0" fmla="*/ 0 w 16242393"/>
                <a:gd name="connsiteY0" fmla="*/ 0 h 2140976"/>
                <a:gd name="connsiteX1" fmla="*/ 16230600 w 16242393"/>
                <a:gd name="connsiteY1" fmla="*/ 0 h 2140976"/>
                <a:gd name="connsiteX2" fmla="*/ 16242393 w 16242393"/>
                <a:gd name="connsiteY2" fmla="*/ 2100761 h 2140976"/>
                <a:gd name="connsiteX3" fmla="*/ 14605 w 16242393"/>
                <a:gd name="connsiteY3" fmla="*/ 2140976 h 2140976"/>
                <a:gd name="connsiteX4" fmla="*/ 0 w 16242393"/>
                <a:gd name="connsiteY4" fmla="*/ 0 h 214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2393" h="2140976">
                  <a:moveTo>
                    <a:pt x="0" y="0"/>
                  </a:moveTo>
                  <a:lnTo>
                    <a:pt x="16230600" y="0"/>
                  </a:lnTo>
                  <a:lnTo>
                    <a:pt x="16242393" y="2100761"/>
                  </a:lnTo>
                  <a:lnTo>
                    <a:pt x="14605" y="2140976"/>
                  </a:lnTo>
                  <a:cubicBezTo>
                    <a:pt x="9737" y="1427317"/>
                    <a:pt x="4868" y="713659"/>
                    <a:pt x="0" y="0"/>
                  </a:cubicBezTo>
                  <a:close/>
                </a:path>
              </a:pathLst>
            </a:custGeom>
            <a:solidFill>
              <a:srgbClr val="C00000"/>
            </a:solidFill>
          </p:spPr>
          <p:txBody>
            <a:bodyPr wrap="square">
              <a:spAutoFit/>
            </a:bodyPr>
            <a:lstStyle/>
            <a:p>
              <a:pPr algn="ctr">
                <a:defRPr/>
              </a:pPr>
              <a:r>
                <a:rPr lang="en-US" sz="4300" baseline="0" dirty="0">
                  <a:solidFill>
                    <a:schemeClr val="bg1"/>
                  </a:solidFill>
                  <a:latin typeface="Arial" charset="0"/>
                  <a:ea typeface="ＭＳ Ｐゴシック" charset="0"/>
                  <a:cs typeface="ＭＳ Ｐゴシック" charset="0"/>
                </a:rPr>
                <a:t>Data Comparisons and Analysis </a:t>
              </a:r>
            </a:p>
          </p:txBody>
        </p:sp>
        <p:sp>
          <p:nvSpPr>
            <p:cNvPr id="93" name="Rectangle 21"/>
            <p:cNvSpPr>
              <a:spLocks noChangeArrowheads="1"/>
            </p:cNvSpPr>
            <p:nvPr/>
          </p:nvSpPr>
          <p:spPr bwMode="auto">
            <a:xfrm>
              <a:off x="14706599" y="17907000"/>
              <a:ext cx="14398806" cy="955610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aseline="0"/>
            </a:p>
          </p:txBody>
        </p:sp>
      </p:grpSp>
      <mc:AlternateContent xmlns:mc="http://schemas.openxmlformats.org/markup-compatibility/2006" xmlns:a14="http://schemas.microsoft.com/office/drawing/2010/main">
        <mc:Choice Requires="a14">
          <p:sp>
            <p:nvSpPr>
              <p:cNvPr id="96" name="TextBox 95"/>
              <p:cNvSpPr txBox="1"/>
              <p:nvPr/>
            </p:nvSpPr>
            <p:spPr>
              <a:xfrm>
                <a:off x="14956396" y="6485427"/>
                <a:ext cx="13944600" cy="4326050"/>
              </a:xfrm>
              <a:prstGeom prst="rect">
                <a:avLst/>
              </a:prstGeom>
              <a:noFill/>
            </p:spPr>
            <p:txBody>
              <a:bodyPr wrap="square" lIns="79925" tIns="39970" rIns="79925" bIns="39970" rtlCol="0">
                <a:spAutoFit/>
              </a:bodyPr>
              <a:lstStyle/>
              <a:p>
                <a:pPr algn="just">
                  <a:spcBef>
                    <a:spcPts val="0"/>
                  </a:spcBef>
                  <a:spcAft>
                    <a:spcPts val="0"/>
                  </a:spcAft>
                </a:pPr>
                <a:r>
                  <a:rPr lang="en-US" sz="2500" b="0" baseline="0" dirty="0">
                    <a:solidFill>
                      <a:srgbClr val="000000"/>
                    </a:solidFill>
                  </a:rPr>
                  <a:t>We used the heterothermic index (HI), which is used to assess temperature changes in small mammals and birds, to evaluate open-ocean fishes (Table 1).</a:t>
                </a:r>
                <a:r>
                  <a:rPr lang="en-US" sz="2500" b="0" baseline="30000" dirty="0">
                    <a:solidFill>
                      <a:srgbClr val="000000"/>
                    </a:solidFill>
                  </a:rPr>
                  <a:t>3</a:t>
                </a:r>
                <a:r>
                  <a:rPr lang="en-US" sz="2500" b="0" baseline="0" dirty="0">
                    <a:solidFill>
                      <a:srgbClr val="000000"/>
                    </a:solidFill>
                  </a:rPr>
                  <a:t> It was calculated as:</a:t>
                </a:r>
              </a:p>
              <a:p>
                <a:pPr algn="just">
                  <a:spcBef>
                    <a:spcPts val="0"/>
                  </a:spcBef>
                  <a:spcAft>
                    <a:spcPts val="0"/>
                  </a:spcAft>
                </a:pPr>
                <a:r>
                  <a:rPr lang="en-US" sz="2500" b="0" baseline="0" dirty="0">
                    <a:solidFill>
                      <a:srgbClr val="000000"/>
                    </a:solidFill>
                  </a:rPr>
                  <a:t> </a:t>
                </a:r>
              </a:p>
              <a:p>
                <a:pPr algn="ctr">
                  <a:spcBef>
                    <a:spcPts val="0"/>
                  </a:spcBef>
                  <a:spcAft>
                    <a:spcPts val="0"/>
                  </a:spcAft>
                </a:pPr>
                <a14:m>
                  <m:oMath xmlns:m="http://schemas.openxmlformats.org/officeDocument/2006/math">
                    <m:r>
                      <a:rPr lang="en-US" sz="2500" b="0" i="1" baseline="0" smtClean="0">
                        <a:solidFill>
                          <a:srgbClr val="000000"/>
                        </a:solidFill>
                        <a:latin typeface="Cambria Math" panose="02040503050406030204" pitchFamily="18" charset="0"/>
                      </a:rPr>
                      <m:t>𝐻𝐼</m:t>
                    </m:r>
                    <m:r>
                      <a:rPr lang="en-US" sz="2500" b="0" i="1" baseline="0" smtClean="0">
                        <a:solidFill>
                          <a:srgbClr val="000000"/>
                        </a:solidFill>
                        <a:latin typeface="Cambria Math" panose="02040503050406030204" pitchFamily="18" charset="0"/>
                      </a:rPr>
                      <m:t>= </m:t>
                    </m:r>
                  </m:oMath>
                </a14:m>
                <a:r>
                  <a:rPr lang="en-US" sz="2500" b="0" baseline="0" dirty="0">
                    <a:solidFill>
                      <a:srgbClr val="000000"/>
                    </a:solidFill>
                  </a:rPr>
                  <a:t>W</a:t>
                </a:r>
                <a14:m>
                  <m:oMath xmlns:m="http://schemas.openxmlformats.org/officeDocument/2006/math">
                    <m:rad>
                      <m:radPr>
                        <m:degHide m:val="on"/>
                        <m:ctrlPr>
                          <a:rPr lang="en-US" sz="2500" b="0" i="1" baseline="0">
                            <a:solidFill>
                              <a:srgbClr val="000000"/>
                            </a:solidFill>
                            <a:latin typeface="Cambria Math" panose="02040503050406030204" pitchFamily="18" charset="0"/>
                            <a:ea typeface="Cambria Math" panose="02040503050406030204" pitchFamily="18" charset="0"/>
                          </a:rPr>
                        </m:ctrlPr>
                      </m:radPr>
                      <m:deg/>
                      <m:e>
                        <m:f>
                          <m:fPr>
                            <m:ctrlPr>
                              <a:rPr lang="en-US" sz="2500" b="0" i="1" baseline="0" smtClean="0">
                                <a:solidFill>
                                  <a:srgbClr val="000000"/>
                                </a:solidFill>
                                <a:latin typeface="Cambria Math" panose="02040503050406030204" pitchFamily="18" charset="0"/>
                                <a:ea typeface="Cambria Math" panose="02040503050406030204" pitchFamily="18" charset="0"/>
                              </a:rPr>
                            </m:ctrlPr>
                          </m:fPr>
                          <m:num>
                            <m:r>
                              <a:rPr lang="en-US" sz="2500" b="0" i="1" baseline="0" smtClean="0">
                                <a:solidFill>
                                  <a:srgbClr val="000000"/>
                                </a:solidFill>
                                <a:latin typeface="Cambria Math" panose="02040503050406030204" pitchFamily="18" charset="0"/>
                                <a:ea typeface="Cambria Math" panose="02040503050406030204" pitchFamily="18" charset="0"/>
                              </a:rPr>
                              <m:t>∑</m:t>
                            </m:r>
                            <m:d>
                              <m:dPr>
                                <m:ctrlPr>
                                  <a:rPr lang="en-US" sz="2500" b="0" i="1" baseline="0" smtClean="0">
                                    <a:solidFill>
                                      <a:srgbClr val="000000"/>
                                    </a:solidFill>
                                    <a:latin typeface="Cambria Math" panose="02040503050406030204" pitchFamily="18" charset="0"/>
                                    <a:ea typeface="Cambria Math" panose="02040503050406030204" pitchFamily="18" charset="0"/>
                                  </a:rPr>
                                </m:ctrlPr>
                              </m:dPr>
                              <m:e>
                                <m:r>
                                  <a:rPr lang="en-US" sz="2500" b="0" i="1" baseline="0" smtClean="0">
                                    <a:solidFill>
                                      <a:srgbClr val="000000"/>
                                    </a:solidFill>
                                    <a:latin typeface="Cambria Math" panose="02040503050406030204" pitchFamily="18" charset="0"/>
                                    <a:ea typeface="Cambria Math" panose="02040503050406030204" pitchFamily="18" charset="0"/>
                                  </a:rPr>
                                  <m:t>𝑇</m:t>
                                </m:r>
                                <m:r>
                                  <a:rPr lang="en-US" sz="2500" b="0" i="1" smtClean="0">
                                    <a:solidFill>
                                      <a:srgbClr val="000000"/>
                                    </a:solidFill>
                                    <a:latin typeface="Cambria Math" panose="02040503050406030204" pitchFamily="18" charset="0"/>
                                    <a:ea typeface="Cambria Math" panose="02040503050406030204" pitchFamily="18" charset="0"/>
                                  </a:rPr>
                                  <m:t>𝑜𝑝𝑡</m:t>
                                </m:r>
                                <m:r>
                                  <a:rPr lang="en-US" sz="2500" b="0" i="1" smtClean="0">
                                    <a:solidFill>
                                      <a:srgbClr val="000000"/>
                                    </a:solidFill>
                                    <a:latin typeface="Cambria Math" panose="02040503050406030204" pitchFamily="18" charset="0"/>
                                    <a:ea typeface="Cambria Math" panose="02040503050406030204" pitchFamily="18" charset="0"/>
                                  </a:rPr>
                                  <m:t> −</m:t>
                                </m:r>
                                <m:r>
                                  <a:rPr lang="en-US" sz="2500" b="0" i="1" baseline="0" smtClean="0">
                                    <a:solidFill>
                                      <a:srgbClr val="000000"/>
                                    </a:solidFill>
                                    <a:latin typeface="Cambria Math" panose="02040503050406030204" pitchFamily="18" charset="0"/>
                                    <a:ea typeface="Cambria Math" panose="02040503050406030204" pitchFamily="18" charset="0"/>
                                  </a:rPr>
                                  <m:t>𝑇𝑖</m:t>
                                </m:r>
                              </m:e>
                            </m:d>
                            <m:r>
                              <a:rPr lang="en-US" sz="2500" b="0" i="1" baseline="30000" smtClean="0">
                                <a:solidFill>
                                  <a:srgbClr val="000000"/>
                                </a:solidFill>
                                <a:latin typeface="Cambria Math" panose="02040503050406030204" pitchFamily="18" charset="0"/>
                                <a:ea typeface="Cambria Math" panose="02040503050406030204" pitchFamily="18" charset="0"/>
                              </a:rPr>
                              <m:t>2</m:t>
                            </m:r>
                          </m:num>
                          <m:den>
                            <m:r>
                              <a:rPr lang="en-US" sz="2500" b="0" i="1" baseline="0" smtClean="0">
                                <a:solidFill>
                                  <a:srgbClr val="000000"/>
                                </a:solidFill>
                                <a:latin typeface="Cambria Math" panose="02040503050406030204" pitchFamily="18" charset="0"/>
                                <a:ea typeface="Cambria Math" panose="02040503050406030204" pitchFamily="18" charset="0"/>
                              </a:rPr>
                              <m:t>𝑛</m:t>
                            </m:r>
                            <m:r>
                              <a:rPr lang="en-US" sz="2500" b="0" i="1" baseline="0" smtClean="0">
                                <a:solidFill>
                                  <a:srgbClr val="000000"/>
                                </a:solidFill>
                                <a:latin typeface="Cambria Math" panose="02040503050406030204" pitchFamily="18" charset="0"/>
                                <a:ea typeface="Cambria Math" panose="02040503050406030204" pitchFamily="18" charset="0"/>
                              </a:rPr>
                              <m:t>−1</m:t>
                            </m:r>
                          </m:den>
                        </m:f>
                        <m:r>
                          <a:rPr lang="en-US" sz="2500" b="0" i="1" baseline="0" smtClean="0">
                            <a:solidFill>
                              <a:srgbClr val="000000"/>
                            </a:solidFill>
                            <a:latin typeface="Cambria Math" panose="02040503050406030204" pitchFamily="18" charset="0"/>
                            <a:ea typeface="Cambria Math" panose="02040503050406030204" pitchFamily="18" charset="0"/>
                          </a:rPr>
                          <m:t> </m:t>
                        </m:r>
                      </m:e>
                    </m:rad>
                  </m:oMath>
                </a14:m>
                <a:endParaRPr lang="en-US" sz="2500" b="0" baseline="0" dirty="0">
                  <a:solidFill>
                    <a:srgbClr val="000000"/>
                  </a:solidFill>
                </a:endParaRPr>
              </a:p>
              <a:p>
                <a:pPr algn="ctr">
                  <a:spcBef>
                    <a:spcPts val="0"/>
                  </a:spcBef>
                  <a:spcAft>
                    <a:spcPts val="0"/>
                  </a:spcAft>
                </a:pPr>
                <a:endParaRPr lang="en-US" sz="2500" b="0" baseline="0" dirty="0">
                  <a:solidFill>
                    <a:srgbClr val="000000"/>
                  </a:solidFill>
                </a:endParaRPr>
              </a:p>
              <a:p>
                <a:pPr algn="just">
                  <a:spcBef>
                    <a:spcPts val="0"/>
                  </a:spcBef>
                  <a:spcAft>
                    <a:spcPts val="0"/>
                  </a:spcAft>
                </a:pPr>
                <a:r>
                  <a:rPr lang="en-US" sz="2500" b="0" baseline="0" dirty="0">
                    <a:solidFill>
                      <a:srgbClr val="000000"/>
                    </a:solidFill>
                  </a:rPr>
                  <a:t>Where </a:t>
                </a:r>
                <a:r>
                  <a:rPr lang="en-US" sz="2500" b="0" baseline="0" dirty="0" err="1">
                    <a:solidFill>
                      <a:srgbClr val="000000"/>
                    </a:solidFill>
                  </a:rPr>
                  <a:t>T</a:t>
                </a:r>
                <a:r>
                  <a:rPr lang="en-US" sz="2500" b="0" dirty="0" err="1">
                    <a:solidFill>
                      <a:srgbClr val="000000"/>
                    </a:solidFill>
                  </a:rPr>
                  <a:t>opt</a:t>
                </a:r>
                <a:r>
                  <a:rPr lang="en-US" sz="2500" b="0" baseline="0" dirty="0">
                    <a:solidFill>
                      <a:srgbClr val="000000"/>
                    </a:solidFill>
                  </a:rPr>
                  <a:t> was optimal muscle temperature, T</a:t>
                </a:r>
                <a:r>
                  <a:rPr lang="en-US" sz="2500" b="0" dirty="0">
                    <a:solidFill>
                      <a:srgbClr val="000000"/>
                    </a:solidFill>
                  </a:rPr>
                  <a:t>i  </a:t>
                </a:r>
                <a:r>
                  <a:rPr lang="en-US" sz="2500" b="0" baseline="0" dirty="0">
                    <a:solidFill>
                      <a:srgbClr val="000000"/>
                    </a:solidFill>
                  </a:rPr>
                  <a:t>was the muscle temperature at time </a:t>
                </a:r>
                <a:r>
                  <a:rPr lang="en-US" sz="2500" b="0" i="1" baseline="0" dirty="0" err="1">
                    <a:solidFill>
                      <a:srgbClr val="000000"/>
                    </a:solidFill>
                  </a:rPr>
                  <a:t>i</a:t>
                </a:r>
                <a:r>
                  <a:rPr lang="en-US" sz="2500" b="0" baseline="0" dirty="0">
                    <a:solidFill>
                      <a:srgbClr val="000000"/>
                    </a:solidFill>
                  </a:rPr>
                  <a:t>, and </a:t>
                </a:r>
                <a:r>
                  <a:rPr lang="en-US" sz="2500" b="0" i="1" baseline="0" dirty="0">
                    <a:solidFill>
                      <a:srgbClr val="000000"/>
                    </a:solidFill>
                  </a:rPr>
                  <a:t>n</a:t>
                </a:r>
                <a:r>
                  <a:rPr lang="en-US" sz="2500" b="0" baseline="0" dirty="0">
                    <a:solidFill>
                      <a:srgbClr val="000000"/>
                    </a:solidFill>
                  </a:rPr>
                  <a:t> was the number of observations. </a:t>
                </a:r>
                <a:r>
                  <a:rPr lang="en-US" sz="2500" b="0" baseline="0" dirty="0" err="1">
                    <a:solidFill>
                      <a:srgbClr val="000000"/>
                    </a:solidFill>
                  </a:rPr>
                  <a:t>T</a:t>
                </a:r>
                <a:r>
                  <a:rPr lang="en-US" sz="2500" b="0" dirty="0" err="1">
                    <a:solidFill>
                      <a:srgbClr val="000000"/>
                    </a:solidFill>
                  </a:rPr>
                  <a:t>opt</a:t>
                </a:r>
                <a:r>
                  <a:rPr lang="en-US" sz="2500" b="0" baseline="0" dirty="0">
                    <a:solidFill>
                      <a:srgbClr val="000000"/>
                    </a:solidFill>
                  </a:rPr>
                  <a:t> was predicted from the literature for each species (Table 1). Because </a:t>
                </a:r>
                <a:r>
                  <a:rPr lang="en-US" sz="2500" b="0" baseline="0" dirty="0" err="1">
                    <a:solidFill>
                      <a:srgbClr val="000000"/>
                    </a:solidFill>
                  </a:rPr>
                  <a:t>T</a:t>
                </a:r>
                <a:r>
                  <a:rPr lang="en-US" sz="2500" b="0" dirty="0" err="1">
                    <a:solidFill>
                      <a:srgbClr val="000000"/>
                    </a:solidFill>
                  </a:rPr>
                  <a:t>opt</a:t>
                </a:r>
                <a:r>
                  <a:rPr lang="en-US" sz="2500" b="0" baseline="0" dirty="0">
                    <a:solidFill>
                      <a:srgbClr val="000000"/>
                    </a:solidFill>
                  </a:rPr>
                  <a:t> was predicted, HI was also calculated using observed maximum (</a:t>
                </a:r>
                <a:r>
                  <a:rPr lang="en-US" sz="2500" b="0" baseline="0" dirty="0" err="1">
                    <a:solidFill>
                      <a:srgbClr val="000000"/>
                    </a:solidFill>
                  </a:rPr>
                  <a:t>T</a:t>
                </a:r>
                <a:r>
                  <a:rPr lang="en-US" sz="2500" b="0" dirty="0" err="1">
                    <a:solidFill>
                      <a:srgbClr val="000000"/>
                    </a:solidFill>
                  </a:rPr>
                  <a:t>max</a:t>
                </a:r>
                <a:r>
                  <a:rPr lang="en-US" sz="2500" b="0" baseline="0" dirty="0">
                    <a:solidFill>
                      <a:srgbClr val="000000"/>
                    </a:solidFill>
                  </a:rPr>
                  <a:t>) and modal (</a:t>
                </a:r>
                <a:r>
                  <a:rPr lang="en-US" sz="2500" b="0" baseline="0" dirty="0" err="1">
                    <a:solidFill>
                      <a:srgbClr val="000000"/>
                    </a:solidFill>
                  </a:rPr>
                  <a:t>T</a:t>
                </a:r>
                <a:r>
                  <a:rPr lang="en-US" sz="2500" b="0" dirty="0" err="1">
                    <a:solidFill>
                      <a:srgbClr val="000000"/>
                    </a:solidFill>
                  </a:rPr>
                  <a:t>mode</a:t>
                </a:r>
                <a:r>
                  <a:rPr lang="en-US" sz="2500" b="0" baseline="0" dirty="0">
                    <a:solidFill>
                      <a:srgbClr val="000000"/>
                    </a:solidFill>
                  </a:rPr>
                  <a:t>) temperatures. We calculated </a:t>
                </a:r>
                <a:r>
                  <a:rPr lang="en-US" sz="2500" b="0" baseline="0" dirty="0" err="1">
                    <a:solidFill>
                      <a:srgbClr val="000000"/>
                    </a:solidFill>
                  </a:rPr>
                  <a:t>HI</a:t>
                </a:r>
                <a:r>
                  <a:rPr lang="en-US" sz="2500" b="0" dirty="0" err="1">
                    <a:solidFill>
                      <a:srgbClr val="000000"/>
                    </a:solidFill>
                  </a:rPr>
                  <a:t>opt</a:t>
                </a:r>
                <a:r>
                  <a:rPr lang="en-US" sz="2500" b="0" baseline="0" dirty="0">
                    <a:solidFill>
                      <a:srgbClr val="000000"/>
                    </a:solidFill>
                  </a:rPr>
                  <a:t>, </a:t>
                </a:r>
                <a:r>
                  <a:rPr lang="en-US" sz="2500" b="0" baseline="0" dirty="0" err="1">
                    <a:solidFill>
                      <a:srgbClr val="000000"/>
                    </a:solidFill>
                  </a:rPr>
                  <a:t>HI</a:t>
                </a:r>
                <a:r>
                  <a:rPr lang="en-US" sz="2500" b="0" dirty="0" err="1">
                    <a:solidFill>
                      <a:srgbClr val="000000"/>
                    </a:solidFill>
                  </a:rPr>
                  <a:t>max</a:t>
                </a:r>
                <a:r>
                  <a:rPr lang="en-US" sz="2500" b="0" baseline="0" dirty="0">
                    <a:solidFill>
                      <a:srgbClr val="000000"/>
                    </a:solidFill>
                  </a:rPr>
                  <a:t>, and </a:t>
                </a:r>
                <a:r>
                  <a:rPr lang="en-US" sz="2500" b="0" baseline="0" dirty="0" err="1">
                    <a:solidFill>
                      <a:srgbClr val="000000"/>
                    </a:solidFill>
                  </a:rPr>
                  <a:t>HI</a:t>
                </a:r>
                <a:r>
                  <a:rPr lang="en-US" sz="2500" b="0" dirty="0" err="1">
                    <a:solidFill>
                      <a:srgbClr val="000000"/>
                    </a:solidFill>
                  </a:rPr>
                  <a:t>mode</a:t>
                </a:r>
                <a:r>
                  <a:rPr lang="en-US" sz="2500" b="0" baseline="0" dirty="0">
                    <a:solidFill>
                      <a:srgbClr val="000000"/>
                    </a:solidFill>
                  </a:rPr>
                  <a:t> for water and muscle temperatures, and </a:t>
                </a:r>
                <a:r>
                  <a:rPr lang="en-US" sz="2500" b="0" baseline="0" dirty="0" err="1">
                    <a:solidFill>
                      <a:srgbClr val="000000"/>
                    </a:solidFill>
                  </a:rPr>
                  <a:t>HI</a:t>
                </a:r>
                <a:r>
                  <a:rPr lang="en-US" sz="2500" b="0" dirty="0" err="1">
                    <a:solidFill>
                      <a:srgbClr val="000000"/>
                    </a:solidFill>
                  </a:rPr>
                  <a:t>Muscle</a:t>
                </a:r>
                <a:r>
                  <a:rPr lang="en-US" sz="2500" b="0" baseline="0" dirty="0">
                    <a:solidFill>
                      <a:srgbClr val="000000"/>
                    </a:solidFill>
                  </a:rPr>
                  <a:t>/</a:t>
                </a:r>
                <a:r>
                  <a:rPr lang="en-US" sz="2500" b="0" baseline="0" dirty="0" err="1">
                    <a:solidFill>
                      <a:srgbClr val="000000"/>
                    </a:solidFill>
                  </a:rPr>
                  <a:t>HI</a:t>
                </a:r>
                <a:r>
                  <a:rPr lang="en-US" sz="2500" b="0" dirty="0" err="1">
                    <a:solidFill>
                      <a:srgbClr val="000000"/>
                    </a:solidFill>
                  </a:rPr>
                  <a:t>Water</a:t>
                </a:r>
                <a:r>
                  <a:rPr lang="en-US" sz="2500" b="0" baseline="0" dirty="0">
                    <a:solidFill>
                      <a:srgbClr val="000000"/>
                    </a:solidFill>
                  </a:rPr>
                  <a:t> to assess how muscle temperature changed with water temperature. </a:t>
                </a:r>
              </a:p>
            </p:txBody>
          </p:sp>
        </mc:Choice>
        <mc:Fallback xmlns="">
          <p:sp>
            <p:nvSpPr>
              <p:cNvPr id="96" name="TextBox 95"/>
              <p:cNvSpPr txBox="1">
                <a:spLocks noRot="1" noChangeAspect="1" noMove="1" noResize="1" noEditPoints="1" noAdjustHandles="1" noChangeArrowheads="1" noChangeShapeType="1" noTextEdit="1"/>
              </p:cNvSpPr>
              <p:nvPr/>
            </p:nvSpPr>
            <p:spPr>
              <a:xfrm>
                <a:off x="14956396" y="6485427"/>
                <a:ext cx="13944600" cy="4326050"/>
              </a:xfrm>
              <a:prstGeom prst="rect">
                <a:avLst/>
              </a:prstGeom>
              <a:blipFill rotWithShape="0">
                <a:blip r:embed="rId15"/>
                <a:stretch>
                  <a:fillRect l="-787" t="-1268" r="-787" b="-2535"/>
                </a:stretch>
              </a:blipFill>
            </p:spPr>
            <p:txBody>
              <a:bodyPr/>
              <a:lstStyle/>
              <a:p>
                <a:r>
                  <a:rPr lang="en-US">
                    <a:noFill/>
                  </a:rPr>
                  <a:t> </a:t>
                </a:r>
              </a:p>
            </p:txBody>
          </p:sp>
        </mc:Fallback>
      </mc:AlternateContent>
      <p:sp>
        <p:nvSpPr>
          <p:cNvPr id="97" name="TextBox 96"/>
          <p:cNvSpPr txBox="1"/>
          <p:nvPr/>
        </p:nvSpPr>
        <p:spPr>
          <a:xfrm>
            <a:off x="14956396" y="19059483"/>
            <a:ext cx="13944600" cy="3543207"/>
          </a:xfrm>
          <a:prstGeom prst="rect">
            <a:avLst/>
          </a:prstGeom>
          <a:noFill/>
        </p:spPr>
        <p:txBody>
          <a:bodyPr wrap="square" lIns="79925" tIns="39970" rIns="79925" bIns="39970" rtlCol="0">
            <a:spAutoFit/>
          </a:bodyPr>
          <a:lstStyle/>
          <a:p>
            <a:pPr algn="just">
              <a:spcBef>
                <a:spcPts val="0"/>
              </a:spcBef>
              <a:spcAft>
                <a:spcPts val="0"/>
              </a:spcAft>
            </a:pPr>
            <a:r>
              <a:rPr lang="en-US" sz="2500" b="0" baseline="0" dirty="0">
                <a:solidFill>
                  <a:srgbClr val="000000"/>
                </a:solidFill>
              </a:rPr>
              <a:t>Data were digitized using </a:t>
            </a:r>
            <a:r>
              <a:rPr lang="en-US" sz="2500" b="0" baseline="0" dirty="0" err="1">
                <a:solidFill>
                  <a:srgbClr val="000000"/>
                </a:solidFill>
              </a:rPr>
              <a:t>Webplot</a:t>
            </a:r>
            <a:r>
              <a:rPr lang="en-US" sz="2500" b="0" baseline="0" dirty="0">
                <a:solidFill>
                  <a:srgbClr val="000000"/>
                </a:solidFill>
              </a:rPr>
              <a:t> Digitizer (</a:t>
            </a:r>
            <a:r>
              <a:rPr lang="en-US" sz="2500" b="0" baseline="0" dirty="0" err="1">
                <a:solidFill>
                  <a:srgbClr val="000000"/>
                </a:solidFill>
              </a:rPr>
              <a:t>apps.automeris.io</a:t>
            </a:r>
            <a:r>
              <a:rPr lang="en-US" sz="2500" b="0" baseline="0" dirty="0">
                <a:solidFill>
                  <a:srgbClr val="000000"/>
                </a:solidFill>
              </a:rPr>
              <a:t>), and used to calculate the </a:t>
            </a:r>
            <a:r>
              <a:rPr lang="en-US" sz="2500" b="0" baseline="0" dirty="0" err="1">
                <a:solidFill>
                  <a:srgbClr val="000000"/>
                </a:solidFill>
              </a:rPr>
              <a:t>HI</a:t>
            </a:r>
            <a:r>
              <a:rPr lang="en-US" sz="2500" b="0" dirty="0" err="1">
                <a:solidFill>
                  <a:srgbClr val="000000"/>
                </a:solidFill>
              </a:rPr>
              <a:t>opt</a:t>
            </a:r>
            <a:r>
              <a:rPr lang="en-US" sz="2500" b="0" baseline="0" dirty="0">
                <a:solidFill>
                  <a:srgbClr val="000000"/>
                </a:solidFill>
              </a:rPr>
              <a:t>, </a:t>
            </a:r>
            <a:r>
              <a:rPr lang="en-US" sz="2500" b="0" baseline="0" dirty="0" err="1">
                <a:solidFill>
                  <a:srgbClr val="000000"/>
                </a:solidFill>
              </a:rPr>
              <a:t>HI</a:t>
            </a:r>
            <a:r>
              <a:rPr lang="en-US" sz="2500" b="0" dirty="0" err="1">
                <a:solidFill>
                  <a:srgbClr val="000000"/>
                </a:solidFill>
              </a:rPr>
              <a:t>max</a:t>
            </a:r>
            <a:r>
              <a:rPr lang="en-US" sz="2500" b="0" baseline="0" dirty="0">
                <a:solidFill>
                  <a:srgbClr val="000000"/>
                </a:solidFill>
              </a:rPr>
              <a:t>, and </a:t>
            </a:r>
            <a:r>
              <a:rPr lang="en-US" sz="2500" b="0" baseline="0" dirty="0" err="1">
                <a:solidFill>
                  <a:srgbClr val="000000"/>
                </a:solidFill>
              </a:rPr>
              <a:t>HI</a:t>
            </a:r>
            <a:r>
              <a:rPr lang="en-US" sz="2500" b="0" dirty="0" err="1">
                <a:solidFill>
                  <a:srgbClr val="000000"/>
                </a:solidFill>
              </a:rPr>
              <a:t>mode</a:t>
            </a:r>
            <a:r>
              <a:rPr lang="en-US" sz="2500" b="0" baseline="0" dirty="0">
                <a:solidFill>
                  <a:srgbClr val="000000"/>
                </a:solidFill>
              </a:rPr>
              <a:t> for both muscle and water temperature, as well as </a:t>
            </a:r>
            <a:r>
              <a:rPr lang="en-US" sz="2500" b="0" baseline="0" dirty="0" err="1">
                <a:solidFill>
                  <a:srgbClr val="000000"/>
                </a:solidFill>
              </a:rPr>
              <a:t>HI</a:t>
            </a:r>
            <a:r>
              <a:rPr lang="en-US" sz="2500" b="0" dirty="0" err="1">
                <a:solidFill>
                  <a:srgbClr val="000000"/>
                </a:solidFill>
              </a:rPr>
              <a:t>Muscle</a:t>
            </a:r>
            <a:r>
              <a:rPr lang="en-US" sz="2500" b="0" baseline="0" dirty="0">
                <a:solidFill>
                  <a:srgbClr val="000000"/>
                </a:solidFill>
              </a:rPr>
              <a:t>/</a:t>
            </a:r>
            <a:r>
              <a:rPr lang="en-US" sz="2500" b="0" baseline="0" dirty="0" err="1">
                <a:solidFill>
                  <a:srgbClr val="000000"/>
                </a:solidFill>
              </a:rPr>
              <a:t>HI</a:t>
            </a:r>
            <a:r>
              <a:rPr lang="en-US" sz="2500" b="0" dirty="0" err="1">
                <a:solidFill>
                  <a:srgbClr val="000000"/>
                </a:solidFill>
              </a:rPr>
              <a:t>Water</a:t>
            </a:r>
            <a:r>
              <a:rPr lang="en-US" sz="2500" b="0" baseline="0" dirty="0">
                <a:solidFill>
                  <a:srgbClr val="000000"/>
                </a:solidFill>
              </a:rPr>
              <a:t>. Muscle temperatures were placed into one of three groups: endothermic, deep, or shallow (Table 1; Fig 3). Endothermic muscles were in known endothermic fishes and displayed elevated, stable temperatures, suggesting that thermistors were in the aerobic, sustained swimming muscle. Deep muscles had a somewhat elevated temperature but fluctuated with water temperature. Thermistors were thought to be in the aerobic, sustained swimming muscles, but the exact location was unclear (Fig 1B vs. 1D; Bernal, personal communication). Shallow muscle temperature approximated that water and thermistors were near the skin. </a:t>
            </a:r>
          </a:p>
        </p:txBody>
      </p:sp>
      <p:sp>
        <p:nvSpPr>
          <p:cNvPr id="4" name="TextBox 3">
            <a:extLst>
              <a:ext uri="{FF2B5EF4-FFF2-40B4-BE49-F238E27FC236}">
                <a16:creationId xmlns:a16="http://schemas.microsoft.com/office/drawing/2014/main" id="{835E9442-E2C5-6041-89C0-631AB54D66DE}"/>
              </a:ext>
            </a:extLst>
          </p:cNvPr>
          <p:cNvSpPr txBox="1"/>
          <p:nvPr/>
        </p:nvSpPr>
        <p:spPr>
          <a:xfrm>
            <a:off x="10585488" y="18665725"/>
            <a:ext cx="184731" cy="441146"/>
          </a:xfrm>
          <a:prstGeom prst="rect">
            <a:avLst/>
          </a:prstGeom>
          <a:noFill/>
        </p:spPr>
        <p:txBody>
          <a:bodyPr wrap="none" rtlCol="0">
            <a:spAutoFit/>
          </a:bodyPr>
          <a:lstStyle/>
          <a:p>
            <a:endParaRPr lang="en-US" dirty="0"/>
          </a:p>
        </p:txBody>
      </p:sp>
      <p:graphicFrame>
        <p:nvGraphicFramePr>
          <p:cNvPr id="102" name="Chart 10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04833790"/>
              </p:ext>
            </p:extLst>
          </p:nvPr>
        </p:nvGraphicFramePr>
        <p:xfrm>
          <a:off x="9315758" y="17367742"/>
          <a:ext cx="4796865" cy="3680317"/>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03" name="Chart 10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989499724"/>
              </p:ext>
            </p:extLst>
          </p:nvPr>
        </p:nvGraphicFramePr>
        <p:xfrm>
          <a:off x="9321824" y="13710142"/>
          <a:ext cx="4810532" cy="3631542"/>
        </p:xfrm>
        <a:graphic>
          <a:graphicData uri="http://schemas.openxmlformats.org/drawingml/2006/chart">
            <c:chart xmlns:c="http://schemas.openxmlformats.org/drawingml/2006/chart" xmlns:r="http://schemas.openxmlformats.org/officeDocument/2006/relationships" r:id="rId17"/>
          </a:graphicData>
        </a:graphic>
      </p:graphicFrame>
      <p:sp>
        <p:nvSpPr>
          <p:cNvPr id="104" name="TextBox 103">
            <a:extLst>
              <a:ext uri="{FF2B5EF4-FFF2-40B4-BE49-F238E27FC236}">
                <a16:creationId xmlns:a16="http://schemas.microsoft.com/office/drawing/2014/main" id="{F9EB65EA-2D74-874D-9C39-8963C7F7D8D2}"/>
              </a:ext>
            </a:extLst>
          </p:cNvPr>
          <p:cNvSpPr txBox="1"/>
          <p:nvPr/>
        </p:nvSpPr>
        <p:spPr>
          <a:xfrm>
            <a:off x="13500233" y="13058504"/>
            <a:ext cx="1229442" cy="461665"/>
          </a:xfrm>
          <a:prstGeom prst="rect">
            <a:avLst/>
          </a:prstGeom>
          <a:noFill/>
        </p:spPr>
        <p:txBody>
          <a:bodyPr wrap="square" rtlCol="0">
            <a:spAutoFit/>
          </a:bodyPr>
          <a:lstStyle/>
          <a:p>
            <a:r>
              <a:rPr lang="en-US" sz="2400" baseline="0" dirty="0"/>
              <a:t>C</a:t>
            </a:r>
          </a:p>
        </p:txBody>
      </p:sp>
      <p:sp>
        <p:nvSpPr>
          <p:cNvPr id="105" name="TextBox 104">
            <a:extLst>
              <a:ext uri="{FF2B5EF4-FFF2-40B4-BE49-F238E27FC236}">
                <a16:creationId xmlns:a16="http://schemas.microsoft.com/office/drawing/2014/main" id="{F9EB65EA-2D74-874D-9C39-8963C7F7D8D2}"/>
              </a:ext>
            </a:extLst>
          </p:cNvPr>
          <p:cNvSpPr txBox="1"/>
          <p:nvPr/>
        </p:nvSpPr>
        <p:spPr>
          <a:xfrm>
            <a:off x="13508524" y="16740197"/>
            <a:ext cx="1139596" cy="461665"/>
          </a:xfrm>
          <a:prstGeom prst="rect">
            <a:avLst/>
          </a:prstGeom>
          <a:noFill/>
        </p:spPr>
        <p:txBody>
          <a:bodyPr wrap="square" rtlCol="0">
            <a:spAutoFit/>
          </a:bodyPr>
          <a:lstStyle/>
          <a:p>
            <a:r>
              <a:rPr lang="en-US" sz="2400" baseline="0" dirty="0"/>
              <a:t>E</a:t>
            </a:r>
          </a:p>
        </p:txBody>
      </p:sp>
      <p:pic>
        <p:nvPicPr>
          <p:cNvPr id="1033" name="Picture 9">
            <a:extLst>
              <a:ext uri="{FF2B5EF4-FFF2-40B4-BE49-F238E27FC236}">
                <a16:creationId xmlns:a16="http://schemas.microsoft.com/office/drawing/2014/main" id="{2FA62372-7AB7-2B4A-9B8E-5E218A8C3E02}"/>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7861" r="21245" b="19504"/>
          <a:stretch/>
        </p:blipFill>
        <p:spPr bwMode="auto">
          <a:xfrm>
            <a:off x="498163" y="23774400"/>
            <a:ext cx="3869808" cy="3001888"/>
          </a:xfrm>
          <a:prstGeom prst="rect">
            <a:avLst/>
          </a:prstGeom>
          <a:noFill/>
          <a:extLst>
            <a:ext uri="{909E8E84-426E-40DD-AFC4-6F175D3DCCD1}">
              <a14:hiddenFill xmlns:a14="http://schemas.microsoft.com/office/drawing/2010/main">
                <a:solidFill>
                  <a:srgbClr val="FFFFFF"/>
                </a:solidFill>
              </a14:hiddenFill>
            </a:ext>
          </a:extLst>
        </p:spPr>
      </p:pic>
      <p:grpSp>
        <p:nvGrpSpPr>
          <p:cNvPr id="14338" name="Group 14337"/>
          <p:cNvGrpSpPr/>
          <p:nvPr/>
        </p:nvGrpSpPr>
        <p:grpSpPr>
          <a:xfrm>
            <a:off x="212334" y="27862577"/>
            <a:ext cx="13908024" cy="5019783"/>
            <a:chOff x="212334" y="27862577"/>
            <a:chExt cx="13908024" cy="5019783"/>
          </a:xfrm>
        </p:grpSpPr>
        <p:sp>
          <p:nvSpPr>
            <p:cNvPr id="116" name="Rectangle 43"/>
            <p:cNvSpPr>
              <a:spLocks noChangeArrowheads="1"/>
            </p:cNvSpPr>
            <p:nvPr/>
          </p:nvSpPr>
          <p:spPr bwMode="auto">
            <a:xfrm>
              <a:off x="212334" y="27862577"/>
              <a:ext cx="13908024" cy="501978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aseline="0"/>
            </a:p>
          </p:txBody>
        </p:sp>
        <p:sp>
          <p:nvSpPr>
            <p:cNvPr id="117" name="Rectangle 2"/>
            <p:cNvSpPr txBox="1">
              <a:spLocks noChangeArrowheads="1"/>
            </p:cNvSpPr>
            <p:nvPr/>
          </p:nvSpPr>
          <p:spPr>
            <a:xfrm>
              <a:off x="212334" y="27862577"/>
              <a:ext cx="13908024" cy="827622"/>
            </a:xfrm>
            <a:custGeom>
              <a:avLst/>
              <a:gdLst>
                <a:gd name="connsiteX0" fmla="*/ 0 w 15525751"/>
                <a:gd name="connsiteY0" fmla="*/ 0 h 815181"/>
                <a:gd name="connsiteX1" fmla="*/ 15525751 w 15525751"/>
                <a:gd name="connsiteY1" fmla="*/ 0 h 815181"/>
                <a:gd name="connsiteX2" fmla="*/ 15525751 w 15525751"/>
                <a:gd name="connsiteY2" fmla="*/ 815181 h 815181"/>
                <a:gd name="connsiteX3" fmla="*/ 0 w 15525751"/>
                <a:gd name="connsiteY3" fmla="*/ 815181 h 815181"/>
                <a:gd name="connsiteX4" fmla="*/ 0 w 15525751"/>
                <a:gd name="connsiteY4" fmla="*/ 0 h 815181"/>
                <a:gd name="connsiteX0" fmla="*/ 0 w 15525751"/>
                <a:gd name="connsiteY0" fmla="*/ 0 h 887752"/>
                <a:gd name="connsiteX1" fmla="*/ 15525751 w 15525751"/>
                <a:gd name="connsiteY1" fmla="*/ 0 h 887752"/>
                <a:gd name="connsiteX2" fmla="*/ 15525751 w 15525751"/>
                <a:gd name="connsiteY2" fmla="*/ 815181 h 887752"/>
                <a:gd name="connsiteX3" fmla="*/ 0 w 15525751"/>
                <a:gd name="connsiteY3" fmla="*/ 887752 h 887752"/>
                <a:gd name="connsiteX4" fmla="*/ 0 w 15525751"/>
                <a:gd name="connsiteY4" fmla="*/ 0 h 887752"/>
                <a:gd name="connsiteX0" fmla="*/ 0 w 15540266"/>
                <a:gd name="connsiteY0" fmla="*/ 0 h 916781"/>
                <a:gd name="connsiteX1" fmla="*/ 15525751 w 15540266"/>
                <a:gd name="connsiteY1" fmla="*/ 0 h 916781"/>
                <a:gd name="connsiteX2" fmla="*/ 15540266 w 15540266"/>
                <a:gd name="connsiteY2" fmla="*/ 916781 h 916781"/>
                <a:gd name="connsiteX3" fmla="*/ 0 w 15540266"/>
                <a:gd name="connsiteY3" fmla="*/ 887752 h 916781"/>
                <a:gd name="connsiteX4" fmla="*/ 0 w 15540266"/>
                <a:gd name="connsiteY4" fmla="*/ 0 h 916781"/>
                <a:gd name="connsiteX0" fmla="*/ 0 w 15540266"/>
                <a:gd name="connsiteY0" fmla="*/ 0 h 916781"/>
                <a:gd name="connsiteX1" fmla="*/ 15525751 w 15540266"/>
                <a:gd name="connsiteY1" fmla="*/ 0 h 916781"/>
                <a:gd name="connsiteX2" fmla="*/ 15540266 w 15540266"/>
                <a:gd name="connsiteY2" fmla="*/ 916781 h 916781"/>
                <a:gd name="connsiteX3" fmla="*/ 0 w 15540266"/>
                <a:gd name="connsiteY3" fmla="*/ 739496 h 916781"/>
                <a:gd name="connsiteX4" fmla="*/ 0 w 15540266"/>
                <a:gd name="connsiteY4" fmla="*/ 0 h 916781"/>
                <a:gd name="connsiteX0" fmla="*/ 0 w 15525751"/>
                <a:gd name="connsiteY0" fmla="*/ 0 h 768525"/>
                <a:gd name="connsiteX1" fmla="*/ 15525751 w 15525751"/>
                <a:gd name="connsiteY1" fmla="*/ 0 h 768525"/>
                <a:gd name="connsiteX2" fmla="*/ 15508116 w 15525751"/>
                <a:gd name="connsiteY2" fmla="*/ 768525 h 768525"/>
                <a:gd name="connsiteX3" fmla="*/ 0 w 15525751"/>
                <a:gd name="connsiteY3" fmla="*/ 739496 h 768525"/>
                <a:gd name="connsiteX4" fmla="*/ 0 w 15525751"/>
                <a:gd name="connsiteY4" fmla="*/ 0 h 768525"/>
                <a:gd name="connsiteX0" fmla="*/ 0 w 15540215"/>
                <a:gd name="connsiteY0" fmla="*/ 0 h 768525"/>
                <a:gd name="connsiteX1" fmla="*/ 15525751 w 15540215"/>
                <a:gd name="connsiteY1" fmla="*/ 0 h 768525"/>
                <a:gd name="connsiteX2" fmla="*/ 15540215 w 15540215"/>
                <a:gd name="connsiteY2" fmla="*/ 768525 h 768525"/>
                <a:gd name="connsiteX3" fmla="*/ 0 w 15540215"/>
                <a:gd name="connsiteY3" fmla="*/ 739496 h 768525"/>
                <a:gd name="connsiteX4" fmla="*/ 0 w 15540215"/>
                <a:gd name="connsiteY4" fmla="*/ 0 h 76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15" h="768525">
                  <a:moveTo>
                    <a:pt x="0" y="0"/>
                  </a:moveTo>
                  <a:lnTo>
                    <a:pt x="15525751" y="0"/>
                  </a:lnTo>
                  <a:lnTo>
                    <a:pt x="15540215" y="768525"/>
                  </a:lnTo>
                  <a:lnTo>
                    <a:pt x="0" y="739496"/>
                  </a:lnTo>
                  <a:lnTo>
                    <a:pt x="0" y="0"/>
                  </a:lnTo>
                  <a:close/>
                </a:path>
              </a:pathLst>
            </a:custGeom>
            <a:solidFill>
              <a:srgbClr val="C00000"/>
            </a:solidFill>
          </p:spPr>
          <p:txBody>
            <a:bodyPr/>
            <a:lstStyle>
              <a:lvl1pPr defTabSz="5016500" eaLnBrk="0" hangingPunct="0">
                <a:defRPr sz="4000" b="1" baseline="-25000">
                  <a:solidFill>
                    <a:schemeClr val="tx1"/>
                  </a:solidFill>
                  <a:latin typeface="Arial" pitchFamily="34" charset="0"/>
                  <a:ea typeface="MS PGothic" pitchFamily="34" charset="-128"/>
                </a:defRPr>
              </a:lvl1pPr>
              <a:lvl2pPr marL="742950" indent="-285750" defTabSz="5016500" eaLnBrk="0" hangingPunct="0">
                <a:defRPr sz="4000" b="1" baseline="-25000">
                  <a:solidFill>
                    <a:schemeClr val="tx1"/>
                  </a:solidFill>
                  <a:latin typeface="Arial" pitchFamily="34" charset="0"/>
                  <a:ea typeface="MS PGothic" pitchFamily="34" charset="-128"/>
                </a:defRPr>
              </a:lvl2pPr>
              <a:lvl3pPr marL="1143000" indent="-228600" defTabSz="5016500" eaLnBrk="0" hangingPunct="0">
                <a:defRPr sz="4000" b="1" baseline="-25000">
                  <a:solidFill>
                    <a:schemeClr val="tx1"/>
                  </a:solidFill>
                  <a:latin typeface="Arial" pitchFamily="34" charset="0"/>
                  <a:ea typeface="MS PGothic" pitchFamily="34" charset="-128"/>
                </a:defRPr>
              </a:lvl3pPr>
              <a:lvl4pPr marL="1600200" indent="-228600" defTabSz="5016500" eaLnBrk="0" hangingPunct="0">
                <a:defRPr sz="4000" b="1" baseline="-25000">
                  <a:solidFill>
                    <a:schemeClr val="tx1"/>
                  </a:solidFill>
                  <a:latin typeface="Arial" pitchFamily="34" charset="0"/>
                  <a:ea typeface="MS PGothic" pitchFamily="34" charset="-128"/>
                </a:defRPr>
              </a:lvl4pPr>
              <a:lvl5pPr marL="2057400" indent="-228600" defTabSz="5016500" eaLnBrk="0" hangingPunct="0">
                <a:defRPr sz="4000" b="1" baseline="-25000">
                  <a:solidFill>
                    <a:schemeClr val="tx1"/>
                  </a:solidFill>
                  <a:latin typeface="Arial" pitchFamily="34" charset="0"/>
                  <a:ea typeface="MS PGothic" pitchFamily="34" charset="-128"/>
                </a:defRPr>
              </a:lvl5pPr>
              <a:lvl6pPr marL="25146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algn="ctr" eaLnBrk="1" hangingPunct="1"/>
              <a:r>
                <a:rPr lang="en-US" sz="4300" baseline="0" dirty="0">
                  <a:solidFill>
                    <a:schemeClr val="bg1"/>
                  </a:solidFill>
                  <a:ea typeface="ヒラギノ角ゴ Pro W3" charset="-128"/>
                </a:rPr>
                <a:t>References</a:t>
              </a:r>
              <a:endParaRPr lang="en-US" baseline="0" dirty="0">
                <a:solidFill>
                  <a:schemeClr val="bg1"/>
                </a:solidFill>
                <a:ea typeface="ヒラギノ角ゴ Pro W3" charset="-128"/>
              </a:endParaRPr>
            </a:p>
          </p:txBody>
        </p:sp>
      </p:grpSp>
      <p:sp>
        <p:nvSpPr>
          <p:cNvPr id="118" name="TextBox 117"/>
          <p:cNvSpPr txBox="1"/>
          <p:nvPr/>
        </p:nvSpPr>
        <p:spPr>
          <a:xfrm>
            <a:off x="14989383" y="22867219"/>
            <a:ext cx="6608110" cy="4312648"/>
          </a:xfrm>
          <a:prstGeom prst="rect">
            <a:avLst/>
          </a:prstGeom>
          <a:noFill/>
        </p:spPr>
        <p:txBody>
          <a:bodyPr wrap="square" lIns="79925" tIns="39970" rIns="79925" bIns="39970" rtlCol="0">
            <a:spAutoFit/>
          </a:bodyPr>
          <a:lstStyle/>
          <a:p>
            <a:pPr algn="just">
              <a:spcBef>
                <a:spcPts val="0"/>
              </a:spcBef>
              <a:spcAft>
                <a:spcPts val="0"/>
              </a:spcAft>
            </a:pPr>
            <a:r>
              <a:rPr lang="en-US" sz="2500" b="0" baseline="0" dirty="0">
                <a:solidFill>
                  <a:srgbClr val="000000"/>
                </a:solidFill>
              </a:rPr>
              <a:t>We compared </a:t>
            </a:r>
            <a:r>
              <a:rPr lang="en-US" sz="2500" b="0" baseline="0" dirty="0" err="1">
                <a:solidFill>
                  <a:srgbClr val="000000"/>
                </a:solidFill>
              </a:rPr>
              <a:t>HI</a:t>
            </a:r>
            <a:r>
              <a:rPr lang="en-US" sz="2500" b="0" dirty="0" err="1">
                <a:solidFill>
                  <a:srgbClr val="000000"/>
                </a:solidFill>
              </a:rPr>
              <a:t>opt</a:t>
            </a:r>
            <a:r>
              <a:rPr lang="en-US" sz="2500" b="0" baseline="0" dirty="0">
                <a:solidFill>
                  <a:srgbClr val="000000"/>
                </a:solidFill>
              </a:rPr>
              <a:t>, </a:t>
            </a:r>
            <a:r>
              <a:rPr lang="en-US" sz="2500" b="0" baseline="0" dirty="0" err="1">
                <a:solidFill>
                  <a:srgbClr val="000000"/>
                </a:solidFill>
              </a:rPr>
              <a:t>HI</a:t>
            </a:r>
            <a:r>
              <a:rPr lang="en-US" sz="2500" b="0" dirty="0" err="1">
                <a:solidFill>
                  <a:srgbClr val="000000"/>
                </a:solidFill>
              </a:rPr>
              <a:t>max</a:t>
            </a:r>
            <a:r>
              <a:rPr lang="en-US" sz="2500" b="0" baseline="0" dirty="0">
                <a:solidFill>
                  <a:srgbClr val="000000"/>
                </a:solidFill>
              </a:rPr>
              <a:t>, and </a:t>
            </a:r>
            <a:r>
              <a:rPr lang="en-US" sz="2500" b="0" baseline="0" dirty="0" err="1">
                <a:solidFill>
                  <a:srgbClr val="000000"/>
                </a:solidFill>
              </a:rPr>
              <a:t>HI</a:t>
            </a:r>
            <a:r>
              <a:rPr lang="en-US" sz="2500" b="0" dirty="0" err="1">
                <a:solidFill>
                  <a:srgbClr val="000000"/>
                </a:solidFill>
              </a:rPr>
              <a:t>mode</a:t>
            </a:r>
            <a:r>
              <a:rPr lang="en-US" sz="2500" b="0" baseline="0" dirty="0">
                <a:solidFill>
                  <a:srgbClr val="000000"/>
                </a:solidFill>
              </a:rPr>
              <a:t> within telemetry tracks and the associated </a:t>
            </a:r>
            <a:r>
              <a:rPr lang="en-US" sz="2500" b="0" baseline="0" dirty="0" err="1">
                <a:solidFill>
                  <a:srgbClr val="000000"/>
                </a:solidFill>
              </a:rPr>
              <a:t>HI</a:t>
            </a:r>
            <a:r>
              <a:rPr lang="en-US" sz="2500" b="0" dirty="0" err="1">
                <a:solidFill>
                  <a:srgbClr val="000000"/>
                </a:solidFill>
              </a:rPr>
              <a:t>Muscle</a:t>
            </a:r>
            <a:r>
              <a:rPr lang="en-US" sz="2500" b="0" baseline="0" dirty="0">
                <a:solidFill>
                  <a:srgbClr val="000000"/>
                </a:solidFill>
              </a:rPr>
              <a:t>/</a:t>
            </a:r>
            <a:r>
              <a:rPr lang="en-US" sz="2500" b="0" baseline="0" dirty="0" err="1">
                <a:solidFill>
                  <a:srgbClr val="000000"/>
                </a:solidFill>
              </a:rPr>
              <a:t>HI</a:t>
            </a:r>
            <a:r>
              <a:rPr lang="en-US" sz="2500" b="0" dirty="0" err="1">
                <a:solidFill>
                  <a:srgbClr val="000000"/>
                </a:solidFill>
              </a:rPr>
              <a:t>Water</a:t>
            </a:r>
            <a:r>
              <a:rPr lang="en-US" sz="2500" b="0" baseline="0" dirty="0">
                <a:solidFill>
                  <a:srgbClr val="000000"/>
                </a:solidFill>
              </a:rPr>
              <a:t> by One-Way Repeated Measure ANOVAs; </a:t>
            </a:r>
            <a:r>
              <a:rPr lang="en-US" sz="2500" b="0" baseline="0" dirty="0" err="1">
                <a:solidFill>
                  <a:srgbClr val="000000"/>
                </a:solidFill>
              </a:rPr>
              <a:t>HI</a:t>
            </a:r>
            <a:r>
              <a:rPr lang="en-US" sz="2500" b="0" dirty="0" err="1">
                <a:solidFill>
                  <a:srgbClr val="000000"/>
                </a:solidFill>
              </a:rPr>
              <a:t>Water</a:t>
            </a:r>
            <a:r>
              <a:rPr lang="en-US" sz="2500" b="0" baseline="0" dirty="0">
                <a:solidFill>
                  <a:srgbClr val="000000"/>
                </a:solidFill>
              </a:rPr>
              <a:t> and </a:t>
            </a:r>
            <a:r>
              <a:rPr lang="en-US" sz="2500" b="0" baseline="0" dirty="0" err="1">
                <a:solidFill>
                  <a:srgbClr val="000000"/>
                </a:solidFill>
              </a:rPr>
              <a:t>HI</a:t>
            </a:r>
            <a:r>
              <a:rPr lang="en-US" sz="2500" b="0" dirty="0" err="1">
                <a:solidFill>
                  <a:srgbClr val="000000"/>
                </a:solidFill>
              </a:rPr>
              <a:t>Muscle</a:t>
            </a:r>
            <a:r>
              <a:rPr lang="en-US" sz="2500" b="0" baseline="0" dirty="0">
                <a:solidFill>
                  <a:srgbClr val="000000"/>
                </a:solidFill>
              </a:rPr>
              <a:t> within tracks by paired t-tests; and </a:t>
            </a:r>
            <a:r>
              <a:rPr lang="en-US" sz="2500" b="0" baseline="0" dirty="0" err="1">
                <a:solidFill>
                  <a:srgbClr val="000000"/>
                </a:solidFill>
              </a:rPr>
              <a:t>HI</a:t>
            </a:r>
            <a:r>
              <a:rPr lang="en-US" sz="2500" b="0" dirty="0" err="1">
                <a:solidFill>
                  <a:srgbClr val="000000"/>
                </a:solidFill>
              </a:rPr>
              <a:t>Muscle</a:t>
            </a:r>
            <a:r>
              <a:rPr lang="en-US" sz="2500" b="0" baseline="0" dirty="0">
                <a:solidFill>
                  <a:srgbClr val="000000"/>
                </a:solidFill>
              </a:rPr>
              <a:t>/</a:t>
            </a:r>
            <a:r>
              <a:rPr lang="en-US" sz="2500" b="0" baseline="0" dirty="0" err="1">
                <a:solidFill>
                  <a:srgbClr val="000000"/>
                </a:solidFill>
              </a:rPr>
              <a:t>HI</a:t>
            </a:r>
            <a:r>
              <a:rPr lang="en-US" sz="2500" b="0" dirty="0" err="1">
                <a:solidFill>
                  <a:srgbClr val="000000"/>
                </a:solidFill>
              </a:rPr>
              <a:t>Water</a:t>
            </a:r>
            <a:r>
              <a:rPr lang="en-US" sz="2500" b="0" baseline="0" dirty="0">
                <a:solidFill>
                  <a:srgbClr val="000000"/>
                </a:solidFill>
              </a:rPr>
              <a:t> between muscle groups by One-Way ANOVAs or paired t-tests. When necessary, non-parametric tests were used. Results were significant if p&lt;0.05. Lastly, we assessed thermistor position using HI in some swordfish and tunas (Fig. 1D). </a:t>
            </a:r>
            <a:endParaRPr lang="en-US" sz="2500" b="0" baseline="0" dirty="0"/>
          </a:p>
        </p:txBody>
      </p:sp>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869400" y="22479000"/>
            <a:ext cx="7084793" cy="3903405"/>
          </a:xfrm>
          <a:prstGeom prst="rect">
            <a:avLst/>
          </a:prstGeom>
        </p:spPr>
      </p:pic>
      <p:sp>
        <p:nvSpPr>
          <p:cNvPr id="121" name="TextBox 120">
            <a:extLst>
              <a:ext uri="{FF2B5EF4-FFF2-40B4-BE49-F238E27FC236}">
                <a16:creationId xmlns:a16="http://schemas.microsoft.com/office/drawing/2014/main" id="{8A2B1F0D-F7CF-A74F-A935-2AC752CB6453}"/>
              </a:ext>
            </a:extLst>
          </p:cNvPr>
          <p:cNvSpPr txBox="1"/>
          <p:nvPr/>
        </p:nvSpPr>
        <p:spPr>
          <a:xfrm>
            <a:off x="22179643" y="26108802"/>
            <a:ext cx="6672788" cy="1061829"/>
          </a:xfrm>
          <a:prstGeom prst="rect">
            <a:avLst/>
          </a:prstGeom>
          <a:noFill/>
        </p:spPr>
        <p:txBody>
          <a:bodyPr wrap="square" rtlCol="0">
            <a:spAutoFit/>
          </a:bodyPr>
          <a:lstStyle/>
          <a:p>
            <a:pPr algn="just"/>
            <a:r>
              <a:rPr lang="en-US" sz="2100" b="1" i="0" u="none" strike="noStrike" baseline="0" dirty="0">
                <a:solidFill>
                  <a:srgbClr val="000000"/>
                </a:solidFill>
                <a:effectLst/>
              </a:rPr>
              <a:t>Figure 3. </a:t>
            </a:r>
            <a:r>
              <a:rPr lang="en-US" sz="2100" b="0" baseline="0" dirty="0">
                <a:solidFill>
                  <a:srgbClr val="000000"/>
                </a:solidFill>
              </a:rPr>
              <a:t>Cross-section through a swordfish showing endothermic muscle (red), shallow muscle (green), and deep muscle (purple).</a:t>
            </a:r>
            <a:endParaRPr lang="en-US" sz="2100" baseline="0" dirty="0"/>
          </a:p>
        </p:txBody>
      </p:sp>
      <p:grpSp>
        <p:nvGrpSpPr>
          <p:cNvPr id="14337" name="Group 14336"/>
          <p:cNvGrpSpPr/>
          <p:nvPr/>
        </p:nvGrpSpPr>
        <p:grpSpPr>
          <a:xfrm>
            <a:off x="14706599" y="27862577"/>
            <a:ext cx="14408920" cy="5019783"/>
            <a:chOff x="14741662" y="27864099"/>
            <a:chExt cx="14408920" cy="5019783"/>
          </a:xfrm>
        </p:grpSpPr>
        <p:sp>
          <p:nvSpPr>
            <p:cNvPr id="122" name="Rectangle 43"/>
            <p:cNvSpPr>
              <a:spLocks noChangeArrowheads="1"/>
            </p:cNvSpPr>
            <p:nvPr/>
          </p:nvSpPr>
          <p:spPr bwMode="auto">
            <a:xfrm>
              <a:off x="14741662" y="27864099"/>
              <a:ext cx="14394251" cy="501978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aseline="0"/>
            </a:p>
          </p:txBody>
        </p:sp>
        <p:sp>
          <p:nvSpPr>
            <p:cNvPr id="123" name="Rectangle 2"/>
            <p:cNvSpPr txBox="1">
              <a:spLocks noChangeArrowheads="1"/>
            </p:cNvSpPr>
            <p:nvPr/>
          </p:nvSpPr>
          <p:spPr>
            <a:xfrm>
              <a:off x="14757926" y="27864099"/>
              <a:ext cx="14392656" cy="827622"/>
            </a:xfrm>
            <a:custGeom>
              <a:avLst/>
              <a:gdLst>
                <a:gd name="connsiteX0" fmla="*/ 0 w 15525751"/>
                <a:gd name="connsiteY0" fmla="*/ 0 h 815181"/>
                <a:gd name="connsiteX1" fmla="*/ 15525751 w 15525751"/>
                <a:gd name="connsiteY1" fmla="*/ 0 h 815181"/>
                <a:gd name="connsiteX2" fmla="*/ 15525751 w 15525751"/>
                <a:gd name="connsiteY2" fmla="*/ 815181 h 815181"/>
                <a:gd name="connsiteX3" fmla="*/ 0 w 15525751"/>
                <a:gd name="connsiteY3" fmla="*/ 815181 h 815181"/>
                <a:gd name="connsiteX4" fmla="*/ 0 w 15525751"/>
                <a:gd name="connsiteY4" fmla="*/ 0 h 815181"/>
                <a:gd name="connsiteX0" fmla="*/ 0 w 15525751"/>
                <a:gd name="connsiteY0" fmla="*/ 0 h 887752"/>
                <a:gd name="connsiteX1" fmla="*/ 15525751 w 15525751"/>
                <a:gd name="connsiteY1" fmla="*/ 0 h 887752"/>
                <a:gd name="connsiteX2" fmla="*/ 15525751 w 15525751"/>
                <a:gd name="connsiteY2" fmla="*/ 815181 h 887752"/>
                <a:gd name="connsiteX3" fmla="*/ 0 w 15525751"/>
                <a:gd name="connsiteY3" fmla="*/ 887752 h 887752"/>
                <a:gd name="connsiteX4" fmla="*/ 0 w 15525751"/>
                <a:gd name="connsiteY4" fmla="*/ 0 h 887752"/>
                <a:gd name="connsiteX0" fmla="*/ 0 w 15540266"/>
                <a:gd name="connsiteY0" fmla="*/ 0 h 916781"/>
                <a:gd name="connsiteX1" fmla="*/ 15525751 w 15540266"/>
                <a:gd name="connsiteY1" fmla="*/ 0 h 916781"/>
                <a:gd name="connsiteX2" fmla="*/ 15540266 w 15540266"/>
                <a:gd name="connsiteY2" fmla="*/ 916781 h 916781"/>
                <a:gd name="connsiteX3" fmla="*/ 0 w 15540266"/>
                <a:gd name="connsiteY3" fmla="*/ 887752 h 916781"/>
                <a:gd name="connsiteX4" fmla="*/ 0 w 15540266"/>
                <a:gd name="connsiteY4" fmla="*/ 0 h 916781"/>
                <a:gd name="connsiteX0" fmla="*/ 0 w 15540266"/>
                <a:gd name="connsiteY0" fmla="*/ 0 h 916781"/>
                <a:gd name="connsiteX1" fmla="*/ 15525751 w 15540266"/>
                <a:gd name="connsiteY1" fmla="*/ 0 h 916781"/>
                <a:gd name="connsiteX2" fmla="*/ 15540266 w 15540266"/>
                <a:gd name="connsiteY2" fmla="*/ 916781 h 916781"/>
                <a:gd name="connsiteX3" fmla="*/ 0 w 15540266"/>
                <a:gd name="connsiteY3" fmla="*/ 739496 h 916781"/>
                <a:gd name="connsiteX4" fmla="*/ 0 w 15540266"/>
                <a:gd name="connsiteY4" fmla="*/ 0 h 916781"/>
                <a:gd name="connsiteX0" fmla="*/ 0 w 15525751"/>
                <a:gd name="connsiteY0" fmla="*/ 0 h 768525"/>
                <a:gd name="connsiteX1" fmla="*/ 15525751 w 15525751"/>
                <a:gd name="connsiteY1" fmla="*/ 0 h 768525"/>
                <a:gd name="connsiteX2" fmla="*/ 15508116 w 15525751"/>
                <a:gd name="connsiteY2" fmla="*/ 768525 h 768525"/>
                <a:gd name="connsiteX3" fmla="*/ 0 w 15525751"/>
                <a:gd name="connsiteY3" fmla="*/ 739496 h 768525"/>
                <a:gd name="connsiteX4" fmla="*/ 0 w 15525751"/>
                <a:gd name="connsiteY4" fmla="*/ 0 h 768525"/>
                <a:gd name="connsiteX0" fmla="*/ 0 w 15540215"/>
                <a:gd name="connsiteY0" fmla="*/ 0 h 768525"/>
                <a:gd name="connsiteX1" fmla="*/ 15525751 w 15540215"/>
                <a:gd name="connsiteY1" fmla="*/ 0 h 768525"/>
                <a:gd name="connsiteX2" fmla="*/ 15540215 w 15540215"/>
                <a:gd name="connsiteY2" fmla="*/ 768525 h 768525"/>
                <a:gd name="connsiteX3" fmla="*/ 0 w 15540215"/>
                <a:gd name="connsiteY3" fmla="*/ 739496 h 768525"/>
                <a:gd name="connsiteX4" fmla="*/ 0 w 15540215"/>
                <a:gd name="connsiteY4" fmla="*/ 0 h 768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15" h="768525">
                  <a:moveTo>
                    <a:pt x="0" y="0"/>
                  </a:moveTo>
                  <a:lnTo>
                    <a:pt x="15525751" y="0"/>
                  </a:lnTo>
                  <a:lnTo>
                    <a:pt x="15540215" y="768525"/>
                  </a:lnTo>
                  <a:lnTo>
                    <a:pt x="0" y="739496"/>
                  </a:lnTo>
                  <a:lnTo>
                    <a:pt x="0" y="0"/>
                  </a:lnTo>
                  <a:close/>
                </a:path>
              </a:pathLst>
            </a:custGeom>
            <a:solidFill>
              <a:srgbClr val="C00000"/>
            </a:solidFill>
          </p:spPr>
          <p:txBody>
            <a:bodyPr/>
            <a:lstStyle>
              <a:lvl1pPr defTabSz="5016500" eaLnBrk="0" hangingPunct="0">
                <a:defRPr sz="4000" b="1" baseline="-25000">
                  <a:solidFill>
                    <a:schemeClr val="tx1"/>
                  </a:solidFill>
                  <a:latin typeface="Arial" pitchFamily="34" charset="0"/>
                  <a:ea typeface="MS PGothic" pitchFamily="34" charset="-128"/>
                </a:defRPr>
              </a:lvl1pPr>
              <a:lvl2pPr marL="742950" indent="-285750" defTabSz="5016500" eaLnBrk="0" hangingPunct="0">
                <a:defRPr sz="4000" b="1" baseline="-25000">
                  <a:solidFill>
                    <a:schemeClr val="tx1"/>
                  </a:solidFill>
                  <a:latin typeface="Arial" pitchFamily="34" charset="0"/>
                  <a:ea typeface="MS PGothic" pitchFamily="34" charset="-128"/>
                </a:defRPr>
              </a:lvl2pPr>
              <a:lvl3pPr marL="1143000" indent="-228600" defTabSz="5016500" eaLnBrk="0" hangingPunct="0">
                <a:defRPr sz="4000" b="1" baseline="-25000">
                  <a:solidFill>
                    <a:schemeClr val="tx1"/>
                  </a:solidFill>
                  <a:latin typeface="Arial" pitchFamily="34" charset="0"/>
                  <a:ea typeface="MS PGothic" pitchFamily="34" charset="-128"/>
                </a:defRPr>
              </a:lvl3pPr>
              <a:lvl4pPr marL="1600200" indent="-228600" defTabSz="5016500" eaLnBrk="0" hangingPunct="0">
                <a:defRPr sz="4000" b="1" baseline="-25000">
                  <a:solidFill>
                    <a:schemeClr val="tx1"/>
                  </a:solidFill>
                  <a:latin typeface="Arial" pitchFamily="34" charset="0"/>
                  <a:ea typeface="MS PGothic" pitchFamily="34" charset="-128"/>
                </a:defRPr>
              </a:lvl4pPr>
              <a:lvl5pPr marL="2057400" indent="-228600" defTabSz="5016500" eaLnBrk="0" hangingPunct="0">
                <a:defRPr sz="4000" b="1" baseline="-25000">
                  <a:solidFill>
                    <a:schemeClr val="tx1"/>
                  </a:solidFill>
                  <a:latin typeface="Arial" pitchFamily="34" charset="0"/>
                  <a:ea typeface="MS PGothic" pitchFamily="34" charset="-128"/>
                </a:defRPr>
              </a:lvl5pPr>
              <a:lvl6pPr marL="25146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6pPr>
              <a:lvl7pPr marL="29718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7pPr>
              <a:lvl8pPr marL="34290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8pPr>
              <a:lvl9pPr marL="3886200" indent="-228600" defTabSz="5016500" eaLnBrk="0" fontAlgn="base" hangingPunct="0">
                <a:spcBef>
                  <a:spcPct val="0"/>
                </a:spcBef>
                <a:spcAft>
                  <a:spcPct val="0"/>
                </a:spcAft>
                <a:defRPr sz="4000" b="1" baseline="-25000">
                  <a:solidFill>
                    <a:schemeClr val="tx1"/>
                  </a:solidFill>
                  <a:latin typeface="Arial" pitchFamily="34" charset="0"/>
                  <a:ea typeface="MS PGothic" pitchFamily="34" charset="-128"/>
                </a:defRPr>
              </a:lvl9pPr>
            </a:lstStyle>
            <a:p>
              <a:pPr algn="ctr" eaLnBrk="1" hangingPunct="1"/>
              <a:r>
                <a:rPr lang="en-US" sz="4300" baseline="0" dirty="0">
                  <a:solidFill>
                    <a:schemeClr val="bg1"/>
                  </a:solidFill>
                  <a:ea typeface="ヒラギノ角ゴ Pro W3" charset="-128"/>
                </a:rPr>
                <a:t>Preliminary Results and Conclusions</a:t>
              </a:r>
              <a:endParaRPr lang="en-US" baseline="0" dirty="0">
                <a:solidFill>
                  <a:schemeClr val="bg1"/>
                </a:solidFill>
                <a:ea typeface="ヒラギノ角ゴ Pro W3" charset="-128"/>
              </a:endParaRPr>
            </a:p>
          </p:txBody>
        </p:sp>
      </p:grpSp>
      <p:sp>
        <p:nvSpPr>
          <p:cNvPr id="125" name="TextBox 124"/>
          <p:cNvSpPr txBox="1"/>
          <p:nvPr/>
        </p:nvSpPr>
        <p:spPr>
          <a:xfrm>
            <a:off x="14956396" y="29006635"/>
            <a:ext cx="13944600" cy="3927928"/>
          </a:xfrm>
          <a:prstGeom prst="rect">
            <a:avLst/>
          </a:prstGeom>
          <a:noFill/>
        </p:spPr>
        <p:txBody>
          <a:bodyPr wrap="square" lIns="79925" tIns="39970" rIns="79925" bIns="39970" rtlCol="0">
            <a:spAutoFit/>
          </a:bodyPr>
          <a:lstStyle/>
          <a:p>
            <a:pPr algn="just"/>
            <a:r>
              <a:rPr lang="en-US" sz="2500" baseline="0" dirty="0"/>
              <a:t>Within each fish</a:t>
            </a:r>
            <a:r>
              <a:rPr lang="en-US" sz="2500" b="0" baseline="0" dirty="0"/>
              <a:t>, </a:t>
            </a:r>
            <a:r>
              <a:rPr lang="en-US" sz="2500" b="0" baseline="0" dirty="0" err="1"/>
              <a:t>HI</a:t>
            </a:r>
            <a:r>
              <a:rPr lang="en-US" sz="2500" b="0" dirty="0" err="1"/>
              <a:t>opt</a:t>
            </a:r>
            <a:r>
              <a:rPr lang="en-US" sz="2500" b="0" baseline="0" dirty="0"/>
              <a:t> was typically greater than </a:t>
            </a:r>
            <a:r>
              <a:rPr lang="en-US" sz="2500" b="0" baseline="0" dirty="0" err="1"/>
              <a:t>HI</a:t>
            </a:r>
            <a:r>
              <a:rPr lang="en-US" sz="2500" b="0" dirty="0" err="1"/>
              <a:t>max</a:t>
            </a:r>
            <a:r>
              <a:rPr lang="en-US" sz="2500" b="0" baseline="0" dirty="0"/>
              <a:t> or </a:t>
            </a:r>
            <a:r>
              <a:rPr lang="en-US" sz="2500" b="0" baseline="0" dirty="0" err="1"/>
              <a:t>HI</a:t>
            </a:r>
            <a:r>
              <a:rPr lang="en-US" sz="2500" b="0" dirty="0" err="1"/>
              <a:t>mode</a:t>
            </a:r>
            <a:r>
              <a:rPr lang="en-US" sz="2500" b="0" baseline="0" dirty="0"/>
              <a:t> for water or muscle temperature (p values &lt; 0.05). This may be because predicted </a:t>
            </a:r>
            <a:r>
              <a:rPr lang="en-US" sz="2500" b="0" baseline="0" dirty="0" err="1"/>
              <a:t>T</a:t>
            </a:r>
            <a:r>
              <a:rPr lang="en-US" sz="2500" b="0" dirty="0" err="1"/>
              <a:t>opt</a:t>
            </a:r>
            <a:r>
              <a:rPr lang="en-US" sz="2500" b="0" baseline="0" dirty="0"/>
              <a:t> was usually higher than recorded temperatures (Table 1; Figs 1-2). </a:t>
            </a:r>
            <a:r>
              <a:rPr lang="en-US" sz="2500" b="0" baseline="0" dirty="0" err="1"/>
              <a:t>HI</a:t>
            </a:r>
            <a:r>
              <a:rPr lang="en-US" sz="2500" b="0" dirty="0" err="1"/>
              <a:t>Muscle</a:t>
            </a:r>
            <a:r>
              <a:rPr lang="en-US" sz="2500" b="0" baseline="0" dirty="0"/>
              <a:t>/</a:t>
            </a:r>
            <a:r>
              <a:rPr lang="en-US" sz="2500" b="0" baseline="0" dirty="0" err="1"/>
              <a:t>HI</a:t>
            </a:r>
            <a:r>
              <a:rPr lang="en-US" sz="2500" b="0" dirty="0" err="1"/>
              <a:t>Water</a:t>
            </a:r>
            <a:r>
              <a:rPr lang="en-US" sz="2500" b="0" baseline="0" dirty="0"/>
              <a:t> were similar regardless of HI calculation. </a:t>
            </a:r>
          </a:p>
          <a:p>
            <a:pPr algn="just"/>
            <a:endParaRPr lang="en-US" sz="2500" b="0" baseline="0" dirty="0"/>
          </a:p>
          <a:p>
            <a:pPr algn="just"/>
            <a:r>
              <a:rPr lang="en-US" sz="2500" baseline="0" dirty="0"/>
              <a:t>Between muscles and water</a:t>
            </a:r>
            <a:r>
              <a:rPr lang="en-US" sz="2500" b="0" baseline="0" dirty="0"/>
              <a:t>, all HI values for endothermic and deep muscles were less than water (p values &lt; 0.04), but the HI values for shallow muscle were similar to the water values (Figs. 4-6). Endothermic and deep muscles may have lower HI values because endothermic muscle has heat exchangers to reduce convective heat loss, and the position of deep muscle reduces conductive heat loss (Fig. 4). Whereas the shallow muscle’s position leads to more conductive heat loss.</a:t>
            </a:r>
          </a:p>
        </p:txBody>
      </p:sp>
      <p:sp>
        <p:nvSpPr>
          <p:cNvPr id="14346" name="TextBox 14345"/>
          <p:cNvSpPr txBox="1"/>
          <p:nvPr/>
        </p:nvSpPr>
        <p:spPr>
          <a:xfrm>
            <a:off x="30861000" y="10632466"/>
            <a:ext cx="1372347" cy="584775"/>
          </a:xfrm>
          <a:prstGeom prst="rect">
            <a:avLst/>
          </a:prstGeom>
          <a:noFill/>
        </p:spPr>
        <p:txBody>
          <a:bodyPr wrap="square" rtlCol="0">
            <a:spAutoFit/>
          </a:bodyPr>
          <a:lstStyle/>
          <a:p>
            <a:r>
              <a:rPr lang="en-US" sz="1600" b="0" baseline="0" dirty="0"/>
              <a:t>0.40 ± </a:t>
            </a:r>
          </a:p>
          <a:p>
            <a:r>
              <a:rPr lang="en-US" sz="1600" b="0" baseline="0" dirty="0"/>
              <a:t>0.07</a:t>
            </a:r>
            <a:r>
              <a:rPr lang="en-US" sz="1600" b="0" baseline="30000" dirty="0"/>
              <a:t>a</a:t>
            </a:r>
            <a:r>
              <a:rPr lang="en-US" sz="1600" b="0" baseline="0" dirty="0"/>
              <a:t> </a:t>
            </a:r>
          </a:p>
        </p:txBody>
      </p:sp>
      <p:sp>
        <p:nvSpPr>
          <p:cNvPr id="128" name="TextBox 127"/>
          <p:cNvSpPr txBox="1"/>
          <p:nvPr/>
        </p:nvSpPr>
        <p:spPr>
          <a:xfrm>
            <a:off x="32128314" y="10632466"/>
            <a:ext cx="1313855" cy="584775"/>
          </a:xfrm>
          <a:prstGeom prst="rect">
            <a:avLst/>
          </a:prstGeom>
          <a:noFill/>
        </p:spPr>
        <p:txBody>
          <a:bodyPr wrap="square" rtlCol="0">
            <a:spAutoFit/>
          </a:bodyPr>
          <a:lstStyle/>
          <a:p>
            <a:r>
              <a:rPr lang="en-US" sz="1600" b="0" baseline="0" dirty="0"/>
              <a:t>0.82 </a:t>
            </a:r>
            <a:r>
              <a:rPr lang="en-US" sz="1600" b="0" baseline="0"/>
              <a:t>± 0.10</a:t>
            </a:r>
            <a:r>
              <a:rPr lang="en-US" sz="1600" b="0" baseline="30000"/>
              <a:t>b</a:t>
            </a:r>
            <a:r>
              <a:rPr lang="en-US" sz="1600" b="0" baseline="0"/>
              <a:t> </a:t>
            </a:r>
            <a:endParaRPr lang="en-US" sz="1600" b="0" baseline="0" dirty="0"/>
          </a:p>
        </p:txBody>
      </p:sp>
      <p:sp>
        <p:nvSpPr>
          <p:cNvPr id="129" name="TextBox 128"/>
          <p:cNvSpPr txBox="1"/>
          <p:nvPr/>
        </p:nvSpPr>
        <p:spPr>
          <a:xfrm>
            <a:off x="33331667" y="10632466"/>
            <a:ext cx="1292800" cy="584775"/>
          </a:xfrm>
          <a:prstGeom prst="rect">
            <a:avLst/>
          </a:prstGeom>
          <a:noFill/>
        </p:spPr>
        <p:txBody>
          <a:bodyPr wrap="square" rtlCol="0">
            <a:spAutoFit/>
          </a:bodyPr>
          <a:lstStyle/>
          <a:p>
            <a:r>
              <a:rPr lang="en-US" sz="1600" b="0" baseline="0" dirty="0"/>
              <a:t>0.07 ± 0.99</a:t>
            </a:r>
            <a:r>
              <a:rPr lang="en-US" sz="1600" b="0" baseline="30000" dirty="0"/>
              <a:t>b</a:t>
            </a:r>
            <a:r>
              <a:rPr lang="en-US" sz="1600" b="0" baseline="0" dirty="0"/>
              <a:t> </a:t>
            </a:r>
          </a:p>
        </p:txBody>
      </p:sp>
      <p:sp>
        <p:nvSpPr>
          <p:cNvPr id="130" name="TextBox 129">
            <a:extLst>
              <a:ext uri="{FF2B5EF4-FFF2-40B4-BE49-F238E27FC236}">
                <a16:creationId xmlns:a16="http://schemas.microsoft.com/office/drawing/2014/main" id="{962D6FCF-8A27-4E42-BAC6-54925A76B3A8}"/>
              </a:ext>
            </a:extLst>
          </p:cNvPr>
          <p:cNvSpPr txBox="1"/>
          <p:nvPr/>
        </p:nvSpPr>
        <p:spPr>
          <a:xfrm>
            <a:off x="30000604" y="25172022"/>
            <a:ext cx="13258800" cy="2015936"/>
          </a:xfrm>
          <a:prstGeom prst="rect">
            <a:avLst/>
          </a:prstGeom>
          <a:noFill/>
        </p:spPr>
        <p:txBody>
          <a:bodyPr wrap="square" rtlCol="0">
            <a:spAutoFit/>
          </a:bodyPr>
          <a:lstStyle/>
          <a:p>
            <a:pPr algn="just">
              <a:spcBef>
                <a:spcPts val="0"/>
              </a:spcBef>
              <a:spcAft>
                <a:spcPts val="0"/>
              </a:spcAft>
            </a:pPr>
            <a:r>
              <a:rPr lang="en-US" sz="2500" b="0" baseline="0" dirty="0">
                <a:solidFill>
                  <a:srgbClr val="000000"/>
                </a:solidFill>
              </a:rPr>
              <a:t>This information also supports the conclusion that the deep muscle of some swordfish (previously identified as endothermic muscle) was likely to be anaerobic, burst swimming muscle (Bernal, unpublished data).</a:t>
            </a:r>
            <a:r>
              <a:rPr lang="en-US" sz="2500" b="0" baseline="30000" dirty="0">
                <a:solidFill>
                  <a:srgbClr val="000000"/>
                </a:solidFill>
              </a:rPr>
              <a:t>11-13</a:t>
            </a:r>
            <a:r>
              <a:rPr lang="en-US" sz="2500" b="0" baseline="0" dirty="0">
                <a:solidFill>
                  <a:srgbClr val="000000"/>
                </a:solidFill>
              </a:rPr>
              <a:t> Similarly, HI ratios suggests that the deep muscle of some bigeye tunas, also thought to be the endothermic muscle, was anaerobic, burst swimming muscle (Fig. 6).</a:t>
            </a:r>
            <a:r>
              <a:rPr lang="en-US" sz="2500" b="0" baseline="30000" dirty="0">
                <a:solidFill>
                  <a:srgbClr val="000000"/>
                </a:solidFill>
              </a:rPr>
              <a:t>8,9</a:t>
            </a:r>
            <a:r>
              <a:rPr lang="en-US" sz="2500" b="0" baseline="0" dirty="0">
                <a:solidFill>
                  <a:srgbClr val="000000"/>
                </a:solidFill>
              </a:rPr>
              <a:t> More information is needed to assess bluefin deep muscle.</a:t>
            </a:r>
            <a:r>
              <a:rPr lang="en-US" sz="2500" b="0" baseline="30000" dirty="0">
                <a:solidFill>
                  <a:srgbClr val="000000"/>
                </a:solidFill>
              </a:rPr>
              <a:t>2</a:t>
            </a:r>
            <a:r>
              <a:rPr lang="en-US" sz="2500" b="0" baseline="0" dirty="0">
                <a:solidFill>
                  <a:srgbClr val="000000"/>
                </a:solidFill>
              </a:rPr>
              <a:t> </a:t>
            </a:r>
            <a:endParaRPr lang="en-US" sz="2500" baseline="0" dirty="0"/>
          </a:p>
        </p:txBody>
      </p:sp>
      <p:sp>
        <p:nvSpPr>
          <p:cNvPr id="131" name="TextBox 130">
            <a:extLst>
              <a:ext uri="{FF2B5EF4-FFF2-40B4-BE49-F238E27FC236}">
                <a16:creationId xmlns:a16="http://schemas.microsoft.com/office/drawing/2014/main" id="{C476B661-6A87-454D-BE89-E5CF3D66F584}"/>
              </a:ext>
            </a:extLst>
          </p:cNvPr>
          <p:cNvSpPr txBox="1"/>
          <p:nvPr/>
        </p:nvSpPr>
        <p:spPr>
          <a:xfrm>
            <a:off x="29935006" y="20345400"/>
            <a:ext cx="13324398" cy="1061829"/>
          </a:xfrm>
          <a:prstGeom prst="rect">
            <a:avLst/>
          </a:prstGeom>
          <a:noFill/>
        </p:spPr>
        <p:txBody>
          <a:bodyPr wrap="square" rtlCol="0">
            <a:spAutoFit/>
          </a:bodyPr>
          <a:lstStyle/>
          <a:p>
            <a:r>
              <a:rPr lang="en-US" sz="2100" b="1" i="0" u="none" strike="noStrike" baseline="0" dirty="0">
                <a:solidFill>
                  <a:srgbClr val="000000"/>
                </a:solidFill>
                <a:effectLst/>
              </a:rPr>
              <a:t>Figure </a:t>
            </a:r>
            <a:r>
              <a:rPr lang="en-US" sz="2100" baseline="0" dirty="0">
                <a:solidFill>
                  <a:srgbClr val="000000"/>
                </a:solidFill>
              </a:rPr>
              <a:t>6</a:t>
            </a:r>
            <a:r>
              <a:rPr lang="en-US" sz="2100" b="1" i="0" u="none" strike="noStrike" baseline="0" dirty="0">
                <a:solidFill>
                  <a:srgbClr val="000000"/>
                </a:solidFill>
                <a:effectLst/>
              </a:rPr>
              <a:t>. </a:t>
            </a:r>
            <a:r>
              <a:rPr lang="en-US" sz="2100" b="0" i="0" u="none" strike="noStrike" baseline="0" dirty="0">
                <a:solidFill>
                  <a:srgbClr val="000000"/>
                </a:solidFill>
                <a:effectLst/>
              </a:rPr>
              <a:t>(A) </a:t>
            </a:r>
            <a:r>
              <a:rPr lang="en-US" sz="2100" b="0" i="0" u="none" strike="noStrike" baseline="0" dirty="0" err="1">
                <a:solidFill>
                  <a:srgbClr val="000000"/>
                </a:solidFill>
                <a:effectLst/>
              </a:rPr>
              <a:t>HI</a:t>
            </a:r>
            <a:r>
              <a:rPr lang="en-US" sz="2100" b="0" i="0" u="none" strike="noStrike" dirty="0" err="1">
                <a:solidFill>
                  <a:srgbClr val="000000"/>
                </a:solidFill>
                <a:effectLst/>
              </a:rPr>
              <a:t>opt</a:t>
            </a:r>
            <a:r>
              <a:rPr lang="en-US" sz="2100" b="0" i="0" u="none" strike="noStrike" baseline="0" dirty="0">
                <a:solidFill>
                  <a:srgbClr val="000000"/>
                </a:solidFill>
                <a:effectLst/>
              </a:rPr>
              <a:t> (B) </a:t>
            </a:r>
            <a:r>
              <a:rPr lang="en-US" sz="2100" b="0" i="0" u="none" strike="noStrike" baseline="0" dirty="0" err="1">
                <a:solidFill>
                  <a:srgbClr val="000000"/>
                </a:solidFill>
                <a:effectLst/>
              </a:rPr>
              <a:t>HI</a:t>
            </a:r>
            <a:r>
              <a:rPr lang="en-US" sz="2100" b="0" i="0" u="none" strike="noStrike" dirty="0" err="1">
                <a:solidFill>
                  <a:srgbClr val="000000"/>
                </a:solidFill>
                <a:effectLst/>
              </a:rPr>
              <a:t>max</a:t>
            </a:r>
            <a:r>
              <a:rPr lang="en-US" sz="2100" b="0" i="0" u="none" strike="noStrike" baseline="0" dirty="0">
                <a:solidFill>
                  <a:srgbClr val="000000"/>
                </a:solidFill>
                <a:effectLst/>
              </a:rPr>
              <a:t> and (C) </a:t>
            </a:r>
            <a:r>
              <a:rPr lang="en-US" sz="2100" b="0" i="0" u="none" strike="noStrike" baseline="0" dirty="0" err="1">
                <a:solidFill>
                  <a:srgbClr val="000000"/>
                </a:solidFill>
                <a:effectLst/>
              </a:rPr>
              <a:t>HI</a:t>
            </a:r>
            <a:r>
              <a:rPr lang="en-US" sz="2100" b="0" i="0" u="none" strike="noStrike" dirty="0" err="1">
                <a:solidFill>
                  <a:srgbClr val="000000"/>
                </a:solidFill>
                <a:effectLst/>
              </a:rPr>
              <a:t>mode</a:t>
            </a:r>
            <a:r>
              <a:rPr lang="en-US" sz="2100" b="0" i="0" u="none" strike="noStrike" baseline="0" dirty="0">
                <a:solidFill>
                  <a:srgbClr val="000000"/>
                </a:solidFill>
                <a:effectLst/>
              </a:rPr>
              <a:t> for water (blue), endothermic muscle (red), and deep muscle (purple) in tunas. </a:t>
            </a:r>
            <a:r>
              <a:rPr lang="en-US" sz="2100" b="0" baseline="0" dirty="0"/>
              <a:t>“*” indicates that HI for water was greater than the HI for muscle for that calculation and muscle type. Numbers are </a:t>
            </a:r>
            <a:r>
              <a:rPr lang="en-US" sz="2100" b="0" baseline="0" dirty="0" err="1"/>
              <a:t>HI</a:t>
            </a:r>
            <a:r>
              <a:rPr lang="en-US" sz="2100" b="0" dirty="0" err="1"/>
              <a:t>Muscle</a:t>
            </a:r>
            <a:r>
              <a:rPr lang="en-US" sz="2100" b="0" baseline="0" dirty="0"/>
              <a:t>/</a:t>
            </a:r>
            <a:r>
              <a:rPr lang="en-US" sz="2100" b="0" baseline="0" dirty="0" err="1"/>
              <a:t>HI</a:t>
            </a:r>
            <a:r>
              <a:rPr lang="en-US" sz="2100" b="0" dirty="0" err="1"/>
              <a:t>Water</a:t>
            </a:r>
            <a:r>
              <a:rPr lang="en-US" sz="2100" b="0" baseline="0" dirty="0"/>
              <a:t> with no differences between ratios. </a:t>
            </a:r>
            <a:r>
              <a:rPr lang="en-US" sz="2100" b="0" baseline="0" dirty="0">
                <a:solidFill>
                  <a:srgbClr val="000000"/>
                </a:solidFill>
              </a:rPr>
              <a:t>Data are mean +/- </a:t>
            </a:r>
            <a:r>
              <a:rPr lang="en-US" sz="2100" b="0" baseline="0" dirty="0" err="1">
                <a:solidFill>
                  <a:srgbClr val="000000"/>
                </a:solidFill>
              </a:rPr>
              <a:t>s.e.m</a:t>
            </a:r>
            <a:r>
              <a:rPr lang="en-US" sz="2100" b="0" baseline="0" dirty="0">
                <a:solidFill>
                  <a:srgbClr val="000000"/>
                </a:solidFill>
              </a:rPr>
              <a:t>. </a:t>
            </a:r>
            <a:endParaRPr lang="en-US" sz="2100" b="0" baseline="0" dirty="0"/>
          </a:p>
        </p:txBody>
      </p:sp>
      <p:graphicFrame>
        <p:nvGraphicFramePr>
          <p:cNvPr id="77" name="Chart 76">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481788396"/>
              </p:ext>
            </p:extLst>
          </p:nvPr>
        </p:nvGraphicFramePr>
        <p:xfrm>
          <a:off x="4873751" y="23664471"/>
          <a:ext cx="4617720" cy="3675887"/>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78" name="Chart 77">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1404222382"/>
              </p:ext>
            </p:extLst>
          </p:nvPr>
        </p:nvGraphicFramePr>
        <p:xfrm>
          <a:off x="9315758" y="23649029"/>
          <a:ext cx="4617720" cy="3675887"/>
        </p:xfrm>
        <a:graphic>
          <a:graphicData uri="http://schemas.openxmlformats.org/drawingml/2006/chart">
            <c:chart xmlns:c="http://schemas.openxmlformats.org/drawingml/2006/chart" xmlns:r="http://schemas.openxmlformats.org/officeDocument/2006/relationships" r:id="rId21"/>
          </a:graphicData>
        </a:graphic>
      </p:graphicFrame>
      <p:sp>
        <p:nvSpPr>
          <p:cNvPr id="5" name="TextBox 4">
            <a:extLst>
              <a:ext uri="{FF2B5EF4-FFF2-40B4-BE49-F238E27FC236}">
                <a16:creationId xmlns:a16="http://schemas.microsoft.com/office/drawing/2014/main" id="{57B06208-D512-C741-A6E3-3DE1AE93459D}"/>
              </a:ext>
            </a:extLst>
          </p:cNvPr>
          <p:cNvSpPr txBox="1"/>
          <p:nvPr/>
        </p:nvSpPr>
        <p:spPr>
          <a:xfrm>
            <a:off x="35509200" y="10632466"/>
            <a:ext cx="1142802" cy="584775"/>
          </a:xfrm>
          <a:prstGeom prst="rect">
            <a:avLst/>
          </a:prstGeom>
          <a:noFill/>
        </p:spPr>
        <p:txBody>
          <a:bodyPr wrap="square" rtlCol="0">
            <a:spAutoFit/>
          </a:bodyPr>
          <a:lstStyle/>
          <a:p>
            <a:r>
              <a:rPr lang="en-US" sz="1600" b="0" baseline="0" dirty="0"/>
              <a:t>0.50 </a:t>
            </a:r>
            <a:r>
              <a:rPr lang="en-US" sz="1600" b="0" u="sng" baseline="0" dirty="0"/>
              <a:t>+</a:t>
            </a:r>
            <a:r>
              <a:rPr lang="en-US" sz="1600" b="0" baseline="0" dirty="0"/>
              <a:t> 0.16</a:t>
            </a:r>
          </a:p>
        </p:txBody>
      </p:sp>
      <p:sp>
        <p:nvSpPr>
          <p:cNvPr id="3" name="TextBox 2">
            <a:extLst>
              <a:ext uri="{FF2B5EF4-FFF2-40B4-BE49-F238E27FC236}">
                <a16:creationId xmlns:a16="http://schemas.microsoft.com/office/drawing/2014/main" id="{172AFE40-0E1C-F94E-A901-6FC1A0EEC0B7}"/>
              </a:ext>
            </a:extLst>
          </p:cNvPr>
          <p:cNvSpPr txBox="1"/>
          <p:nvPr/>
        </p:nvSpPr>
        <p:spPr>
          <a:xfrm>
            <a:off x="36687629" y="10632466"/>
            <a:ext cx="1221791" cy="584775"/>
          </a:xfrm>
          <a:prstGeom prst="rect">
            <a:avLst/>
          </a:prstGeom>
          <a:noFill/>
        </p:spPr>
        <p:txBody>
          <a:bodyPr wrap="square" rtlCol="0">
            <a:spAutoFit/>
          </a:bodyPr>
          <a:lstStyle/>
          <a:p>
            <a:r>
              <a:rPr lang="en-US" sz="1600" b="0" baseline="0" dirty="0"/>
              <a:t>0.94 </a:t>
            </a:r>
            <a:r>
              <a:rPr lang="en-US" sz="1600" b="0" u="sng" baseline="0" dirty="0"/>
              <a:t>+</a:t>
            </a:r>
            <a:r>
              <a:rPr lang="en-US" sz="1600" b="0" baseline="0" dirty="0"/>
              <a:t> </a:t>
            </a:r>
          </a:p>
          <a:p>
            <a:r>
              <a:rPr lang="en-US" sz="1600" b="0" baseline="0" dirty="0"/>
              <a:t>0.11</a:t>
            </a:r>
          </a:p>
        </p:txBody>
      </p:sp>
      <p:sp>
        <p:nvSpPr>
          <p:cNvPr id="14" name="TextBox 13">
            <a:extLst>
              <a:ext uri="{FF2B5EF4-FFF2-40B4-BE49-F238E27FC236}">
                <a16:creationId xmlns:a16="http://schemas.microsoft.com/office/drawing/2014/main" id="{BAE8113B-CB2E-5144-A512-9B1F0610AB00}"/>
              </a:ext>
            </a:extLst>
          </p:cNvPr>
          <p:cNvSpPr txBox="1"/>
          <p:nvPr/>
        </p:nvSpPr>
        <p:spPr>
          <a:xfrm>
            <a:off x="37966205" y="10632466"/>
            <a:ext cx="1297154" cy="584775"/>
          </a:xfrm>
          <a:prstGeom prst="rect">
            <a:avLst/>
          </a:prstGeom>
          <a:noFill/>
        </p:spPr>
        <p:txBody>
          <a:bodyPr wrap="square" rtlCol="0">
            <a:spAutoFit/>
          </a:bodyPr>
          <a:lstStyle/>
          <a:p>
            <a:r>
              <a:rPr lang="en-US" sz="1600" b="0" baseline="0" dirty="0"/>
              <a:t>0.83 </a:t>
            </a:r>
            <a:r>
              <a:rPr lang="en-US" sz="1600" b="0" u="sng" baseline="0" dirty="0"/>
              <a:t>+</a:t>
            </a:r>
            <a:r>
              <a:rPr lang="en-US" sz="1600" b="0" baseline="0" dirty="0"/>
              <a:t> </a:t>
            </a:r>
          </a:p>
          <a:p>
            <a:r>
              <a:rPr lang="en-US" sz="1600" b="0" baseline="0" dirty="0"/>
              <a:t>0.19</a:t>
            </a:r>
          </a:p>
        </p:txBody>
      </p:sp>
      <p:sp>
        <p:nvSpPr>
          <p:cNvPr id="15" name="TextBox 14">
            <a:extLst>
              <a:ext uri="{FF2B5EF4-FFF2-40B4-BE49-F238E27FC236}">
                <a16:creationId xmlns:a16="http://schemas.microsoft.com/office/drawing/2014/main" id="{FAA107D9-DD14-E948-BC03-4420C63FAF61}"/>
              </a:ext>
            </a:extLst>
          </p:cNvPr>
          <p:cNvSpPr txBox="1"/>
          <p:nvPr/>
        </p:nvSpPr>
        <p:spPr>
          <a:xfrm>
            <a:off x="39929505" y="10632466"/>
            <a:ext cx="1186464" cy="584775"/>
          </a:xfrm>
          <a:prstGeom prst="rect">
            <a:avLst/>
          </a:prstGeom>
          <a:noFill/>
        </p:spPr>
        <p:txBody>
          <a:bodyPr wrap="square" rtlCol="0">
            <a:spAutoFit/>
          </a:bodyPr>
          <a:lstStyle/>
          <a:p>
            <a:r>
              <a:rPr lang="en-US" sz="1600" b="0" baseline="0" dirty="0"/>
              <a:t>0.41 </a:t>
            </a:r>
            <a:r>
              <a:rPr lang="en-US" sz="1600" b="0" u="sng" baseline="0" dirty="0"/>
              <a:t>+</a:t>
            </a:r>
            <a:r>
              <a:rPr lang="en-US" sz="1600" b="0" baseline="0" dirty="0"/>
              <a:t> 0.09</a:t>
            </a:r>
            <a:r>
              <a:rPr lang="en-US" sz="1600" b="0" baseline="30000" dirty="0"/>
              <a:t>a</a:t>
            </a:r>
          </a:p>
        </p:txBody>
      </p:sp>
      <p:sp>
        <p:nvSpPr>
          <p:cNvPr id="16" name="TextBox 15">
            <a:extLst>
              <a:ext uri="{FF2B5EF4-FFF2-40B4-BE49-F238E27FC236}">
                <a16:creationId xmlns:a16="http://schemas.microsoft.com/office/drawing/2014/main" id="{A679ADC4-002E-2247-A323-FA28B679AA60}"/>
              </a:ext>
            </a:extLst>
          </p:cNvPr>
          <p:cNvSpPr txBox="1"/>
          <p:nvPr/>
        </p:nvSpPr>
        <p:spPr>
          <a:xfrm>
            <a:off x="41151526" y="10632466"/>
            <a:ext cx="1297054" cy="584775"/>
          </a:xfrm>
          <a:prstGeom prst="rect">
            <a:avLst/>
          </a:prstGeom>
          <a:noFill/>
        </p:spPr>
        <p:txBody>
          <a:bodyPr wrap="square" rtlCol="0">
            <a:spAutoFit/>
          </a:bodyPr>
          <a:lstStyle/>
          <a:p>
            <a:r>
              <a:rPr lang="en-US" sz="1600" b="0" baseline="0" dirty="0"/>
              <a:t>0.73 </a:t>
            </a:r>
            <a:r>
              <a:rPr lang="en-US" sz="1600" b="0" u="sng" baseline="0" dirty="0"/>
              <a:t>+</a:t>
            </a:r>
            <a:r>
              <a:rPr lang="en-US" sz="1600" b="0" baseline="0" dirty="0"/>
              <a:t> </a:t>
            </a:r>
          </a:p>
          <a:p>
            <a:r>
              <a:rPr lang="en-US" sz="1600" b="0" baseline="0" dirty="0"/>
              <a:t>0.07</a:t>
            </a:r>
            <a:r>
              <a:rPr lang="en-US" sz="1600" b="0" baseline="30000" dirty="0"/>
              <a:t>b</a:t>
            </a:r>
          </a:p>
        </p:txBody>
      </p:sp>
      <p:sp>
        <p:nvSpPr>
          <p:cNvPr id="17" name="TextBox 16">
            <a:extLst>
              <a:ext uri="{FF2B5EF4-FFF2-40B4-BE49-F238E27FC236}">
                <a16:creationId xmlns:a16="http://schemas.microsoft.com/office/drawing/2014/main" id="{C03A31D4-588E-7E40-A858-25FCBE999E5D}"/>
              </a:ext>
            </a:extLst>
          </p:cNvPr>
          <p:cNvSpPr txBox="1"/>
          <p:nvPr/>
        </p:nvSpPr>
        <p:spPr>
          <a:xfrm>
            <a:off x="42443778" y="10632466"/>
            <a:ext cx="1142622" cy="584775"/>
          </a:xfrm>
          <a:prstGeom prst="rect">
            <a:avLst/>
          </a:prstGeom>
          <a:noFill/>
        </p:spPr>
        <p:txBody>
          <a:bodyPr wrap="square" rtlCol="0">
            <a:spAutoFit/>
          </a:bodyPr>
          <a:lstStyle/>
          <a:p>
            <a:r>
              <a:rPr lang="en-US" sz="1600" b="0" baseline="0" dirty="0"/>
              <a:t>0.95 </a:t>
            </a:r>
            <a:r>
              <a:rPr lang="en-US" sz="1600" b="0" u="sng" baseline="0" dirty="0"/>
              <a:t>+</a:t>
            </a:r>
            <a:r>
              <a:rPr lang="en-US" sz="1600" b="0" baseline="0" dirty="0"/>
              <a:t> 0.06</a:t>
            </a:r>
            <a:r>
              <a:rPr lang="en-US" sz="1600" b="0" baseline="30000" dirty="0"/>
              <a:t>b</a:t>
            </a:r>
          </a:p>
        </p:txBody>
      </p:sp>
      <p:sp>
        <p:nvSpPr>
          <p:cNvPr id="18" name="TextBox 17">
            <a:extLst>
              <a:ext uri="{FF2B5EF4-FFF2-40B4-BE49-F238E27FC236}">
                <a16:creationId xmlns:a16="http://schemas.microsoft.com/office/drawing/2014/main" id="{7FBE8AAE-0F09-4546-B661-15ADF91F41B7}"/>
              </a:ext>
            </a:extLst>
          </p:cNvPr>
          <p:cNvSpPr txBox="1"/>
          <p:nvPr/>
        </p:nvSpPr>
        <p:spPr>
          <a:xfrm>
            <a:off x="33985200" y="7928537"/>
            <a:ext cx="468086" cy="441146"/>
          </a:xfrm>
          <a:prstGeom prst="rect">
            <a:avLst/>
          </a:prstGeom>
          <a:noFill/>
        </p:spPr>
        <p:txBody>
          <a:bodyPr wrap="square" rtlCol="0">
            <a:spAutoFit/>
          </a:bodyPr>
          <a:lstStyle/>
          <a:p>
            <a:r>
              <a:rPr lang="en-US" dirty="0"/>
              <a:t>A</a:t>
            </a:r>
          </a:p>
        </p:txBody>
      </p:sp>
      <p:sp>
        <p:nvSpPr>
          <p:cNvPr id="19" name="TextBox 18">
            <a:extLst>
              <a:ext uri="{FF2B5EF4-FFF2-40B4-BE49-F238E27FC236}">
                <a16:creationId xmlns:a16="http://schemas.microsoft.com/office/drawing/2014/main" id="{32A79479-3C6D-2F45-ACEB-027EACC4E9BF}"/>
              </a:ext>
            </a:extLst>
          </p:cNvPr>
          <p:cNvSpPr txBox="1"/>
          <p:nvPr/>
        </p:nvSpPr>
        <p:spPr>
          <a:xfrm>
            <a:off x="38481000" y="7928537"/>
            <a:ext cx="602008" cy="441146"/>
          </a:xfrm>
          <a:prstGeom prst="rect">
            <a:avLst/>
          </a:prstGeom>
          <a:noFill/>
        </p:spPr>
        <p:txBody>
          <a:bodyPr wrap="square" rtlCol="0">
            <a:spAutoFit/>
          </a:bodyPr>
          <a:lstStyle/>
          <a:p>
            <a:r>
              <a:rPr lang="en-US" dirty="0"/>
              <a:t>B</a:t>
            </a:r>
          </a:p>
        </p:txBody>
      </p:sp>
      <p:sp>
        <p:nvSpPr>
          <p:cNvPr id="20" name="TextBox 19">
            <a:extLst>
              <a:ext uri="{FF2B5EF4-FFF2-40B4-BE49-F238E27FC236}">
                <a16:creationId xmlns:a16="http://schemas.microsoft.com/office/drawing/2014/main" id="{963716F6-4D63-A348-B8ED-08C450682E3E}"/>
              </a:ext>
            </a:extLst>
          </p:cNvPr>
          <p:cNvSpPr txBox="1"/>
          <p:nvPr/>
        </p:nvSpPr>
        <p:spPr>
          <a:xfrm>
            <a:off x="42506507" y="7928537"/>
            <a:ext cx="424636" cy="441146"/>
          </a:xfrm>
          <a:prstGeom prst="rect">
            <a:avLst/>
          </a:prstGeom>
          <a:noFill/>
        </p:spPr>
        <p:txBody>
          <a:bodyPr wrap="square" rtlCol="0">
            <a:spAutoFit/>
          </a:bodyPr>
          <a:lstStyle/>
          <a:p>
            <a:r>
              <a:rPr lang="en-US" dirty="0"/>
              <a:t>C</a:t>
            </a:r>
          </a:p>
        </p:txBody>
      </p:sp>
      <p:sp>
        <p:nvSpPr>
          <p:cNvPr id="23" name="TextBox 22">
            <a:extLst>
              <a:ext uri="{FF2B5EF4-FFF2-40B4-BE49-F238E27FC236}">
                <a16:creationId xmlns:a16="http://schemas.microsoft.com/office/drawing/2014/main" id="{1D98E5DD-C2B5-6343-9829-BA4E565126DF}"/>
              </a:ext>
            </a:extLst>
          </p:cNvPr>
          <p:cNvSpPr txBox="1"/>
          <p:nvPr/>
        </p:nvSpPr>
        <p:spPr>
          <a:xfrm>
            <a:off x="4014047" y="23679912"/>
            <a:ext cx="938953" cy="441146"/>
          </a:xfrm>
          <a:prstGeom prst="rect">
            <a:avLst/>
          </a:prstGeom>
          <a:noFill/>
        </p:spPr>
        <p:txBody>
          <a:bodyPr wrap="square" rtlCol="0">
            <a:spAutoFit/>
          </a:bodyPr>
          <a:lstStyle/>
          <a:p>
            <a:r>
              <a:rPr lang="en-US" dirty="0"/>
              <a:t>A</a:t>
            </a:r>
          </a:p>
        </p:txBody>
      </p:sp>
      <p:sp>
        <p:nvSpPr>
          <p:cNvPr id="24" name="TextBox 23">
            <a:extLst>
              <a:ext uri="{FF2B5EF4-FFF2-40B4-BE49-F238E27FC236}">
                <a16:creationId xmlns:a16="http://schemas.microsoft.com/office/drawing/2014/main" id="{5B976776-D10A-DF40-B533-CC0248808D26}"/>
              </a:ext>
            </a:extLst>
          </p:cNvPr>
          <p:cNvSpPr txBox="1"/>
          <p:nvPr/>
        </p:nvSpPr>
        <p:spPr>
          <a:xfrm>
            <a:off x="8676630" y="23676479"/>
            <a:ext cx="1184954" cy="441146"/>
          </a:xfrm>
          <a:prstGeom prst="rect">
            <a:avLst/>
          </a:prstGeom>
          <a:noFill/>
        </p:spPr>
        <p:txBody>
          <a:bodyPr wrap="square" rtlCol="0">
            <a:spAutoFit/>
          </a:bodyPr>
          <a:lstStyle/>
          <a:p>
            <a:r>
              <a:rPr lang="en-US" dirty="0"/>
              <a:t>B</a:t>
            </a:r>
          </a:p>
        </p:txBody>
      </p:sp>
      <p:sp>
        <p:nvSpPr>
          <p:cNvPr id="26" name="TextBox 25">
            <a:extLst>
              <a:ext uri="{FF2B5EF4-FFF2-40B4-BE49-F238E27FC236}">
                <a16:creationId xmlns:a16="http://schemas.microsoft.com/office/drawing/2014/main" id="{5C5095FC-E4D4-024A-9ABF-E9E383B3AB9F}"/>
              </a:ext>
            </a:extLst>
          </p:cNvPr>
          <p:cNvSpPr txBox="1"/>
          <p:nvPr/>
        </p:nvSpPr>
        <p:spPr>
          <a:xfrm>
            <a:off x="13175332" y="23678568"/>
            <a:ext cx="1013970" cy="441146"/>
          </a:xfrm>
          <a:prstGeom prst="rect">
            <a:avLst/>
          </a:prstGeom>
          <a:noFill/>
        </p:spPr>
        <p:txBody>
          <a:bodyPr wrap="square" rtlCol="0">
            <a:spAutoFit/>
          </a:bodyPr>
          <a:lstStyle/>
          <a:p>
            <a:r>
              <a:rPr lang="en-US" dirty="0"/>
              <a:t>C</a:t>
            </a:r>
          </a:p>
        </p:txBody>
      </p:sp>
      <p:sp>
        <p:nvSpPr>
          <p:cNvPr id="27" name="TextBox 26">
            <a:extLst>
              <a:ext uri="{FF2B5EF4-FFF2-40B4-BE49-F238E27FC236}">
                <a16:creationId xmlns:a16="http://schemas.microsoft.com/office/drawing/2014/main" id="{24D24BE1-861E-304B-90C9-1695C4640A6A}"/>
              </a:ext>
            </a:extLst>
          </p:cNvPr>
          <p:cNvSpPr txBox="1"/>
          <p:nvPr/>
        </p:nvSpPr>
        <p:spPr>
          <a:xfrm>
            <a:off x="33824469" y="21577602"/>
            <a:ext cx="1099439" cy="441146"/>
          </a:xfrm>
          <a:prstGeom prst="rect">
            <a:avLst/>
          </a:prstGeom>
          <a:noFill/>
        </p:spPr>
        <p:txBody>
          <a:bodyPr wrap="square" rtlCol="0">
            <a:spAutoFit/>
          </a:bodyPr>
          <a:lstStyle/>
          <a:p>
            <a:r>
              <a:rPr lang="en-US" dirty="0"/>
              <a:t>A</a:t>
            </a:r>
          </a:p>
        </p:txBody>
      </p:sp>
      <p:sp>
        <p:nvSpPr>
          <p:cNvPr id="29" name="TextBox 28">
            <a:extLst>
              <a:ext uri="{FF2B5EF4-FFF2-40B4-BE49-F238E27FC236}">
                <a16:creationId xmlns:a16="http://schemas.microsoft.com/office/drawing/2014/main" id="{097B7138-92E5-B647-92DE-B5B6FCDBC50B}"/>
              </a:ext>
            </a:extLst>
          </p:cNvPr>
          <p:cNvSpPr txBox="1"/>
          <p:nvPr/>
        </p:nvSpPr>
        <p:spPr>
          <a:xfrm>
            <a:off x="38142654" y="21567107"/>
            <a:ext cx="651207" cy="441146"/>
          </a:xfrm>
          <a:prstGeom prst="rect">
            <a:avLst/>
          </a:prstGeom>
          <a:noFill/>
        </p:spPr>
        <p:txBody>
          <a:bodyPr wrap="square" rtlCol="0">
            <a:spAutoFit/>
          </a:bodyPr>
          <a:lstStyle/>
          <a:p>
            <a:r>
              <a:rPr lang="en-US" dirty="0"/>
              <a:t>B</a:t>
            </a:r>
          </a:p>
        </p:txBody>
      </p:sp>
      <p:sp>
        <p:nvSpPr>
          <p:cNvPr id="30" name="TextBox 29">
            <a:extLst>
              <a:ext uri="{FF2B5EF4-FFF2-40B4-BE49-F238E27FC236}">
                <a16:creationId xmlns:a16="http://schemas.microsoft.com/office/drawing/2014/main" id="{B50DAB0B-AAE1-6142-929C-2F8F3663F011}"/>
              </a:ext>
            </a:extLst>
          </p:cNvPr>
          <p:cNvSpPr txBox="1"/>
          <p:nvPr/>
        </p:nvSpPr>
        <p:spPr>
          <a:xfrm>
            <a:off x="42506507" y="21564600"/>
            <a:ext cx="557225" cy="441146"/>
          </a:xfrm>
          <a:prstGeom prst="rect">
            <a:avLst/>
          </a:prstGeom>
          <a:noFill/>
        </p:spPr>
        <p:txBody>
          <a:bodyPr wrap="square" rtlCol="0">
            <a:spAutoFit/>
          </a:bodyPr>
          <a:lstStyle/>
          <a:p>
            <a:r>
              <a:rPr lang="en-US" dirty="0"/>
              <a:t>C</a:t>
            </a:r>
          </a:p>
        </p:txBody>
      </p:sp>
      <p:sp>
        <p:nvSpPr>
          <p:cNvPr id="31" name="TextBox 30">
            <a:extLst>
              <a:ext uri="{FF2B5EF4-FFF2-40B4-BE49-F238E27FC236}">
                <a16:creationId xmlns:a16="http://schemas.microsoft.com/office/drawing/2014/main" id="{0E51A2A5-3E20-2441-8F9E-7885290CBD65}"/>
              </a:ext>
            </a:extLst>
          </p:cNvPr>
          <p:cNvSpPr txBox="1"/>
          <p:nvPr/>
        </p:nvSpPr>
        <p:spPr>
          <a:xfrm>
            <a:off x="30753978" y="15493425"/>
            <a:ext cx="1250022" cy="338554"/>
          </a:xfrm>
          <a:prstGeom prst="rect">
            <a:avLst/>
          </a:prstGeom>
          <a:noFill/>
        </p:spPr>
        <p:txBody>
          <a:bodyPr wrap="square" rtlCol="0">
            <a:spAutoFit/>
          </a:bodyPr>
          <a:lstStyle/>
          <a:p>
            <a:r>
              <a:rPr lang="en-US" sz="1600" b="0" baseline="0" dirty="0"/>
              <a:t>0.65</a:t>
            </a:r>
          </a:p>
        </p:txBody>
      </p:sp>
      <p:sp>
        <p:nvSpPr>
          <p:cNvPr id="32" name="TextBox 31">
            <a:extLst>
              <a:ext uri="{FF2B5EF4-FFF2-40B4-BE49-F238E27FC236}">
                <a16:creationId xmlns:a16="http://schemas.microsoft.com/office/drawing/2014/main" id="{832332BC-ACA5-1541-86A2-3F60A58551D1}"/>
              </a:ext>
            </a:extLst>
          </p:cNvPr>
          <p:cNvSpPr txBox="1"/>
          <p:nvPr/>
        </p:nvSpPr>
        <p:spPr>
          <a:xfrm>
            <a:off x="32001007" y="15493425"/>
            <a:ext cx="1215577" cy="584775"/>
          </a:xfrm>
          <a:prstGeom prst="rect">
            <a:avLst/>
          </a:prstGeom>
          <a:noFill/>
        </p:spPr>
        <p:txBody>
          <a:bodyPr wrap="square" rtlCol="0">
            <a:spAutoFit/>
          </a:bodyPr>
          <a:lstStyle/>
          <a:p>
            <a:r>
              <a:rPr lang="en-US" sz="1600" b="0" baseline="0" dirty="0"/>
              <a:t>0.89 </a:t>
            </a:r>
            <a:r>
              <a:rPr lang="en-US" sz="1600" b="0" u="sng" baseline="0" dirty="0"/>
              <a:t>+</a:t>
            </a:r>
            <a:r>
              <a:rPr lang="en-US" sz="1600" b="0" baseline="0" dirty="0"/>
              <a:t> </a:t>
            </a:r>
          </a:p>
          <a:p>
            <a:r>
              <a:rPr lang="en-US" sz="1600" b="0" baseline="0" dirty="0"/>
              <a:t>0.12</a:t>
            </a:r>
          </a:p>
        </p:txBody>
      </p:sp>
      <p:sp>
        <p:nvSpPr>
          <p:cNvPr id="33" name="TextBox 32">
            <a:extLst>
              <a:ext uri="{FF2B5EF4-FFF2-40B4-BE49-F238E27FC236}">
                <a16:creationId xmlns:a16="http://schemas.microsoft.com/office/drawing/2014/main" id="{C6DC7EED-0B5C-B341-960E-58E871D4B7A6}"/>
              </a:ext>
            </a:extLst>
          </p:cNvPr>
          <p:cNvSpPr txBox="1"/>
          <p:nvPr/>
        </p:nvSpPr>
        <p:spPr>
          <a:xfrm>
            <a:off x="33274307" y="15493425"/>
            <a:ext cx="1344883" cy="584775"/>
          </a:xfrm>
          <a:prstGeom prst="rect">
            <a:avLst/>
          </a:prstGeom>
          <a:noFill/>
        </p:spPr>
        <p:txBody>
          <a:bodyPr wrap="square" rtlCol="0">
            <a:spAutoFit/>
          </a:bodyPr>
          <a:lstStyle/>
          <a:p>
            <a:r>
              <a:rPr lang="en-US" sz="1600" b="0" baseline="0" dirty="0"/>
              <a:t>0.99 </a:t>
            </a:r>
            <a:r>
              <a:rPr lang="en-US" sz="1600" b="0" u="sng" baseline="0" dirty="0"/>
              <a:t>+</a:t>
            </a:r>
            <a:r>
              <a:rPr lang="en-US" sz="1600" b="0" baseline="0" dirty="0"/>
              <a:t> </a:t>
            </a:r>
          </a:p>
          <a:p>
            <a:r>
              <a:rPr lang="en-US" sz="1600" b="0" baseline="0" dirty="0"/>
              <a:t>0.02</a:t>
            </a:r>
          </a:p>
        </p:txBody>
      </p:sp>
      <p:sp>
        <p:nvSpPr>
          <p:cNvPr id="35" name="TextBox 34">
            <a:extLst>
              <a:ext uri="{FF2B5EF4-FFF2-40B4-BE49-F238E27FC236}">
                <a16:creationId xmlns:a16="http://schemas.microsoft.com/office/drawing/2014/main" id="{30002153-7F86-5544-AA68-163307A0686A}"/>
              </a:ext>
            </a:extLst>
          </p:cNvPr>
          <p:cNvSpPr txBox="1"/>
          <p:nvPr/>
        </p:nvSpPr>
        <p:spPr>
          <a:xfrm>
            <a:off x="35204598" y="15493425"/>
            <a:ext cx="1142802" cy="338554"/>
          </a:xfrm>
          <a:prstGeom prst="rect">
            <a:avLst/>
          </a:prstGeom>
          <a:noFill/>
        </p:spPr>
        <p:txBody>
          <a:bodyPr wrap="square" rtlCol="0">
            <a:spAutoFit/>
          </a:bodyPr>
          <a:lstStyle/>
          <a:p>
            <a:r>
              <a:rPr lang="en-US" sz="1600" b="0" baseline="0" dirty="0"/>
              <a:t>0.55</a:t>
            </a:r>
          </a:p>
        </p:txBody>
      </p:sp>
      <p:sp>
        <p:nvSpPr>
          <p:cNvPr id="39" name="TextBox 38">
            <a:extLst>
              <a:ext uri="{FF2B5EF4-FFF2-40B4-BE49-F238E27FC236}">
                <a16:creationId xmlns:a16="http://schemas.microsoft.com/office/drawing/2014/main" id="{FF4E4A20-618E-5D41-BAD0-EAFEF252526D}"/>
              </a:ext>
            </a:extLst>
          </p:cNvPr>
          <p:cNvSpPr txBox="1"/>
          <p:nvPr/>
        </p:nvSpPr>
        <p:spPr>
          <a:xfrm>
            <a:off x="36362488" y="15493425"/>
            <a:ext cx="1371600" cy="584775"/>
          </a:xfrm>
          <a:prstGeom prst="rect">
            <a:avLst/>
          </a:prstGeom>
          <a:noFill/>
        </p:spPr>
        <p:txBody>
          <a:bodyPr wrap="square" rtlCol="0">
            <a:spAutoFit/>
          </a:bodyPr>
          <a:lstStyle/>
          <a:p>
            <a:r>
              <a:rPr lang="en-US" sz="1600" b="0" baseline="0" dirty="0"/>
              <a:t>0.77 </a:t>
            </a:r>
            <a:r>
              <a:rPr lang="en-US" sz="1600" b="0" u="sng" baseline="0" dirty="0"/>
              <a:t>+</a:t>
            </a:r>
            <a:r>
              <a:rPr lang="en-US" sz="1600" b="0" baseline="0" dirty="0"/>
              <a:t> </a:t>
            </a:r>
          </a:p>
          <a:p>
            <a:r>
              <a:rPr lang="en-US" sz="1600" b="0" baseline="0" dirty="0"/>
              <a:t>0.06</a:t>
            </a:r>
          </a:p>
        </p:txBody>
      </p:sp>
      <p:sp>
        <p:nvSpPr>
          <p:cNvPr id="40" name="TextBox 39">
            <a:extLst>
              <a:ext uri="{FF2B5EF4-FFF2-40B4-BE49-F238E27FC236}">
                <a16:creationId xmlns:a16="http://schemas.microsoft.com/office/drawing/2014/main" id="{84B80A6D-B540-814B-BF87-C75C3E139398}"/>
              </a:ext>
            </a:extLst>
          </p:cNvPr>
          <p:cNvSpPr txBox="1"/>
          <p:nvPr/>
        </p:nvSpPr>
        <p:spPr>
          <a:xfrm>
            <a:off x="37589714" y="15493425"/>
            <a:ext cx="1295400" cy="584775"/>
          </a:xfrm>
          <a:prstGeom prst="rect">
            <a:avLst/>
          </a:prstGeom>
          <a:noFill/>
        </p:spPr>
        <p:txBody>
          <a:bodyPr wrap="square" rtlCol="0">
            <a:spAutoFit/>
          </a:bodyPr>
          <a:lstStyle/>
          <a:p>
            <a:r>
              <a:rPr lang="en-US" sz="1600" b="0" baseline="0" dirty="0"/>
              <a:t>0.83 </a:t>
            </a:r>
            <a:r>
              <a:rPr lang="en-US" sz="1600" b="0" u="sng" baseline="0" dirty="0"/>
              <a:t>+</a:t>
            </a:r>
            <a:r>
              <a:rPr lang="en-US" sz="1600" b="0" baseline="0" dirty="0"/>
              <a:t> </a:t>
            </a:r>
          </a:p>
          <a:p>
            <a:r>
              <a:rPr lang="en-US" sz="1600" b="0" baseline="0" dirty="0"/>
              <a:t>0.19</a:t>
            </a:r>
          </a:p>
        </p:txBody>
      </p:sp>
      <p:sp>
        <p:nvSpPr>
          <p:cNvPr id="41" name="TextBox 40">
            <a:extLst>
              <a:ext uri="{FF2B5EF4-FFF2-40B4-BE49-F238E27FC236}">
                <a16:creationId xmlns:a16="http://schemas.microsoft.com/office/drawing/2014/main" id="{0F12903E-9A18-084A-A671-45B8948767B7}"/>
              </a:ext>
            </a:extLst>
          </p:cNvPr>
          <p:cNvSpPr txBox="1"/>
          <p:nvPr/>
        </p:nvSpPr>
        <p:spPr>
          <a:xfrm>
            <a:off x="39854254" y="15493425"/>
            <a:ext cx="1217546" cy="338554"/>
          </a:xfrm>
          <a:prstGeom prst="rect">
            <a:avLst/>
          </a:prstGeom>
          <a:noFill/>
        </p:spPr>
        <p:txBody>
          <a:bodyPr wrap="square" rtlCol="0">
            <a:spAutoFit/>
          </a:bodyPr>
          <a:lstStyle/>
          <a:p>
            <a:r>
              <a:rPr lang="en-US" sz="1600" b="0" baseline="0" dirty="0"/>
              <a:t>0.21</a:t>
            </a:r>
            <a:r>
              <a:rPr lang="en-US" sz="1600" b="0" baseline="30000" dirty="0"/>
              <a:t>a</a:t>
            </a:r>
            <a:endParaRPr lang="en-US" sz="1600" b="0" baseline="0" dirty="0"/>
          </a:p>
        </p:txBody>
      </p:sp>
      <p:sp>
        <p:nvSpPr>
          <p:cNvPr id="42" name="TextBox 41">
            <a:extLst>
              <a:ext uri="{FF2B5EF4-FFF2-40B4-BE49-F238E27FC236}">
                <a16:creationId xmlns:a16="http://schemas.microsoft.com/office/drawing/2014/main" id="{03DFEE17-CD95-D54C-B021-BE291E21C331}"/>
              </a:ext>
            </a:extLst>
          </p:cNvPr>
          <p:cNvSpPr txBox="1"/>
          <p:nvPr/>
        </p:nvSpPr>
        <p:spPr>
          <a:xfrm>
            <a:off x="40961668" y="15493425"/>
            <a:ext cx="1161324" cy="584775"/>
          </a:xfrm>
          <a:prstGeom prst="rect">
            <a:avLst/>
          </a:prstGeom>
          <a:noFill/>
        </p:spPr>
        <p:txBody>
          <a:bodyPr wrap="square" rtlCol="0">
            <a:spAutoFit/>
          </a:bodyPr>
          <a:lstStyle/>
          <a:p>
            <a:r>
              <a:rPr lang="en-US" sz="1600" b="0" baseline="0" dirty="0"/>
              <a:t>0.64 </a:t>
            </a:r>
            <a:r>
              <a:rPr lang="en-US" sz="1600" b="0" u="sng" baseline="0" dirty="0"/>
              <a:t>+</a:t>
            </a:r>
            <a:r>
              <a:rPr lang="en-US" sz="1600" b="0" baseline="0" dirty="0"/>
              <a:t> 0.02</a:t>
            </a:r>
            <a:r>
              <a:rPr lang="en-US" sz="1600" b="0" baseline="30000" dirty="0"/>
              <a:t>b</a:t>
            </a:r>
          </a:p>
        </p:txBody>
      </p:sp>
      <p:sp>
        <p:nvSpPr>
          <p:cNvPr id="43" name="TextBox 42">
            <a:extLst>
              <a:ext uri="{FF2B5EF4-FFF2-40B4-BE49-F238E27FC236}">
                <a16:creationId xmlns:a16="http://schemas.microsoft.com/office/drawing/2014/main" id="{2C86E7FF-8479-AB4D-B524-A38665B126D1}"/>
              </a:ext>
            </a:extLst>
          </p:cNvPr>
          <p:cNvSpPr txBox="1"/>
          <p:nvPr/>
        </p:nvSpPr>
        <p:spPr>
          <a:xfrm>
            <a:off x="30677607" y="24685823"/>
            <a:ext cx="1139587" cy="307777"/>
          </a:xfrm>
          <a:prstGeom prst="rect">
            <a:avLst/>
          </a:prstGeom>
          <a:noFill/>
        </p:spPr>
        <p:txBody>
          <a:bodyPr wrap="square" rtlCol="0">
            <a:spAutoFit/>
          </a:bodyPr>
          <a:lstStyle/>
          <a:p>
            <a:pPr algn="ctr"/>
            <a:r>
              <a:rPr lang="en-US" sz="1400" b="0" baseline="0"/>
              <a:t>0.33 </a:t>
            </a:r>
            <a:r>
              <a:rPr lang="en-US" sz="1400" b="0" u="sng" baseline="0"/>
              <a:t>+</a:t>
            </a:r>
            <a:r>
              <a:rPr lang="en-US" sz="1400" b="0" baseline="0"/>
              <a:t> 0.07</a:t>
            </a:r>
            <a:endParaRPr lang="en-US" sz="1400" b="0" baseline="0" dirty="0"/>
          </a:p>
        </p:txBody>
      </p:sp>
      <p:sp>
        <p:nvSpPr>
          <p:cNvPr id="44" name="TextBox 43">
            <a:extLst>
              <a:ext uri="{FF2B5EF4-FFF2-40B4-BE49-F238E27FC236}">
                <a16:creationId xmlns:a16="http://schemas.microsoft.com/office/drawing/2014/main" id="{8B46D6FF-C31E-9149-BC33-9725B18549C4}"/>
              </a:ext>
            </a:extLst>
          </p:cNvPr>
          <p:cNvSpPr txBox="1"/>
          <p:nvPr/>
        </p:nvSpPr>
        <p:spPr>
          <a:xfrm>
            <a:off x="35128200" y="24685823"/>
            <a:ext cx="1562100" cy="307777"/>
          </a:xfrm>
          <a:prstGeom prst="rect">
            <a:avLst/>
          </a:prstGeom>
          <a:noFill/>
        </p:spPr>
        <p:txBody>
          <a:bodyPr wrap="square" rtlCol="0">
            <a:spAutoFit/>
          </a:bodyPr>
          <a:lstStyle/>
          <a:p>
            <a:pPr algn="ctr"/>
            <a:r>
              <a:rPr lang="en-US" sz="1400" b="0" baseline="0" dirty="0"/>
              <a:t>0.57 </a:t>
            </a:r>
            <a:r>
              <a:rPr lang="en-US" sz="1400" b="0" u="sng" baseline="0" dirty="0"/>
              <a:t>+</a:t>
            </a:r>
            <a:r>
              <a:rPr lang="en-US" sz="1400" b="0" baseline="0" dirty="0"/>
              <a:t> 0.21</a:t>
            </a:r>
          </a:p>
        </p:txBody>
      </p:sp>
      <p:sp>
        <p:nvSpPr>
          <p:cNvPr id="45" name="TextBox 44">
            <a:extLst>
              <a:ext uri="{FF2B5EF4-FFF2-40B4-BE49-F238E27FC236}">
                <a16:creationId xmlns:a16="http://schemas.microsoft.com/office/drawing/2014/main" id="{47F911E3-1A5D-C549-AF67-7A30364158EB}"/>
              </a:ext>
            </a:extLst>
          </p:cNvPr>
          <p:cNvSpPr txBox="1"/>
          <p:nvPr/>
        </p:nvSpPr>
        <p:spPr>
          <a:xfrm>
            <a:off x="39852600" y="24685823"/>
            <a:ext cx="1409260" cy="307777"/>
          </a:xfrm>
          <a:prstGeom prst="rect">
            <a:avLst/>
          </a:prstGeom>
          <a:noFill/>
        </p:spPr>
        <p:txBody>
          <a:bodyPr wrap="square" rtlCol="0">
            <a:spAutoFit/>
          </a:bodyPr>
          <a:lstStyle/>
          <a:p>
            <a:pPr algn="ctr"/>
            <a:r>
              <a:rPr lang="en-US" sz="1400" b="0" baseline="0" dirty="0"/>
              <a:t>0.50 </a:t>
            </a:r>
            <a:r>
              <a:rPr lang="en-US" sz="1400" b="0" u="sng" baseline="0" dirty="0"/>
              <a:t>+</a:t>
            </a:r>
            <a:r>
              <a:rPr lang="en-US" sz="1400" b="0" baseline="0" dirty="0"/>
              <a:t> 0.10</a:t>
            </a:r>
          </a:p>
        </p:txBody>
      </p:sp>
      <p:sp>
        <p:nvSpPr>
          <p:cNvPr id="98" name="TextBox 97">
            <a:extLst>
              <a:ext uri="{FF2B5EF4-FFF2-40B4-BE49-F238E27FC236}">
                <a16:creationId xmlns:a16="http://schemas.microsoft.com/office/drawing/2014/main" id="{03DFEE17-CD95-D54C-B021-BE291E21C331}"/>
              </a:ext>
            </a:extLst>
          </p:cNvPr>
          <p:cNvSpPr txBox="1"/>
          <p:nvPr/>
        </p:nvSpPr>
        <p:spPr>
          <a:xfrm>
            <a:off x="42267800" y="15493425"/>
            <a:ext cx="1166200" cy="584775"/>
          </a:xfrm>
          <a:prstGeom prst="rect">
            <a:avLst/>
          </a:prstGeom>
          <a:noFill/>
        </p:spPr>
        <p:txBody>
          <a:bodyPr wrap="square" rtlCol="0">
            <a:spAutoFit/>
          </a:bodyPr>
          <a:lstStyle/>
          <a:p>
            <a:r>
              <a:rPr lang="en-US" sz="1600" b="0" baseline="0" dirty="0"/>
              <a:t>0.95 </a:t>
            </a:r>
            <a:r>
              <a:rPr lang="en-US" sz="1600" b="0" u="sng" baseline="0" dirty="0"/>
              <a:t>+</a:t>
            </a:r>
            <a:r>
              <a:rPr lang="en-US" sz="1600" b="0" baseline="0" dirty="0"/>
              <a:t> 0.06</a:t>
            </a:r>
            <a:r>
              <a:rPr lang="en-US" sz="1600" b="0" baseline="30000" dirty="0"/>
              <a:t>c</a:t>
            </a:r>
          </a:p>
        </p:txBody>
      </p:sp>
      <p:sp>
        <p:nvSpPr>
          <p:cNvPr id="99" name="TextBox 98">
            <a:extLst>
              <a:ext uri="{FF2B5EF4-FFF2-40B4-BE49-F238E27FC236}">
                <a16:creationId xmlns:a16="http://schemas.microsoft.com/office/drawing/2014/main" id="{7FBE8AAE-0F09-4546-B661-15ADF91F41B7}"/>
              </a:ext>
            </a:extLst>
          </p:cNvPr>
          <p:cNvSpPr txBox="1"/>
          <p:nvPr/>
        </p:nvSpPr>
        <p:spPr>
          <a:xfrm>
            <a:off x="33985200" y="12741454"/>
            <a:ext cx="468086" cy="441146"/>
          </a:xfrm>
          <a:prstGeom prst="rect">
            <a:avLst/>
          </a:prstGeom>
          <a:noFill/>
        </p:spPr>
        <p:txBody>
          <a:bodyPr wrap="square" rtlCol="0">
            <a:spAutoFit/>
          </a:bodyPr>
          <a:lstStyle/>
          <a:p>
            <a:r>
              <a:rPr lang="en-US" dirty="0"/>
              <a:t>A</a:t>
            </a:r>
          </a:p>
        </p:txBody>
      </p:sp>
      <p:sp>
        <p:nvSpPr>
          <p:cNvPr id="100" name="TextBox 99">
            <a:extLst>
              <a:ext uri="{FF2B5EF4-FFF2-40B4-BE49-F238E27FC236}">
                <a16:creationId xmlns:a16="http://schemas.microsoft.com/office/drawing/2014/main" id="{32A79479-3C6D-2F45-ACEB-027EACC4E9BF}"/>
              </a:ext>
            </a:extLst>
          </p:cNvPr>
          <p:cNvSpPr txBox="1"/>
          <p:nvPr/>
        </p:nvSpPr>
        <p:spPr>
          <a:xfrm>
            <a:off x="38481000" y="12741454"/>
            <a:ext cx="602008" cy="441146"/>
          </a:xfrm>
          <a:prstGeom prst="rect">
            <a:avLst/>
          </a:prstGeom>
          <a:noFill/>
        </p:spPr>
        <p:txBody>
          <a:bodyPr wrap="square" rtlCol="0">
            <a:spAutoFit/>
          </a:bodyPr>
          <a:lstStyle/>
          <a:p>
            <a:r>
              <a:rPr lang="en-US" dirty="0"/>
              <a:t>B</a:t>
            </a:r>
          </a:p>
        </p:txBody>
      </p:sp>
      <p:sp>
        <p:nvSpPr>
          <p:cNvPr id="101" name="TextBox 100">
            <a:extLst>
              <a:ext uri="{FF2B5EF4-FFF2-40B4-BE49-F238E27FC236}">
                <a16:creationId xmlns:a16="http://schemas.microsoft.com/office/drawing/2014/main" id="{963716F6-4D63-A348-B8ED-08C450682E3E}"/>
              </a:ext>
            </a:extLst>
          </p:cNvPr>
          <p:cNvSpPr txBox="1"/>
          <p:nvPr/>
        </p:nvSpPr>
        <p:spPr>
          <a:xfrm>
            <a:off x="42506507" y="12741454"/>
            <a:ext cx="424636" cy="441146"/>
          </a:xfrm>
          <a:prstGeom prst="rect">
            <a:avLst/>
          </a:prstGeom>
          <a:noFill/>
        </p:spPr>
        <p:txBody>
          <a:bodyPr wrap="square" rtlCol="0">
            <a:spAutoFit/>
          </a:bodyPr>
          <a:lstStyle/>
          <a:p>
            <a:r>
              <a:rPr lang="en-US" dirty="0"/>
              <a:t>C</a:t>
            </a:r>
          </a:p>
        </p:txBody>
      </p:sp>
      <p:sp>
        <p:nvSpPr>
          <p:cNvPr id="106" name="TextBox 105">
            <a:extLst>
              <a:ext uri="{FF2B5EF4-FFF2-40B4-BE49-F238E27FC236}">
                <a16:creationId xmlns:a16="http://schemas.microsoft.com/office/drawing/2014/main" id="{2C86E7FF-8479-AB4D-B524-A38665B126D1}"/>
              </a:ext>
            </a:extLst>
          </p:cNvPr>
          <p:cNvSpPr txBox="1"/>
          <p:nvPr/>
        </p:nvSpPr>
        <p:spPr>
          <a:xfrm>
            <a:off x="32575275" y="24685823"/>
            <a:ext cx="1249194" cy="307777"/>
          </a:xfrm>
          <a:prstGeom prst="rect">
            <a:avLst/>
          </a:prstGeom>
          <a:noFill/>
        </p:spPr>
        <p:txBody>
          <a:bodyPr wrap="square" rtlCol="0">
            <a:spAutoFit/>
          </a:bodyPr>
          <a:lstStyle/>
          <a:p>
            <a:pPr algn="ctr"/>
            <a:r>
              <a:rPr lang="en-US" sz="1400" b="0" baseline="0" dirty="0"/>
              <a:t>0.44 </a:t>
            </a:r>
            <a:r>
              <a:rPr lang="en-US" sz="1400" b="0" u="sng" baseline="0" dirty="0"/>
              <a:t>+</a:t>
            </a:r>
            <a:r>
              <a:rPr lang="en-US" sz="1400" b="0" baseline="0" dirty="0"/>
              <a:t> 0.14</a:t>
            </a:r>
          </a:p>
        </p:txBody>
      </p:sp>
      <p:sp>
        <p:nvSpPr>
          <p:cNvPr id="110" name="TextBox 109">
            <a:extLst>
              <a:ext uri="{FF2B5EF4-FFF2-40B4-BE49-F238E27FC236}">
                <a16:creationId xmlns:a16="http://schemas.microsoft.com/office/drawing/2014/main" id="{8B46D6FF-C31E-9149-BC33-9725B18549C4}"/>
              </a:ext>
            </a:extLst>
          </p:cNvPr>
          <p:cNvSpPr txBox="1"/>
          <p:nvPr/>
        </p:nvSpPr>
        <p:spPr>
          <a:xfrm>
            <a:off x="37019664" y="24685823"/>
            <a:ext cx="1562100" cy="307777"/>
          </a:xfrm>
          <a:prstGeom prst="rect">
            <a:avLst/>
          </a:prstGeom>
          <a:noFill/>
        </p:spPr>
        <p:txBody>
          <a:bodyPr wrap="square" rtlCol="0">
            <a:spAutoFit/>
          </a:bodyPr>
          <a:lstStyle/>
          <a:p>
            <a:pPr algn="ctr"/>
            <a:r>
              <a:rPr lang="en-US" sz="1400" b="0" baseline="0" dirty="0"/>
              <a:t>1.24  </a:t>
            </a:r>
            <a:r>
              <a:rPr lang="en-US" sz="1400" b="0" u="sng" baseline="0" dirty="0"/>
              <a:t>+</a:t>
            </a:r>
            <a:r>
              <a:rPr lang="en-US" sz="1400" b="0" baseline="0" dirty="0"/>
              <a:t>  0.25</a:t>
            </a:r>
          </a:p>
        </p:txBody>
      </p:sp>
      <p:sp>
        <p:nvSpPr>
          <p:cNvPr id="111" name="TextBox 110">
            <a:extLst>
              <a:ext uri="{FF2B5EF4-FFF2-40B4-BE49-F238E27FC236}">
                <a16:creationId xmlns:a16="http://schemas.microsoft.com/office/drawing/2014/main" id="{47F911E3-1A5D-C549-AF67-7A30364158EB}"/>
              </a:ext>
            </a:extLst>
          </p:cNvPr>
          <p:cNvSpPr txBox="1"/>
          <p:nvPr/>
        </p:nvSpPr>
        <p:spPr>
          <a:xfrm>
            <a:off x="41767641" y="24685823"/>
            <a:ext cx="1409260" cy="307777"/>
          </a:xfrm>
          <a:prstGeom prst="rect">
            <a:avLst/>
          </a:prstGeom>
          <a:noFill/>
        </p:spPr>
        <p:txBody>
          <a:bodyPr wrap="square" rtlCol="0">
            <a:spAutoFit/>
          </a:bodyPr>
          <a:lstStyle/>
          <a:p>
            <a:pPr algn="ctr"/>
            <a:r>
              <a:rPr lang="en-US" sz="1400" b="0" baseline="0" dirty="0"/>
              <a:t>0.74 </a:t>
            </a:r>
            <a:r>
              <a:rPr lang="en-US" sz="1400" b="0" u="sng" baseline="0" dirty="0"/>
              <a:t>+</a:t>
            </a:r>
            <a:r>
              <a:rPr lang="en-US" sz="1400" b="0" baseline="0" dirty="0"/>
              <a:t> 0.07</a:t>
            </a:r>
          </a:p>
        </p:txBody>
      </p:sp>
      <p:sp>
        <p:nvSpPr>
          <p:cNvPr id="112" name="TextBox 111"/>
          <p:cNvSpPr txBox="1"/>
          <p:nvPr/>
        </p:nvSpPr>
        <p:spPr>
          <a:xfrm>
            <a:off x="31155653" y="8283502"/>
            <a:ext cx="391147" cy="400110"/>
          </a:xfrm>
          <a:prstGeom prst="rect">
            <a:avLst/>
          </a:prstGeom>
          <a:noFill/>
        </p:spPr>
        <p:txBody>
          <a:bodyPr wrap="square" rtlCol="0">
            <a:spAutoFit/>
          </a:bodyPr>
          <a:lstStyle/>
          <a:p>
            <a:pPr algn="ctr"/>
            <a:r>
              <a:rPr lang="en-US" sz="2000" b="0" baseline="0"/>
              <a:t>*</a:t>
            </a:r>
            <a:endParaRPr lang="en-US" sz="2000" b="0" baseline="0" dirty="0"/>
          </a:p>
        </p:txBody>
      </p:sp>
      <p:sp>
        <p:nvSpPr>
          <p:cNvPr id="119" name="TextBox 118"/>
          <p:cNvSpPr txBox="1"/>
          <p:nvPr/>
        </p:nvSpPr>
        <p:spPr>
          <a:xfrm>
            <a:off x="32308800" y="8740702"/>
            <a:ext cx="391147" cy="400110"/>
          </a:xfrm>
          <a:prstGeom prst="rect">
            <a:avLst/>
          </a:prstGeom>
          <a:noFill/>
        </p:spPr>
        <p:txBody>
          <a:bodyPr wrap="square" rtlCol="0">
            <a:spAutoFit/>
          </a:bodyPr>
          <a:lstStyle/>
          <a:p>
            <a:pPr algn="ctr"/>
            <a:r>
              <a:rPr lang="en-US" sz="2000" b="0" baseline="0"/>
              <a:t>*</a:t>
            </a:r>
            <a:endParaRPr lang="en-US" sz="2000" b="0" baseline="0" dirty="0"/>
          </a:p>
        </p:txBody>
      </p:sp>
      <p:sp>
        <p:nvSpPr>
          <p:cNvPr id="120" name="TextBox 119"/>
          <p:cNvSpPr txBox="1"/>
          <p:nvPr/>
        </p:nvSpPr>
        <p:spPr>
          <a:xfrm>
            <a:off x="35661600" y="9300494"/>
            <a:ext cx="467347" cy="400110"/>
          </a:xfrm>
          <a:prstGeom prst="rect">
            <a:avLst/>
          </a:prstGeom>
          <a:noFill/>
        </p:spPr>
        <p:txBody>
          <a:bodyPr wrap="square" rtlCol="0">
            <a:spAutoFit/>
          </a:bodyPr>
          <a:lstStyle/>
          <a:p>
            <a:pPr algn="ctr"/>
            <a:r>
              <a:rPr lang="en-US" sz="2000" b="0" baseline="0"/>
              <a:t>*</a:t>
            </a:r>
            <a:endParaRPr lang="en-US" sz="2000" b="0" baseline="0" dirty="0"/>
          </a:p>
        </p:txBody>
      </p:sp>
      <p:sp>
        <p:nvSpPr>
          <p:cNvPr id="124" name="TextBox 123"/>
          <p:cNvSpPr txBox="1"/>
          <p:nvPr/>
        </p:nvSpPr>
        <p:spPr>
          <a:xfrm>
            <a:off x="36870653" y="8893102"/>
            <a:ext cx="467347" cy="400110"/>
          </a:xfrm>
          <a:prstGeom prst="rect">
            <a:avLst/>
          </a:prstGeom>
          <a:noFill/>
        </p:spPr>
        <p:txBody>
          <a:bodyPr wrap="square" rtlCol="0">
            <a:spAutoFit/>
          </a:bodyPr>
          <a:lstStyle/>
          <a:p>
            <a:pPr algn="ctr"/>
            <a:r>
              <a:rPr lang="en-US" sz="2000" b="0" baseline="0"/>
              <a:t>*</a:t>
            </a:r>
            <a:endParaRPr lang="en-US" sz="2000" b="0" baseline="0" dirty="0"/>
          </a:p>
        </p:txBody>
      </p:sp>
      <p:sp>
        <p:nvSpPr>
          <p:cNvPr id="126" name="TextBox 125"/>
          <p:cNvSpPr txBox="1"/>
          <p:nvPr/>
        </p:nvSpPr>
        <p:spPr>
          <a:xfrm>
            <a:off x="40233600" y="9407392"/>
            <a:ext cx="467347" cy="400110"/>
          </a:xfrm>
          <a:prstGeom prst="rect">
            <a:avLst/>
          </a:prstGeom>
          <a:noFill/>
        </p:spPr>
        <p:txBody>
          <a:bodyPr wrap="square" rtlCol="0">
            <a:spAutoFit/>
          </a:bodyPr>
          <a:lstStyle/>
          <a:p>
            <a:pPr algn="ctr"/>
            <a:r>
              <a:rPr lang="en-US" sz="2000" b="0" baseline="0"/>
              <a:t>*</a:t>
            </a:r>
            <a:endParaRPr lang="en-US" sz="2000" b="0" baseline="0" dirty="0"/>
          </a:p>
        </p:txBody>
      </p:sp>
      <p:sp>
        <p:nvSpPr>
          <p:cNvPr id="127" name="TextBox 126"/>
          <p:cNvSpPr txBox="1"/>
          <p:nvPr/>
        </p:nvSpPr>
        <p:spPr>
          <a:xfrm>
            <a:off x="41421479" y="9178792"/>
            <a:ext cx="467347" cy="400110"/>
          </a:xfrm>
          <a:prstGeom prst="rect">
            <a:avLst/>
          </a:prstGeom>
          <a:noFill/>
        </p:spPr>
        <p:txBody>
          <a:bodyPr wrap="square" rtlCol="0">
            <a:spAutoFit/>
          </a:bodyPr>
          <a:lstStyle/>
          <a:p>
            <a:pPr algn="ctr"/>
            <a:r>
              <a:rPr lang="en-US" sz="2000" b="0" baseline="0"/>
              <a:t>*</a:t>
            </a:r>
            <a:endParaRPr lang="en-US" sz="2000" b="0" baseline="0" dirty="0"/>
          </a:p>
        </p:txBody>
      </p:sp>
      <p:sp>
        <p:nvSpPr>
          <p:cNvPr id="132" name="TextBox 131"/>
          <p:cNvSpPr txBox="1"/>
          <p:nvPr/>
        </p:nvSpPr>
        <p:spPr>
          <a:xfrm>
            <a:off x="31155653" y="13868400"/>
            <a:ext cx="391147" cy="400110"/>
          </a:xfrm>
          <a:prstGeom prst="rect">
            <a:avLst/>
          </a:prstGeom>
          <a:noFill/>
        </p:spPr>
        <p:txBody>
          <a:bodyPr wrap="square" rtlCol="0">
            <a:spAutoFit/>
          </a:bodyPr>
          <a:lstStyle/>
          <a:p>
            <a:pPr algn="ctr"/>
            <a:r>
              <a:rPr lang="en-US" sz="2000" b="0" baseline="0"/>
              <a:t>*</a:t>
            </a:r>
            <a:endParaRPr lang="en-US" sz="2000" b="0" baseline="0" dirty="0"/>
          </a:p>
        </p:txBody>
      </p:sp>
      <p:sp>
        <p:nvSpPr>
          <p:cNvPr id="133" name="TextBox 132"/>
          <p:cNvSpPr txBox="1"/>
          <p:nvPr/>
        </p:nvSpPr>
        <p:spPr>
          <a:xfrm>
            <a:off x="32308800" y="13745009"/>
            <a:ext cx="391147" cy="400110"/>
          </a:xfrm>
          <a:prstGeom prst="rect">
            <a:avLst/>
          </a:prstGeom>
          <a:noFill/>
        </p:spPr>
        <p:txBody>
          <a:bodyPr wrap="square" rtlCol="0">
            <a:spAutoFit/>
          </a:bodyPr>
          <a:lstStyle/>
          <a:p>
            <a:pPr algn="ctr"/>
            <a:r>
              <a:rPr lang="en-US" sz="2000" b="0" baseline="0"/>
              <a:t>*</a:t>
            </a:r>
            <a:endParaRPr lang="en-US" sz="2000" b="0" baseline="0" dirty="0"/>
          </a:p>
        </p:txBody>
      </p:sp>
      <p:sp>
        <p:nvSpPr>
          <p:cNvPr id="134" name="TextBox 133"/>
          <p:cNvSpPr txBox="1"/>
          <p:nvPr/>
        </p:nvSpPr>
        <p:spPr>
          <a:xfrm>
            <a:off x="35543863" y="14154090"/>
            <a:ext cx="467347" cy="400110"/>
          </a:xfrm>
          <a:prstGeom prst="rect">
            <a:avLst/>
          </a:prstGeom>
          <a:noFill/>
        </p:spPr>
        <p:txBody>
          <a:bodyPr wrap="square" rtlCol="0">
            <a:spAutoFit/>
          </a:bodyPr>
          <a:lstStyle/>
          <a:p>
            <a:pPr algn="ctr"/>
            <a:r>
              <a:rPr lang="en-US" sz="2000" b="0" baseline="0"/>
              <a:t>*</a:t>
            </a:r>
            <a:endParaRPr lang="en-US" sz="2000" b="0" baseline="0" dirty="0"/>
          </a:p>
        </p:txBody>
      </p:sp>
      <p:sp>
        <p:nvSpPr>
          <p:cNvPr id="135" name="TextBox 134"/>
          <p:cNvSpPr txBox="1"/>
          <p:nvPr/>
        </p:nvSpPr>
        <p:spPr>
          <a:xfrm>
            <a:off x="36728400" y="13792200"/>
            <a:ext cx="467347" cy="400110"/>
          </a:xfrm>
          <a:prstGeom prst="rect">
            <a:avLst/>
          </a:prstGeom>
          <a:noFill/>
        </p:spPr>
        <p:txBody>
          <a:bodyPr wrap="square" rtlCol="0">
            <a:spAutoFit/>
          </a:bodyPr>
          <a:lstStyle/>
          <a:p>
            <a:pPr algn="ctr"/>
            <a:r>
              <a:rPr lang="en-US" sz="2000" b="0" baseline="0"/>
              <a:t>*</a:t>
            </a:r>
            <a:endParaRPr lang="en-US" sz="2000" b="0" baseline="0" dirty="0"/>
          </a:p>
        </p:txBody>
      </p:sp>
      <p:sp>
        <p:nvSpPr>
          <p:cNvPr id="136" name="TextBox 135"/>
          <p:cNvSpPr txBox="1"/>
          <p:nvPr/>
        </p:nvSpPr>
        <p:spPr>
          <a:xfrm>
            <a:off x="40157400" y="14154090"/>
            <a:ext cx="467347" cy="400110"/>
          </a:xfrm>
          <a:prstGeom prst="rect">
            <a:avLst/>
          </a:prstGeom>
          <a:noFill/>
        </p:spPr>
        <p:txBody>
          <a:bodyPr wrap="square" rtlCol="0">
            <a:spAutoFit/>
          </a:bodyPr>
          <a:lstStyle/>
          <a:p>
            <a:pPr algn="ctr"/>
            <a:r>
              <a:rPr lang="en-US" sz="2000" b="0" baseline="0"/>
              <a:t>*</a:t>
            </a:r>
            <a:endParaRPr lang="en-US" sz="2000" b="0" baseline="0" dirty="0"/>
          </a:p>
        </p:txBody>
      </p:sp>
      <p:sp>
        <p:nvSpPr>
          <p:cNvPr id="137" name="TextBox 136"/>
          <p:cNvSpPr txBox="1"/>
          <p:nvPr/>
        </p:nvSpPr>
        <p:spPr>
          <a:xfrm>
            <a:off x="41300400" y="14077890"/>
            <a:ext cx="467347" cy="400110"/>
          </a:xfrm>
          <a:prstGeom prst="rect">
            <a:avLst/>
          </a:prstGeom>
          <a:noFill/>
        </p:spPr>
        <p:txBody>
          <a:bodyPr wrap="square" rtlCol="0">
            <a:spAutoFit/>
          </a:bodyPr>
          <a:lstStyle/>
          <a:p>
            <a:pPr algn="ctr"/>
            <a:r>
              <a:rPr lang="en-US" sz="2000" b="0" baseline="0"/>
              <a:t>*</a:t>
            </a:r>
            <a:endParaRPr lang="en-US" sz="2000" b="0" baseline="0" dirty="0"/>
          </a:p>
        </p:txBody>
      </p:sp>
      <p:sp>
        <p:nvSpPr>
          <p:cNvPr id="146" name="TextBox 145"/>
          <p:cNvSpPr txBox="1"/>
          <p:nvPr/>
        </p:nvSpPr>
        <p:spPr>
          <a:xfrm>
            <a:off x="31308053" y="22021800"/>
            <a:ext cx="391147" cy="400110"/>
          </a:xfrm>
          <a:prstGeom prst="rect">
            <a:avLst/>
          </a:prstGeom>
          <a:noFill/>
        </p:spPr>
        <p:txBody>
          <a:bodyPr wrap="square" rtlCol="0">
            <a:spAutoFit/>
          </a:bodyPr>
          <a:lstStyle/>
          <a:p>
            <a:pPr algn="ctr"/>
            <a:r>
              <a:rPr lang="en-US" sz="2000" b="0" baseline="0" dirty="0"/>
              <a:t>*</a:t>
            </a:r>
          </a:p>
        </p:txBody>
      </p:sp>
      <p:sp>
        <p:nvSpPr>
          <p:cNvPr id="147" name="TextBox 146"/>
          <p:cNvSpPr txBox="1"/>
          <p:nvPr/>
        </p:nvSpPr>
        <p:spPr>
          <a:xfrm>
            <a:off x="33136853" y="22127009"/>
            <a:ext cx="391147" cy="400110"/>
          </a:xfrm>
          <a:prstGeom prst="rect">
            <a:avLst/>
          </a:prstGeom>
          <a:noFill/>
        </p:spPr>
        <p:txBody>
          <a:bodyPr wrap="square" rtlCol="0">
            <a:spAutoFit/>
          </a:bodyPr>
          <a:lstStyle/>
          <a:p>
            <a:pPr algn="ctr"/>
            <a:r>
              <a:rPr lang="en-US" sz="2000" b="0" baseline="0" dirty="0"/>
              <a:t>*</a:t>
            </a:r>
          </a:p>
        </p:txBody>
      </p:sp>
      <p:sp>
        <p:nvSpPr>
          <p:cNvPr id="148" name="TextBox 147"/>
          <p:cNvSpPr txBox="1"/>
          <p:nvPr/>
        </p:nvSpPr>
        <p:spPr>
          <a:xfrm>
            <a:off x="35966400" y="23450490"/>
            <a:ext cx="467347" cy="400110"/>
          </a:xfrm>
          <a:prstGeom prst="rect">
            <a:avLst/>
          </a:prstGeom>
          <a:noFill/>
        </p:spPr>
        <p:txBody>
          <a:bodyPr wrap="square" rtlCol="0">
            <a:spAutoFit/>
          </a:bodyPr>
          <a:lstStyle/>
          <a:p>
            <a:pPr algn="ctr"/>
            <a:r>
              <a:rPr lang="en-US" sz="2000" b="0" baseline="0" dirty="0"/>
              <a:t>*</a:t>
            </a:r>
          </a:p>
        </p:txBody>
      </p:sp>
      <p:sp>
        <p:nvSpPr>
          <p:cNvPr id="149" name="TextBox 148"/>
          <p:cNvSpPr txBox="1"/>
          <p:nvPr/>
        </p:nvSpPr>
        <p:spPr>
          <a:xfrm>
            <a:off x="37632653" y="23012400"/>
            <a:ext cx="467347" cy="400110"/>
          </a:xfrm>
          <a:prstGeom prst="rect">
            <a:avLst/>
          </a:prstGeom>
          <a:noFill/>
        </p:spPr>
        <p:txBody>
          <a:bodyPr wrap="square" rtlCol="0">
            <a:spAutoFit/>
          </a:bodyPr>
          <a:lstStyle/>
          <a:p>
            <a:pPr algn="ctr"/>
            <a:r>
              <a:rPr lang="en-US" sz="2000" b="0" baseline="0" dirty="0"/>
              <a:t>*</a:t>
            </a:r>
          </a:p>
        </p:txBody>
      </p:sp>
      <p:sp>
        <p:nvSpPr>
          <p:cNvPr id="150" name="TextBox 149"/>
          <p:cNvSpPr txBox="1"/>
          <p:nvPr/>
        </p:nvSpPr>
        <p:spPr>
          <a:xfrm>
            <a:off x="40528253" y="23469600"/>
            <a:ext cx="467347" cy="400110"/>
          </a:xfrm>
          <a:prstGeom prst="rect">
            <a:avLst/>
          </a:prstGeom>
          <a:noFill/>
        </p:spPr>
        <p:txBody>
          <a:bodyPr wrap="square" rtlCol="0">
            <a:spAutoFit/>
          </a:bodyPr>
          <a:lstStyle/>
          <a:p>
            <a:pPr algn="ctr"/>
            <a:r>
              <a:rPr lang="en-US" sz="2000" b="0" baseline="0"/>
              <a:t>*</a:t>
            </a:r>
            <a:endParaRPr lang="en-US" sz="2000" b="0" baseline="0" dirty="0"/>
          </a:p>
        </p:txBody>
      </p:sp>
      <p:sp>
        <p:nvSpPr>
          <p:cNvPr id="151" name="TextBox 150"/>
          <p:cNvSpPr txBox="1"/>
          <p:nvPr/>
        </p:nvSpPr>
        <p:spPr>
          <a:xfrm>
            <a:off x="42291000" y="23374290"/>
            <a:ext cx="467347" cy="400110"/>
          </a:xfrm>
          <a:prstGeom prst="rect">
            <a:avLst/>
          </a:prstGeom>
          <a:noFill/>
        </p:spPr>
        <p:txBody>
          <a:bodyPr wrap="square" rtlCol="0">
            <a:spAutoFit/>
          </a:bodyPr>
          <a:lstStyle/>
          <a:p>
            <a:pPr algn="ctr"/>
            <a:r>
              <a:rPr lang="en-US" sz="2000" b="0" baseline="0"/>
              <a:t>*</a:t>
            </a:r>
            <a:endParaRPr lang="en-US" sz="2000" b="0" baseline="0" dirty="0"/>
          </a:p>
        </p:txBody>
      </p:sp>
      <p:pic>
        <p:nvPicPr>
          <p:cNvPr id="139" name="Picture 2" descr="Sacred Heart University: Ranking, Fees, Eligibility, Admissions | Leverage  Edu">
            <a:extLst>
              <a:ext uri="{FF2B5EF4-FFF2-40B4-BE49-F238E27FC236}">
                <a16:creationId xmlns:a16="http://schemas.microsoft.com/office/drawing/2014/main" id="{E72668E0-7FC3-4A9F-9298-D86D608E035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8162" y="152400"/>
            <a:ext cx="5140638" cy="5140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7377</TotalTime>
  <Words>2455</Words>
  <Application>Microsoft Office PowerPoint</Application>
  <PresentationFormat>Custom</PresentationFormat>
  <Paragraphs>190</Paragraphs>
  <Slides>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MS PGothic</vt:lpstr>
      <vt:lpstr>MS PGothic</vt:lpstr>
      <vt:lpstr>宋体</vt:lpstr>
      <vt:lpstr>宋体</vt:lpstr>
      <vt:lpstr>Arial</vt:lpstr>
      <vt:lpstr>Calibri</vt:lpstr>
      <vt:lpstr>Cambria Math</vt:lpstr>
      <vt:lpstr>Century Gothic</vt:lpstr>
      <vt:lpstr>Courier New</vt:lpstr>
      <vt:lpstr>Palatino Linotype</vt:lpstr>
      <vt:lpstr>ヒラギノ角ゴ Pro W3</vt:lpstr>
      <vt:lpstr>Executive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lilu1</dc:creator>
  <cp:lastModifiedBy>Stoehr, Prof. Ashley A.</cp:lastModifiedBy>
  <cp:revision>268</cp:revision>
  <cp:lastPrinted>2013-08-04T02:58:23Z</cp:lastPrinted>
  <dcterms:created xsi:type="dcterms:W3CDTF">2011-10-21T15:46:33Z</dcterms:created>
  <dcterms:modified xsi:type="dcterms:W3CDTF">2023-04-18T19:15:19Z</dcterms:modified>
</cp:coreProperties>
</file>