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43891200" cy="329184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16">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49009A"/>
    <a:srgbClr val="960431"/>
    <a:srgbClr val="940679"/>
    <a:srgbClr val="FF9999"/>
    <a:srgbClr val="3399FF"/>
    <a:srgbClr val="000099"/>
    <a:srgbClr val="006666"/>
    <a:srgbClr val="FB3B15"/>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900" autoAdjust="0"/>
    <p:restoredTop sz="94660"/>
  </p:normalViewPr>
  <p:slideViewPr>
    <p:cSldViewPr>
      <p:cViewPr>
        <p:scale>
          <a:sx n="32" d="100"/>
          <a:sy n="32" d="100"/>
        </p:scale>
        <p:origin x="680" y="176"/>
      </p:cViewPr>
      <p:guideLst>
        <p:guide orient="horz" pos="10368"/>
        <p:guide pos="121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smtClean="0">
                <a:effectLst/>
                <a:latin typeface="Times New Roman"/>
              </a:defRPr>
            </a:lvl1pPr>
          </a:lstStyle>
          <a:p>
            <a:pPr>
              <a:defRPr/>
            </a:pPr>
            <a:endParaRPr lang="en-US" dirty="0"/>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smtClean="0">
                <a:effectLst/>
                <a:latin typeface="Times New Roman"/>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smtClean="0">
                <a:effectLst/>
                <a:latin typeface="Times New Roman"/>
              </a:defRPr>
            </a:lvl1pPr>
          </a:lstStyle>
          <a:p>
            <a:pPr>
              <a:defRPr/>
            </a:pPr>
            <a:endParaRPr lang="en-US" dirty="0"/>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smtClean="0">
                <a:effectLst/>
                <a:latin typeface="Times New Roman"/>
              </a:defRPr>
            </a:lvl1pPr>
          </a:lstStyle>
          <a:p>
            <a:pPr>
              <a:defRPr/>
            </a:pPr>
            <a:fld id="{663ED871-8074-45A1-A458-708BAE216BB8}" type="slidenum">
              <a:rPr lang="en-US"/>
              <a:pPr>
                <a:defRPr/>
              </a:pPr>
              <a:t>‹#›</a:t>
            </a:fld>
            <a:endParaRPr lang="en-US" dirty="0"/>
          </a:p>
        </p:txBody>
      </p:sp>
    </p:spTree>
    <p:extLst>
      <p:ext uri="{BB962C8B-B14F-4D97-AF65-F5344CB8AC3E}">
        <p14:creationId xmlns:p14="http://schemas.microsoft.com/office/powerpoint/2010/main" val="3786913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a:ea typeface="+mn-ea"/>
        <a:cs typeface="+mn-cs"/>
      </a:defRPr>
    </a:lvl1pPr>
    <a:lvl2pPr marL="457200" algn="l" rtl="0" eaLnBrk="0" fontAlgn="base" hangingPunct="0">
      <a:spcBef>
        <a:spcPct val="30000"/>
      </a:spcBef>
      <a:spcAft>
        <a:spcPct val="0"/>
      </a:spcAft>
      <a:defRPr sz="1200" kern="1200">
        <a:solidFill>
          <a:schemeClr val="tx1"/>
        </a:solidFill>
        <a:latin typeface="Times New Roman"/>
        <a:ea typeface="+mn-ea"/>
        <a:cs typeface="+mn-cs"/>
      </a:defRPr>
    </a:lvl2pPr>
    <a:lvl3pPr marL="914400" algn="l" rtl="0" eaLnBrk="0" fontAlgn="base" hangingPunct="0">
      <a:spcBef>
        <a:spcPct val="30000"/>
      </a:spcBef>
      <a:spcAft>
        <a:spcPct val="0"/>
      </a:spcAft>
      <a:defRPr sz="1200" kern="1200">
        <a:solidFill>
          <a:schemeClr val="tx1"/>
        </a:solidFill>
        <a:latin typeface="Times New Roman"/>
        <a:ea typeface="+mn-ea"/>
        <a:cs typeface="+mn-cs"/>
      </a:defRPr>
    </a:lvl3pPr>
    <a:lvl4pPr marL="1371600" algn="l" rtl="0" eaLnBrk="0" fontAlgn="base" hangingPunct="0">
      <a:spcBef>
        <a:spcPct val="30000"/>
      </a:spcBef>
      <a:spcAft>
        <a:spcPct val="0"/>
      </a:spcAft>
      <a:defRPr sz="1200" kern="1200">
        <a:solidFill>
          <a:schemeClr val="tx1"/>
        </a:solidFill>
        <a:latin typeface="Times New Roman"/>
        <a:ea typeface="+mn-ea"/>
        <a:cs typeface="+mn-cs"/>
      </a:defRPr>
    </a:lvl4pPr>
    <a:lvl5pPr marL="1828800" algn="l" rtl="0" eaLnBrk="0" fontAlgn="base" hangingPunct="0">
      <a:spcBef>
        <a:spcPct val="30000"/>
      </a:spcBef>
      <a:spcAft>
        <a:spcPct val="0"/>
      </a:spcAft>
      <a:defRPr sz="1200" kern="1200">
        <a:solidFill>
          <a:schemeClr val="tx1"/>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418" y="10226279"/>
            <a:ext cx="37308367" cy="7055644"/>
          </a:xfrm>
        </p:spPr>
        <p:txBody>
          <a:bodyPr/>
          <a:lstStyle/>
          <a:p>
            <a:r>
              <a:rPr lang="en-US"/>
              <a:t>Click to edit Master title style</a:t>
            </a:r>
          </a:p>
        </p:txBody>
      </p:sp>
      <p:sp>
        <p:nvSpPr>
          <p:cNvPr id="3" name="Subtitle 2"/>
          <p:cNvSpPr>
            <a:spLocks noGrp="1"/>
          </p:cNvSpPr>
          <p:nvPr>
            <p:ph type="subTitle" idx="1"/>
          </p:nvPr>
        </p:nvSpPr>
        <p:spPr>
          <a:xfrm>
            <a:off x="6582834" y="18653523"/>
            <a:ext cx="30725533" cy="841295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0A2F32F-1FED-40A6-9584-4E1C8C43AC2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7F256D4-27AD-4DE3-9A86-065F62A09F6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2" y="2924175"/>
            <a:ext cx="9326033" cy="26336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1418" y="2924175"/>
            <a:ext cx="27779133" cy="26336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8685F982-B136-4C68-A1B5-47C8DC8D44EB}"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BF4B5C25-E3AC-4158-9812-E305D2F2CEE0}"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2644"/>
            <a:ext cx="37308367" cy="65389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1744"/>
            <a:ext cx="37308367"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15DBE595-0967-4C8E-8FDF-01EEF9BB0636}"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1418" y="9513094"/>
            <a:ext cx="18552583" cy="197477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47200" y="9513094"/>
            <a:ext cx="18552584" cy="197477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47AEC62D-4838-4E57-9CBD-AE4D5F49163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985" y="1318022"/>
            <a:ext cx="39501233"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985" y="7368778"/>
            <a:ext cx="19392900" cy="30706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985" y="10439401"/>
            <a:ext cx="19392900" cy="189666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967" y="7368778"/>
            <a:ext cx="19399251" cy="30706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967" y="10439401"/>
            <a:ext cx="19399251" cy="1896665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4B823D9D-DF92-4D7E-8C88-E19EBE3AC4EB}"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FA1B9A1A-7130-4A7E-AF0B-8491A66C249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34923B45-3786-4258-B8C5-D953D32884C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985" y="1310879"/>
            <a:ext cx="14439900" cy="557807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59817" y="1310879"/>
            <a:ext cx="24536400" cy="28095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985" y="6888956"/>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2F00FE05-67B1-4964-8392-C2B7B2172D06}"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134" y="23043356"/>
            <a:ext cx="26335567" cy="271938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134" y="2940844"/>
            <a:ext cx="26335567" cy="197512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134" y="25762744"/>
            <a:ext cx="26335567" cy="3863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DB3D9AA2-F385-463A-BABE-F6679083749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9009A">
            <a:alpha val="13000"/>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1418" y="2924176"/>
            <a:ext cx="37308367" cy="5488781"/>
          </a:xfrm>
          <a:prstGeom prst="rect">
            <a:avLst/>
          </a:prstGeom>
          <a:noFill/>
          <a:ln w="9525">
            <a:noFill/>
            <a:miter lim="800000"/>
            <a:headEnd/>
            <a:tailEnd/>
          </a:ln>
        </p:spPr>
        <p:txBody>
          <a:bodyPr vert="horz" wrap="square" lIns="230701" tIns="115352" rIns="230701" bIns="11535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1418" y="9513094"/>
            <a:ext cx="37308367" cy="19747706"/>
          </a:xfrm>
          <a:prstGeom prst="rect">
            <a:avLst/>
          </a:prstGeom>
          <a:noFill/>
          <a:ln w="9525">
            <a:noFill/>
            <a:miter lim="800000"/>
            <a:headEnd/>
            <a:tailEnd/>
          </a:ln>
        </p:spPr>
        <p:txBody>
          <a:bodyPr vert="horz" wrap="square" lIns="230701" tIns="115352" rIns="230701" bIns="11535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1417" y="29994225"/>
            <a:ext cx="9144000" cy="2190750"/>
          </a:xfrm>
          <a:prstGeom prst="rect">
            <a:avLst/>
          </a:prstGeom>
          <a:noFill/>
          <a:ln w="9525">
            <a:noFill/>
            <a:miter lim="800000"/>
            <a:headEnd/>
            <a:tailEnd/>
          </a:ln>
          <a:effectLst/>
        </p:spPr>
        <p:txBody>
          <a:bodyPr vert="horz" wrap="square" lIns="230701" tIns="115352" rIns="230701" bIns="115352" numCol="1" anchor="t" anchorCtr="0" compatLnSpc="1">
            <a:prstTxWarp prst="textNoShape">
              <a:avLst/>
            </a:prstTxWarp>
          </a:bodyPr>
          <a:lstStyle>
            <a:lvl1pPr>
              <a:defRPr sz="3500">
                <a:effectLst/>
              </a:defRPr>
            </a:lvl1pPr>
          </a:lstStyle>
          <a:p>
            <a:endParaRPr lang="en-US" dirty="0"/>
          </a:p>
        </p:txBody>
      </p:sp>
      <p:sp>
        <p:nvSpPr>
          <p:cNvPr id="1029" name="Rectangle 5"/>
          <p:cNvSpPr>
            <a:spLocks noGrp="1" noChangeArrowheads="1"/>
          </p:cNvSpPr>
          <p:nvPr>
            <p:ph type="ftr" sz="quarter" idx="3"/>
          </p:nvPr>
        </p:nvSpPr>
        <p:spPr bwMode="auto">
          <a:xfrm>
            <a:off x="14996585" y="29994225"/>
            <a:ext cx="13898033" cy="2190750"/>
          </a:xfrm>
          <a:prstGeom prst="rect">
            <a:avLst/>
          </a:prstGeom>
          <a:noFill/>
          <a:ln w="9525">
            <a:noFill/>
            <a:miter lim="800000"/>
            <a:headEnd/>
            <a:tailEnd/>
          </a:ln>
          <a:effectLst/>
        </p:spPr>
        <p:txBody>
          <a:bodyPr vert="horz" wrap="square" lIns="230701" tIns="115352" rIns="230701" bIns="115352" numCol="1" anchor="t" anchorCtr="0" compatLnSpc="1">
            <a:prstTxWarp prst="textNoShape">
              <a:avLst/>
            </a:prstTxWarp>
          </a:bodyPr>
          <a:lstStyle>
            <a:lvl1pPr algn="ctr">
              <a:defRPr sz="3500">
                <a:effectLst/>
              </a:defRPr>
            </a:lvl1pPr>
          </a:lstStyle>
          <a:p>
            <a:endParaRPr lang="en-US" dirty="0"/>
          </a:p>
        </p:txBody>
      </p:sp>
      <p:sp>
        <p:nvSpPr>
          <p:cNvPr id="1030" name="Rectangle 6"/>
          <p:cNvSpPr>
            <a:spLocks noGrp="1" noChangeArrowheads="1"/>
          </p:cNvSpPr>
          <p:nvPr>
            <p:ph type="sldNum" sz="quarter" idx="4"/>
          </p:nvPr>
        </p:nvSpPr>
        <p:spPr bwMode="auto">
          <a:xfrm>
            <a:off x="31455784" y="29994225"/>
            <a:ext cx="9144000" cy="2190750"/>
          </a:xfrm>
          <a:prstGeom prst="rect">
            <a:avLst/>
          </a:prstGeom>
          <a:noFill/>
          <a:ln w="9525">
            <a:noFill/>
            <a:miter lim="800000"/>
            <a:headEnd/>
            <a:tailEnd/>
          </a:ln>
          <a:effectLst/>
        </p:spPr>
        <p:txBody>
          <a:bodyPr vert="horz" wrap="square" lIns="230701" tIns="115352" rIns="230701" bIns="115352" numCol="1" anchor="t" anchorCtr="0" compatLnSpc="1">
            <a:prstTxWarp prst="textNoShape">
              <a:avLst/>
            </a:prstTxWarp>
          </a:bodyPr>
          <a:lstStyle>
            <a:lvl1pPr algn="r">
              <a:defRPr sz="3500">
                <a:effectLst/>
              </a:defRPr>
            </a:lvl1pPr>
          </a:lstStyle>
          <a:p>
            <a:fld id="{FE32CF90-BF67-46DB-8331-F0A720611F8C}" type="slidenum">
              <a:rPr lang="en-US"/>
              <a:pPr/>
              <a:t>‹#›</a:t>
            </a:fld>
            <a:endParaRPr lang="en-US" dirty="0"/>
          </a:p>
        </p:txBody>
      </p:sp>
      <p:pic>
        <p:nvPicPr>
          <p:cNvPr id="1031" name="Picture 7" descr="F:\brochures\mp logo.wmf"/>
          <p:cNvPicPr>
            <a:picLocks noChangeAspect="1" noChangeArrowheads="1"/>
          </p:cNvPicPr>
          <p:nvPr/>
        </p:nvPicPr>
        <p:blipFill>
          <a:blip r:embed="rId13"/>
          <a:srcRect/>
          <a:stretch>
            <a:fillRect/>
          </a:stretch>
        </p:blipFill>
        <p:spPr bwMode="auto">
          <a:xfrm>
            <a:off x="40081200" y="32137350"/>
            <a:ext cx="3388784" cy="272654"/>
          </a:xfrm>
          <a:prstGeom prst="rect">
            <a:avLst/>
          </a:prstGeom>
          <a:noFill/>
          <a:ln w="9525">
            <a:noFill/>
            <a:miter lim="800000"/>
            <a:headEnd/>
            <a:tailEnd/>
          </a:ln>
        </p:spPr>
      </p:pic>
      <p:sp>
        <p:nvSpPr>
          <p:cNvPr id="1032" name="Rectangle 8"/>
          <p:cNvSpPr>
            <a:spLocks noChangeArrowheads="1"/>
          </p:cNvSpPr>
          <p:nvPr/>
        </p:nvSpPr>
        <p:spPr bwMode="auto">
          <a:xfrm>
            <a:off x="40995600" y="31889700"/>
            <a:ext cx="1197764" cy="369332"/>
          </a:xfrm>
          <a:prstGeom prst="rect">
            <a:avLst/>
          </a:prstGeom>
          <a:noFill/>
          <a:ln w="9525">
            <a:noFill/>
            <a:miter lim="800000"/>
            <a:headEnd/>
            <a:tailEnd/>
          </a:ln>
          <a:effectLst/>
        </p:spPr>
        <p:txBody>
          <a:bodyPr wrap="none">
            <a:spAutoFit/>
          </a:bodyPr>
          <a:lstStyle/>
          <a:p>
            <a:pPr>
              <a:defRPr/>
            </a:pPr>
            <a:r>
              <a:rPr lang="en-US" sz="1800" dirty="0">
                <a:solidFill>
                  <a:srgbClr val="2B0E72"/>
                </a:solidFill>
                <a:effectLst/>
                <a:latin typeface="Arial" charset="0"/>
              </a:rPr>
              <a:t>printed by</a:t>
            </a:r>
            <a:endParaRPr lang="en-US" sz="1800" dirty="0">
              <a:solidFill>
                <a:srgbClr val="003399"/>
              </a:solidFill>
              <a:effectLst/>
              <a:latin typeface="Arial" charset="0"/>
            </a:endParaRPr>
          </a:p>
        </p:txBody>
      </p:sp>
      <p:sp>
        <p:nvSpPr>
          <p:cNvPr id="1033" name="Rectangle 9"/>
          <p:cNvSpPr>
            <a:spLocks noChangeArrowheads="1"/>
          </p:cNvSpPr>
          <p:nvPr/>
        </p:nvSpPr>
        <p:spPr bwMode="auto">
          <a:xfrm>
            <a:off x="40030400" y="32357616"/>
            <a:ext cx="2659767" cy="369332"/>
          </a:xfrm>
          <a:prstGeom prst="rect">
            <a:avLst/>
          </a:prstGeom>
          <a:noFill/>
          <a:ln w="9525">
            <a:noFill/>
            <a:miter lim="800000"/>
            <a:headEnd/>
            <a:tailEnd/>
          </a:ln>
          <a:effectLst/>
        </p:spPr>
        <p:txBody>
          <a:bodyPr wrap="none">
            <a:spAutoFit/>
          </a:bodyPr>
          <a:lstStyle/>
          <a:p>
            <a:pPr>
              <a:defRPr/>
            </a:pPr>
            <a:r>
              <a:rPr lang="en-US" sz="1800" dirty="0">
                <a:solidFill>
                  <a:srgbClr val="2B0E72"/>
                </a:solidFill>
                <a:effectLst/>
                <a:latin typeface="Arial" charset="0"/>
              </a:rPr>
              <a:t>www.postersession.com</a:t>
            </a:r>
            <a:endParaRPr lang="en-US" sz="1800" dirty="0">
              <a:solidFill>
                <a:srgbClr val="003399"/>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306638" rtl="0" eaLnBrk="0" fontAlgn="base" hangingPunct="0">
        <a:spcBef>
          <a:spcPct val="0"/>
        </a:spcBef>
        <a:spcAft>
          <a:spcPct val="0"/>
        </a:spcAft>
        <a:defRPr sz="11100">
          <a:solidFill>
            <a:schemeClr val="tx2"/>
          </a:solidFill>
          <a:latin typeface="+mj-lt"/>
          <a:ea typeface="+mj-ea"/>
          <a:cs typeface="+mj-cs"/>
        </a:defRPr>
      </a:lvl1pPr>
      <a:lvl2pPr algn="ctr" defTabSz="2306638" rtl="0" eaLnBrk="0" fontAlgn="base" hangingPunct="0">
        <a:spcBef>
          <a:spcPct val="0"/>
        </a:spcBef>
        <a:spcAft>
          <a:spcPct val="0"/>
        </a:spcAft>
        <a:defRPr sz="11100">
          <a:solidFill>
            <a:schemeClr val="tx2"/>
          </a:solidFill>
          <a:latin typeface="Times New Roman"/>
        </a:defRPr>
      </a:lvl2pPr>
      <a:lvl3pPr algn="ctr" defTabSz="2306638" rtl="0" eaLnBrk="0" fontAlgn="base" hangingPunct="0">
        <a:spcBef>
          <a:spcPct val="0"/>
        </a:spcBef>
        <a:spcAft>
          <a:spcPct val="0"/>
        </a:spcAft>
        <a:defRPr sz="11100">
          <a:solidFill>
            <a:schemeClr val="tx2"/>
          </a:solidFill>
          <a:latin typeface="Times New Roman"/>
        </a:defRPr>
      </a:lvl3pPr>
      <a:lvl4pPr algn="ctr" defTabSz="2306638" rtl="0" eaLnBrk="0" fontAlgn="base" hangingPunct="0">
        <a:spcBef>
          <a:spcPct val="0"/>
        </a:spcBef>
        <a:spcAft>
          <a:spcPct val="0"/>
        </a:spcAft>
        <a:defRPr sz="11100">
          <a:solidFill>
            <a:schemeClr val="tx2"/>
          </a:solidFill>
          <a:latin typeface="Times New Roman"/>
        </a:defRPr>
      </a:lvl4pPr>
      <a:lvl5pPr algn="ctr" defTabSz="2306638" rtl="0" eaLnBrk="0" fontAlgn="base" hangingPunct="0">
        <a:spcBef>
          <a:spcPct val="0"/>
        </a:spcBef>
        <a:spcAft>
          <a:spcPct val="0"/>
        </a:spcAft>
        <a:defRPr sz="11100">
          <a:solidFill>
            <a:schemeClr val="tx2"/>
          </a:solidFill>
          <a:latin typeface="Times New Roman"/>
        </a:defRPr>
      </a:lvl5pPr>
      <a:lvl6pPr marL="457200" algn="ctr" defTabSz="2306638" rtl="0" eaLnBrk="0" fontAlgn="base" hangingPunct="0">
        <a:spcBef>
          <a:spcPct val="0"/>
        </a:spcBef>
        <a:spcAft>
          <a:spcPct val="0"/>
        </a:spcAft>
        <a:defRPr sz="11100">
          <a:solidFill>
            <a:schemeClr val="tx2"/>
          </a:solidFill>
          <a:latin typeface="Times New Roman"/>
        </a:defRPr>
      </a:lvl6pPr>
      <a:lvl7pPr marL="914400" algn="ctr" defTabSz="2306638" rtl="0" eaLnBrk="0" fontAlgn="base" hangingPunct="0">
        <a:spcBef>
          <a:spcPct val="0"/>
        </a:spcBef>
        <a:spcAft>
          <a:spcPct val="0"/>
        </a:spcAft>
        <a:defRPr sz="11100">
          <a:solidFill>
            <a:schemeClr val="tx2"/>
          </a:solidFill>
          <a:latin typeface="Times New Roman"/>
        </a:defRPr>
      </a:lvl7pPr>
      <a:lvl8pPr marL="1371600" algn="ctr" defTabSz="2306638" rtl="0" eaLnBrk="0" fontAlgn="base" hangingPunct="0">
        <a:spcBef>
          <a:spcPct val="0"/>
        </a:spcBef>
        <a:spcAft>
          <a:spcPct val="0"/>
        </a:spcAft>
        <a:defRPr sz="11100">
          <a:solidFill>
            <a:schemeClr val="tx2"/>
          </a:solidFill>
          <a:latin typeface="Times New Roman"/>
        </a:defRPr>
      </a:lvl8pPr>
      <a:lvl9pPr marL="1828800" algn="ctr" defTabSz="2306638" rtl="0" eaLnBrk="0" fontAlgn="base" hangingPunct="0">
        <a:spcBef>
          <a:spcPct val="0"/>
        </a:spcBef>
        <a:spcAft>
          <a:spcPct val="0"/>
        </a:spcAft>
        <a:defRPr sz="11100">
          <a:solidFill>
            <a:schemeClr val="tx2"/>
          </a:solidFill>
          <a:latin typeface="Times New Roman"/>
        </a:defRPr>
      </a:lvl9pPr>
    </p:titleStyle>
    <p:bodyStyle>
      <a:lvl1pPr marL="863600" indent="-863600" algn="l" defTabSz="2306638" rtl="0" eaLnBrk="0" fontAlgn="base" hangingPunct="0">
        <a:spcBef>
          <a:spcPct val="20000"/>
        </a:spcBef>
        <a:spcAft>
          <a:spcPct val="0"/>
        </a:spcAft>
        <a:buChar char="•"/>
        <a:defRPr sz="8000">
          <a:solidFill>
            <a:schemeClr val="tx1"/>
          </a:solidFill>
          <a:latin typeface="+mn-lt"/>
          <a:ea typeface="+mn-ea"/>
          <a:cs typeface="+mn-cs"/>
        </a:defRPr>
      </a:lvl1pPr>
      <a:lvl2pPr marL="1873250" indent="-720725" algn="l" defTabSz="2306638" rtl="0" eaLnBrk="0" fontAlgn="base" hangingPunct="0">
        <a:spcBef>
          <a:spcPct val="20000"/>
        </a:spcBef>
        <a:spcAft>
          <a:spcPct val="0"/>
        </a:spcAft>
        <a:buChar char="–"/>
        <a:defRPr sz="7100">
          <a:solidFill>
            <a:schemeClr val="tx1"/>
          </a:solidFill>
          <a:latin typeface="+mn-lt"/>
        </a:defRPr>
      </a:lvl2pPr>
      <a:lvl3pPr marL="2882900" indent="-576263" algn="l" defTabSz="2306638" rtl="0" eaLnBrk="0" fontAlgn="base" hangingPunct="0">
        <a:spcBef>
          <a:spcPct val="20000"/>
        </a:spcBef>
        <a:spcAft>
          <a:spcPct val="0"/>
        </a:spcAft>
        <a:buChar char="•"/>
        <a:defRPr sz="6100">
          <a:solidFill>
            <a:schemeClr val="tx1"/>
          </a:solidFill>
          <a:latin typeface="+mn-lt"/>
        </a:defRPr>
      </a:lvl3pPr>
      <a:lvl4pPr marL="4038600" indent="-579438" algn="l" defTabSz="2306638" rtl="0" eaLnBrk="0" fontAlgn="base" hangingPunct="0">
        <a:spcBef>
          <a:spcPct val="20000"/>
        </a:spcBef>
        <a:spcAft>
          <a:spcPct val="0"/>
        </a:spcAft>
        <a:buChar char="–"/>
        <a:defRPr sz="4900">
          <a:solidFill>
            <a:schemeClr val="tx1"/>
          </a:solidFill>
          <a:latin typeface="+mn-lt"/>
        </a:defRPr>
      </a:lvl4pPr>
      <a:lvl5pPr marL="5191125" indent="-576263" algn="l" defTabSz="2306638" rtl="0" eaLnBrk="0" fontAlgn="base" hangingPunct="0">
        <a:spcBef>
          <a:spcPct val="20000"/>
        </a:spcBef>
        <a:spcAft>
          <a:spcPct val="0"/>
        </a:spcAft>
        <a:buChar char="»"/>
        <a:defRPr sz="4900">
          <a:solidFill>
            <a:schemeClr val="tx1"/>
          </a:solidFill>
          <a:latin typeface="+mn-lt"/>
        </a:defRPr>
      </a:lvl5pPr>
      <a:lvl6pPr marL="5648325" indent="-576263" algn="l" defTabSz="2306638" rtl="0" eaLnBrk="0" fontAlgn="base" hangingPunct="0">
        <a:spcBef>
          <a:spcPct val="20000"/>
        </a:spcBef>
        <a:spcAft>
          <a:spcPct val="0"/>
        </a:spcAft>
        <a:buChar char="»"/>
        <a:defRPr sz="4900">
          <a:solidFill>
            <a:schemeClr val="tx1"/>
          </a:solidFill>
          <a:latin typeface="+mn-lt"/>
        </a:defRPr>
      </a:lvl6pPr>
      <a:lvl7pPr marL="6105525" indent="-576263" algn="l" defTabSz="2306638" rtl="0" eaLnBrk="0" fontAlgn="base" hangingPunct="0">
        <a:spcBef>
          <a:spcPct val="20000"/>
        </a:spcBef>
        <a:spcAft>
          <a:spcPct val="0"/>
        </a:spcAft>
        <a:buChar char="»"/>
        <a:defRPr sz="4900">
          <a:solidFill>
            <a:schemeClr val="tx1"/>
          </a:solidFill>
          <a:latin typeface="+mn-lt"/>
        </a:defRPr>
      </a:lvl7pPr>
      <a:lvl8pPr marL="6562725" indent="-576263" algn="l" defTabSz="2306638" rtl="0" eaLnBrk="0" fontAlgn="base" hangingPunct="0">
        <a:spcBef>
          <a:spcPct val="20000"/>
        </a:spcBef>
        <a:spcAft>
          <a:spcPct val="0"/>
        </a:spcAft>
        <a:buChar char="»"/>
        <a:defRPr sz="4900">
          <a:solidFill>
            <a:schemeClr val="tx1"/>
          </a:solidFill>
          <a:latin typeface="+mn-lt"/>
        </a:defRPr>
      </a:lvl8pPr>
      <a:lvl9pPr marL="7019925" indent="-576263" algn="l" defTabSz="2306638" rtl="0" eaLnBrk="0" fontAlgn="base" hangingPunct="0">
        <a:spcBef>
          <a:spcPct val="20000"/>
        </a:spcBef>
        <a:spcAft>
          <a:spcPct val="0"/>
        </a:spcAft>
        <a:buChar char="»"/>
        <a:defRPr sz="4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pubchem.ncbi.nlm.nih.gov/compound/" TargetMode="External"/><Relationship Id="rId7" Type="http://schemas.openxmlformats.org/officeDocument/2006/relationships/image" Target="../media/image4.png"/><Relationship Id="rId2" Type="http://schemas.openxmlformats.org/officeDocument/2006/relationships/hyperlink" Target="https://www.sciencedirect.com/topics/chemistry/microwave-assisted-" TargetMode="Externa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hyperlink" Target="https://www.sciencedirect.com/topics/medicine-and-"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00">
            <a:alpha val="27000"/>
          </a:srgbClr>
        </a:solidFill>
        <a:effectLst/>
      </p:bgPr>
    </p:bg>
    <p:spTree>
      <p:nvGrpSpPr>
        <p:cNvPr id="1" name=""/>
        <p:cNvGrpSpPr/>
        <p:nvPr/>
      </p:nvGrpSpPr>
      <p:grpSpPr>
        <a:xfrm>
          <a:off x="0" y="0"/>
          <a:ext cx="0" cy="0"/>
          <a:chOff x="0" y="0"/>
          <a:chExt cx="0" cy="0"/>
        </a:xfrm>
      </p:grpSpPr>
      <p:sp>
        <p:nvSpPr>
          <p:cNvPr id="2050" name="Text Box 146"/>
          <p:cNvSpPr txBox="1">
            <a:spLocks noChangeArrowheads="1"/>
          </p:cNvSpPr>
          <p:nvPr/>
        </p:nvSpPr>
        <p:spPr bwMode="auto">
          <a:xfrm>
            <a:off x="5867400" y="465138"/>
            <a:ext cx="32615534" cy="2277757"/>
          </a:xfrm>
          <a:prstGeom prst="rect">
            <a:avLst/>
          </a:prstGeom>
          <a:solidFill>
            <a:srgbClr val="FF3300"/>
          </a:solidFill>
          <a:ln w="0">
            <a:noFill/>
            <a:miter lim="800000"/>
            <a:headEnd/>
            <a:tailEnd/>
          </a:ln>
          <a:effectLst>
            <a:outerShdw blurRad="44450" dist="27940" dir="5400000" algn="ctr">
              <a:srgbClr val="000000">
                <a:alpha val="32000"/>
              </a:srgbClr>
            </a:outerShdw>
            <a:softEdge rad="127000"/>
          </a:effectLst>
          <a:scene3d>
            <a:camera prst="orthographicFront">
              <a:rot lat="0" lon="0" rev="0"/>
            </a:camera>
            <a:lightRig rig="balanced" dir="t">
              <a:rot lat="0" lon="0" rev="8700000"/>
            </a:lightRig>
          </a:scene3d>
          <a:sp3d>
            <a:bevelT w="190500" h="38100"/>
          </a:sp3d>
        </p:spPr>
        <p:txBody>
          <a:bodyPr wrap="square" lIns="61170" tIns="30584" rIns="61170" bIns="30584">
            <a:spAutoFit/>
          </a:bodyPr>
          <a:lstStyle/>
          <a:p>
            <a:pPr algn="ctr" defTabSz="612581"/>
            <a:r>
              <a:rPr lang="en-US" sz="7200" b="1" dirty="0">
                <a:solidFill>
                  <a:schemeClr val="bg1"/>
                </a:solidFill>
                <a:effectLst/>
                <a:latin typeface="Arial" panose="020B0604020202020204" pitchFamily="34" charset="0"/>
                <a:cs typeface="Arial" panose="020B0604020202020204" pitchFamily="34" charset="0"/>
              </a:rPr>
              <a:t>Optimization of the Oxidation of 1- Phenylethanol</a:t>
            </a:r>
            <a:endParaRPr lang="en-US" sz="7200" dirty="0">
              <a:solidFill>
                <a:schemeClr val="bg1"/>
              </a:solidFill>
              <a:effectLst/>
              <a:latin typeface="Arial" panose="020B0604020202020204" pitchFamily="34" charset="0"/>
              <a:cs typeface="Arial" panose="020B0604020202020204" pitchFamily="34" charset="0"/>
            </a:endParaRPr>
          </a:p>
          <a:p>
            <a:pPr algn="ctr" defTabSz="612581"/>
            <a:r>
              <a:rPr lang="en-US" sz="3600" b="1" dirty="0">
                <a:ln w="18415" cmpd="sng">
                  <a:solidFill>
                    <a:srgbClr val="FFFFFF"/>
                  </a:solidFill>
                  <a:prstDash val="solid"/>
                </a:ln>
                <a:solidFill>
                  <a:srgbClr val="FFFFFF"/>
                </a:solidFill>
                <a:latin typeface="Arial" charset="0"/>
              </a:rPr>
              <a:t>Caroline Faraday and Linda Farber, PhD</a:t>
            </a:r>
          </a:p>
          <a:p>
            <a:pPr algn="ctr" defTabSz="612581"/>
            <a:r>
              <a:rPr lang="en-US"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Chemistry Department, Sacred Heart University, Fairfield, CT</a:t>
            </a:r>
            <a:endPar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2052" name="Text Box 148"/>
          <p:cNvSpPr txBox="1">
            <a:spLocks noChangeArrowheads="1"/>
          </p:cNvSpPr>
          <p:nvPr/>
        </p:nvSpPr>
        <p:spPr bwMode="auto">
          <a:xfrm>
            <a:off x="26487967" y="2926557"/>
            <a:ext cx="435082" cy="1094673"/>
          </a:xfrm>
          <a:prstGeom prst="rect">
            <a:avLst/>
          </a:prstGeom>
          <a:noFill/>
          <a:ln w="9525">
            <a:noFill/>
            <a:miter lim="800000"/>
            <a:headEnd/>
            <a:tailEnd/>
          </a:ln>
        </p:spPr>
        <p:txBody>
          <a:bodyPr wrap="none" lIns="215405" tIns="107703" rIns="215405" bIns="107703">
            <a:spAutoFit/>
          </a:bodyPr>
          <a:lstStyle/>
          <a:p>
            <a:pPr defTabSz="2154238"/>
            <a:endParaRPr lang="en-US" sz="5700" dirty="0">
              <a:effectLst/>
            </a:endParaRPr>
          </a:p>
        </p:txBody>
      </p:sp>
      <p:grpSp>
        <p:nvGrpSpPr>
          <p:cNvPr id="42" name="Group 41"/>
          <p:cNvGrpSpPr/>
          <p:nvPr/>
        </p:nvGrpSpPr>
        <p:grpSpPr>
          <a:xfrm>
            <a:off x="264840" y="8425716"/>
            <a:ext cx="14375817" cy="24187884"/>
            <a:chOff x="1454995" y="10897812"/>
            <a:chExt cx="14552199" cy="412147963"/>
          </a:xfrm>
        </p:grpSpPr>
        <p:sp>
          <p:nvSpPr>
            <p:cNvPr id="22" name="Text Box 162"/>
            <p:cNvSpPr txBox="1">
              <a:spLocks noChangeArrowheads="1"/>
            </p:cNvSpPr>
            <p:nvPr/>
          </p:nvSpPr>
          <p:spPr bwMode="auto">
            <a:xfrm>
              <a:off x="1454995" y="10897812"/>
              <a:ext cx="14552199" cy="14124680"/>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INTRODUCTION/BACKGROUND</a:t>
              </a:r>
            </a:p>
          </p:txBody>
        </p:sp>
        <p:sp>
          <p:nvSpPr>
            <p:cNvPr id="2064" name="Text Box 161"/>
            <p:cNvSpPr txBox="1">
              <a:spLocks noChangeArrowheads="1"/>
            </p:cNvSpPr>
            <p:nvPr/>
          </p:nvSpPr>
          <p:spPr bwMode="auto">
            <a:xfrm>
              <a:off x="1495373" y="25022501"/>
              <a:ext cx="14471443" cy="398023274"/>
            </a:xfrm>
            <a:prstGeom prst="rect">
              <a:avLst/>
            </a:prstGeom>
            <a:solidFill>
              <a:schemeClr val="bg1"/>
            </a:solidFill>
            <a:ln w="57150" cmpd="thinThick">
              <a:solidFill>
                <a:schemeClr val="tx1"/>
              </a:solidFill>
              <a:miter lim="800000"/>
              <a:headEnd/>
              <a:tailEnd/>
            </a:ln>
          </p:spPr>
          <p:txBody>
            <a:bodyPr wrap="square" lIns="61170" tIns="30584" rIns="61170" bIns="30584">
              <a:spAutoFit/>
            </a:bodyPr>
            <a:lstStyle/>
            <a:p>
              <a:r>
                <a:rPr lang="en-US" sz="3200" b="1" u="sng" dirty="0">
                  <a:effectLst/>
                  <a:latin typeface="Arial" panose="020B0604020202020204" pitchFamily="34" charset="0"/>
                  <a:cs typeface="Arial" panose="020B0604020202020204" pitchFamily="34" charset="0"/>
                </a:rPr>
                <a:t>MICROWAVE ASSISTED ORGANIC SYNTHESIS</a:t>
              </a:r>
            </a:p>
            <a:p>
              <a:r>
                <a:rPr lang="en-US" sz="3200" b="1" dirty="0">
                  <a:effectLst/>
                  <a:latin typeface="Arial" panose="020B0604020202020204" pitchFamily="34" charset="0"/>
                  <a:cs typeface="Arial" panose="020B0604020202020204" pitchFamily="34" charset="0"/>
                </a:rPr>
                <a:t>	</a:t>
              </a:r>
              <a:r>
                <a:rPr lang="en-US" sz="3200" b="1" u="sng" dirty="0">
                  <a:effectLst/>
                  <a:latin typeface="Arial" panose="020B0604020202020204" pitchFamily="34" charset="0"/>
                  <a:cs typeface="Arial" panose="020B0604020202020204" pitchFamily="34" charset="0"/>
                </a:rPr>
                <a:t>Theory</a:t>
              </a:r>
              <a:endParaRPr lang="en-US" sz="32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In microwave assisted synthesis, the dipoles of the materials align in an external field and the material is carried out with a known synthesis strategy</a:t>
              </a:r>
              <a:r>
                <a:rPr lang="en-US" sz="2800" baseline="30000" dirty="0">
                  <a:effectLst/>
                  <a:latin typeface="Arial" panose="020B0604020202020204" pitchFamily="34" charset="0"/>
                  <a:ea typeface="Calibri" panose="020F0502020204030204" pitchFamily="34" charset="0"/>
                  <a:cs typeface="Arial" panose="020B0604020202020204" pitchFamily="34" charset="0"/>
                </a:rPr>
                <a:t>1</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8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The alignment of the molecules by the electrical field results in the 	creation of internal heat that is responsible for reducing time and energy that is needed for the reaction due to the microwaves</a:t>
              </a:r>
              <a:r>
                <a:rPr lang="en-US" sz="2800" baseline="30000" dirty="0">
                  <a:effectLst/>
                  <a:latin typeface="Arial" panose="020B0604020202020204" pitchFamily="34" charset="0"/>
                  <a:ea typeface="Calibri" panose="020F0502020204030204" pitchFamily="34" charset="0"/>
                  <a:cs typeface="Arial" panose="020B0604020202020204" pitchFamily="34" charset="0"/>
                </a:rPr>
                <a:t>1</a:t>
              </a:r>
              <a:r>
                <a:rPr lang="en-US" sz="2800" dirty="0">
                  <a:effectLst/>
                  <a:latin typeface="Arial" panose="020B0604020202020204" pitchFamily="34" charset="0"/>
                  <a:ea typeface="Calibri" panose="020F0502020204030204" pitchFamily="34" charset="0"/>
                  <a:cs typeface="Arial" panose="020B0604020202020204" pitchFamily="34" charset="0"/>
                </a:rPr>
                <a:t>.</a:t>
              </a:r>
              <a:endParaRPr lang="en-US" sz="2800" dirty="0">
                <a:effectLst/>
                <a:latin typeface="Arial" panose="020B0604020202020204" pitchFamily="34" charset="0"/>
                <a:cs typeface="Arial" panose="020B0604020202020204" pitchFamily="34" charset="0"/>
              </a:endParaRPr>
            </a:p>
            <a:p>
              <a:r>
                <a:rPr lang="en-US" sz="3200" b="1" dirty="0">
                  <a:effectLst/>
                  <a:latin typeface="Arial" panose="020B0604020202020204" pitchFamily="34" charset="0"/>
                  <a:cs typeface="Arial" panose="020B0604020202020204" pitchFamily="34" charset="0"/>
                </a:rPr>
                <a:t>	</a:t>
              </a:r>
              <a:r>
                <a:rPr lang="en-US" sz="3200" b="1" u="sng" dirty="0">
                  <a:effectLst/>
                  <a:latin typeface="Arial" panose="020B0604020202020204" pitchFamily="34" charset="0"/>
                  <a:cs typeface="Arial" panose="020B0604020202020204" pitchFamily="34" charset="0"/>
                </a:rPr>
                <a:t>Advantages </a:t>
              </a: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Microwave assisted organic synthesis allow for uniform heating of the solvent, whereas conventional heating creates a temperature difference in the solvent</a:t>
              </a:r>
              <a:r>
                <a:rPr lang="en-US" sz="2800" baseline="30000" dirty="0">
                  <a:effectLst/>
                  <a:latin typeface="Arial" panose="020B0604020202020204" pitchFamily="34" charset="0"/>
                  <a:ea typeface="Calibri" panose="020F0502020204030204" pitchFamily="34" charset="0"/>
                  <a:cs typeface="Arial" panose="020B0604020202020204" pitchFamily="34" charset="0"/>
                </a:rPr>
                <a:t>4</a:t>
              </a:r>
              <a:endParaRPr lang="en-US" sz="28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err="1">
                  <a:effectLst/>
                  <a:latin typeface="Arial" panose="020B0604020202020204" pitchFamily="34" charset="0"/>
                  <a:cs typeface="Arial" panose="020B0604020202020204" pitchFamily="34" charset="0"/>
                </a:rPr>
                <a:t>Deecrease</a:t>
              </a:r>
              <a:r>
                <a:rPr lang="en-US" sz="2800" dirty="0">
                  <a:effectLst/>
                  <a:latin typeface="Arial" panose="020B0604020202020204" pitchFamily="34" charset="0"/>
                  <a:cs typeface="Arial" panose="020B0604020202020204" pitchFamily="34" charset="0"/>
                </a:rPr>
                <a:t> in reaction time and an increase in yield</a:t>
              </a:r>
            </a:p>
            <a:p>
              <a:pPr lvl="1"/>
              <a:endParaRPr lang="en-US" sz="2800" dirty="0">
                <a:effectLst/>
                <a:latin typeface="Arial" panose="020B0604020202020204" pitchFamily="34" charset="0"/>
                <a:cs typeface="Arial" panose="020B0604020202020204" pitchFamily="34" charset="0"/>
              </a:endParaRPr>
            </a:p>
            <a:p>
              <a:r>
                <a:rPr lang="en-US" sz="3200" b="1" u="sng" dirty="0">
                  <a:effectLst/>
                  <a:latin typeface="Arial" panose="020B0604020202020204" pitchFamily="34" charset="0"/>
                  <a:cs typeface="Arial" panose="020B0604020202020204" pitchFamily="34" charset="0"/>
                </a:rPr>
                <a:t>FACTORIAL DESIGN</a:t>
              </a: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Factorial design is a form of an experiment where more than one factor is varied</a:t>
              </a:r>
              <a:endParaRPr lang="en-US" sz="32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It provides researchers with the opportunity to examine the effects of two or more independent variables simultaneously</a:t>
              </a: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Factorial design also allows researchers to observe the interactions among variables, which is only done when the variables are examined in combination</a:t>
              </a:r>
              <a:r>
                <a:rPr lang="en-US" sz="2800" baseline="30000" dirty="0">
                  <a:effectLst/>
                  <a:latin typeface="Arial" panose="020B0604020202020204" pitchFamily="34" charset="0"/>
                  <a:ea typeface="Calibri" panose="020F0502020204030204" pitchFamily="34" charset="0"/>
                  <a:cs typeface="Arial" panose="020B0604020202020204" pitchFamily="34" charset="0"/>
                </a:rPr>
                <a:t>5</a:t>
              </a:r>
              <a:r>
                <a:rPr lang="en-US" sz="2800" dirty="0">
                  <a:effectLst/>
                  <a:latin typeface="Arial" panose="020B0604020202020204" pitchFamily="34" charset="0"/>
                  <a:cs typeface="Arial" panose="020B0604020202020204" pitchFamily="34" charset="0"/>
                </a:rPr>
                <a:t> </a:t>
              </a:r>
            </a:p>
            <a:p>
              <a:pPr lvl="1"/>
              <a:endParaRPr lang="en-US" sz="2800" dirty="0">
                <a:effectLst/>
                <a:latin typeface="Arial" panose="020B0604020202020204" pitchFamily="34" charset="0"/>
                <a:cs typeface="Arial" panose="020B0604020202020204" pitchFamily="34" charset="0"/>
              </a:endParaRPr>
            </a:p>
            <a:p>
              <a:r>
                <a:rPr lang="en-US" sz="3200" b="1" u="sng" dirty="0">
                  <a:effectLst/>
                  <a:latin typeface="Arial" panose="020B0604020202020204" pitchFamily="34" charset="0"/>
                  <a:cs typeface="Arial" panose="020B0604020202020204" pitchFamily="34" charset="0"/>
                </a:rPr>
                <a:t>RESEARCH GOALS</a:t>
              </a:r>
            </a:p>
            <a:p>
              <a:endParaRPr lang="en-US" sz="32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This research is focused on optimizing the reaction conditions of the oxidation of 1-Phenylethanol (1) to Acetophenone (2) with chromium trioxide resin as the oxidizing agent and dichloromethane as the solvent</a:t>
              </a:r>
              <a:r>
                <a:rPr lang="en-US" sz="2800" dirty="0">
                  <a:effectLst/>
                  <a:latin typeface="Arial" panose="020B0604020202020204" pitchFamily="34" charset="0"/>
                  <a:cs typeface="Arial" panose="020B0604020202020204" pitchFamily="34" charset="0"/>
                </a:rPr>
                <a:t> </a:t>
              </a:r>
            </a:p>
            <a:p>
              <a:pPr marL="914400" lvl="1" indent="-457200">
                <a:buFont typeface="Arial" panose="020B0604020202020204" pitchFamily="34" charset="0"/>
                <a:buChar char="•"/>
              </a:pPr>
              <a:r>
                <a:rPr lang="en-US" sz="2800" dirty="0">
                  <a:effectLst/>
                  <a:latin typeface="Arial" panose="020B0604020202020204" pitchFamily="34" charset="0"/>
                  <a:cs typeface="Arial" panose="020B0604020202020204" pitchFamily="34" charset="0"/>
                </a:rPr>
                <a:t>Importance of Acetophenone:</a:t>
              </a:r>
            </a:p>
            <a:p>
              <a:pPr marL="1371600" lvl="2" indent="-457200">
                <a:buFont typeface="Arial" panose="020B0604020202020204" pitchFamily="34" charset="0"/>
                <a:buChar char="•"/>
              </a:pPr>
              <a:r>
                <a:rPr lang="en-US" sz="2800" dirty="0">
                  <a:effectLst/>
                  <a:latin typeface="Arial" panose="020B0604020202020204" pitchFamily="34" charset="0"/>
                  <a:cs typeface="Arial" panose="020B0604020202020204" pitchFamily="34" charset="0"/>
                </a:rPr>
                <a:t>flavoring agent, solvent, polymerization catalyst</a:t>
              </a:r>
              <a:r>
                <a:rPr lang="en-US" sz="2800" baseline="30000" dirty="0">
                  <a:effectLst/>
                  <a:latin typeface="Arial" panose="020B0604020202020204" pitchFamily="34" charset="0"/>
                  <a:cs typeface="Arial" panose="020B0604020202020204" pitchFamily="34" charset="0"/>
                </a:rPr>
                <a:t>2</a:t>
              </a:r>
              <a:r>
                <a:rPr lang="en-US" sz="2800" dirty="0">
                  <a:effectLst/>
                  <a:latin typeface="Arial" panose="020B0604020202020204" pitchFamily="34" charset="0"/>
                  <a:cs typeface="Arial" panose="020B0604020202020204" pitchFamily="34" charset="0"/>
                </a:rPr>
                <a:t>, and historically used as an anesthetic agent</a:t>
              </a:r>
              <a:r>
                <a:rPr lang="en-US" sz="2800" baseline="30000" dirty="0">
                  <a:effectLst/>
                  <a:latin typeface="Arial" panose="020B0604020202020204" pitchFamily="34" charset="0"/>
                  <a:cs typeface="Arial" panose="020B0604020202020204" pitchFamily="34" charset="0"/>
                </a:rPr>
                <a:t>3</a:t>
              </a:r>
              <a:endParaRPr lang="en-US" sz="2800" dirty="0">
                <a:effectLst/>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800" dirty="0">
                  <a:effectLst/>
                  <a:latin typeface="Arial" panose="020B0604020202020204" pitchFamily="34" charset="0"/>
                  <a:ea typeface="Calibri" panose="020F0502020204030204" pitchFamily="34" charset="0"/>
                  <a:cs typeface="Arial" panose="020B0604020202020204" pitchFamily="34" charset="0"/>
                </a:rPr>
                <a:t>Factorial Design is used to design the experiments and statistical analysis will determine whether time, temperature, or wattage will have the greatest effect on yield (percent conversion)</a:t>
              </a:r>
              <a:r>
                <a:rPr lang="en-US" sz="2800" dirty="0">
                  <a:effectLst/>
                  <a:latin typeface="Arial" panose="020B0604020202020204" pitchFamily="34" charset="0"/>
                  <a:cs typeface="Arial" panose="020B0604020202020204" pitchFamily="34" charset="0"/>
                </a:rPr>
                <a:t> </a:t>
              </a:r>
            </a:p>
            <a:p>
              <a:pPr marL="914400" lvl="1" indent="-457200">
                <a:buFont typeface="Arial" panose="020B0604020202020204" pitchFamily="34" charset="0"/>
                <a:buChar char="•"/>
              </a:pPr>
              <a:endParaRPr lang="en-US" sz="28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r>
                <a:rPr lang="en-US" sz="2600" dirty="0">
                  <a:effectLst/>
                  <a:latin typeface="Arial" panose="020B0604020202020204" pitchFamily="34" charset="0"/>
                  <a:cs typeface="Arial" panose="020B0604020202020204" pitchFamily="34" charset="0"/>
                </a:rPr>
                <a:t>              </a:t>
              </a:r>
              <a:r>
                <a:rPr lang="en-US" sz="2800" b="1" dirty="0">
                  <a:effectLst/>
                  <a:latin typeface="Arial" panose="020B0604020202020204" pitchFamily="34" charset="0"/>
                  <a:cs typeface="Arial" panose="020B0604020202020204" pitchFamily="34" charset="0"/>
                </a:rPr>
                <a:t>(1)</a:t>
              </a:r>
              <a:r>
                <a:rPr lang="en-US" sz="2600" dirty="0">
                  <a:effectLst/>
                  <a:latin typeface="Arial" panose="020B0604020202020204" pitchFamily="34" charset="0"/>
                  <a:cs typeface="Arial" panose="020B0604020202020204" pitchFamily="34" charset="0"/>
                </a:rPr>
                <a:t>										         </a:t>
              </a:r>
              <a:r>
                <a:rPr lang="en-US" sz="2800" b="1" dirty="0">
                  <a:effectLst/>
                  <a:latin typeface="Arial" panose="020B0604020202020204" pitchFamily="34" charset="0"/>
                  <a:cs typeface="Arial" panose="020B0604020202020204" pitchFamily="34" charset="0"/>
                </a:rPr>
                <a:t> (2)</a:t>
              </a: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a:p>
              <a:endParaRPr lang="en-US" sz="2600" dirty="0">
                <a:effectLst/>
                <a:latin typeface="Arial" panose="020B0604020202020204" pitchFamily="34" charset="0"/>
                <a:cs typeface="Arial" panose="020B0604020202020204" pitchFamily="34" charset="0"/>
              </a:endParaRPr>
            </a:p>
          </p:txBody>
        </p:sp>
      </p:grpSp>
      <p:grpSp>
        <p:nvGrpSpPr>
          <p:cNvPr id="43" name="Group 42"/>
          <p:cNvGrpSpPr/>
          <p:nvPr/>
        </p:nvGrpSpPr>
        <p:grpSpPr>
          <a:xfrm>
            <a:off x="381000" y="4579948"/>
            <a:ext cx="14275287" cy="3748349"/>
            <a:chOff x="1493280" y="6416507"/>
            <a:chExt cx="15461222" cy="4649865"/>
          </a:xfrm>
        </p:grpSpPr>
        <p:sp>
          <p:nvSpPr>
            <p:cNvPr id="2051" name="Text Box 147"/>
            <p:cNvSpPr txBox="1">
              <a:spLocks noChangeArrowheads="1"/>
            </p:cNvSpPr>
            <p:nvPr/>
          </p:nvSpPr>
          <p:spPr bwMode="auto">
            <a:xfrm>
              <a:off x="1493280" y="7381741"/>
              <a:ext cx="15461222" cy="3684631"/>
            </a:xfrm>
            <a:prstGeom prst="rect">
              <a:avLst/>
            </a:prstGeom>
            <a:solidFill>
              <a:schemeClr val="bg1"/>
            </a:solidFill>
            <a:ln w="57150" cmpd="thinThick">
              <a:solidFill>
                <a:schemeClr val="tx1"/>
              </a:solidFill>
              <a:miter lim="800000"/>
              <a:headEnd/>
              <a:tailEnd/>
            </a:ln>
          </p:spPr>
          <p:txBody>
            <a:bodyPr wrap="square" lIns="61170" tIns="30584" rIns="61170" bIns="30584">
              <a:spAutoFit/>
            </a:bodyPr>
            <a:lstStyle/>
            <a:p>
              <a:pPr algn="just" defTabSz="612775"/>
              <a:r>
                <a:rPr lang="en-US" sz="2700" dirty="0">
                  <a:effectLst/>
                  <a:latin typeface="Arial" pitchFamily="34" charset="0"/>
                  <a:cs typeface="Arial" pitchFamily="34" charset="0"/>
                </a:rPr>
                <a:t>	</a:t>
              </a:r>
              <a:r>
                <a:rPr lang="en-US" sz="2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Microwave Assisted Organic Synthesis (MAOS) decreases reaction time, potentially increases yield and is a more efficient, greener approach to organic synthesis. This research focuses on optimizing the MAOS reaction conditions for the oxidation of 1-Phenylethanol to Acetophenone using chromium trioxide resin as the oxidizing agent and dichloromethane as the solvent.  Factorial Design methodology is used to design the experiments and statistical analysis will be used to determine which factor, time, temperature, or wattage has the greatest effect on yield. </a:t>
              </a:r>
              <a:endParaRPr lang="en-US" sz="2700" dirty="0">
                <a:effectLst/>
                <a:latin typeface="Arial" panose="020B0604020202020204" pitchFamily="34" charset="0"/>
                <a:ea typeface="Calibri" panose="020F0502020204030204" pitchFamily="34" charset="0"/>
                <a:cs typeface="Arial" panose="020B0604020202020204" pitchFamily="34" charset="0"/>
              </a:endParaRPr>
            </a:p>
          </p:txBody>
        </p:sp>
        <p:sp>
          <p:nvSpPr>
            <p:cNvPr id="2065" name="Text Box 162"/>
            <p:cNvSpPr txBox="1">
              <a:spLocks noChangeArrowheads="1"/>
            </p:cNvSpPr>
            <p:nvPr/>
          </p:nvSpPr>
          <p:spPr bwMode="auto">
            <a:xfrm>
              <a:off x="1493280" y="6416507"/>
              <a:ext cx="15461222" cy="935410"/>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ABSTRACT</a:t>
              </a:r>
            </a:p>
          </p:txBody>
        </p:sp>
      </p:grpSp>
      <p:sp>
        <p:nvSpPr>
          <p:cNvPr id="2059" name="Text Box 156"/>
          <p:cNvSpPr txBox="1">
            <a:spLocks noChangeArrowheads="1"/>
          </p:cNvSpPr>
          <p:nvPr/>
        </p:nvSpPr>
        <p:spPr bwMode="auto">
          <a:xfrm>
            <a:off x="29707645" y="5522377"/>
            <a:ext cx="13887943" cy="3246031"/>
          </a:xfrm>
          <a:prstGeom prst="rect">
            <a:avLst/>
          </a:prstGeom>
          <a:solidFill>
            <a:schemeClr val="bg1"/>
          </a:solidFill>
          <a:ln w="57150" cmpd="thinThick">
            <a:solidFill>
              <a:schemeClr val="tx1"/>
            </a:solidFill>
            <a:miter lim="800000"/>
            <a:headEnd/>
            <a:tailEnd/>
          </a:ln>
        </p:spPr>
        <p:txBody>
          <a:bodyPr wrap="square" lIns="182880" tIns="107703" rIns="182880" bIns="107703">
            <a:spAutoFit/>
          </a:bodyPr>
          <a:lstStyle/>
          <a:p>
            <a:pPr marL="342900" lvl="0" indent="-342900" algn="just" eaLnBrk="1" fontAlgn="auto" hangingPunct="1">
              <a:spcBef>
                <a:spcPct val="20000"/>
              </a:spcBef>
              <a:spcAft>
                <a:spcPts val="0"/>
              </a:spcAft>
              <a:buFont typeface="Arial" panose="020B0604020202020204" pitchFamily="34" charset="0"/>
              <a:buChar char="•"/>
            </a:pPr>
            <a:r>
              <a:rPr lang="en-US" u="sng" dirty="0">
                <a:solidFill>
                  <a:prstClr val="black"/>
                </a:solidFill>
                <a:effectLst/>
                <a:latin typeface="Arial" panose="020B0604020202020204" pitchFamily="34" charset="0"/>
                <a:cs typeface="Arial" panose="020B0604020202020204" pitchFamily="34" charset="0"/>
              </a:rPr>
              <a:t>Optimized reaction condition, yield and purity:</a:t>
            </a:r>
          </a:p>
          <a:p>
            <a:pPr marL="800100" lvl="1" indent="-342900" algn="just" eaLnBrk="1" fontAlgn="auto" hangingPunct="1">
              <a:spcBef>
                <a:spcPct val="20000"/>
              </a:spcBef>
              <a:spcAft>
                <a:spcPts val="0"/>
              </a:spcAft>
              <a:buFont typeface="Arial" panose="020B0604020202020204" pitchFamily="34" charset="0"/>
              <a:buChar char="•"/>
            </a:pPr>
            <a:r>
              <a:rPr lang="en-US" u="sng" dirty="0">
                <a:solidFill>
                  <a:prstClr val="black"/>
                </a:solidFill>
                <a:effectLst/>
                <a:latin typeface="Arial" panose="020B0604020202020204" pitchFamily="34" charset="0"/>
                <a:cs typeface="Arial" panose="020B0604020202020204" pitchFamily="34" charset="0"/>
              </a:rPr>
              <a:t>1200 W, 120 </a:t>
            </a:r>
            <a:r>
              <a:rPr lang="en-US" sz="2400" u="sng" dirty="0">
                <a:solidFill>
                  <a:schemeClr val="tx1"/>
                </a:solidFill>
                <a:effectLst/>
                <a:latin typeface="Arial" panose="020B0604020202020204" pitchFamily="34" charset="0"/>
                <a:cs typeface="Arial" panose="020B0604020202020204" pitchFamily="34" charset="0"/>
              </a:rPr>
              <a:t>°C, 7 minutes</a:t>
            </a:r>
          </a:p>
          <a:p>
            <a:pPr lvl="1" algn="just" eaLnBrk="1" fontAlgn="auto" hangingPunct="1">
              <a:spcBef>
                <a:spcPct val="20000"/>
              </a:spcBef>
              <a:spcAft>
                <a:spcPts val="0"/>
              </a:spcAft>
            </a:pPr>
            <a:endParaRPr lang="en-US" sz="2400" u="sng" dirty="0">
              <a:solidFill>
                <a:schemeClr val="tx1"/>
              </a:solidFill>
              <a:effectLst/>
              <a:latin typeface="Arial" panose="020B0604020202020204" pitchFamily="34" charset="0"/>
              <a:cs typeface="Arial" panose="020B0604020202020204" pitchFamily="34" charset="0"/>
            </a:endParaRPr>
          </a:p>
          <a:p>
            <a:pPr marL="1257300" lvl="2" indent="-342900" algn="just" eaLnBrk="1" fontAlgn="auto" hangingPunct="1">
              <a:spcBef>
                <a:spcPct val="20000"/>
              </a:spcBef>
              <a:spcAft>
                <a:spcPts val="0"/>
              </a:spcAft>
              <a:buFont typeface="Arial" panose="020B0604020202020204" pitchFamily="34" charset="0"/>
              <a:buChar char="•"/>
            </a:pPr>
            <a:r>
              <a:rPr lang="en-US" dirty="0">
                <a:effectLst/>
                <a:latin typeface="Arial" panose="020B0604020202020204" pitchFamily="34" charset="0"/>
                <a:cs typeface="Arial" panose="020B0604020202020204" pitchFamily="34" charset="0"/>
              </a:rPr>
              <a:t>Trial I % Conversion = 74.86%</a:t>
            </a:r>
          </a:p>
          <a:p>
            <a:pPr marL="1257300" lvl="2" indent="-342900" algn="just" eaLnBrk="1" fontAlgn="auto" hangingPunct="1">
              <a:spcBef>
                <a:spcPct val="20000"/>
              </a:spcBef>
              <a:spcAft>
                <a:spcPts val="0"/>
              </a:spcAft>
              <a:buFont typeface="Arial" panose="020B0604020202020204" pitchFamily="34" charset="0"/>
              <a:buChar char="•"/>
            </a:pPr>
            <a:r>
              <a:rPr lang="en-US" dirty="0">
                <a:solidFill>
                  <a:prstClr val="black"/>
                </a:solidFill>
                <a:effectLst/>
                <a:latin typeface="Arial" panose="020B0604020202020204" pitchFamily="34" charset="0"/>
                <a:cs typeface="Arial" panose="020B0604020202020204" pitchFamily="34" charset="0"/>
              </a:rPr>
              <a:t>Trial II % Conversion = 89.40%</a:t>
            </a:r>
          </a:p>
          <a:p>
            <a:pPr marL="1257300" lvl="2" indent="-342900" algn="just" eaLnBrk="1" fontAlgn="auto" hangingPunct="1">
              <a:spcBef>
                <a:spcPct val="20000"/>
              </a:spcBef>
              <a:spcAft>
                <a:spcPts val="0"/>
              </a:spcAft>
              <a:buFont typeface="Arial" panose="020B0604020202020204" pitchFamily="34" charset="0"/>
              <a:buChar char="•"/>
            </a:pPr>
            <a:r>
              <a:rPr lang="en-US" dirty="0">
                <a:solidFill>
                  <a:prstClr val="black"/>
                </a:solidFill>
                <a:effectLst/>
                <a:latin typeface="Arial" panose="020B0604020202020204" pitchFamily="34" charset="0"/>
                <a:cs typeface="Arial" panose="020B0604020202020204" pitchFamily="34" charset="0"/>
              </a:rPr>
              <a:t>Trial III % Conversion = 70.79%</a:t>
            </a:r>
          </a:p>
          <a:p>
            <a:pPr marL="1257300" lvl="2" indent="-342900" algn="just" eaLnBrk="1" fontAlgn="auto" hangingPunct="1">
              <a:spcBef>
                <a:spcPct val="20000"/>
              </a:spcBef>
              <a:spcAft>
                <a:spcPts val="0"/>
              </a:spcAft>
              <a:buFont typeface="Arial" panose="020B0604020202020204" pitchFamily="34" charset="0"/>
              <a:buChar char="•"/>
            </a:pPr>
            <a:r>
              <a:rPr lang="en-US" dirty="0">
                <a:solidFill>
                  <a:prstClr val="black"/>
                </a:solidFill>
                <a:effectLst/>
                <a:latin typeface="Arial" panose="020B0604020202020204" pitchFamily="34" charset="0"/>
                <a:cs typeface="Arial" panose="020B0604020202020204" pitchFamily="34" charset="0"/>
              </a:rPr>
              <a:t>Average % Conversion = 78.35%</a:t>
            </a:r>
          </a:p>
        </p:txBody>
      </p:sp>
      <p:grpSp>
        <p:nvGrpSpPr>
          <p:cNvPr id="45" name="Group 44"/>
          <p:cNvGrpSpPr/>
          <p:nvPr/>
        </p:nvGrpSpPr>
        <p:grpSpPr>
          <a:xfrm>
            <a:off x="29687417" y="26117098"/>
            <a:ext cx="13908172" cy="6496501"/>
            <a:chOff x="17804939" y="9626209"/>
            <a:chExt cx="13514351" cy="229537363"/>
          </a:xfrm>
        </p:grpSpPr>
        <p:sp>
          <p:nvSpPr>
            <p:cNvPr id="2055" name="Text Box 152"/>
            <p:cNvSpPr txBox="1">
              <a:spLocks noChangeArrowheads="1"/>
            </p:cNvSpPr>
            <p:nvPr/>
          </p:nvSpPr>
          <p:spPr bwMode="auto">
            <a:xfrm>
              <a:off x="17804939" y="47682698"/>
              <a:ext cx="13468046" cy="191480874"/>
            </a:xfrm>
            <a:prstGeom prst="rect">
              <a:avLst/>
            </a:prstGeom>
            <a:solidFill>
              <a:schemeClr val="bg1"/>
            </a:solidFill>
            <a:ln w="57150" cmpd="thinThick">
              <a:solidFill>
                <a:schemeClr val="tx1"/>
              </a:solidFill>
              <a:miter lim="800000"/>
              <a:headEnd/>
              <a:tailEnd/>
            </a:ln>
          </p:spPr>
          <p:txBody>
            <a:bodyPr wrap="square">
              <a:spAutoFit/>
            </a:bodyPr>
            <a:lstStyle/>
            <a:p>
              <a:r>
                <a:rPr lang="en-US" sz="2000" dirty="0">
                  <a:effectLst/>
                  <a:latin typeface="Arial" panose="020B0604020202020204" pitchFamily="34" charset="0"/>
                  <a:ea typeface="Times New Roman" panose="02020603050405020304" pitchFamily="18" charset="0"/>
                  <a:cs typeface="Arial" panose="020B0604020202020204" pitchFamily="34" charset="0"/>
                </a:rPr>
                <a:t>[1] Dahiya, Manjeet S, and S </a:t>
              </a:r>
              <a:r>
                <a:rPr lang="en-US" sz="2000" dirty="0" err="1">
                  <a:effectLst/>
                  <a:latin typeface="Arial" panose="020B0604020202020204" pitchFamily="34" charset="0"/>
                  <a:ea typeface="Times New Roman" panose="02020603050405020304" pitchFamily="18" charset="0"/>
                  <a:cs typeface="Arial" panose="020B0604020202020204" pitchFamily="34" charset="0"/>
                </a:rPr>
                <a:t>Duhan</a:t>
              </a:r>
              <a:r>
                <a:rPr lang="en-US" sz="2000" dirty="0">
                  <a:effectLst/>
                  <a:latin typeface="Arial" panose="020B0604020202020204" pitchFamily="34" charset="0"/>
                  <a:ea typeface="Times New Roman" panose="02020603050405020304" pitchFamily="18" charset="0"/>
                  <a:cs typeface="Arial" panose="020B0604020202020204" pitchFamily="34" charset="0"/>
                </a:rPr>
                <a:t>. “Microwave Assisted Synthesis.” </a:t>
              </a:r>
              <a:r>
                <a:rPr lang="en-US" sz="2000" i="1" dirty="0">
                  <a:effectLst/>
                  <a:latin typeface="Arial" panose="020B0604020202020204" pitchFamily="34" charset="0"/>
                  <a:ea typeface="Times New Roman" panose="02020603050405020304" pitchFamily="18" charset="0"/>
                  <a:cs typeface="Arial" panose="020B0604020202020204" pitchFamily="34" charset="0"/>
                </a:rPr>
                <a:t>Microwave Assisted Synthesis - an Overview | 	ScienceDirect Topics</a:t>
              </a:r>
              <a:r>
                <a:rPr lang="en-US" sz="2000" dirty="0">
                  <a:effectLst/>
                  <a:latin typeface="Arial" panose="020B0604020202020204" pitchFamily="34" charset="0"/>
                  <a:ea typeface="Times New Roman" panose="02020603050405020304" pitchFamily="18" charset="0"/>
                  <a:cs typeface="Arial" panose="020B0604020202020204" pitchFamily="34" charset="0"/>
                </a:rPr>
                <a:t>, 2018, </a:t>
              </a:r>
              <a:r>
                <a:rPr lang="en-US" sz="2000" dirty="0">
                  <a:effectLst/>
                  <a:latin typeface="Arial" panose="020B0604020202020204" pitchFamily="34" charset="0"/>
                  <a:ea typeface="Times New Roman" panose="02020603050405020304" pitchFamily="18" charset="0"/>
                  <a:cs typeface="Arial" panose="020B0604020202020204" pitchFamily="34" charset="0"/>
                  <a:hlinkClick r:id="rId2"/>
                </a:rPr>
                <a:t>https://www.sciencedirect.com/topics/chemistry/microwave-assisted-</a:t>
              </a:r>
              <a:r>
                <a:rPr lang="en-US" sz="2000" dirty="0">
                  <a:effectLst/>
                  <a:latin typeface="Arial" panose="020B0604020202020204" pitchFamily="34" charset="0"/>
                  <a:ea typeface="Times New Roman" panose="02020603050405020304" pitchFamily="18" charset="0"/>
                  <a:cs typeface="Arial" panose="020B0604020202020204" pitchFamily="34" charset="0"/>
                </a:rPr>
                <a:t>	synthesis#:~:text=Microwave%2Dassisted%20synthesis%20works%20on,with%20a%20known%20synthesis%	20strategy. </a:t>
              </a:r>
            </a:p>
            <a:p>
              <a:r>
                <a:rPr lang="en-US" sz="2000" dirty="0">
                  <a:solidFill>
                    <a:srgbClr val="212121"/>
                  </a:solidFill>
                  <a:effectLst/>
                  <a:latin typeface="Arial" panose="020B0604020202020204" pitchFamily="34" charset="0"/>
                  <a:ea typeface="Calibri" panose="020F0502020204030204" pitchFamily="34" charset="0"/>
                  <a:cs typeface="Arial" panose="020B0604020202020204" pitchFamily="34" charset="0"/>
                </a:rPr>
                <a:t>[2] National Center for Biotechnology Information. "PubChem Compound Summary for CID7410, 	Acetophenone" </a:t>
              </a:r>
              <a:r>
                <a:rPr lang="en-US" sz="2000" i="1" dirty="0">
                  <a:solidFill>
                    <a:srgbClr val="212121"/>
                  </a:solidFill>
                  <a:effectLst/>
                  <a:latin typeface="Arial" panose="020B0604020202020204" pitchFamily="34" charset="0"/>
                  <a:ea typeface="Calibri" panose="020F0502020204030204" pitchFamily="34" charset="0"/>
                  <a:cs typeface="Arial" panose="020B0604020202020204" pitchFamily="34" charset="0"/>
                </a:rPr>
                <a:t>PubChem</a:t>
              </a:r>
              <a:r>
                <a:rPr lang="en-US" sz="2000" dirty="0">
                  <a:solidFill>
                    <a:srgbClr val="212121"/>
                  </a:solidFill>
                  <a:effectLst/>
                  <a:latin typeface="Arial" panose="020B0604020202020204" pitchFamily="34" charset="0"/>
                  <a:ea typeface="Calibri" panose="020F0502020204030204" pitchFamily="34" charset="0"/>
                  <a:cs typeface="Arial" panose="020B0604020202020204" pitchFamily="34" charset="0"/>
                </a:rPr>
                <a:t>, </a:t>
              </a:r>
              <a:r>
                <a:rPr lang="en-US" sz="2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https://pubchem.ncbi.nlm.nih.gov/compound/</a:t>
              </a:r>
              <a:r>
                <a:rPr lang="en-US" sz="2000" dirty="0">
                  <a:solidFill>
                    <a:srgbClr val="212121"/>
                  </a:solidFill>
                  <a:effectLst/>
                  <a:latin typeface="Arial" panose="020B0604020202020204" pitchFamily="34" charset="0"/>
                  <a:ea typeface="Calibri" panose="020F0502020204030204" pitchFamily="34" charset="0"/>
                  <a:cs typeface="Arial" panose="020B0604020202020204" pitchFamily="34" charset="0"/>
                </a:rPr>
                <a:t>	Acetophenone. Accessed 8 May, 	2022.</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2000" dirty="0">
                  <a:effectLst/>
                  <a:latin typeface="Arial" panose="020B0604020202020204" pitchFamily="34" charset="0"/>
                  <a:ea typeface="Times New Roman" panose="02020603050405020304" pitchFamily="18" charset="0"/>
                  <a:cs typeface="Arial" panose="020B0604020202020204" pitchFamily="34" charset="0"/>
                </a:rPr>
                <a:t>[3] “Acetophenone.” </a:t>
              </a:r>
              <a:r>
                <a:rPr lang="en-US" sz="2000" i="1" dirty="0">
                  <a:effectLst/>
                  <a:latin typeface="Arial" panose="020B0604020202020204" pitchFamily="34" charset="0"/>
                  <a:ea typeface="Times New Roman" panose="02020603050405020304" pitchFamily="18" charset="0"/>
                  <a:cs typeface="Arial" panose="020B0604020202020204" pitchFamily="34" charset="0"/>
                </a:rPr>
                <a:t>Acetophenone - an Overview | ScienceDirect Topics</a:t>
              </a:r>
              <a:r>
                <a:rPr lang="en-US" sz="2000" dirty="0">
                  <a:effectLst/>
                  <a:latin typeface="Arial" panose="020B0604020202020204" pitchFamily="34" charset="0"/>
                  <a:ea typeface="Times New Roman" panose="02020603050405020304" pitchFamily="18" charset="0"/>
                  <a:cs typeface="Arial" panose="020B0604020202020204" pitchFamily="34" charset="0"/>
                </a:rPr>
                <a:t>, 2014, 	</a:t>
              </a:r>
              <a:r>
                <a:rPr lang="en-US" sz="2000" dirty="0">
                  <a:effectLst/>
                  <a:latin typeface="Arial" panose="020B0604020202020204" pitchFamily="34" charset="0"/>
                  <a:ea typeface="Times New Roman" panose="02020603050405020304" pitchFamily="18" charset="0"/>
                  <a:cs typeface="Arial" panose="020B0604020202020204" pitchFamily="34" charset="0"/>
                  <a:hlinkClick r:id="rId4"/>
                </a:rPr>
                <a:t>https://www.sciencedirect.com/topics/medicine-and-</a:t>
              </a:r>
              <a:r>
                <a:rPr lang="en-US" sz="2000" dirty="0">
                  <a:effectLst/>
                  <a:latin typeface="Arial" panose="020B0604020202020204" pitchFamily="34" charset="0"/>
                  <a:ea typeface="Times New Roman" panose="02020603050405020304" pitchFamily="18" charset="0"/>
                  <a:cs typeface="Arial" panose="020B0604020202020204" pitchFamily="34" charset="0"/>
                </a:rPr>
                <a:t>	dentistry/acetophenone#:~:text=Historically%2C%20acetophenone%20was%20used%20as,as%20a%20therap	y%20for%20insomnia. </a:t>
              </a:r>
            </a:p>
            <a:p>
              <a:r>
                <a:rPr lang="en-US" sz="2000" dirty="0">
                  <a:effectLst/>
                  <a:latin typeface="Arial" panose="020B0604020202020204" pitchFamily="34" charset="0"/>
                  <a:ea typeface="Times New Roman" panose="02020603050405020304" pitchFamily="18" charset="0"/>
                  <a:cs typeface="Arial" panose="020B0604020202020204" pitchFamily="34" charset="0"/>
                </a:rPr>
                <a:t>[4] Sumitra Nain, Ruchi Singh, Subramanian Ravichandran*, Importance of Microwave Heating in Organic 	Synthesis, Adv. J. Chem. A, 2019, 2(2), 94-104.</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Lavrakas</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Paul J. </a:t>
              </a:r>
              <a:r>
                <a:rPr lang="en-US"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Encyclopedia of Survey Research Methods.</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 vols. Thousand Oaks, CA: Sage Publications, Inc., 	2008. </a:t>
              </a:r>
              <a:r>
                <a:rPr lang="en-US" sz="20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SAGE Research Methods</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Web. 7 May. 2022, doi:10.4135/9781412963947.</a:t>
              </a:r>
              <a:endParaRPr lang="en-US" sz="2000" dirty="0">
                <a:effectLst/>
                <a:latin typeface="Arial" pitchFamily="34" charset="0"/>
                <a:cs typeface="Arial" pitchFamily="34" charset="0"/>
              </a:endParaRPr>
            </a:p>
            <a:p>
              <a:pPr marL="514350" lvl="2" indent="-514350" algn="just"/>
              <a:endParaRPr lang="en-US" sz="2000" dirty="0">
                <a:effectLst/>
                <a:latin typeface="Arial" pitchFamily="34" charset="0"/>
                <a:cs typeface="Arial" pitchFamily="34" charset="0"/>
              </a:endParaRPr>
            </a:p>
            <a:p>
              <a:pPr marL="514350" lvl="2" indent="-514350" algn="just"/>
              <a:endParaRPr lang="en-US" sz="2000" dirty="0">
                <a:effectLst/>
                <a:latin typeface="Arial" pitchFamily="34" charset="0"/>
                <a:cs typeface="Arial" pitchFamily="34" charset="0"/>
              </a:endParaRPr>
            </a:p>
            <a:p>
              <a:pPr marL="514350" lvl="2" indent="-514350" algn="just"/>
              <a:endParaRPr lang="en-US" sz="2000" dirty="0">
                <a:effectLst/>
                <a:latin typeface="Arial" pitchFamily="34" charset="0"/>
                <a:cs typeface="Arial" pitchFamily="34" charset="0"/>
              </a:endParaRPr>
            </a:p>
            <a:p>
              <a:pPr marL="514350" lvl="2" indent="-514350" algn="just"/>
              <a:endParaRPr lang="en-US" sz="1400" dirty="0">
                <a:effectLst/>
              </a:endParaRPr>
            </a:p>
          </p:txBody>
        </p:sp>
        <p:sp>
          <p:nvSpPr>
            <p:cNvPr id="28" name="Text Box 162"/>
            <p:cNvSpPr txBox="1">
              <a:spLocks noChangeArrowheads="1"/>
            </p:cNvSpPr>
            <p:nvPr/>
          </p:nvSpPr>
          <p:spPr bwMode="auto">
            <a:xfrm>
              <a:off x="17819738" y="9626209"/>
              <a:ext cx="13499552" cy="30028729"/>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REFERENCES</a:t>
              </a:r>
            </a:p>
            <a:p>
              <a:pPr algn="ctr"/>
              <a:endParaRPr lang="en-US" sz="1600" b="1" dirty="0">
                <a:solidFill>
                  <a:schemeClr val="bg1"/>
                </a:solidFill>
                <a:effectLst/>
                <a:latin typeface="Arial" pitchFamily="34" charset="0"/>
                <a:cs typeface="Arial" pitchFamily="34" charset="0"/>
              </a:endParaRPr>
            </a:p>
          </p:txBody>
        </p:sp>
      </p:grpSp>
      <p:grpSp>
        <p:nvGrpSpPr>
          <p:cNvPr id="33" name="Group 32"/>
          <p:cNvGrpSpPr/>
          <p:nvPr/>
        </p:nvGrpSpPr>
        <p:grpSpPr>
          <a:xfrm>
            <a:off x="29715099" y="12380725"/>
            <a:ext cx="13853924" cy="13414501"/>
            <a:chOff x="862126" y="15122040"/>
            <a:chExt cx="20903869" cy="33116304"/>
          </a:xfrm>
        </p:grpSpPr>
        <p:sp>
          <p:nvSpPr>
            <p:cNvPr id="2054" name="Text Box 151"/>
            <p:cNvSpPr txBox="1">
              <a:spLocks noChangeArrowheads="1"/>
            </p:cNvSpPr>
            <p:nvPr/>
          </p:nvSpPr>
          <p:spPr bwMode="auto">
            <a:xfrm>
              <a:off x="890964" y="17428198"/>
              <a:ext cx="20875031" cy="30810146"/>
            </a:xfrm>
            <a:prstGeom prst="rect">
              <a:avLst/>
            </a:prstGeom>
            <a:solidFill>
              <a:schemeClr val="bg1"/>
            </a:solidFill>
            <a:ln w="57150" cmpd="thinThick">
              <a:solidFill>
                <a:schemeClr val="tx1"/>
              </a:solidFill>
              <a:miter lim="800000"/>
              <a:headEnd/>
              <a:tailEnd/>
            </a:ln>
          </p:spPr>
          <p:txBody>
            <a:bodyPr wrap="square">
              <a:spAutoFit/>
            </a:bodyPr>
            <a:lstStyle/>
            <a:p>
              <a:pPr marL="800100" lvl="1" indent="-342900" algn="just">
                <a:buFont typeface="Arial" panose="020B0604020202020204" pitchFamily="34" charset="0"/>
                <a:buChar char="•"/>
              </a:pPr>
              <a:r>
                <a:rPr lang="en-US" sz="2300" b="1" u="sng"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EXPERIMENTAL</a:t>
              </a: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All microwave reactions were carried out in a multimode Milestone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StartSYNTH</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microwave oven in a multimode microwave cavity [37 x 34.5 x 33.5 (h) cm] with a rotation system</a:t>
              </a:r>
              <a:r>
                <a:rPr lang="en-US" sz="2300" dirty="0">
                  <a:effectLst/>
                  <a:latin typeface="Arial" panose="020B0604020202020204" pitchFamily="34" charset="0"/>
                  <a:cs typeface="Arial" panose="020B0604020202020204" pitchFamily="34" charset="0"/>
                </a:rPr>
                <a:t> </a:t>
              </a: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StartSYNTH</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terminal controller controlled and monitored the reaction parameters (temperature, power, reaction time, stirring speed, and pressure). </a:t>
              </a: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An internal ATC-FO sensor inside the reaction vessel and an external IRTC sensor in the microwave cavity were used to monitor and control the internal and external temperatures</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1-Phenylethanol (99%), polymer- supported chromic acid resin on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Amberlyst</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A-26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macroporous</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20-50 mesh, extent of labeling: ~2.5 mmol/g loading), and chloroform-</a:t>
              </a:r>
              <a:r>
                <a:rPr lang="en-US" sz="2300" i="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d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[99.8 atom% D, containing 0.1% (v/v) TMS] were purchased from Sigma-Aldrich Company</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Dichloromethane (submicron filtered) was purchased from Fisher Scientific Company</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pPr>
              <a:r>
                <a:rPr lang="en-US" sz="2300" b="1" u="sng" dirty="0">
                  <a:solidFill>
                    <a:srgbClr val="201F1E"/>
                  </a:solidFill>
                  <a:effectLst/>
                  <a:latin typeface="Arial" panose="020B0604020202020204" pitchFamily="34" charset="0"/>
                  <a:cs typeface="Arial" panose="020B0604020202020204" pitchFamily="34" charset="0"/>
                </a:rPr>
                <a:t>PROCEDURE</a:t>
              </a: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All reactions were run in a 25 mL quartz closed-pressurized reaction vessel with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Weflon</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bar and stir bar</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1-Phenylethanol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(0.067 g, 5.48 x 10</a:t>
              </a:r>
              <a:r>
                <a:rPr lang="en-US" sz="2300" baseline="30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-4</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moles) was dissolved in dichloromethane (5 mL), followed by the addition of polymer-supported chromic acid (1.2 g, 0.013 moles)</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reaction vessel was then placed in the </a:t>
              </a:r>
              <a:r>
                <a:rPr lang="en-US" sz="2300" dirty="0" err="1">
                  <a:solidFill>
                    <a:srgbClr val="201F1E"/>
                  </a:solidFill>
                  <a:effectLst/>
                  <a:latin typeface="Arial" panose="020B0604020202020204" pitchFamily="34" charset="0"/>
                  <a:ea typeface="Times New Roman" panose="02020603050405020304" pitchFamily="18" charset="0"/>
                  <a:cs typeface="Arial" panose="020B0604020202020204" pitchFamily="34" charset="0"/>
                </a:rPr>
                <a:t>StartSYNTH</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laboratory microwave oven and irradiated for various amounts of time, wattage, and temperatures</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reaction mixture was filtered to remove the resin</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resin was washed two times with dichloromethane</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All dichloromethane washes were combined with the reaction mixture and the dichloromethane was stripped using a rotary evaporator</a:t>
              </a:r>
              <a:r>
                <a:rPr lang="en-US" sz="2300" dirty="0">
                  <a:effectLst/>
                  <a:latin typeface="Arial" panose="020B0604020202020204" pitchFamily="34" charset="0"/>
                  <a:cs typeface="Arial" panose="020B0604020202020204" pitchFamily="34" charset="0"/>
                </a:rPr>
                <a:t> </a:t>
              </a:r>
              <a:endParaRPr lang="en-US" sz="2300" dirty="0">
                <a:solidFill>
                  <a:srgbClr val="201F1E"/>
                </a:solidFill>
                <a:effectLst/>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remaining reaction mixture was analyzed by </a:t>
              </a:r>
              <a:r>
                <a:rPr lang="en-US" sz="2300" baseline="30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 NMR, run in deuterated chloroform</a:t>
              </a:r>
              <a:r>
                <a:rPr lang="en-US" sz="2300" dirty="0">
                  <a:effectLst/>
                  <a:latin typeface="Arial" panose="020B0604020202020204" pitchFamily="34" charset="0"/>
                  <a:cs typeface="Arial" panose="020B0604020202020204" pitchFamily="34" charset="0"/>
                </a:rPr>
                <a:t> </a:t>
              </a:r>
              <a:endParaRPr lang="en-US" sz="2000" dirty="0">
                <a:effectLst/>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pPr>
              <a:r>
                <a:rPr lang="en-US" sz="2300" baseline="30000" dirty="0">
                  <a:effectLst/>
                  <a:latin typeface="Arial" pitchFamily="34" charset="0"/>
                  <a:cs typeface="Arial" pitchFamily="34" charset="0"/>
                </a:rPr>
                <a:t>1</a:t>
              </a:r>
              <a:r>
                <a:rPr lang="en-US" sz="2300" dirty="0">
                  <a:effectLst/>
                  <a:latin typeface="Arial" pitchFamily="34" charset="0"/>
                  <a:cs typeface="Arial" pitchFamily="34" charset="0"/>
                </a:rPr>
                <a:t>H NMR Spectral Characterization: </a:t>
              </a:r>
            </a:p>
            <a:p>
              <a:pPr marL="1257300" lvl="2" indent="-342900" algn="just">
                <a:buFont typeface="Arial" panose="020B0604020202020204" pitchFamily="34" charset="0"/>
                <a:buChar char="•"/>
              </a:pP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Synthesis of Acetophenone (2): 7 minutes, 120°C, 1200 Watts</a:t>
              </a:r>
            </a:p>
            <a:p>
              <a:pPr marL="1714500" lvl="3" indent="-342900" algn="just">
                <a:buFont typeface="Arial" panose="020B0604020202020204" pitchFamily="34" charset="0"/>
                <a:buChar char="•"/>
              </a:pP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Trial I: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general procedure was followed.  The resulting oil was analyzed by </a:t>
              </a:r>
              <a:r>
                <a:rPr lang="en-US" sz="2300" baseline="30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 NMR (400 MHz, CDCl</a:t>
              </a:r>
              <a:r>
                <a:rPr lang="en-US" sz="2300"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1-Phyenlethanol (1)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1.478</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(C</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d, 3H).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Acetophenone (2)</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2.588</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CH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s, 3H).  Integral height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5.79, Integral height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(2)</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17.24; 74.86% conversion.</a:t>
              </a:r>
            </a:p>
            <a:p>
              <a:pPr marL="1714500" lvl="3" indent="-342900" algn="just">
                <a:buFont typeface="Arial" panose="020B0604020202020204" pitchFamily="34" charset="0"/>
                <a:buChar char="•"/>
              </a:pP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Trial II: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general procedure was followed.  The resulting oil was analyzed by </a:t>
              </a:r>
              <a:r>
                <a:rPr lang="en-US" sz="2300" baseline="30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 NMR (400 MHz, CDCl</a:t>
              </a:r>
              <a:r>
                <a:rPr lang="en-US" sz="2300"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1-Phyenlethanol</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1.524</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(C</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d, 3H).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Acetophenone</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(2)</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2.638</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(C</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s, 3H).  Integral height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1.17, Integral height</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(2):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9.87</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89.40% conversion.</a:t>
              </a:r>
              <a:endParaRPr lang="en-US" sz="2300" dirty="0">
                <a:effectLst/>
                <a:latin typeface="Arial" panose="020B0604020202020204" pitchFamily="34" charset="0"/>
                <a:ea typeface="Calibri" panose="020F0502020204030204" pitchFamily="34" charset="0"/>
                <a:cs typeface="Arial" panose="020B0604020202020204" pitchFamily="34" charset="0"/>
              </a:endParaRPr>
            </a:p>
            <a:p>
              <a:pPr marL="1714500" lvl="3" indent="-342900" algn="just">
                <a:buFont typeface="Arial" panose="020B0604020202020204" pitchFamily="34" charset="0"/>
                <a:buChar char="•"/>
              </a:pP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Trial II: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The general procedure was followed.  The resulting oil was analyzed by </a:t>
              </a:r>
              <a:r>
                <a:rPr lang="en-US" sz="2300" baseline="30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 NMR (400 MHz, CDCl</a:t>
              </a:r>
              <a:r>
                <a:rPr lang="en-US" sz="2300"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ppm).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1-Phyenlethanol</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1.486</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(C</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d, 3H).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Acetophenone</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(2)</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Symbol" pitchFamily="2" charset="2"/>
                  <a:ea typeface="Times New Roman" panose="02020603050405020304" pitchFamily="18" charset="0"/>
                  <a:cs typeface="Arial" panose="020B0604020202020204" pitchFamily="34" charset="0"/>
                </a:rPr>
                <a:t>d</a:t>
              </a:r>
              <a:r>
                <a:rPr lang="en-US" sz="2300" dirty="0">
                  <a:solidFill>
                    <a:srgbClr val="201F1E"/>
                  </a:solidFill>
                  <a:effectLst/>
                  <a:latin typeface="Arial" panose="020B0604020202020204" pitchFamily="34" charset="0"/>
                  <a:ea typeface="Symbol" pitchFamily="2" charset="2"/>
                  <a:cs typeface="Arial" panose="020B0604020202020204" pitchFamily="34" charset="0"/>
                </a:rPr>
                <a:t>2.596</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(C</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H</a:t>
              </a:r>
              <a:r>
                <a:rPr lang="en-US" sz="2300" b="1" baseline="-250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3</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s, 3H).  Integral height</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7.17, Integral height</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(2):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17.38</a:t>
              </a:r>
              <a:r>
                <a:rPr lang="en-US" sz="2300" b="1"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 </a:t>
              </a:r>
              <a:r>
                <a:rPr lang="en-US" sz="2300" dirty="0">
                  <a:solidFill>
                    <a:srgbClr val="201F1E"/>
                  </a:solidFill>
                  <a:effectLst/>
                  <a:latin typeface="Arial" panose="020B0604020202020204" pitchFamily="34" charset="0"/>
                  <a:ea typeface="Times New Roman" panose="02020603050405020304" pitchFamily="18" charset="0"/>
                  <a:cs typeface="Arial" panose="020B0604020202020204" pitchFamily="34" charset="0"/>
                </a:rPr>
                <a:t>70.79% conversion.</a:t>
              </a:r>
              <a:endParaRPr lang="en-US" sz="2300" dirty="0">
                <a:effectLst/>
                <a:latin typeface="Arial" panose="020B0604020202020204" pitchFamily="34" charset="0"/>
                <a:ea typeface="Calibri" panose="020F0502020204030204" pitchFamily="34" charset="0"/>
                <a:cs typeface="Arial" panose="020B0604020202020204" pitchFamily="34" charset="0"/>
              </a:endParaRPr>
            </a:p>
          </p:txBody>
        </p:sp>
        <p:sp>
          <p:nvSpPr>
            <p:cNvPr id="25" name="Text Box 162"/>
            <p:cNvSpPr txBox="1">
              <a:spLocks noChangeArrowheads="1"/>
            </p:cNvSpPr>
            <p:nvPr/>
          </p:nvSpPr>
          <p:spPr bwMode="auto">
            <a:xfrm>
              <a:off x="862126" y="15122040"/>
              <a:ext cx="20875123" cy="1799367"/>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EXPERIMENTAL SECTION</a:t>
              </a:r>
            </a:p>
          </p:txBody>
        </p:sp>
      </p:grpSp>
      <p:sp>
        <p:nvSpPr>
          <p:cNvPr id="3" name="AutoShape 2" descr="https://sn2prd0102.outlook.com/owa/attachment.ashx?id=RgAAAAC0wUM7QrpvSJlGPPBYmVZkBwBA6XQfKrbHQZ6n4er2iko%2fAAAAL%2fzfAABA6XQfKrbHQZ6n4er2iko%2fAAAavcJmAAAJ&amp;attcnt=1&amp;attid0=BAAAAAAA&amp;attcid0=image001.png%4001CE3C49.47AC5AC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5" descr="https://sn2prd0102.outlook.com/owa/attachment.ashx?id=RgAAAAC0wUM7QrpvSJlGPPBYmVZkBwBA6XQfKrbHQZ6n4er2iko%2fAAAAL%2fzfAABA6XQfKrbHQZ6n4er2iko%2fAAAavcJoAAAJ&amp;attcnt=1&amp;attid0=BAAAAAAA&amp;attcid0=image001.png%4001CE3C4A.ED3B5C60"/>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8" descr="https://sn2prd0102.outlook.com/owa/attachment.ashx?id=RgAAAAC0wUM7QrpvSJlGPPBYmVZkBwBA6XQfKrbHQZ6n4er2iko%2fAAAAL%2fzfAABA6XQfKrbHQZ6n4er2iko%2fAAAavcJoAAAJ&amp;attcnt=1&amp;attid0=BAAAAAAA&amp;attcid0=image001.png%4001CE3C4A.ED3B5C60"/>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Nel\Downloads\color_vert_logo (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0606" y="497204"/>
            <a:ext cx="5119587" cy="3442638"/>
          </a:xfrm>
          <a:prstGeom prst="rect">
            <a:avLst/>
          </a:prstGeom>
          <a:noFill/>
          <a:extLst>
            <a:ext uri="{909E8E84-426E-40DD-AFC4-6F175D3DCCD1}">
              <a14:hiddenFill xmlns:a14="http://schemas.microsoft.com/office/drawing/2010/main">
                <a:solidFill>
                  <a:srgbClr val="FFFFFF"/>
                </a:solidFill>
              </a14:hiddenFill>
            </a:ext>
          </a:extLst>
        </p:spPr>
      </p:pic>
      <p:sp>
        <p:nvSpPr>
          <p:cNvPr id="84" name="Rectangle 83"/>
          <p:cNvSpPr/>
          <p:nvPr/>
        </p:nvSpPr>
        <p:spPr>
          <a:xfrm>
            <a:off x="15223958" y="5334000"/>
            <a:ext cx="13855532" cy="27279600"/>
          </a:xfrm>
          <a:prstGeom prst="rect">
            <a:avLst/>
          </a:prstGeom>
          <a:solidFill>
            <a:schemeClr val="bg1"/>
          </a:solidFill>
          <a:ln w="57150" cmpd="thinThick">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p:cNvSpPr txBox="1"/>
          <p:nvPr/>
        </p:nvSpPr>
        <p:spPr>
          <a:xfrm>
            <a:off x="539512" y="29401947"/>
            <a:ext cx="13326979" cy="523220"/>
          </a:xfrm>
          <a:prstGeom prst="rect">
            <a:avLst/>
          </a:prstGeom>
          <a:noFill/>
        </p:spPr>
        <p:txBody>
          <a:bodyPr wrap="square" rtlCol="0">
            <a:spAutoFit/>
          </a:bodyPr>
          <a:lstStyle/>
          <a:p>
            <a:pPr algn="ctr"/>
            <a:r>
              <a:rPr lang="en-US" sz="2800" b="1" dirty="0">
                <a:effectLst/>
                <a:latin typeface="Arial" pitchFamily="34" charset="0"/>
                <a:cs typeface="Arial" pitchFamily="34" charset="0"/>
              </a:rPr>
              <a:t>Scheme 1. Synthesis of Acetophenone. </a:t>
            </a:r>
          </a:p>
        </p:txBody>
      </p:sp>
      <p:pic>
        <p:nvPicPr>
          <p:cNvPr id="95" name="Picture 5" descr="C:\Users\Nel\Downloads\color_vert_logo (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90141" y="572626"/>
            <a:ext cx="5119587" cy="3442638"/>
          </a:xfrm>
          <a:prstGeom prst="rect">
            <a:avLst/>
          </a:prstGeom>
          <a:noFill/>
          <a:extLst>
            <a:ext uri="{909E8E84-426E-40DD-AFC4-6F175D3DCCD1}">
              <a14:hiddenFill xmlns:a14="http://schemas.microsoft.com/office/drawing/2010/main">
                <a:solidFill>
                  <a:srgbClr val="FFFFFF"/>
                </a:solidFill>
              </a14:hiddenFill>
            </a:ext>
          </a:extLst>
        </p:spPr>
      </p:pic>
      <p:sp>
        <p:nvSpPr>
          <p:cNvPr id="98" name="TextBox 97"/>
          <p:cNvSpPr txBox="1"/>
          <p:nvPr/>
        </p:nvSpPr>
        <p:spPr>
          <a:xfrm>
            <a:off x="3086100" y="3254843"/>
            <a:ext cx="228600" cy="369332"/>
          </a:xfrm>
          <a:prstGeom prst="rect">
            <a:avLst/>
          </a:prstGeom>
          <a:noFill/>
        </p:spPr>
        <p:txBody>
          <a:bodyPr wrap="square" rtlCol="0">
            <a:spAutoFit/>
          </a:bodyPr>
          <a:lstStyle/>
          <a:p>
            <a:r>
              <a:rPr lang="en-US" dirty="0"/>
              <a:t>+</a:t>
            </a:r>
          </a:p>
        </p:txBody>
      </p:sp>
      <p:sp>
        <p:nvSpPr>
          <p:cNvPr id="106" name="Text Box 162"/>
          <p:cNvSpPr txBox="1">
            <a:spLocks noChangeArrowheads="1"/>
          </p:cNvSpPr>
          <p:nvPr/>
        </p:nvSpPr>
        <p:spPr bwMode="auto">
          <a:xfrm>
            <a:off x="29813768" y="9553456"/>
            <a:ext cx="13835422" cy="754053"/>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CONCLUSION &amp; FUTURE WORK</a:t>
            </a:r>
          </a:p>
        </p:txBody>
      </p:sp>
      <p:sp>
        <p:nvSpPr>
          <p:cNvPr id="107" name="Text Box 156"/>
          <p:cNvSpPr txBox="1">
            <a:spLocks noChangeArrowheads="1"/>
          </p:cNvSpPr>
          <p:nvPr/>
        </p:nvSpPr>
        <p:spPr bwMode="auto">
          <a:xfrm>
            <a:off x="29716707" y="10482229"/>
            <a:ext cx="13931945" cy="1694837"/>
          </a:xfrm>
          <a:prstGeom prst="rect">
            <a:avLst/>
          </a:prstGeom>
          <a:solidFill>
            <a:schemeClr val="bg1"/>
          </a:solidFill>
          <a:ln w="57150" cmpd="thinThick">
            <a:solidFill>
              <a:schemeClr val="tx1"/>
            </a:solidFill>
            <a:miter lim="800000"/>
            <a:headEnd/>
            <a:tailEnd/>
          </a:ln>
        </p:spPr>
        <p:txBody>
          <a:bodyPr wrap="square" lIns="182880" tIns="107703" rIns="182880" bIns="107703">
            <a:spAutoFit/>
          </a:bodyPr>
          <a:lstStyle/>
          <a:p>
            <a:pPr marL="571500" lvl="2" indent="-342900" algn="just" defTabSz="2154238">
              <a:buFont typeface="Arial" panose="020B0604020202020204" pitchFamily="34" charset="0"/>
              <a:buChar char="•"/>
            </a:pPr>
            <a:r>
              <a:rPr lang="en-US" dirty="0">
                <a:effectLst/>
                <a:latin typeface="Arial" pitchFamily="34" charset="0"/>
                <a:cs typeface="Arial" pitchFamily="34" charset="0"/>
              </a:rPr>
              <a:t>Statistical analysis will be conducted to determine whether time, temperature, or wattage is most important to percent yield</a:t>
            </a:r>
          </a:p>
          <a:p>
            <a:pPr marL="685800" lvl="2" indent="-457200" algn="just" defTabSz="2154238">
              <a:buFont typeface="Arial" pitchFamily="34" charset="0"/>
              <a:buChar char="•"/>
            </a:pPr>
            <a:r>
              <a:rPr lang="en-US" dirty="0">
                <a:effectLst/>
                <a:latin typeface="Arial" pitchFamily="34" charset="0"/>
                <a:cs typeface="Arial" pitchFamily="34" charset="0"/>
              </a:rPr>
              <a:t>Optimizing reaction conditions to run multiple reactions at once will also be key in improving efficiency of the oxidation reaction</a:t>
            </a:r>
          </a:p>
        </p:txBody>
      </p:sp>
      <p:sp>
        <p:nvSpPr>
          <p:cNvPr id="110" name="Text Box 162"/>
          <p:cNvSpPr txBox="1">
            <a:spLocks noChangeArrowheads="1"/>
          </p:cNvSpPr>
          <p:nvPr/>
        </p:nvSpPr>
        <p:spPr bwMode="auto">
          <a:xfrm>
            <a:off x="15293435" y="4528151"/>
            <a:ext cx="13960642" cy="754053"/>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RESULTS</a:t>
            </a:r>
          </a:p>
        </p:txBody>
      </p:sp>
      <p:sp>
        <p:nvSpPr>
          <p:cNvPr id="111" name="Text Box 162"/>
          <p:cNvSpPr txBox="1">
            <a:spLocks noChangeArrowheads="1"/>
          </p:cNvSpPr>
          <p:nvPr/>
        </p:nvSpPr>
        <p:spPr bwMode="auto">
          <a:xfrm>
            <a:off x="29741952" y="4528152"/>
            <a:ext cx="13835422" cy="754053"/>
          </a:xfrm>
          <a:prstGeom prst="rect">
            <a:avLst/>
          </a:prstGeom>
          <a:solidFill>
            <a:srgbClr val="FF3300"/>
          </a:solidFill>
          <a:ln w="9525">
            <a:noFill/>
            <a:miter lim="800000"/>
            <a:headEnd/>
            <a:tailEnd/>
          </a:ln>
          <a:effectLst>
            <a:glow rad="228600">
              <a:schemeClr val="accent4">
                <a:satMod val="175000"/>
                <a:alpha val="40000"/>
              </a:schemeClr>
            </a:glow>
            <a:softEdge rad="63500"/>
          </a:effectLst>
        </p:spPr>
        <p:txBody>
          <a:bodyPr wrap="square">
            <a:spAutoFit/>
          </a:bodyPr>
          <a:lstStyle/>
          <a:p>
            <a:pPr algn="ctr"/>
            <a:r>
              <a:rPr lang="en-US" sz="4300" b="1" dirty="0">
                <a:solidFill>
                  <a:schemeClr val="bg1"/>
                </a:solidFill>
                <a:effectLst/>
                <a:latin typeface="Arial" pitchFamily="34" charset="0"/>
                <a:cs typeface="Arial" pitchFamily="34" charset="0"/>
              </a:rPr>
              <a:t>DISCUSSION</a:t>
            </a:r>
          </a:p>
        </p:txBody>
      </p:sp>
      <p:sp>
        <p:nvSpPr>
          <p:cNvPr id="116" name="TextBox 115"/>
          <p:cNvSpPr txBox="1"/>
          <p:nvPr/>
        </p:nvSpPr>
        <p:spPr>
          <a:xfrm>
            <a:off x="16196271" y="16297183"/>
            <a:ext cx="11498657" cy="707886"/>
          </a:xfrm>
          <a:prstGeom prst="rect">
            <a:avLst/>
          </a:prstGeom>
          <a:noFill/>
        </p:spPr>
        <p:txBody>
          <a:bodyPr wrap="square" rtlCol="0">
            <a:spAutoFit/>
          </a:bodyPr>
          <a:lstStyle/>
          <a:p>
            <a:r>
              <a:rPr lang="en-US" sz="2000" b="1" dirty="0">
                <a:effectLst/>
                <a:latin typeface="Arial" pitchFamily="34" charset="0"/>
                <a:cs typeface="Arial" pitchFamily="34" charset="0"/>
              </a:rPr>
              <a:t>Figure 1. </a:t>
            </a:r>
            <a:r>
              <a:rPr lang="en-US" sz="2000" b="1" dirty="0">
                <a:effectLst/>
                <a:latin typeface="Arial" panose="020B0604020202020204" pitchFamily="34" charset="0"/>
                <a:ea typeface="Calibri" panose="020F0502020204030204" pitchFamily="34" charset="0"/>
                <a:cs typeface="Arial" panose="020B0604020202020204" pitchFamily="34" charset="0"/>
              </a:rPr>
              <a:t>Percent Conversion of the Oxidation of 1-Phenylethanol to Acetophenone with 1200 W at 120 C for 7 minutes Trial I </a:t>
            </a:r>
            <a:endParaRPr lang="en-US" sz="2000" b="1" baseline="30000" dirty="0">
              <a:effectLst/>
              <a:latin typeface="Arial" panose="020B0604020202020204" pitchFamily="34" charset="0"/>
              <a:cs typeface="Arial" pitchFamily="34" charset="0"/>
            </a:endParaRPr>
          </a:p>
        </p:txBody>
      </p:sp>
      <p:sp>
        <p:nvSpPr>
          <p:cNvPr id="4" name="TextBox 3"/>
          <p:cNvSpPr txBox="1"/>
          <p:nvPr/>
        </p:nvSpPr>
        <p:spPr>
          <a:xfrm>
            <a:off x="15223958" y="6015335"/>
            <a:ext cx="13960642" cy="89255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Table 1. </a:t>
            </a:r>
            <a:r>
              <a:rPr lang="en-US" sz="2800" dirty="0">
                <a:effectLst/>
                <a:latin typeface="Arial" panose="020B0604020202020204" pitchFamily="34" charset="0"/>
                <a:ea typeface="Calibri" panose="020F0502020204030204" pitchFamily="34" charset="0"/>
                <a:cs typeface="Arial" panose="020B0604020202020204" pitchFamily="34" charset="0"/>
              </a:rPr>
              <a:t>Percent Conversion as it relates to Time at 1200 Watts and 120</a:t>
            </a:r>
            <a:r>
              <a:rPr lang="en-US" sz="2800" dirty="0">
                <a:effectLst/>
                <a:latin typeface="Arial" panose="020B0604020202020204" pitchFamily="34" charset="0"/>
                <a:ea typeface="Calibri" panose="020F0502020204030204" pitchFamily="34" charset="0"/>
                <a:cs typeface="Arial" panose="020B0604020202020204" pitchFamily="34" charset="0"/>
                <a:sym typeface="Symbol" pitchFamily="2" charset="2"/>
              </a:rPr>
              <a:t></a:t>
            </a:r>
            <a:r>
              <a:rPr lang="en-US" sz="2800" dirty="0">
                <a:effectLst/>
                <a:latin typeface="Arial" panose="020B0604020202020204" pitchFamily="34" charset="0"/>
                <a:ea typeface="Calibri" panose="020F0502020204030204" pitchFamily="34" charset="0"/>
                <a:cs typeface="Arial" panose="020B0604020202020204" pitchFamily="34" charset="0"/>
              </a:rPr>
              <a:t>C.</a:t>
            </a:r>
          </a:p>
          <a:p>
            <a:endParaRPr lang="en-US" dirty="0">
              <a:latin typeface="Arial" panose="020B0604020202020204" pitchFamily="34" charset="0"/>
              <a:cs typeface="Arial" panose="020B0604020202020204" pitchFamily="34" charset="0"/>
            </a:endParaRPr>
          </a:p>
        </p:txBody>
      </p:sp>
      <p:sp>
        <p:nvSpPr>
          <p:cNvPr id="73" name="TextBox 72"/>
          <p:cNvSpPr txBox="1"/>
          <p:nvPr/>
        </p:nvSpPr>
        <p:spPr>
          <a:xfrm>
            <a:off x="16196269" y="23669984"/>
            <a:ext cx="11498657" cy="707886"/>
          </a:xfrm>
          <a:prstGeom prst="rect">
            <a:avLst/>
          </a:prstGeom>
          <a:noFill/>
        </p:spPr>
        <p:txBody>
          <a:bodyPr wrap="square" rtlCol="0">
            <a:spAutoFit/>
          </a:bodyPr>
          <a:lstStyle/>
          <a:p>
            <a:pPr marL="0" marR="0">
              <a:spcBef>
                <a:spcPts val="0"/>
              </a:spcBef>
              <a:spcAft>
                <a:spcPts val="0"/>
              </a:spcAft>
            </a:pPr>
            <a:r>
              <a:rPr lang="en-US" sz="2000" b="1" dirty="0">
                <a:effectLst/>
                <a:latin typeface="Arial" pitchFamily="34" charset="0"/>
                <a:cs typeface="Arial" pitchFamily="34" charset="0"/>
              </a:rPr>
              <a:t>Figure 2. </a:t>
            </a:r>
            <a:r>
              <a:rPr lang="en-US" sz="2000" b="1" dirty="0">
                <a:effectLst/>
                <a:latin typeface="Arial" panose="020B0604020202020204" pitchFamily="34" charset="0"/>
                <a:ea typeface="Calibri" panose="020F0502020204030204" pitchFamily="34" charset="0"/>
                <a:cs typeface="Arial" panose="020B0604020202020204" pitchFamily="34" charset="0"/>
              </a:rPr>
              <a:t>Percent Conversion of the Oxidation of 1-Phenylethanol to</a:t>
            </a:r>
            <a:r>
              <a:rPr lang="en-US" sz="2000" b="1" dirty="0">
                <a:effectLst/>
                <a:latin typeface="Arial" panose="020B0604020202020204" pitchFamily="34" charset="0"/>
                <a:cs typeface="Arial" panose="020B0604020202020204" pitchFamily="34" charset="0"/>
              </a:rPr>
              <a:t>  </a:t>
            </a:r>
            <a:r>
              <a:rPr lang="en-US" sz="2000" b="1" dirty="0">
                <a:effectLst/>
                <a:latin typeface="Arial" panose="020B0604020202020204" pitchFamily="34" charset="0"/>
                <a:ea typeface="Calibri" panose="020F0502020204030204" pitchFamily="34" charset="0"/>
                <a:cs typeface="Arial" panose="020B0604020202020204" pitchFamily="34" charset="0"/>
              </a:rPr>
              <a:t>Acetophenone with 1200 W at 120 C for 7 minutes Trial II</a:t>
            </a:r>
          </a:p>
        </p:txBody>
      </p:sp>
      <p:sp>
        <p:nvSpPr>
          <p:cNvPr id="85" name="TextBox 84"/>
          <p:cNvSpPr txBox="1"/>
          <p:nvPr/>
        </p:nvSpPr>
        <p:spPr>
          <a:xfrm>
            <a:off x="16196269" y="30838914"/>
            <a:ext cx="11498656" cy="707886"/>
          </a:xfrm>
          <a:prstGeom prst="rect">
            <a:avLst/>
          </a:prstGeom>
          <a:noFill/>
        </p:spPr>
        <p:txBody>
          <a:bodyPr wrap="square" rtlCol="0">
            <a:spAutoFit/>
          </a:bodyPr>
          <a:lstStyle/>
          <a:p>
            <a:r>
              <a:rPr lang="en-US" sz="2000" b="1" dirty="0">
                <a:effectLst/>
                <a:latin typeface="Arial" panose="020B0604020202020204" pitchFamily="34" charset="0"/>
                <a:cs typeface="Arial" pitchFamily="34" charset="0"/>
              </a:rPr>
              <a:t>Figure 3. </a:t>
            </a:r>
            <a:r>
              <a:rPr lang="en-US" sz="2000" b="1" dirty="0">
                <a:effectLst/>
                <a:latin typeface="Arial" panose="020B0604020202020204" pitchFamily="34" charset="0"/>
                <a:ea typeface="Calibri" panose="020F0502020204030204" pitchFamily="34" charset="0"/>
                <a:cs typeface="Arial" panose="020B0604020202020204" pitchFamily="34" charset="0"/>
              </a:rPr>
              <a:t>Percent Conversion of the Oxidation of 1-Phenylethanol to Acetophenone with 1200 W at 120 C for 7 minutes Trial III</a:t>
            </a:r>
          </a:p>
        </p:txBody>
      </p:sp>
      <p:sp>
        <p:nvSpPr>
          <p:cNvPr id="10" name="Rectangle 2">
            <a:extLst>
              <a:ext uri="{FF2B5EF4-FFF2-40B4-BE49-F238E27FC236}">
                <a16:creationId xmlns:a16="http://schemas.microsoft.com/office/drawing/2014/main" id="{61174B30-6F21-ED66-36E9-FFB58966B2A9}"/>
              </a:ext>
            </a:extLst>
          </p:cNvPr>
          <p:cNvSpPr>
            <a:spLocks noChangeArrowheads="1"/>
          </p:cNvSpPr>
          <p:nvPr/>
        </p:nvSpPr>
        <p:spPr bwMode="auto">
          <a:xfrm>
            <a:off x="0" y="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5">
            <a:extLst>
              <a:ext uri="{FF2B5EF4-FFF2-40B4-BE49-F238E27FC236}">
                <a16:creationId xmlns:a16="http://schemas.microsoft.com/office/drawing/2014/main" id="{CCDCF216-70AB-1106-E86E-13F44E9AECC9}"/>
              </a:ext>
            </a:extLst>
          </p:cNvPr>
          <p:cNvSpPr>
            <a:spLocks noChangeArrowheads="1"/>
          </p:cNvSpPr>
          <p:nvPr/>
        </p:nvSpPr>
        <p:spPr bwMode="auto">
          <a:xfrm>
            <a:off x="152400" y="1524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8">
            <a:extLst>
              <a:ext uri="{FF2B5EF4-FFF2-40B4-BE49-F238E27FC236}">
                <a16:creationId xmlns:a16="http://schemas.microsoft.com/office/drawing/2014/main" id="{3D89F31A-F732-55FD-F8EE-1756CDEF64A5}"/>
              </a:ext>
            </a:extLst>
          </p:cNvPr>
          <p:cNvSpPr>
            <a:spLocks noChangeArrowheads="1"/>
          </p:cNvSpPr>
          <p:nvPr/>
        </p:nvSpPr>
        <p:spPr bwMode="auto">
          <a:xfrm>
            <a:off x="304800" y="3048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11">
            <a:extLst>
              <a:ext uri="{FF2B5EF4-FFF2-40B4-BE49-F238E27FC236}">
                <a16:creationId xmlns:a16="http://schemas.microsoft.com/office/drawing/2014/main" id="{43167960-95D5-C332-46C9-5C76B24F6510}"/>
              </a:ext>
            </a:extLst>
          </p:cNvPr>
          <p:cNvSpPr>
            <a:spLocks noChangeArrowheads="1"/>
          </p:cNvSpPr>
          <p:nvPr/>
        </p:nvSpPr>
        <p:spPr bwMode="auto">
          <a:xfrm>
            <a:off x="457200" y="4572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14">
            <a:extLst>
              <a:ext uri="{FF2B5EF4-FFF2-40B4-BE49-F238E27FC236}">
                <a16:creationId xmlns:a16="http://schemas.microsoft.com/office/drawing/2014/main" id="{E95B466D-C7C3-B5ED-5580-AA90234007B5}"/>
              </a:ext>
            </a:extLst>
          </p:cNvPr>
          <p:cNvSpPr>
            <a:spLocks noChangeArrowheads="1"/>
          </p:cNvSpPr>
          <p:nvPr/>
        </p:nvSpPr>
        <p:spPr bwMode="auto">
          <a:xfrm>
            <a:off x="609600" y="6096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17">
            <a:extLst>
              <a:ext uri="{FF2B5EF4-FFF2-40B4-BE49-F238E27FC236}">
                <a16:creationId xmlns:a16="http://schemas.microsoft.com/office/drawing/2014/main" id="{B64EA592-BCC8-70FC-B742-1947C7CC9151}"/>
              </a:ext>
            </a:extLst>
          </p:cNvPr>
          <p:cNvSpPr>
            <a:spLocks noChangeArrowheads="1"/>
          </p:cNvSpPr>
          <p:nvPr/>
        </p:nvSpPr>
        <p:spPr bwMode="auto">
          <a:xfrm>
            <a:off x="762000" y="7620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Rectangle 20">
            <a:extLst>
              <a:ext uri="{FF2B5EF4-FFF2-40B4-BE49-F238E27FC236}">
                <a16:creationId xmlns:a16="http://schemas.microsoft.com/office/drawing/2014/main" id="{837F9768-D9F8-2FB0-C631-06C85B480DEE}"/>
              </a:ext>
            </a:extLst>
          </p:cNvPr>
          <p:cNvSpPr>
            <a:spLocks noChangeArrowheads="1"/>
          </p:cNvSpPr>
          <p:nvPr/>
        </p:nvSpPr>
        <p:spPr bwMode="auto">
          <a:xfrm>
            <a:off x="914400" y="9144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Rectangle 23">
            <a:extLst>
              <a:ext uri="{FF2B5EF4-FFF2-40B4-BE49-F238E27FC236}">
                <a16:creationId xmlns:a16="http://schemas.microsoft.com/office/drawing/2014/main" id="{FC4DD0A1-D490-A398-6D9C-EEAFBED2CE3E}"/>
              </a:ext>
            </a:extLst>
          </p:cNvPr>
          <p:cNvSpPr>
            <a:spLocks noChangeArrowheads="1"/>
          </p:cNvSpPr>
          <p:nvPr/>
        </p:nvSpPr>
        <p:spPr bwMode="auto">
          <a:xfrm>
            <a:off x="1066800" y="10668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4" name="Rectangle 26">
            <a:extLst>
              <a:ext uri="{FF2B5EF4-FFF2-40B4-BE49-F238E27FC236}">
                <a16:creationId xmlns:a16="http://schemas.microsoft.com/office/drawing/2014/main" id="{EE455816-2EED-6EB5-D6CB-96674F24ED9A}"/>
              </a:ext>
            </a:extLst>
          </p:cNvPr>
          <p:cNvSpPr>
            <a:spLocks noChangeArrowheads="1"/>
          </p:cNvSpPr>
          <p:nvPr/>
        </p:nvSpPr>
        <p:spPr bwMode="auto">
          <a:xfrm>
            <a:off x="1219200" y="12192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6" name="Rectangle 29">
            <a:extLst>
              <a:ext uri="{FF2B5EF4-FFF2-40B4-BE49-F238E27FC236}">
                <a16:creationId xmlns:a16="http://schemas.microsoft.com/office/drawing/2014/main" id="{2773B06B-7204-B40A-4A3E-72718DB159E8}"/>
              </a:ext>
            </a:extLst>
          </p:cNvPr>
          <p:cNvSpPr>
            <a:spLocks noChangeArrowheads="1"/>
          </p:cNvSpPr>
          <p:nvPr/>
        </p:nvSpPr>
        <p:spPr bwMode="auto">
          <a:xfrm>
            <a:off x="1371600" y="13716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0" name="Rectangle 35">
            <a:extLst>
              <a:ext uri="{FF2B5EF4-FFF2-40B4-BE49-F238E27FC236}">
                <a16:creationId xmlns:a16="http://schemas.microsoft.com/office/drawing/2014/main" id="{9DF06A64-E6F0-9FB9-EE35-1613B8558521}"/>
              </a:ext>
            </a:extLst>
          </p:cNvPr>
          <p:cNvSpPr>
            <a:spLocks noChangeArrowheads="1"/>
          </p:cNvSpPr>
          <p:nvPr/>
        </p:nvSpPr>
        <p:spPr bwMode="auto">
          <a:xfrm>
            <a:off x="1524000" y="15240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7" name="Rectangle 38">
            <a:extLst>
              <a:ext uri="{FF2B5EF4-FFF2-40B4-BE49-F238E27FC236}">
                <a16:creationId xmlns:a16="http://schemas.microsoft.com/office/drawing/2014/main" id="{F8B2765E-A81F-CD05-F63A-0D4DC7EEA67E}"/>
              </a:ext>
            </a:extLst>
          </p:cNvPr>
          <p:cNvSpPr>
            <a:spLocks noChangeArrowheads="1"/>
          </p:cNvSpPr>
          <p:nvPr/>
        </p:nvSpPr>
        <p:spPr bwMode="auto">
          <a:xfrm>
            <a:off x="0" y="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61" name="Picture 2">
            <a:extLst>
              <a:ext uri="{FF2B5EF4-FFF2-40B4-BE49-F238E27FC236}">
                <a16:creationId xmlns:a16="http://schemas.microsoft.com/office/drawing/2014/main" id="{6E24310E-B30D-4DDB-55C1-A4576FB570E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23525541"/>
            <a:ext cx="12934663" cy="38861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Table 13">
            <a:extLst>
              <a:ext uri="{FF2B5EF4-FFF2-40B4-BE49-F238E27FC236}">
                <a16:creationId xmlns:a16="http://schemas.microsoft.com/office/drawing/2014/main" id="{10CFCC5B-D8F5-9171-FF48-C82CC824E1A6}"/>
              </a:ext>
            </a:extLst>
          </p:cNvPr>
          <p:cNvGraphicFramePr>
            <a:graphicFrameLocks noGrp="1"/>
          </p:cNvGraphicFramePr>
          <p:nvPr>
            <p:extLst>
              <p:ext uri="{D42A27DB-BD31-4B8C-83A1-F6EECF244321}">
                <p14:modId xmlns:p14="http://schemas.microsoft.com/office/powerpoint/2010/main" val="872903835"/>
              </p:ext>
            </p:extLst>
          </p:nvPr>
        </p:nvGraphicFramePr>
        <p:xfrm>
          <a:off x="15469546" y="6693204"/>
          <a:ext cx="13501550" cy="3240816"/>
        </p:xfrm>
        <a:graphic>
          <a:graphicData uri="http://schemas.openxmlformats.org/drawingml/2006/table">
            <a:tbl>
              <a:tblPr firstRow="1" firstCol="1" bandRow="1">
                <a:tableStyleId>{F5AB1C69-6EDB-4FF4-983F-18BD219EF322}</a:tableStyleId>
              </a:tblPr>
              <a:tblGrid>
                <a:gridCol w="1550873">
                  <a:extLst>
                    <a:ext uri="{9D8B030D-6E8A-4147-A177-3AD203B41FA5}">
                      <a16:colId xmlns:a16="http://schemas.microsoft.com/office/drawing/2014/main" val="3781940441"/>
                    </a:ext>
                  </a:extLst>
                </a:gridCol>
                <a:gridCol w="1947978">
                  <a:extLst>
                    <a:ext uri="{9D8B030D-6E8A-4147-A177-3AD203B41FA5}">
                      <a16:colId xmlns:a16="http://schemas.microsoft.com/office/drawing/2014/main" val="1178948795"/>
                    </a:ext>
                  </a:extLst>
                </a:gridCol>
                <a:gridCol w="2220897">
                  <a:extLst>
                    <a:ext uri="{9D8B030D-6E8A-4147-A177-3AD203B41FA5}">
                      <a16:colId xmlns:a16="http://schemas.microsoft.com/office/drawing/2014/main" val="1273004042"/>
                    </a:ext>
                  </a:extLst>
                </a:gridCol>
                <a:gridCol w="2007182">
                  <a:extLst>
                    <a:ext uri="{9D8B030D-6E8A-4147-A177-3AD203B41FA5}">
                      <a16:colId xmlns:a16="http://schemas.microsoft.com/office/drawing/2014/main" val="775444151"/>
                    </a:ext>
                  </a:extLst>
                </a:gridCol>
                <a:gridCol w="1910433">
                  <a:extLst>
                    <a:ext uri="{9D8B030D-6E8A-4147-A177-3AD203B41FA5}">
                      <a16:colId xmlns:a16="http://schemas.microsoft.com/office/drawing/2014/main" val="2451107631"/>
                    </a:ext>
                  </a:extLst>
                </a:gridCol>
                <a:gridCol w="1953754">
                  <a:extLst>
                    <a:ext uri="{9D8B030D-6E8A-4147-A177-3AD203B41FA5}">
                      <a16:colId xmlns:a16="http://schemas.microsoft.com/office/drawing/2014/main" val="1874151257"/>
                    </a:ext>
                  </a:extLst>
                </a:gridCol>
                <a:gridCol w="1910433">
                  <a:extLst>
                    <a:ext uri="{9D8B030D-6E8A-4147-A177-3AD203B41FA5}">
                      <a16:colId xmlns:a16="http://schemas.microsoft.com/office/drawing/2014/main" val="3680194959"/>
                    </a:ext>
                  </a:extLst>
                </a:gridCol>
              </a:tblGrid>
              <a:tr h="1533936">
                <a:tc>
                  <a:txBody>
                    <a:bodyPr/>
                    <a:lstStyle/>
                    <a:p>
                      <a:pPr marL="0" marR="0" algn="ctr">
                        <a:spcBef>
                          <a:spcPts val="0"/>
                        </a:spcBef>
                        <a:spcAft>
                          <a:spcPts val="0"/>
                        </a:spcAft>
                      </a:pPr>
                      <a:r>
                        <a:rPr lang="en-US" sz="2800" dirty="0">
                          <a:solidFill>
                            <a:schemeClr val="tx1"/>
                          </a:solidFill>
                          <a:effectLst/>
                        </a:rPr>
                        <a:t>Wattage</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Time (min)</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Temperature (°C)</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 Conversion Trial I</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 Conversion Trial II</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 Conversion Trial III</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solidFill>
                            <a:schemeClr val="tx1"/>
                          </a:solidFill>
                          <a:effectLst/>
                        </a:rPr>
                        <a:t>Average % Conversion</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3375771"/>
                  </a:ext>
                </a:extLst>
              </a:tr>
              <a:tr h="388681">
                <a:tc>
                  <a:txBody>
                    <a:bodyPr/>
                    <a:lstStyle/>
                    <a:p>
                      <a:pPr marL="0" marR="0" algn="ctr">
                        <a:spcBef>
                          <a:spcPts val="0"/>
                        </a:spcBef>
                        <a:spcAft>
                          <a:spcPts val="0"/>
                        </a:spcAft>
                      </a:pPr>
                      <a:r>
                        <a:rPr lang="en-US" sz="2800" dirty="0">
                          <a:solidFill>
                            <a:schemeClr val="tx1"/>
                          </a:solidFill>
                          <a:effectLst/>
                        </a:rPr>
                        <a:t>1200</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3</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120</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66.46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51.87</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61.22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59.85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70840545"/>
                  </a:ext>
                </a:extLst>
              </a:tr>
              <a:tr h="388681">
                <a:tc>
                  <a:txBody>
                    <a:bodyPr/>
                    <a:lstStyle/>
                    <a:p>
                      <a:pPr marL="0" marR="0" algn="ctr">
                        <a:spcBef>
                          <a:spcPts val="0"/>
                        </a:spcBef>
                        <a:spcAft>
                          <a:spcPts val="0"/>
                        </a:spcAft>
                      </a:pPr>
                      <a:r>
                        <a:rPr lang="en-US" sz="2800" dirty="0">
                          <a:solidFill>
                            <a:schemeClr val="tx1"/>
                          </a:solidFill>
                          <a:effectLst/>
                        </a:rPr>
                        <a:t>1200</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120</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57.38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61.18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52.99</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57.18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5914775"/>
                  </a:ext>
                </a:extLst>
              </a:tr>
              <a:tr h="388681">
                <a:tc>
                  <a:txBody>
                    <a:bodyPr/>
                    <a:lstStyle/>
                    <a:p>
                      <a:pPr marL="0" marR="0" algn="ctr">
                        <a:spcBef>
                          <a:spcPts val="0"/>
                        </a:spcBef>
                        <a:spcAft>
                          <a:spcPts val="0"/>
                        </a:spcAft>
                      </a:pPr>
                      <a:r>
                        <a:rPr lang="en-US" sz="2800" dirty="0">
                          <a:solidFill>
                            <a:schemeClr val="tx1"/>
                          </a:solidFill>
                          <a:effectLst/>
                        </a:rPr>
                        <a:t>1200</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7</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120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74.86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89.40</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70.79</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78.35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19983818"/>
                  </a:ext>
                </a:extLst>
              </a:tr>
              <a:tr h="388681">
                <a:tc>
                  <a:txBody>
                    <a:bodyPr/>
                    <a:lstStyle/>
                    <a:p>
                      <a:pPr marL="0" marR="0" algn="ctr">
                        <a:spcBef>
                          <a:spcPts val="0"/>
                        </a:spcBef>
                        <a:spcAft>
                          <a:spcPts val="0"/>
                        </a:spcAft>
                      </a:pPr>
                      <a:r>
                        <a:rPr lang="en-US" sz="2800" dirty="0">
                          <a:solidFill>
                            <a:schemeClr val="tx1"/>
                          </a:solidFill>
                          <a:effectLst/>
                        </a:rPr>
                        <a:t>1200</a:t>
                      </a:r>
                      <a:endPar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10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120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41.70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a:effectLst/>
                        </a:rPr>
                        <a:t>68.76</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62.41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800" dirty="0">
                          <a:effectLst/>
                        </a:rPr>
                        <a:t>57.62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42620206"/>
                  </a:ext>
                </a:extLst>
              </a:tr>
            </a:tbl>
          </a:graphicData>
        </a:graphic>
      </p:graphicFrame>
      <p:pic>
        <p:nvPicPr>
          <p:cNvPr id="16" name="Picture 15" descr="Chart, histogram&#10;&#10;Description automatically generated">
            <a:extLst>
              <a:ext uri="{FF2B5EF4-FFF2-40B4-BE49-F238E27FC236}">
                <a16:creationId xmlns:a16="http://schemas.microsoft.com/office/drawing/2014/main" id="{BD967D17-001E-1571-D30A-26AC6131503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196271" y="10196703"/>
            <a:ext cx="11498657" cy="6058958"/>
          </a:xfrm>
          <a:prstGeom prst="rect">
            <a:avLst/>
          </a:prstGeom>
        </p:spPr>
      </p:pic>
      <p:pic>
        <p:nvPicPr>
          <p:cNvPr id="18" name="Picture 17" descr="Chart, histogram&#10;&#10;Description automatically generated">
            <a:extLst>
              <a:ext uri="{FF2B5EF4-FFF2-40B4-BE49-F238E27FC236}">
                <a16:creationId xmlns:a16="http://schemas.microsoft.com/office/drawing/2014/main" id="{C8E98C9F-69BE-F9F3-8E72-BE71E42CB3A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196271" y="17308708"/>
            <a:ext cx="11498657" cy="6285076"/>
          </a:xfrm>
          <a:prstGeom prst="rect">
            <a:avLst/>
          </a:prstGeom>
        </p:spPr>
      </p:pic>
      <p:pic>
        <p:nvPicPr>
          <p:cNvPr id="20" name="Picture 19" descr="Chart, histogram&#10;&#10;Description automatically generated">
            <a:extLst>
              <a:ext uri="{FF2B5EF4-FFF2-40B4-BE49-F238E27FC236}">
                <a16:creationId xmlns:a16="http://schemas.microsoft.com/office/drawing/2014/main" id="{271C5A25-52F3-C135-96C7-20F2CE62DD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196272" y="24667696"/>
            <a:ext cx="11498656" cy="6128978"/>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15443</TotalTime>
  <Words>1372</Words>
  <Application>Microsoft Macintosh PowerPoint</Application>
  <PresentationFormat>Custom</PresentationFormat>
  <Paragraphs>125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 template</dc:title>
  <dc:creator>Jay Buckley</dc:creator>
  <dc:description>Call if we can help   800-590-7850_x000d_
_x000d_
(c) Copyright MegaPrint 2001</dc:description>
  <cp:lastModifiedBy>Faraday, Caroline</cp:lastModifiedBy>
  <cp:revision>599</cp:revision>
  <cp:lastPrinted>2000-08-03T00:31:24Z</cp:lastPrinted>
  <dcterms:created xsi:type="dcterms:W3CDTF">2000-02-09T15:01:13Z</dcterms:created>
  <dcterms:modified xsi:type="dcterms:W3CDTF">2023-03-18T19:01:50Z</dcterms:modified>
</cp:coreProperties>
</file>