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56" r:id="rId5"/>
  </p:sldIdLst>
  <p:sldSz cx="43891200" cy="329184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4BA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105"/>
    <p:restoredTop sz="94757"/>
  </p:normalViewPr>
  <p:slideViewPr>
    <p:cSldViewPr snapToGrid="0" snapToObjects="1">
      <p:cViewPr varScale="1">
        <p:scale>
          <a:sx n="22" d="100"/>
          <a:sy n="22" d="100"/>
        </p:scale>
        <p:origin x="424" y="3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104163216918828"/>
          <c:y val="1.4835717526239149E-2"/>
          <c:w val="0.70667314581193719"/>
          <c:h val="0.97032856494752173"/>
        </c:manualLayout>
      </c:layout>
      <c:pieChart>
        <c:varyColors val="1"/>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0.01649</cdr:x>
      <cdr:y>0</cdr:y>
    </cdr:from>
    <cdr:to>
      <cdr:x>0.5</cdr:x>
      <cdr:y>0.5785</cdr:y>
    </cdr:to>
    <cdr:sp macro="" textlink="">
      <cdr:nvSpPr>
        <cdr:cNvPr id="2" name="Rounded Rectangle 1">
          <a:extLst xmlns:a="http://schemas.openxmlformats.org/drawingml/2006/main">
            <a:ext uri="{FF2B5EF4-FFF2-40B4-BE49-F238E27FC236}">
              <a16:creationId xmlns:a16="http://schemas.microsoft.com/office/drawing/2014/main" id="{27E2CF22-F5EB-E346-B4C4-2ABE5EF560A5}"/>
            </a:ext>
          </a:extLst>
        </cdr:cNvPr>
        <cdr:cNvSpPr/>
      </cdr:nvSpPr>
      <cdr:spPr>
        <a:xfrm xmlns:a="http://schemas.openxmlformats.org/drawingml/2006/main">
          <a:off x="213270" y="-16678326"/>
          <a:ext cx="6251574" cy="5447444"/>
        </a:xfrm>
        <a:prstGeom xmlns:a="http://schemas.openxmlformats.org/drawingml/2006/main" prst="roundRect">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pPr algn="ctr"/>
          <a:r>
            <a:rPr lang="en-US" sz="5500" b="1" dirty="0">
              <a:latin typeface="Optima" panose="02000503060000020004" pitchFamily="2" charset="0"/>
            </a:rPr>
            <a:t>Statistics have shown that 92% of drugs fail in human clinical trials.</a:t>
          </a: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5873CF0-E818-3D4D-943B-513DCF762125}" type="datetimeFigureOut">
              <a:rPr lang="en-US" smtClean="0"/>
              <a:t>4/18/23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01AC06-6720-984D-AE1C-AAB0EB69BC21}" type="slidenum">
              <a:rPr lang="en-US" smtClean="0"/>
              <a:t>‹#›</a:t>
            </a:fld>
            <a:endParaRPr lang="en-US"/>
          </a:p>
        </p:txBody>
      </p:sp>
    </p:spTree>
    <p:extLst>
      <p:ext uri="{BB962C8B-B14F-4D97-AF65-F5344CB8AC3E}">
        <p14:creationId xmlns:p14="http://schemas.microsoft.com/office/powerpoint/2010/main" val="3294588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873CF0-E818-3D4D-943B-513DCF762125}" type="datetimeFigureOut">
              <a:rPr lang="en-US" smtClean="0"/>
              <a:t>4/18/23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01AC06-6720-984D-AE1C-AAB0EB69BC21}" type="slidenum">
              <a:rPr lang="en-US" smtClean="0"/>
              <a:t>‹#›</a:t>
            </a:fld>
            <a:endParaRPr lang="en-US"/>
          </a:p>
        </p:txBody>
      </p:sp>
    </p:spTree>
    <p:extLst>
      <p:ext uri="{BB962C8B-B14F-4D97-AF65-F5344CB8AC3E}">
        <p14:creationId xmlns:p14="http://schemas.microsoft.com/office/powerpoint/2010/main" val="877906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873CF0-E818-3D4D-943B-513DCF762125}" type="datetimeFigureOut">
              <a:rPr lang="en-US" smtClean="0"/>
              <a:t>4/18/23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01AC06-6720-984D-AE1C-AAB0EB69BC21}" type="slidenum">
              <a:rPr lang="en-US" smtClean="0"/>
              <a:t>‹#›</a:t>
            </a:fld>
            <a:endParaRPr lang="en-US"/>
          </a:p>
        </p:txBody>
      </p:sp>
    </p:spTree>
    <p:extLst>
      <p:ext uri="{BB962C8B-B14F-4D97-AF65-F5344CB8AC3E}">
        <p14:creationId xmlns:p14="http://schemas.microsoft.com/office/powerpoint/2010/main" val="1898363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873CF0-E818-3D4D-943B-513DCF762125}" type="datetimeFigureOut">
              <a:rPr lang="en-US" smtClean="0"/>
              <a:t>4/18/23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01AC06-6720-984D-AE1C-AAB0EB69BC21}" type="slidenum">
              <a:rPr lang="en-US" smtClean="0"/>
              <a:t>‹#›</a:t>
            </a:fld>
            <a:endParaRPr lang="en-US"/>
          </a:p>
        </p:txBody>
      </p:sp>
    </p:spTree>
    <p:extLst>
      <p:ext uri="{BB962C8B-B14F-4D97-AF65-F5344CB8AC3E}">
        <p14:creationId xmlns:p14="http://schemas.microsoft.com/office/powerpoint/2010/main" val="1537047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5873CF0-E818-3D4D-943B-513DCF762125}" type="datetimeFigureOut">
              <a:rPr lang="en-US" smtClean="0"/>
              <a:t>4/18/23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01AC06-6720-984D-AE1C-AAB0EB69BC21}" type="slidenum">
              <a:rPr lang="en-US" smtClean="0"/>
              <a:t>‹#›</a:t>
            </a:fld>
            <a:endParaRPr lang="en-US"/>
          </a:p>
        </p:txBody>
      </p:sp>
    </p:spTree>
    <p:extLst>
      <p:ext uri="{BB962C8B-B14F-4D97-AF65-F5344CB8AC3E}">
        <p14:creationId xmlns:p14="http://schemas.microsoft.com/office/powerpoint/2010/main" val="3164312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873CF0-E818-3D4D-943B-513DCF762125}" type="datetimeFigureOut">
              <a:rPr lang="en-US" smtClean="0"/>
              <a:t>4/18/23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01AC06-6720-984D-AE1C-AAB0EB69BC21}" type="slidenum">
              <a:rPr lang="en-US" smtClean="0"/>
              <a:t>‹#›</a:t>
            </a:fld>
            <a:endParaRPr lang="en-US"/>
          </a:p>
        </p:txBody>
      </p:sp>
    </p:spTree>
    <p:extLst>
      <p:ext uri="{BB962C8B-B14F-4D97-AF65-F5344CB8AC3E}">
        <p14:creationId xmlns:p14="http://schemas.microsoft.com/office/powerpoint/2010/main" val="3538351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5873CF0-E818-3D4D-943B-513DCF762125}" type="datetimeFigureOut">
              <a:rPr lang="en-US" smtClean="0"/>
              <a:t>4/18/23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01AC06-6720-984D-AE1C-AAB0EB69BC21}" type="slidenum">
              <a:rPr lang="en-US" smtClean="0"/>
              <a:t>‹#›</a:t>
            </a:fld>
            <a:endParaRPr lang="en-US"/>
          </a:p>
        </p:txBody>
      </p:sp>
    </p:spTree>
    <p:extLst>
      <p:ext uri="{BB962C8B-B14F-4D97-AF65-F5344CB8AC3E}">
        <p14:creationId xmlns:p14="http://schemas.microsoft.com/office/powerpoint/2010/main" val="2032261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5873CF0-E818-3D4D-943B-513DCF762125}" type="datetimeFigureOut">
              <a:rPr lang="en-US" smtClean="0"/>
              <a:t>4/18/23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01AC06-6720-984D-AE1C-AAB0EB69BC21}" type="slidenum">
              <a:rPr lang="en-US" smtClean="0"/>
              <a:t>‹#›</a:t>
            </a:fld>
            <a:endParaRPr lang="en-US"/>
          </a:p>
        </p:txBody>
      </p:sp>
    </p:spTree>
    <p:extLst>
      <p:ext uri="{BB962C8B-B14F-4D97-AF65-F5344CB8AC3E}">
        <p14:creationId xmlns:p14="http://schemas.microsoft.com/office/powerpoint/2010/main" val="3763083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873CF0-E818-3D4D-943B-513DCF762125}" type="datetimeFigureOut">
              <a:rPr lang="en-US" smtClean="0"/>
              <a:t>4/18/23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01AC06-6720-984D-AE1C-AAB0EB69BC21}" type="slidenum">
              <a:rPr lang="en-US" smtClean="0"/>
              <a:t>‹#›</a:t>
            </a:fld>
            <a:endParaRPr lang="en-US"/>
          </a:p>
        </p:txBody>
      </p:sp>
    </p:spTree>
    <p:extLst>
      <p:ext uri="{BB962C8B-B14F-4D97-AF65-F5344CB8AC3E}">
        <p14:creationId xmlns:p14="http://schemas.microsoft.com/office/powerpoint/2010/main" val="31857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Edit Master text styles</a:t>
            </a:r>
          </a:p>
        </p:txBody>
      </p:sp>
      <p:sp>
        <p:nvSpPr>
          <p:cNvPr id="5" name="Date Placeholder 4"/>
          <p:cNvSpPr>
            <a:spLocks noGrp="1"/>
          </p:cNvSpPr>
          <p:nvPr>
            <p:ph type="dt" sz="half" idx="10"/>
          </p:nvPr>
        </p:nvSpPr>
        <p:spPr/>
        <p:txBody>
          <a:bodyPr/>
          <a:lstStyle/>
          <a:p>
            <a:fld id="{F5873CF0-E818-3D4D-943B-513DCF762125}" type="datetimeFigureOut">
              <a:rPr lang="en-US" smtClean="0"/>
              <a:t>4/18/23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01AC06-6720-984D-AE1C-AAB0EB69BC21}" type="slidenum">
              <a:rPr lang="en-US" smtClean="0"/>
              <a:t>‹#›</a:t>
            </a:fld>
            <a:endParaRPr lang="en-US"/>
          </a:p>
        </p:txBody>
      </p:sp>
    </p:spTree>
    <p:extLst>
      <p:ext uri="{BB962C8B-B14F-4D97-AF65-F5344CB8AC3E}">
        <p14:creationId xmlns:p14="http://schemas.microsoft.com/office/powerpoint/2010/main" val="1317362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Edit Master text styles</a:t>
            </a:r>
          </a:p>
        </p:txBody>
      </p:sp>
      <p:sp>
        <p:nvSpPr>
          <p:cNvPr id="5" name="Date Placeholder 4"/>
          <p:cNvSpPr>
            <a:spLocks noGrp="1"/>
          </p:cNvSpPr>
          <p:nvPr>
            <p:ph type="dt" sz="half" idx="10"/>
          </p:nvPr>
        </p:nvSpPr>
        <p:spPr/>
        <p:txBody>
          <a:bodyPr/>
          <a:lstStyle/>
          <a:p>
            <a:fld id="{F5873CF0-E818-3D4D-943B-513DCF762125}" type="datetimeFigureOut">
              <a:rPr lang="en-US" smtClean="0"/>
              <a:t>4/18/23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01AC06-6720-984D-AE1C-AAB0EB69BC21}" type="slidenum">
              <a:rPr lang="en-US" smtClean="0"/>
              <a:t>‹#›</a:t>
            </a:fld>
            <a:endParaRPr lang="en-US"/>
          </a:p>
        </p:txBody>
      </p:sp>
    </p:spTree>
    <p:extLst>
      <p:ext uri="{BB962C8B-B14F-4D97-AF65-F5344CB8AC3E}">
        <p14:creationId xmlns:p14="http://schemas.microsoft.com/office/powerpoint/2010/main" val="1467144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F5873CF0-E818-3D4D-943B-513DCF762125}" type="datetimeFigureOut">
              <a:rPr lang="en-US" smtClean="0"/>
              <a:t>4/18/23</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3A01AC06-6720-984D-AE1C-AAB0EB69BC21}" type="slidenum">
              <a:rPr lang="en-US" smtClean="0"/>
              <a:t>‹#›</a:t>
            </a:fld>
            <a:endParaRPr lang="en-US"/>
          </a:p>
        </p:txBody>
      </p:sp>
    </p:spTree>
    <p:extLst>
      <p:ext uri="{BB962C8B-B14F-4D97-AF65-F5344CB8AC3E}">
        <p14:creationId xmlns:p14="http://schemas.microsoft.com/office/powerpoint/2010/main" val="23328688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5.svg"/><Relationship Id="rId2" Type="http://schemas.openxmlformats.org/officeDocument/2006/relationships/chart" Target="../charts/chart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74BAFF"/>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352022F0-D88F-1246-9F1C-47723AD72CBA}"/>
              </a:ext>
            </a:extLst>
          </p:cNvPr>
          <p:cNvSpPr txBox="1"/>
          <p:nvPr/>
        </p:nvSpPr>
        <p:spPr>
          <a:xfrm>
            <a:off x="0" y="-69896"/>
            <a:ext cx="43891200" cy="5730240"/>
          </a:xfrm>
          <a:prstGeom prst="rect">
            <a:avLst/>
          </a:prstGeom>
          <a:solidFill>
            <a:schemeClr val="accent1">
              <a:lumMod val="50000"/>
            </a:schemeClr>
          </a:solidFill>
          <a:ln>
            <a:solidFill>
              <a:schemeClr val="accent1">
                <a:lumMod val="60000"/>
                <a:lumOff val="40000"/>
              </a:schemeClr>
            </a:solidFill>
          </a:ln>
        </p:spPr>
        <p:txBody>
          <a:bodyPr wrap="square" rtlCol="0">
            <a:spAutoFit/>
          </a:bodyPr>
          <a:lstStyle/>
          <a:p>
            <a:endParaRPr lang="en-US" dirty="0"/>
          </a:p>
        </p:txBody>
      </p:sp>
      <p:sp>
        <p:nvSpPr>
          <p:cNvPr id="2" name="Title 1">
            <a:extLst>
              <a:ext uri="{FF2B5EF4-FFF2-40B4-BE49-F238E27FC236}">
                <a16:creationId xmlns:a16="http://schemas.microsoft.com/office/drawing/2014/main" id="{CAA20BE9-403B-1448-9837-40833B496779}"/>
              </a:ext>
            </a:extLst>
          </p:cNvPr>
          <p:cNvSpPr>
            <a:spLocks noGrp="1"/>
          </p:cNvSpPr>
          <p:nvPr>
            <p:ph type="ctrTitle"/>
          </p:nvPr>
        </p:nvSpPr>
        <p:spPr>
          <a:xfrm>
            <a:off x="18097019" y="15547166"/>
            <a:ext cx="23698521" cy="4069346"/>
          </a:xfrm>
          <a:solidFill>
            <a:schemeClr val="accent1">
              <a:lumMod val="50000"/>
            </a:schemeClr>
          </a:solidFill>
          <a:ln>
            <a:noFill/>
          </a:ln>
        </p:spPr>
        <p:txBody>
          <a:bodyPr>
            <a:noAutofit/>
          </a:bodyPr>
          <a:lstStyle/>
          <a:p>
            <a:r>
              <a:rPr lang="en-US" sz="7500" b="1" dirty="0">
                <a:solidFill>
                  <a:schemeClr val="bg1"/>
                </a:solidFill>
                <a:effectLst/>
                <a:latin typeface="Optima" panose="02000503060000020004" pitchFamily="2" charset="0"/>
                <a:ea typeface="Palatino" pitchFamily="2" charset="77"/>
              </a:rPr>
              <a:t>History of events and the rise of technological advances will influence scientific research to evolve in how it is conducted regarding animal testing</a:t>
            </a:r>
            <a:endParaRPr lang="en-US" sz="7500" b="1" dirty="0">
              <a:solidFill>
                <a:schemeClr val="bg1"/>
              </a:solidFill>
              <a:latin typeface="Optima" panose="02000503060000020004" pitchFamily="2" charset="0"/>
              <a:ea typeface="Palatino" pitchFamily="2" charset="77"/>
            </a:endParaRPr>
          </a:p>
        </p:txBody>
      </p:sp>
      <p:sp>
        <p:nvSpPr>
          <p:cNvPr id="4" name="TextBox 3">
            <a:extLst>
              <a:ext uri="{FF2B5EF4-FFF2-40B4-BE49-F238E27FC236}">
                <a16:creationId xmlns:a16="http://schemas.microsoft.com/office/drawing/2014/main" id="{19AAD7CE-EF43-8248-9770-71455449FC61}"/>
              </a:ext>
            </a:extLst>
          </p:cNvPr>
          <p:cNvSpPr txBox="1"/>
          <p:nvPr/>
        </p:nvSpPr>
        <p:spPr>
          <a:xfrm>
            <a:off x="0" y="449994"/>
            <a:ext cx="43891200" cy="1523494"/>
          </a:xfrm>
          <a:prstGeom prst="rect">
            <a:avLst/>
          </a:prstGeom>
          <a:noFill/>
        </p:spPr>
        <p:txBody>
          <a:bodyPr wrap="square" rtlCol="0">
            <a:spAutoFit/>
          </a:bodyPr>
          <a:lstStyle/>
          <a:p>
            <a:pPr algn="ctr"/>
            <a:r>
              <a:rPr lang="en-US" sz="9300" b="1" dirty="0">
                <a:solidFill>
                  <a:schemeClr val="bg1"/>
                </a:solidFill>
                <a:latin typeface="Palatino" pitchFamily="2" charset="77"/>
                <a:ea typeface="Palatino" pitchFamily="2" charset="77"/>
                <a:cs typeface="Calibri" panose="020F0502020204030204" pitchFamily="34" charset="0"/>
              </a:rPr>
              <a:t>An Analysis of Animal Testing in Medical Research and Ethical Considerations</a:t>
            </a:r>
          </a:p>
        </p:txBody>
      </p:sp>
      <p:sp>
        <p:nvSpPr>
          <p:cNvPr id="5" name="TextBox 4">
            <a:extLst>
              <a:ext uri="{FF2B5EF4-FFF2-40B4-BE49-F238E27FC236}">
                <a16:creationId xmlns:a16="http://schemas.microsoft.com/office/drawing/2014/main" id="{788A2085-0E21-AC47-B015-3675993C83EC}"/>
              </a:ext>
            </a:extLst>
          </p:cNvPr>
          <p:cNvSpPr txBox="1"/>
          <p:nvPr/>
        </p:nvSpPr>
        <p:spPr>
          <a:xfrm>
            <a:off x="0" y="3113608"/>
            <a:ext cx="43891200" cy="2308324"/>
          </a:xfrm>
          <a:prstGeom prst="rect">
            <a:avLst/>
          </a:prstGeom>
          <a:noFill/>
        </p:spPr>
        <p:txBody>
          <a:bodyPr wrap="square" rtlCol="0">
            <a:spAutoFit/>
          </a:bodyPr>
          <a:lstStyle/>
          <a:p>
            <a:pPr algn="ctr"/>
            <a:r>
              <a:rPr lang="en-US" sz="7200" i="1" dirty="0">
                <a:solidFill>
                  <a:schemeClr val="bg1"/>
                </a:solidFill>
                <a:latin typeface="Palatino" pitchFamily="2" charset="77"/>
                <a:ea typeface="Palatino" pitchFamily="2" charset="77"/>
              </a:rPr>
              <a:t>Diana Santini, Davis &amp; Henley College of Nursing</a:t>
            </a:r>
          </a:p>
          <a:p>
            <a:pPr algn="ctr"/>
            <a:r>
              <a:rPr lang="en-US" sz="7200" i="1" dirty="0">
                <a:solidFill>
                  <a:schemeClr val="bg1"/>
                </a:solidFill>
                <a:latin typeface="Palatino" pitchFamily="2" charset="77"/>
                <a:ea typeface="Palatino" pitchFamily="2" charset="77"/>
              </a:rPr>
              <a:t>Thomas More Honors Program</a:t>
            </a:r>
          </a:p>
        </p:txBody>
      </p:sp>
      <p:sp>
        <p:nvSpPr>
          <p:cNvPr id="11" name="TextBox 10">
            <a:extLst>
              <a:ext uri="{FF2B5EF4-FFF2-40B4-BE49-F238E27FC236}">
                <a16:creationId xmlns:a16="http://schemas.microsoft.com/office/drawing/2014/main" id="{F91B0380-F941-CD4A-9E41-15827C047312}"/>
              </a:ext>
            </a:extLst>
          </p:cNvPr>
          <p:cNvSpPr txBox="1"/>
          <p:nvPr/>
        </p:nvSpPr>
        <p:spPr>
          <a:xfrm>
            <a:off x="34089785" y="20990547"/>
            <a:ext cx="9572898" cy="1323439"/>
          </a:xfrm>
          <a:prstGeom prst="rect">
            <a:avLst/>
          </a:prstGeom>
          <a:noFill/>
        </p:spPr>
        <p:txBody>
          <a:bodyPr wrap="square" rtlCol="0">
            <a:spAutoFit/>
          </a:bodyPr>
          <a:lstStyle/>
          <a:p>
            <a:r>
              <a:rPr lang="en-US" sz="8000" b="1" dirty="0">
                <a:solidFill>
                  <a:schemeClr val="accent1">
                    <a:lumMod val="50000"/>
                  </a:schemeClr>
                </a:solidFill>
                <a:latin typeface="Palatino" pitchFamily="2" charset="77"/>
                <a:ea typeface="Palatino" pitchFamily="2" charset="77"/>
              </a:rPr>
              <a:t>Future Implications</a:t>
            </a:r>
          </a:p>
        </p:txBody>
      </p:sp>
      <p:sp>
        <p:nvSpPr>
          <p:cNvPr id="12" name="TextBox 11">
            <a:extLst>
              <a:ext uri="{FF2B5EF4-FFF2-40B4-BE49-F238E27FC236}">
                <a16:creationId xmlns:a16="http://schemas.microsoft.com/office/drawing/2014/main" id="{A64C766F-0D5A-C14D-86B0-13F632F0E1E3}"/>
              </a:ext>
            </a:extLst>
          </p:cNvPr>
          <p:cNvSpPr txBox="1"/>
          <p:nvPr/>
        </p:nvSpPr>
        <p:spPr>
          <a:xfrm>
            <a:off x="93703" y="21454842"/>
            <a:ext cx="21328828" cy="10956846"/>
          </a:xfrm>
          <a:prstGeom prst="rect">
            <a:avLst/>
          </a:prstGeom>
          <a:noFill/>
        </p:spPr>
        <p:txBody>
          <a:bodyPr wrap="square" rtlCol="0">
            <a:spAutoFit/>
          </a:bodyPr>
          <a:lstStyle/>
          <a:p>
            <a:r>
              <a:rPr lang="en-US" sz="6600" i="1" dirty="0">
                <a:solidFill>
                  <a:schemeClr val="accent1">
                    <a:lumMod val="50000"/>
                  </a:schemeClr>
                </a:solidFill>
                <a:latin typeface="Optima" panose="02000503060000020004" pitchFamily="2" charset="0"/>
                <a:ea typeface="Palatino" pitchFamily="2" charset="77"/>
              </a:rPr>
              <a:t>Evidence.</a:t>
            </a:r>
          </a:p>
          <a:p>
            <a:pPr marL="857250" indent="-857250">
              <a:buFont typeface="Wingdings" pitchFamily="2" charset="2"/>
              <a:buChar char="Ø"/>
            </a:pPr>
            <a:r>
              <a:rPr lang="en-US" sz="4000" dirty="0">
                <a:solidFill>
                  <a:schemeClr val="accent1">
                    <a:lumMod val="50000"/>
                  </a:schemeClr>
                </a:solidFill>
                <a:latin typeface="Optima" panose="02000503060000020004" pitchFamily="2" charset="0"/>
                <a:ea typeface="Palatino" pitchFamily="2" charset="77"/>
              </a:rPr>
              <a:t>Decades of attempts to develop treatments for diseases including asthma, stroke, and Alzheimer’s using animals have failed to translate to humans, leaving patients with inadequate treatments or without treatments at all (Archibald 1).</a:t>
            </a:r>
          </a:p>
          <a:p>
            <a:pPr marL="857250" indent="-857250">
              <a:buFont typeface="Wingdings" pitchFamily="2" charset="2"/>
              <a:buChar char="Ø"/>
            </a:pPr>
            <a:r>
              <a:rPr lang="en-US" sz="4000" dirty="0">
                <a:solidFill>
                  <a:schemeClr val="accent1">
                    <a:lumMod val="50000"/>
                  </a:schemeClr>
                </a:solidFill>
                <a:latin typeface="Optima" panose="02000503060000020004" pitchFamily="2" charset="0"/>
                <a:ea typeface="Palatino" pitchFamily="2" charset="77"/>
              </a:rPr>
              <a:t>In 2006, a study was conducted for a CD28 super agonist antibody, known as TGN12. With original testing conducted on mice and primates, no adverse effects were noted. However, when this antibody was tested in humans, it was immediately withdrawn from phase 1 clinical trials and volunteers had to be taken to intensive care unit 8 h after drug infusion due to multiorgan failure (</a:t>
            </a:r>
            <a:r>
              <a:rPr lang="en-US" sz="4000" dirty="0" err="1">
                <a:solidFill>
                  <a:schemeClr val="accent1">
                    <a:lumMod val="50000"/>
                  </a:schemeClr>
                </a:solidFill>
                <a:latin typeface="Optima" panose="02000503060000020004" pitchFamily="2" charset="0"/>
                <a:ea typeface="Palatino" pitchFamily="2" charset="77"/>
              </a:rPr>
              <a:t>Attarwala</a:t>
            </a:r>
            <a:r>
              <a:rPr lang="en-US" sz="4000" dirty="0">
                <a:solidFill>
                  <a:schemeClr val="accent1">
                    <a:lumMod val="50000"/>
                  </a:schemeClr>
                </a:solidFill>
                <a:latin typeface="Optima" panose="02000503060000020004" pitchFamily="2" charset="0"/>
                <a:ea typeface="Palatino" pitchFamily="2" charset="77"/>
              </a:rPr>
              <a:t>).</a:t>
            </a:r>
          </a:p>
          <a:p>
            <a:pPr marL="857250" indent="-857250">
              <a:buFont typeface="Wingdings" pitchFamily="2" charset="2"/>
              <a:buChar char="Ø"/>
            </a:pPr>
            <a:r>
              <a:rPr lang="en-US" sz="4000" dirty="0">
                <a:solidFill>
                  <a:schemeClr val="accent1">
                    <a:lumMod val="50000"/>
                  </a:schemeClr>
                </a:solidFill>
                <a:latin typeface="Optima" panose="02000503060000020004" pitchFamily="2" charset="0"/>
                <a:ea typeface="Palatino" pitchFamily="2" charset="77"/>
              </a:rPr>
              <a:t>The Center for Drug Evaluation and Research established the ‘International council for harmonization of technical requirements for pharmaceuticals for human use’ (ICH). The goal of this initiative was to bring about greater harmony of the requirements of drug testing between the United States, Japan, and Europe.</a:t>
            </a:r>
          </a:p>
          <a:p>
            <a:pPr marL="857250" indent="-857250">
              <a:buFont typeface="Wingdings" pitchFamily="2" charset="2"/>
              <a:buChar char="Ø"/>
            </a:pPr>
            <a:r>
              <a:rPr lang="en-US" sz="4000" dirty="0">
                <a:solidFill>
                  <a:schemeClr val="accent1">
                    <a:lumMod val="50000"/>
                  </a:schemeClr>
                </a:solidFill>
                <a:latin typeface="Optima" panose="02000503060000020004" pitchFamily="2" charset="0"/>
                <a:ea typeface="Palatino" pitchFamily="2" charset="77"/>
              </a:rPr>
              <a:t>Methods such as ‘organs-on-a-chip’ and computational approaches will soon replace animal testing as the default option for biomedical experiments. The organ-on-a-chip is created to replicate human cell-based models, ranging from 2-4 organ combinations to 10 or more organs. </a:t>
            </a:r>
          </a:p>
        </p:txBody>
      </p:sp>
      <p:graphicFrame>
        <p:nvGraphicFramePr>
          <p:cNvPr id="13" name="Chart 12">
            <a:extLst>
              <a:ext uri="{FF2B5EF4-FFF2-40B4-BE49-F238E27FC236}">
                <a16:creationId xmlns:a16="http://schemas.microsoft.com/office/drawing/2014/main" id="{1108DE6F-8FC2-464D-9DAC-E74750D319C2}"/>
              </a:ext>
            </a:extLst>
          </p:cNvPr>
          <p:cNvGraphicFramePr/>
          <p:nvPr>
            <p:extLst>
              <p:ext uri="{D42A27DB-BD31-4B8C-83A1-F6EECF244321}">
                <p14:modId xmlns:p14="http://schemas.microsoft.com/office/powerpoint/2010/main" val="2113577626"/>
              </p:ext>
            </p:extLst>
          </p:nvPr>
        </p:nvGraphicFramePr>
        <p:xfrm>
          <a:off x="93703" y="14171545"/>
          <a:ext cx="12929689" cy="9416464"/>
        </p:xfrm>
        <a:graphic>
          <a:graphicData uri="http://schemas.openxmlformats.org/drawingml/2006/chart">
            <c:chart xmlns:c="http://schemas.openxmlformats.org/drawingml/2006/chart" xmlns:r="http://schemas.openxmlformats.org/officeDocument/2006/relationships" r:id="rId2"/>
          </a:graphicData>
        </a:graphic>
      </p:graphicFrame>
      <p:sp>
        <p:nvSpPr>
          <p:cNvPr id="14" name="TextBox 13">
            <a:extLst>
              <a:ext uri="{FF2B5EF4-FFF2-40B4-BE49-F238E27FC236}">
                <a16:creationId xmlns:a16="http://schemas.microsoft.com/office/drawing/2014/main" id="{D3E505DF-8E94-B242-BA21-E8CD09E06365}"/>
              </a:ext>
            </a:extLst>
          </p:cNvPr>
          <p:cNvSpPr txBox="1"/>
          <p:nvPr/>
        </p:nvSpPr>
        <p:spPr>
          <a:xfrm>
            <a:off x="643164" y="5825733"/>
            <a:ext cx="14444435" cy="9048631"/>
          </a:xfrm>
          <a:prstGeom prst="rect">
            <a:avLst/>
          </a:prstGeom>
          <a:noFill/>
        </p:spPr>
        <p:txBody>
          <a:bodyPr wrap="square" rtlCol="0">
            <a:spAutoFit/>
          </a:bodyPr>
          <a:lstStyle/>
          <a:p>
            <a:r>
              <a:rPr lang="en-US" sz="6000" i="1" dirty="0">
                <a:solidFill>
                  <a:srgbClr val="002060"/>
                </a:solidFill>
                <a:latin typeface="Optima" panose="02000503060000020004" pitchFamily="2" charset="0"/>
                <a:ea typeface="Palatino" pitchFamily="2" charset="77"/>
              </a:rPr>
              <a:t>Introduction</a:t>
            </a:r>
            <a:r>
              <a:rPr lang="en-US" sz="6600" i="1" dirty="0">
                <a:solidFill>
                  <a:srgbClr val="002060"/>
                </a:solidFill>
                <a:latin typeface="Optima" panose="02000503060000020004" pitchFamily="2" charset="0"/>
                <a:ea typeface="Palatino" pitchFamily="2" charset="77"/>
              </a:rPr>
              <a:t> </a:t>
            </a:r>
            <a:r>
              <a:rPr lang="en-US" sz="5000" dirty="0">
                <a:solidFill>
                  <a:srgbClr val="002060"/>
                </a:solidFill>
                <a:effectLst/>
                <a:latin typeface="Optima" panose="02000503060000020004" pitchFamily="2" charset="0"/>
                <a:ea typeface="Times New Roman" panose="02020603050405020304" pitchFamily="18" charset="0"/>
              </a:rPr>
              <a:t>The use of animal testing in medical research has been the gold standard for gathering information and determining safety and efficacy for pharmaceutical candidates. While animal testing has been considered an essential component in medical research, evidence has shown that it has become an ethical issue in not only animals, but humans as well, delaying the development of medical treatments and providing inaccurate predictions of safety use in human administration.</a:t>
            </a:r>
            <a:endParaRPr lang="en-US" sz="5000" dirty="0">
              <a:solidFill>
                <a:srgbClr val="002060"/>
              </a:solidFill>
              <a:effectLst/>
              <a:latin typeface="Optima" panose="02000503060000020004" pitchFamily="2" charset="0"/>
              <a:ea typeface="Arial" panose="020B0604020202020204" pitchFamily="34" charset="0"/>
            </a:endParaRPr>
          </a:p>
          <a:p>
            <a:endParaRPr lang="en-US" sz="6600" dirty="0">
              <a:solidFill>
                <a:schemeClr val="accent1">
                  <a:lumMod val="50000"/>
                </a:schemeClr>
              </a:solidFill>
              <a:latin typeface="Optima" panose="02000503060000020004" pitchFamily="2" charset="0"/>
              <a:ea typeface="Palatino" pitchFamily="2" charset="77"/>
            </a:endParaRPr>
          </a:p>
        </p:txBody>
      </p:sp>
      <p:sp>
        <p:nvSpPr>
          <p:cNvPr id="15" name="TextBox 14">
            <a:extLst>
              <a:ext uri="{FF2B5EF4-FFF2-40B4-BE49-F238E27FC236}">
                <a16:creationId xmlns:a16="http://schemas.microsoft.com/office/drawing/2014/main" id="{DC79C177-F041-5544-B00D-6C491F86CFDA}"/>
              </a:ext>
            </a:extLst>
          </p:cNvPr>
          <p:cNvSpPr txBox="1"/>
          <p:nvPr/>
        </p:nvSpPr>
        <p:spPr>
          <a:xfrm>
            <a:off x="28738213" y="5786603"/>
            <a:ext cx="13514950" cy="8617744"/>
          </a:xfrm>
          <a:prstGeom prst="rect">
            <a:avLst/>
          </a:prstGeom>
          <a:noFill/>
        </p:spPr>
        <p:txBody>
          <a:bodyPr wrap="square" rtlCol="0">
            <a:spAutoFit/>
          </a:bodyPr>
          <a:lstStyle/>
          <a:p>
            <a:r>
              <a:rPr lang="en-US" sz="6800" i="1" dirty="0">
                <a:solidFill>
                  <a:schemeClr val="accent1">
                    <a:lumMod val="50000"/>
                  </a:schemeClr>
                </a:solidFill>
                <a:latin typeface="Optima" panose="02000503060000020004" pitchFamily="2" charset="0"/>
              </a:rPr>
              <a:t>Methodology</a:t>
            </a:r>
          </a:p>
          <a:p>
            <a:pPr marL="857250" indent="-857250">
              <a:buFont typeface="Wingdings" pitchFamily="2" charset="2"/>
              <a:buChar char="Ø"/>
            </a:pPr>
            <a:r>
              <a:rPr lang="en-US" sz="5400" i="1" dirty="0">
                <a:solidFill>
                  <a:schemeClr val="accent1">
                    <a:lumMod val="50000"/>
                  </a:schemeClr>
                </a:solidFill>
                <a:latin typeface="Optima" panose="02000503060000020004" pitchFamily="2" charset="0"/>
              </a:rPr>
              <a:t>PubMed, PETA, Gale OneFile: Health and Medicine</a:t>
            </a:r>
          </a:p>
          <a:p>
            <a:pPr marL="857250" indent="-857250">
              <a:buFont typeface="Wingdings" pitchFamily="2" charset="2"/>
              <a:buChar char="Ø"/>
            </a:pPr>
            <a:r>
              <a:rPr lang="en-US" sz="5400" i="1" dirty="0">
                <a:solidFill>
                  <a:schemeClr val="accent1">
                    <a:lumMod val="50000"/>
                  </a:schemeClr>
                </a:solidFill>
                <a:latin typeface="Optima" panose="02000503060000020004" pitchFamily="2" charset="0"/>
              </a:rPr>
              <a:t>Key terms: Animal testing, medical research, ethical issue, animal testing alternatives, animal safety</a:t>
            </a:r>
          </a:p>
          <a:p>
            <a:pPr marL="857250" indent="-857250">
              <a:buFont typeface="Wingdings" pitchFamily="2" charset="2"/>
              <a:buChar char="Ø"/>
            </a:pPr>
            <a:r>
              <a:rPr lang="en-US" sz="5400" i="1" dirty="0">
                <a:solidFill>
                  <a:schemeClr val="accent1">
                    <a:lumMod val="50000"/>
                  </a:schemeClr>
                </a:solidFill>
                <a:latin typeface="Optima" panose="02000503060000020004" pitchFamily="2" charset="0"/>
              </a:rPr>
              <a:t>There is a pattern regarding the inaccuracy of animal testing and evolvement of new methods of testing pharmacological treatments</a:t>
            </a:r>
            <a:endParaRPr lang="en-US" sz="5400" dirty="0">
              <a:solidFill>
                <a:schemeClr val="accent1">
                  <a:lumMod val="50000"/>
                </a:schemeClr>
              </a:solidFill>
              <a:latin typeface="Optima" panose="02000503060000020004" pitchFamily="2" charset="0"/>
            </a:endParaRPr>
          </a:p>
        </p:txBody>
      </p:sp>
      <p:sp>
        <p:nvSpPr>
          <p:cNvPr id="24" name="TextBox 23">
            <a:extLst>
              <a:ext uri="{FF2B5EF4-FFF2-40B4-BE49-F238E27FC236}">
                <a16:creationId xmlns:a16="http://schemas.microsoft.com/office/drawing/2014/main" id="{83BEE00B-A703-6042-B562-B63814984EA8}"/>
              </a:ext>
            </a:extLst>
          </p:cNvPr>
          <p:cNvSpPr txBox="1"/>
          <p:nvPr/>
        </p:nvSpPr>
        <p:spPr>
          <a:xfrm>
            <a:off x="16808449" y="14613984"/>
            <a:ext cx="10274300" cy="830997"/>
          </a:xfrm>
          <a:prstGeom prst="rect">
            <a:avLst/>
          </a:prstGeom>
          <a:noFill/>
        </p:spPr>
        <p:txBody>
          <a:bodyPr wrap="square" rtlCol="0">
            <a:spAutoFit/>
          </a:bodyPr>
          <a:lstStyle/>
          <a:p>
            <a:pPr algn="ctr"/>
            <a:r>
              <a:rPr lang="en-US" sz="4800" i="1" dirty="0">
                <a:solidFill>
                  <a:schemeClr val="accent1">
                    <a:lumMod val="50000"/>
                  </a:schemeClr>
                </a:solidFill>
                <a:latin typeface="Palatino" pitchFamily="2" charset="77"/>
                <a:ea typeface="Palatino" pitchFamily="2" charset="77"/>
              </a:rPr>
              <a:t>.</a:t>
            </a:r>
          </a:p>
        </p:txBody>
      </p:sp>
      <p:sp>
        <p:nvSpPr>
          <p:cNvPr id="49" name="Curved Right Arrow 48">
            <a:extLst>
              <a:ext uri="{FF2B5EF4-FFF2-40B4-BE49-F238E27FC236}">
                <a16:creationId xmlns:a16="http://schemas.microsoft.com/office/drawing/2014/main" id="{253030DA-08F3-F344-946F-870091A894E7}"/>
              </a:ext>
            </a:extLst>
          </p:cNvPr>
          <p:cNvSpPr/>
          <p:nvPr/>
        </p:nvSpPr>
        <p:spPr>
          <a:xfrm>
            <a:off x="15168990" y="14424527"/>
            <a:ext cx="2421890" cy="4069346"/>
          </a:xfrm>
          <a:prstGeom prst="curvedRightArrow">
            <a:avLst/>
          </a:prstGeom>
          <a:solidFill>
            <a:schemeClr val="accent1">
              <a:alpha val="76000"/>
            </a:schemeClr>
          </a:solidFill>
          <a:ln>
            <a:solidFill>
              <a:schemeClr val="accent1">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solidFill>
            </a:endParaRPr>
          </a:p>
        </p:txBody>
      </p:sp>
      <p:pic>
        <p:nvPicPr>
          <p:cNvPr id="8" name="Picture 7" descr="Diagram&#10;&#10;Description automatically generated with medium confidence">
            <a:extLst>
              <a:ext uri="{FF2B5EF4-FFF2-40B4-BE49-F238E27FC236}">
                <a16:creationId xmlns:a16="http://schemas.microsoft.com/office/drawing/2014/main" id="{9AAD4CC0-8957-A841-8A19-E0F5164615D8}"/>
              </a:ext>
            </a:extLst>
          </p:cNvPr>
          <p:cNvPicPr>
            <a:picLocks noChangeAspect="1"/>
          </p:cNvPicPr>
          <p:nvPr/>
        </p:nvPicPr>
        <p:blipFill>
          <a:blip r:embed="rId3"/>
          <a:stretch>
            <a:fillRect/>
          </a:stretch>
        </p:blipFill>
        <p:spPr>
          <a:xfrm>
            <a:off x="15759799" y="5931922"/>
            <a:ext cx="12371601" cy="8217633"/>
          </a:xfrm>
          <a:prstGeom prst="rect">
            <a:avLst/>
          </a:prstGeom>
        </p:spPr>
      </p:pic>
      <p:sp>
        <p:nvSpPr>
          <p:cNvPr id="22" name="Rounded Rectangle 21">
            <a:extLst>
              <a:ext uri="{FF2B5EF4-FFF2-40B4-BE49-F238E27FC236}">
                <a16:creationId xmlns:a16="http://schemas.microsoft.com/office/drawing/2014/main" id="{F7DF4F1A-7E99-914A-BAFF-CAAB6F5399F6}"/>
              </a:ext>
            </a:extLst>
          </p:cNvPr>
          <p:cNvSpPr/>
          <p:nvPr/>
        </p:nvSpPr>
        <p:spPr>
          <a:xfrm>
            <a:off x="8192663" y="14874364"/>
            <a:ext cx="6470188" cy="59870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4100" b="1" dirty="0">
                <a:latin typeface="Optima" panose="02000503060000020004" pitchFamily="2" charset="0"/>
              </a:rPr>
              <a:t>Each year more than 110 million animals are killed in U.S. laboratories for biology lessons, medical training, curiosity-driven experimentation, and drug testing</a:t>
            </a:r>
          </a:p>
        </p:txBody>
      </p:sp>
      <p:sp>
        <p:nvSpPr>
          <p:cNvPr id="18" name="TextBox 17">
            <a:extLst>
              <a:ext uri="{FF2B5EF4-FFF2-40B4-BE49-F238E27FC236}">
                <a16:creationId xmlns:a16="http://schemas.microsoft.com/office/drawing/2014/main" id="{58601E0F-1F11-8C47-AAD3-D2313741F59D}"/>
              </a:ext>
            </a:extLst>
          </p:cNvPr>
          <p:cNvSpPr txBox="1"/>
          <p:nvPr/>
        </p:nvSpPr>
        <p:spPr>
          <a:xfrm>
            <a:off x="1874288" y="19686126"/>
            <a:ext cx="3263873" cy="707886"/>
          </a:xfrm>
          <a:prstGeom prst="rect">
            <a:avLst/>
          </a:prstGeom>
          <a:noFill/>
        </p:spPr>
        <p:txBody>
          <a:bodyPr wrap="square" rtlCol="0">
            <a:spAutoFit/>
          </a:bodyPr>
          <a:lstStyle/>
          <a:p>
            <a:r>
              <a:rPr lang="en-US" sz="4000" dirty="0">
                <a:latin typeface="Optima" panose="02000503060000020004" pitchFamily="2" charset="0"/>
              </a:rPr>
              <a:t>(</a:t>
            </a:r>
            <a:r>
              <a:rPr lang="en-US" sz="4000" dirty="0" err="1">
                <a:latin typeface="Optima" panose="02000503060000020004" pitchFamily="2" charset="0"/>
              </a:rPr>
              <a:t>Aulock</a:t>
            </a:r>
            <a:r>
              <a:rPr lang="en-US" sz="4000" dirty="0">
                <a:latin typeface="Optima" panose="02000503060000020004" pitchFamily="2" charset="0"/>
              </a:rPr>
              <a:t> 142)</a:t>
            </a:r>
            <a:endParaRPr lang="en-US" sz="4000" dirty="0"/>
          </a:p>
        </p:txBody>
      </p:sp>
      <p:sp>
        <p:nvSpPr>
          <p:cNvPr id="19" name="TextBox 18">
            <a:extLst>
              <a:ext uri="{FF2B5EF4-FFF2-40B4-BE49-F238E27FC236}">
                <a16:creationId xmlns:a16="http://schemas.microsoft.com/office/drawing/2014/main" id="{B60CE78B-B444-E847-AB15-E2871FED5ADE}"/>
              </a:ext>
            </a:extLst>
          </p:cNvPr>
          <p:cNvSpPr txBox="1"/>
          <p:nvPr/>
        </p:nvSpPr>
        <p:spPr>
          <a:xfrm>
            <a:off x="10330982" y="20994267"/>
            <a:ext cx="2677886" cy="707886"/>
          </a:xfrm>
          <a:prstGeom prst="rect">
            <a:avLst/>
          </a:prstGeom>
          <a:noFill/>
        </p:spPr>
        <p:txBody>
          <a:bodyPr wrap="square" rtlCol="0">
            <a:spAutoFit/>
          </a:bodyPr>
          <a:lstStyle/>
          <a:p>
            <a:r>
              <a:rPr lang="en-US" sz="4000" dirty="0">
                <a:latin typeface="Optima" panose="02000503060000020004" pitchFamily="2" charset="0"/>
              </a:rPr>
              <a:t>(PETA)</a:t>
            </a:r>
          </a:p>
        </p:txBody>
      </p:sp>
      <p:cxnSp>
        <p:nvCxnSpPr>
          <p:cNvPr id="23" name="Curved Connector 22">
            <a:extLst>
              <a:ext uri="{FF2B5EF4-FFF2-40B4-BE49-F238E27FC236}">
                <a16:creationId xmlns:a16="http://schemas.microsoft.com/office/drawing/2014/main" id="{B56BC4B9-FF25-3346-8B3F-7CAD04F27132}"/>
              </a:ext>
            </a:extLst>
          </p:cNvPr>
          <p:cNvCxnSpPr>
            <a:cxnSpLocks/>
          </p:cNvCxnSpPr>
          <p:nvPr/>
        </p:nvCxnSpPr>
        <p:spPr>
          <a:xfrm>
            <a:off x="6558547" y="16899755"/>
            <a:ext cx="1708891" cy="1259625"/>
          </a:xfrm>
          <a:prstGeom prst="curvedConnector3">
            <a:avLst/>
          </a:prstGeom>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A605780D-49AF-BE46-AACE-E7EB0BF0034C}"/>
              </a:ext>
            </a:extLst>
          </p:cNvPr>
          <p:cNvSpPr txBox="1"/>
          <p:nvPr/>
        </p:nvSpPr>
        <p:spPr>
          <a:xfrm>
            <a:off x="24288369" y="22430510"/>
            <a:ext cx="19602831" cy="9402574"/>
          </a:xfrm>
          <a:prstGeom prst="rect">
            <a:avLst/>
          </a:prstGeom>
          <a:noFill/>
        </p:spPr>
        <p:txBody>
          <a:bodyPr wrap="square" rtlCol="0">
            <a:spAutoFit/>
          </a:bodyPr>
          <a:lstStyle/>
          <a:p>
            <a:pPr algn="r"/>
            <a:r>
              <a:rPr lang="en-US" sz="5500" dirty="0">
                <a:solidFill>
                  <a:srgbClr val="002060"/>
                </a:solidFill>
                <a:effectLst/>
                <a:latin typeface="Optima" panose="02000503060000020004" pitchFamily="2" charset="0"/>
                <a:ea typeface="Times New Roman" panose="02020603050405020304" pitchFamily="18" charset="0"/>
              </a:rPr>
              <a:t>Animal testing has once provided society with vital information to be used for the invention of new treatments in medicine and to learn more about the mechanisms of specific diseases. However, there is continuous controversy regarding ethics and morale of how animals are treated throughout the process, especially considering they are nonconsenting beings. In addition, the inaccuracy related to human physiology </a:t>
            </a:r>
            <a:r>
              <a:rPr lang="en-US" sz="5500" dirty="0">
                <a:solidFill>
                  <a:srgbClr val="002060"/>
                </a:solidFill>
                <a:latin typeface="Optima" panose="02000503060000020004" pitchFamily="2" charset="0"/>
                <a:ea typeface="Times New Roman" panose="02020603050405020304" pitchFamily="18" charset="0"/>
              </a:rPr>
              <a:t>poses a </a:t>
            </a:r>
            <a:r>
              <a:rPr lang="en-US" sz="5500" dirty="0">
                <a:solidFill>
                  <a:srgbClr val="002060"/>
                </a:solidFill>
                <a:effectLst/>
                <a:latin typeface="Optima" panose="02000503060000020004" pitchFamily="2" charset="0"/>
                <a:ea typeface="Times New Roman" panose="02020603050405020304" pitchFamily="18" charset="0"/>
              </a:rPr>
              <a:t>threat to the public during trials that include human volunteers strictly based on results from animal testing. History of events and the rise of technological advances will influence scientific research to evolve in how it is conducted. </a:t>
            </a:r>
            <a:endParaRPr lang="en-US" sz="5500" dirty="0">
              <a:solidFill>
                <a:srgbClr val="002060"/>
              </a:solidFill>
              <a:effectLst/>
              <a:latin typeface="Optima" panose="02000503060000020004" pitchFamily="2" charset="0"/>
              <a:ea typeface="Arial" panose="020B0604020202020204" pitchFamily="34" charset="0"/>
            </a:endParaRPr>
          </a:p>
        </p:txBody>
      </p:sp>
      <p:pic>
        <p:nvPicPr>
          <p:cNvPr id="29" name="Graphic 28" descr="Microscope outline">
            <a:extLst>
              <a:ext uri="{FF2B5EF4-FFF2-40B4-BE49-F238E27FC236}">
                <a16:creationId xmlns:a16="http://schemas.microsoft.com/office/drawing/2014/main" id="{7910D9C2-8BE3-E943-82F5-3C959B1631F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095660" y="2243687"/>
            <a:ext cx="2821131" cy="2821131"/>
          </a:xfrm>
          <a:prstGeom prst="rect">
            <a:avLst/>
          </a:prstGeom>
        </p:spPr>
      </p:pic>
      <p:pic>
        <p:nvPicPr>
          <p:cNvPr id="31" name="Graphic 30" descr="Needle outline">
            <a:extLst>
              <a:ext uri="{FF2B5EF4-FFF2-40B4-BE49-F238E27FC236}">
                <a16:creationId xmlns:a16="http://schemas.microsoft.com/office/drawing/2014/main" id="{8B5EEC8C-8EB3-0E4C-88DB-F5D6540F13D8}"/>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8974408" y="2240338"/>
            <a:ext cx="2821132" cy="2821132"/>
          </a:xfrm>
          <a:prstGeom prst="rect">
            <a:avLst/>
          </a:prstGeom>
        </p:spPr>
      </p:pic>
    </p:spTree>
    <p:extLst>
      <p:ext uri="{BB962C8B-B14F-4D97-AF65-F5344CB8AC3E}">
        <p14:creationId xmlns:p14="http://schemas.microsoft.com/office/powerpoint/2010/main" val="385396023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AE68C44B38D454A822357E92809081D" ma:contentTypeVersion="11" ma:contentTypeDescription="Create a new document." ma:contentTypeScope="" ma:versionID="d3393b1b8119e248737e5ddde8568eda">
  <xsd:schema xmlns:xsd="http://www.w3.org/2001/XMLSchema" xmlns:xs="http://www.w3.org/2001/XMLSchema" xmlns:p="http://schemas.microsoft.com/office/2006/metadata/properties" xmlns:ns2="4947024e-c7f4-448a-a7ae-6578092e520f" xmlns:ns3="9d02f471-8987-4bc7-bd7c-fcb151f959ef" targetNamespace="http://schemas.microsoft.com/office/2006/metadata/properties" ma:root="true" ma:fieldsID="d237871ee7a15691f6429755f6ef49e9" ns2:_="" ns3:_="">
    <xsd:import namespace="4947024e-c7f4-448a-a7ae-6578092e520f"/>
    <xsd:import namespace="9d02f471-8987-4bc7-bd7c-fcb151f959ef"/>
    <xsd:element name="properties">
      <xsd:complexType>
        <xsd:sequence>
          <xsd:element name="documentManagement">
            <xsd:complexType>
              <xsd:all>
                <xsd:element ref="ns2:MediaServiceMetadata" minOccurs="0"/>
                <xsd:element ref="ns2:MediaServiceFastMetadata" minOccurs="0"/>
                <xsd:element ref="ns2:MediaServiceDateTaken"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947024e-c7f4-448a-a7ae-6578092e520f"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d02f471-8987-4bc7-bd7c-fcb151f959ef" elementFormDefault="qualified">
    <xsd:import namespace="http://schemas.microsoft.com/office/2006/documentManagement/types"/>
    <xsd:import namespace="http://schemas.microsoft.com/office/infopath/2007/PartnerControls"/>
    <xsd:element name="SharedWithUsers" ma:index="11"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0D4D0EC-6185-425F-92AA-EFE5C05FBB19}">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6CE57344-8B55-403D-ABDC-5BC685E9B831}">
  <ds:schemaRefs>
    <ds:schemaRef ds:uri="http://schemas.microsoft.com/sharepoint/v3/contenttype/forms"/>
  </ds:schemaRefs>
</ds:datastoreItem>
</file>

<file path=customXml/itemProps3.xml><?xml version="1.0" encoding="utf-8"?>
<ds:datastoreItem xmlns:ds="http://schemas.openxmlformats.org/officeDocument/2006/customXml" ds:itemID="{2062C45E-7EA8-4A5C-80C5-9ACA78425E4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947024e-c7f4-448a-a7ae-6578092e520f"/>
    <ds:schemaRef ds:uri="9d02f471-8987-4bc7-bd7c-fcb151f959e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575</TotalTime>
  <Words>540</Words>
  <Application>Microsoft Macintosh PowerPoint</Application>
  <PresentationFormat>Custom</PresentationFormat>
  <Paragraphs>21</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Optima</vt:lpstr>
      <vt:lpstr>Palatino</vt:lpstr>
      <vt:lpstr>Wingdings</vt:lpstr>
      <vt:lpstr>Office Theme</vt:lpstr>
      <vt:lpstr>History of events and the rise of technological advances will influence scientific research to evolve in how it is conducted regarding animal testing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Effective posters convey your findings in a clear</dc:title>
  <dc:creator>Michels, Steven J.</dc:creator>
  <cp:lastModifiedBy>Diana Santini</cp:lastModifiedBy>
  <cp:revision>39</cp:revision>
  <dcterms:created xsi:type="dcterms:W3CDTF">2020-01-31T20:05:15Z</dcterms:created>
  <dcterms:modified xsi:type="dcterms:W3CDTF">2023-04-18T17:36:22Z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0x010100FAE68C44B38D454A822357E92809081D</vt:lpwstr>
  </property>
</Properties>
</file>