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31B100-00E6-4A3F-92E9-6BDF9C6AF5E4}" v="68" dt="2023-04-14T21:08:43.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EED37-CAE1-DB34-E719-DA04B56617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7407C2-7C0A-E686-91C4-8FB44AAC3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147472-4443-F3DB-7C59-784F8E5E6896}"/>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5" name="Footer Placeholder 4">
            <a:extLst>
              <a:ext uri="{FF2B5EF4-FFF2-40B4-BE49-F238E27FC236}">
                <a16:creationId xmlns:a16="http://schemas.microsoft.com/office/drawing/2014/main" id="{34EBD86C-DDF5-DE27-263E-7F593BA5A7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3A8A13-9A86-E46B-AA4B-9420974CA9A5}"/>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4101247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376AB-B285-621E-10BC-515E207701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5EEA7F-F0A7-945A-F41B-FF99487A91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494751-A754-F693-3240-C75E8A55B416}"/>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5" name="Footer Placeholder 4">
            <a:extLst>
              <a:ext uri="{FF2B5EF4-FFF2-40B4-BE49-F238E27FC236}">
                <a16:creationId xmlns:a16="http://schemas.microsoft.com/office/drawing/2014/main" id="{D37BA17B-21DB-70DE-4BC1-AECEA9BBB8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B99EF1-8D8F-15DB-27DF-D21452401E26}"/>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382674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4CB0D0-070F-69D3-CF96-213E147145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680FAB-60A9-552D-C1A3-0D6E37B92E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0DE56B-43A0-2328-1A72-9BD1DC06F63F}"/>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5" name="Footer Placeholder 4">
            <a:extLst>
              <a:ext uri="{FF2B5EF4-FFF2-40B4-BE49-F238E27FC236}">
                <a16:creationId xmlns:a16="http://schemas.microsoft.com/office/drawing/2014/main" id="{35160CF4-A06B-0921-A2C1-2BF8B88C9F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7302A1-DD22-B112-E45A-CFACE459FD12}"/>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168990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415E6-6594-1288-AF39-ACDB2D0DB1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618052-5CAF-7B12-C6F3-C0364C41D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D4375B-E60F-B407-6165-FE1CC0A49588}"/>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5" name="Footer Placeholder 4">
            <a:extLst>
              <a:ext uri="{FF2B5EF4-FFF2-40B4-BE49-F238E27FC236}">
                <a16:creationId xmlns:a16="http://schemas.microsoft.com/office/drawing/2014/main" id="{F1480063-CDE4-4163-C722-DAA01C65AD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DDCED-B6EE-D860-24CD-C32113BDE6F2}"/>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206428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A4560-4E0D-D4A5-0094-F7F0EC3C88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4B510B-0CDD-DC42-DDCC-1EB3818E88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089488-3774-65D7-029C-A3958746A366}"/>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5" name="Footer Placeholder 4">
            <a:extLst>
              <a:ext uri="{FF2B5EF4-FFF2-40B4-BE49-F238E27FC236}">
                <a16:creationId xmlns:a16="http://schemas.microsoft.com/office/drawing/2014/main" id="{E92411F1-032B-CF3C-2300-74548A5699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D92AB0-6082-6F41-9892-06D302C25A09}"/>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1750677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23C95-2323-0147-59C3-F82CCBCE80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810204-4A45-517C-9404-C628F10CF0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49CBE0-1BEE-93C0-92A0-B3FD9640D2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FE130F-CA92-C19D-9BA9-48FA05DAE8B0}"/>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6" name="Footer Placeholder 5">
            <a:extLst>
              <a:ext uri="{FF2B5EF4-FFF2-40B4-BE49-F238E27FC236}">
                <a16:creationId xmlns:a16="http://schemas.microsoft.com/office/drawing/2014/main" id="{7F492225-10BB-4813-8FDC-006898662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DB306D-7FA8-F49C-482A-C0F9C516BF70}"/>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338752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D9912-32B0-34EE-4E97-E072B079B3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1B1BC9-B485-74AA-CFAE-C15C86F58A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0F8479-EE14-790E-A061-BA56361E98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CD47F2-D1AA-582D-18FC-0E2E4EB422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893F4B-9BAB-9A1A-3EF1-0A5F4976AB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EF8C35-1F81-AA46-18D3-9701FBB9567C}"/>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8" name="Footer Placeholder 7">
            <a:extLst>
              <a:ext uri="{FF2B5EF4-FFF2-40B4-BE49-F238E27FC236}">
                <a16:creationId xmlns:a16="http://schemas.microsoft.com/office/drawing/2014/main" id="{C318AA08-3E4B-20EC-93C8-6E6DF19F8B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0A673B-3116-0627-276C-A98D2D9CA004}"/>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2988366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BAF76-2F4E-9473-1F5A-49CAA6A7F8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EA5EFB-2AD0-5A08-7D9B-316AE6FB4706}"/>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4" name="Footer Placeholder 3">
            <a:extLst>
              <a:ext uri="{FF2B5EF4-FFF2-40B4-BE49-F238E27FC236}">
                <a16:creationId xmlns:a16="http://schemas.microsoft.com/office/drawing/2014/main" id="{A3385F6E-1CB8-EAC5-8BDA-F3D89601D8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7EC4B4-CB3A-E56C-7FA0-B3CE215B3DBE}"/>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1086314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451348-8E9E-020D-9A0B-714097266E71}"/>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3" name="Footer Placeholder 2">
            <a:extLst>
              <a:ext uri="{FF2B5EF4-FFF2-40B4-BE49-F238E27FC236}">
                <a16:creationId xmlns:a16="http://schemas.microsoft.com/office/drawing/2014/main" id="{3F7F11B9-6544-41BE-71EE-6BA3E1EDE5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57D2C6-2542-A161-45C6-7E6ADAFC17D1}"/>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677723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CC4CB-AAA7-C827-C6BD-D8EAF25AD9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F142A3-02A0-9FED-C361-7BCB45B0EF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41311A-6AC7-58BE-6D57-5E12445991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64242E-80B9-FE9D-C1C7-74D452A9A5EA}"/>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6" name="Footer Placeholder 5">
            <a:extLst>
              <a:ext uri="{FF2B5EF4-FFF2-40B4-BE49-F238E27FC236}">
                <a16:creationId xmlns:a16="http://schemas.microsoft.com/office/drawing/2014/main" id="{67DAED6F-4B93-5032-0517-0E4DDCE501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463C4C-9493-3D23-D478-C0F481595829}"/>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314690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A271E-2146-EB0F-EA6C-57D0D8B51B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98D2C8-31D6-9D71-37DB-347BE053A4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A7CB9C-9049-FF6D-80DF-8613A011E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FC5D00-6D55-9064-9778-E4BD4A2F28FC}"/>
              </a:ext>
            </a:extLst>
          </p:cNvPr>
          <p:cNvSpPr>
            <a:spLocks noGrp="1"/>
          </p:cNvSpPr>
          <p:nvPr>
            <p:ph type="dt" sz="half" idx="10"/>
          </p:nvPr>
        </p:nvSpPr>
        <p:spPr/>
        <p:txBody>
          <a:bodyPr/>
          <a:lstStyle/>
          <a:p>
            <a:fld id="{2E499217-3D7E-4721-AED5-999D0979B99A}" type="datetimeFigureOut">
              <a:rPr lang="en-US" smtClean="0"/>
              <a:t>4/14/2023</a:t>
            </a:fld>
            <a:endParaRPr lang="en-US"/>
          </a:p>
        </p:txBody>
      </p:sp>
      <p:sp>
        <p:nvSpPr>
          <p:cNvPr id="6" name="Footer Placeholder 5">
            <a:extLst>
              <a:ext uri="{FF2B5EF4-FFF2-40B4-BE49-F238E27FC236}">
                <a16:creationId xmlns:a16="http://schemas.microsoft.com/office/drawing/2014/main" id="{5BE756C8-11A8-ADD7-FCED-EA31C41C87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3FC276-B2E3-6F8C-5C7F-75573343269E}"/>
              </a:ext>
            </a:extLst>
          </p:cNvPr>
          <p:cNvSpPr>
            <a:spLocks noGrp="1"/>
          </p:cNvSpPr>
          <p:nvPr>
            <p:ph type="sldNum" sz="quarter" idx="12"/>
          </p:nvPr>
        </p:nvSpPr>
        <p:spPr/>
        <p:txBody>
          <a:bodyPr/>
          <a:lstStyle/>
          <a:p>
            <a:fld id="{9DA14033-71D5-4E51-A8A5-8E3E143C5825}" type="slidenum">
              <a:rPr lang="en-US" smtClean="0"/>
              <a:t>‹#›</a:t>
            </a:fld>
            <a:endParaRPr lang="en-US"/>
          </a:p>
        </p:txBody>
      </p:sp>
    </p:spTree>
    <p:extLst>
      <p:ext uri="{BB962C8B-B14F-4D97-AF65-F5344CB8AC3E}">
        <p14:creationId xmlns:p14="http://schemas.microsoft.com/office/powerpoint/2010/main" val="1374645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68AF98-BC2F-CA60-A0E9-63FAABC525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0211E1-31BF-59DE-55FE-33776FF6A4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B5E828-7C64-EA18-ECAF-B88E61D5BE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99217-3D7E-4721-AED5-999D0979B99A}" type="datetimeFigureOut">
              <a:rPr lang="en-US" smtClean="0"/>
              <a:t>4/14/2023</a:t>
            </a:fld>
            <a:endParaRPr lang="en-US"/>
          </a:p>
        </p:txBody>
      </p:sp>
      <p:sp>
        <p:nvSpPr>
          <p:cNvPr id="5" name="Footer Placeholder 4">
            <a:extLst>
              <a:ext uri="{FF2B5EF4-FFF2-40B4-BE49-F238E27FC236}">
                <a16:creationId xmlns:a16="http://schemas.microsoft.com/office/drawing/2014/main" id="{D3BE1E12-DCDF-6DB9-456E-AB516B1821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272196-13E3-2B8E-AB0D-A5EE448162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14033-71D5-4E51-A8A5-8E3E143C5825}" type="slidenum">
              <a:rPr lang="en-US" smtClean="0"/>
              <a:t>‹#›</a:t>
            </a:fld>
            <a:endParaRPr lang="en-US"/>
          </a:p>
        </p:txBody>
      </p:sp>
    </p:spTree>
    <p:extLst>
      <p:ext uri="{BB962C8B-B14F-4D97-AF65-F5344CB8AC3E}">
        <p14:creationId xmlns:p14="http://schemas.microsoft.com/office/powerpoint/2010/main" val="3026140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a:extLst>
              <a:ext uri="{FF2B5EF4-FFF2-40B4-BE49-F238E27FC236}">
                <a16:creationId xmlns:a16="http://schemas.microsoft.com/office/drawing/2014/main" id="{63A08542-36EE-2FE0-3BE1-BC097E3E8AEF}"/>
              </a:ext>
            </a:extLst>
          </p:cNvPr>
          <p:cNvSpPr txBox="1"/>
          <p:nvPr/>
        </p:nvSpPr>
        <p:spPr>
          <a:xfrm>
            <a:off x="0" y="0"/>
            <a:ext cx="12192000" cy="1251284"/>
          </a:xfrm>
          <a:prstGeom prst="rect">
            <a:avLst/>
          </a:prstGeom>
          <a:solidFill>
            <a:schemeClr val="accent1">
              <a:lumMod val="50000"/>
            </a:schemeClr>
          </a:solidFill>
          <a:ln>
            <a:solidFill>
              <a:schemeClr val="accent1">
                <a:lumMod val="60000"/>
                <a:lumOff val="40000"/>
              </a:schemeClr>
            </a:solidFill>
          </a:ln>
        </p:spPr>
        <p:txBody>
          <a:bodyPr wrap="square" rtlCol="0">
            <a:spAutoFit/>
          </a:bodyPr>
          <a:lstStyle/>
          <a:p>
            <a:endParaRPr lang="en-US" dirty="0"/>
          </a:p>
        </p:txBody>
      </p:sp>
      <p:sp>
        <p:nvSpPr>
          <p:cNvPr id="45" name="TextBox 44">
            <a:extLst>
              <a:ext uri="{FF2B5EF4-FFF2-40B4-BE49-F238E27FC236}">
                <a16:creationId xmlns:a16="http://schemas.microsoft.com/office/drawing/2014/main" id="{297926ED-41E9-70D5-58D4-8C181E51BC28}"/>
              </a:ext>
            </a:extLst>
          </p:cNvPr>
          <p:cNvSpPr txBox="1"/>
          <p:nvPr/>
        </p:nvSpPr>
        <p:spPr>
          <a:xfrm>
            <a:off x="843280" y="101231"/>
            <a:ext cx="11348720" cy="646331"/>
          </a:xfrm>
          <a:prstGeom prst="rect">
            <a:avLst/>
          </a:prstGeom>
          <a:noFill/>
        </p:spPr>
        <p:txBody>
          <a:bodyPr wrap="square" rtlCol="0">
            <a:spAutoFit/>
          </a:bodyPr>
          <a:lstStyle/>
          <a:p>
            <a:pPr algn="ctr"/>
            <a:r>
              <a:rPr lang="en-US" sz="3600" b="1" dirty="0">
                <a:solidFill>
                  <a:schemeClr val="bg1"/>
                </a:solidFill>
                <a:latin typeface="Palatino" pitchFamily="2" charset="77"/>
                <a:cs typeface="Calibri" panose="020F0502020204030204" pitchFamily="34" charset="0"/>
              </a:rPr>
              <a:t>Influence of Artificial Turf on Knee Joint Injuries </a:t>
            </a:r>
          </a:p>
        </p:txBody>
      </p:sp>
      <p:sp>
        <p:nvSpPr>
          <p:cNvPr id="46" name="TextBox 45">
            <a:extLst>
              <a:ext uri="{FF2B5EF4-FFF2-40B4-BE49-F238E27FC236}">
                <a16:creationId xmlns:a16="http://schemas.microsoft.com/office/drawing/2014/main" id="{63F9FC53-D8FA-98F7-3CAD-FEB2F1BAE125}"/>
              </a:ext>
            </a:extLst>
          </p:cNvPr>
          <p:cNvSpPr txBox="1"/>
          <p:nvPr/>
        </p:nvSpPr>
        <p:spPr>
          <a:xfrm>
            <a:off x="4236720" y="814757"/>
            <a:ext cx="3718560" cy="369332"/>
          </a:xfrm>
          <a:prstGeom prst="rect">
            <a:avLst/>
          </a:prstGeom>
          <a:noFill/>
        </p:spPr>
        <p:txBody>
          <a:bodyPr wrap="square" rtlCol="0">
            <a:spAutoFit/>
          </a:bodyPr>
          <a:lstStyle/>
          <a:p>
            <a:r>
              <a:rPr lang="en-US" sz="1800" i="1" dirty="0">
                <a:solidFill>
                  <a:schemeClr val="bg1"/>
                </a:solidFill>
                <a:latin typeface="Palatino" pitchFamily="2" charset="77"/>
                <a:ea typeface="Palatino" pitchFamily="2" charset="77"/>
              </a:rPr>
              <a:t>Lily Farrell, Exercise Science Major </a:t>
            </a:r>
            <a:r>
              <a:rPr lang="en-US" dirty="0"/>
              <a:t> </a:t>
            </a:r>
          </a:p>
        </p:txBody>
      </p:sp>
      <p:sp>
        <p:nvSpPr>
          <p:cNvPr id="48" name="Rectangle 47">
            <a:extLst>
              <a:ext uri="{FF2B5EF4-FFF2-40B4-BE49-F238E27FC236}">
                <a16:creationId xmlns:a16="http://schemas.microsoft.com/office/drawing/2014/main" id="{B02EEDCF-969B-58CC-2947-6FB1DDD01E88}"/>
              </a:ext>
            </a:extLst>
          </p:cNvPr>
          <p:cNvSpPr/>
          <p:nvPr/>
        </p:nvSpPr>
        <p:spPr>
          <a:xfrm>
            <a:off x="152400" y="1352515"/>
            <a:ext cx="3881118" cy="537500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9F02165A-FD9D-BF32-2C5F-BF5CC154705D}"/>
              </a:ext>
            </a:extLst>
          </p:cNvPr>
          <p:cNvSpPr/>
          <p:nvPr/>
        </p:nvSpPr>
        <p:spPr>
          <a:xfrm>
            <a:off x="4155439" y="1352514"/>
            <a:ext cx="4104275" cy="537500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563821D4-ADD3-FB64-3AC7-C1DF17889224}"/>
              </a:ext>
            </a:extLst>
          </p:cNvPr>
          <p:cNvSpPr/>
          <p:nvPr/>
        </p:nvSpPr>
        <p:spPr>
          <a:xfrm>
            <a:off x="8417282" y="1372732"/>
            <a:ext cx="3637282" cy="537500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B48C2554-0C7F-882A-4230-19C84B942101}"/>
              </a:ext>
            </a:extLst>
          </p:cNvPr>
          <p:cNvSpPr txBox="1"/>
          <p:nvPr/>
        </p:nvSpPr>
        <p:spPr>
          <a:xfrm>
            <a:off x="152400" y="1333868"/>
            <a:ext cx="3896448" cy="338554"/>
          </a:xfrm>
          <a:prstGeom prst="rect">
            <a:avLst/>
          </a:prstGeom>
          <a:solidFill>
            <a:schemeClr val="accent1">
              <a:lumMod val="50000"/>
            </a:schemeClr>
          </a:solidFill>
        </p:spPr>
        <p:txBody>
          <a:bodyPr wrap="square" rtlCol="0">
            <a:spAutoFit/>
          </a:bodyPr>
          <a:lstStyle/>
          <a:p>
            <a:r>
              <a:rPr lang="en-US" sz="1600" dirty="0">
                <a:solidFill>
                  <a:schemeClr val="bg1"/>
                </a:solidFill>
                <a:latin typeface="Palatino"/>
              </a:rPr>
              <a:t>Introduction</a:t>
            </a:r>
          </a:p>
        </p:txBody>
      </p:sp>
      <p:sp>
        <p:nvSpPr>
          <p:cNvPr id="52" name="TextBox 51">
            <a:extLst>
              <a:ext uri="{FF2B5EF4-FFF2-40B4-BE49-F238E27FC236}">
                <a16:creationId xmlns:a16="http://schemas.microsoft.com/office/drawing/2014/main" id="{E7057D04-5160-31FB-E4DC-6D2F4903869A}"/>
              </a:ext>
            </a:extLst>
          </p:cNvPr>
          <p:cNvSpPr txBox="1"/>
          <p:nvPr/>
        </p:nvSpPr>
        <p:spPr>
          <a:xfrm>
            <a:off x="91807" y="1669028"/>
            <a:ext cx="3932467" cy="1631216"/>
          </a:xfrm>
          <a:prstGeom prst="rect">
            <a:avLst/>
          </a:prstGeom>
          <a:noFill/>
        </p:spPr>
        <p:txBody>
          <a:bodyPr wrap="square" rtlCol="0">
            <a:spAutoFit/>
          </a:bodyPr>
          <a:lstStyle/>
          <a:p>
            <a:pPr algn="ctr"/>
            <a:r>
              <a:rPr lang="en-US" sz="1250" dirty="0"/>
              <a:t>Artificial turf increases knee joint injuries in sport at a greater rate than natural grass. Important to consider as artificial turf becomes more popular in sporting facilities due to the reduced cost and maintenance compared to grass. Increase in injury rate is due to surface stiffness and increased shoe-surface traction. Sport injuries affect athletes physical and mental with the financial burden and impacts their perceived quality of life.</a:t>
            </a:r>
          </a:p>
        </p:txBody>
      </p:sp>
      <p:sp>
        <p:nvSpPr>
          <p:cNvPr id="53" name="TextBox 52">
            <a:extLst>
              <a:ext uri="{FF2B5EF4-FFF2-40B4-BE49-F238E27FC236}">
                <a16:creationId xmlns:a16="http://schemas.microsoft.com/office/drawing/2014/main" id="{CDF692F1-5C7F-F6B3-AFB3-539413DA16E3}"/>
              </a:ext>
            </a:extLst>
          </p:cNvPr>
          <p:cNvSpPr txBox="1"/>
          <p:nvPr/>
        </p:nvSpPr>
        <p:spPr>
          <a:xfrm>
            <a:off x="152400" y="4803416"/>
            <a:ext cx="3881118" cy="338554"/>
          </a:xfrm>
          <a:prstGeom prst="rect">
            <a:avLst/>
          </a:prstGeom>
          <a:solidFill>
            <a:schemeClr val="accent1">
              <a:lumMod val="50000"/>
            </a:schemeClr>
          </a:solidFill>
        </p:spPr>
        <p:txBody>
          <a:bodyPr wrap="square" rtlCol="0">
            <a:spAutoFit/>
          </a:bodyPr>
          <a:lstStyle/>
          <a:p>
            <a:r>
              <a:rPr lang="en-US" sz="1600" dirty="0">
                <a:solidFill>
                  <a:schemeClr val="bg1"/>
                </a:solidFill>
                <a:latin typeface="Palatino"/>
              </a:rPr>
              <a:t>Turf Engineering</a:t>
            </a:r>
          </a:p>
        </p:txBody>
      </p:sp>
      <p:sp>
        <p:nvSpPr>
          <p:cNvPr id="54" name="TextBox 53">
            <a:extLst>
              <a:ext uri="{FF2B5EF4-FFF2-40B4-BE49-F238E27FC236}">
                <a16:creationId xmlns:a16="http://schemas.microsoft.com/office/drawing/2014/main" id="{52D36C4A-28D0-9A38-F331-A6C1A58C57F5}"/>
              </a:ext>
            </a:extLst>
          </p:cNvPr>
          <p:cNvSpPr txBox="1"/>
          <p:nvPr/>
        </p:nvSpPr>
        <p:spPr>
          <a:xfrm>
            <a:off x="152400" y="3248011"/>
            <a:ext cx="3881118" cy="338554"/>
          </a:xfrm>
          <a:prstGeom prst="rect">
            <a:avLst/>
          </a:prstGeom>
          <a:solidFill>
            <a:schemeClr val="accent1">
              <a:lumMod val="50000"/>
            </a:schemeClr>
          </a:solidFill>
        </p:spPr>
        <p:txBody>
          <a:bodyPr wrap="square" rtlCol="0">
            <a:spAutoFit/>
          </a:bodyPr>
          <a:lstStyle/>
          <a:p>
            <a:r>
              <a:rPr lang="en-US" sz="1600" dirty="0">
                <a:solidFill>
                  <a:schemeClr val="bg1"/>
                </a:solidFill>
                <a:latin typeface="Palatino"/>
              </a:rPr>
              <a:t>Knee Joint</a:t>
            </a:r>
          </a:p>
        </p:txBody>
      </p:sp>
      <p:pic>
        <p:nvPicPr>
          <p:cNvPr id="56" name="Picture 55" descr="Posterior Cruciate Ligament Image - Back in Action">
            <a:extLst>
              <a:ext uri="{FF2B5EF4-FFF2-40B4-BE49-F238E27FC236}">
                <a16:creationId xmlns:a16="http://schemas.microsoft.com/office/drawing/2014/main" id="{0501381D-E8C0-2C48-8BA3-DFD789EC7DE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05337" y="3566096"/>
            <a:ext cx="1328181" cy="1233148"/>
          </a:xfrm>
          <a:prstGeom prst="rect">
            <a:avLst/>
          </a:prstGeom>
          <a:noFill/>
          <a:ln>
            <a:noFill/>
          </a:ln>
        </p:spPr>
      </p:pic>
      <p:sp>
        <p:nvSpPr>
          <p:cNvPr id="57" name="TextBox 56">
            <a:extLst>
              <a:ext uri="{FF2B5EF4-FFF2-40B4-BE49-F238E27FC236}">
                <a16:creationId xmlns:a16="http://schemas.microsoft.com/office/drawing/2014/main" id="{801BA923-500A-4B93-AE8D-76F3FA526B37}"/>
              </a:ext>
            </a:extLst>
          </p:cNvPr>
          <p:cNvSpPr txBox="1"/>
          <p:nvPr/>
        </p:nvSpPr>
        <p:spPr>
          <a:xfrm>
            <a:off x="139198" y="3559422"/>
            <a:ext cx="2664962" cy="1246495"/>
          </a:xfrm>
          <a:prstGeom prst="rect">
            <a:avLst/>
          </a:prstGeom>
          <a:noFill/>
        </p:spPr>
        <p:txBody>
          <a:bodyPr wrap="square" rtlCol="0">
            <a:spAutoFit/>
          </a:bodyPr>
          <a:lstStyle/>
          <a:p>
            <a:r>
              <a:rPr lang="en-US" sz="1250" dirty="0"/>
              <a:t>Knee kept stable through ligaments and musculature.</a:t>
            </a:r>
          </a:p>
          <a:p>
            <a:r>
              <a:rPr lang="en-US" sz="1250" dirty="0"/>
              <a:t>Commonly injured in sport due to anatomical make-up during running, sudden deceleration, and plant-and-cut movement. </a:t>
            </a:r>
          </a:p>
        </p:txBody>
      </p:sp>
      <p:pic>
        <p:nvPicPr>
          <p:cNvPr id="58" name="Picture 2">
            <a:extLst>
              <a:ext uri="{FF2B5EF4-FFF2-40B4-BE49-F238E27FC236}">
                <a16:creationId xmlns:a16="http://schemas.microsoft.com/office/drawing/2014/main" id="{D2860C6E-CF48-D5AE-A092-AC4F4A5FB1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149676"/>
            <a:ext cx="1574821" cy="922660"/>
          </a:xfrm>
          <a:prstGeom prst="rect">
            <a:avLst/>
          </a:prstGeom>
          <a:noFill/>
          <a:extLst>
            <a:ext uri="{909E8E84-426E-40DD-AFC4-6F175D3DCCD1}">
              <a14:hiddenFill xmlns:a14="http://schemas.microsoft.com/office/drawing/2010/main">
                <a:solidFill>
                  <a:srgbClr val="FFFFFF"/>
                </a:solidFill>
              </a14:hiddenFill>
            </a:ext>
          </a:extLst>
        </p:spPr>
      </p:pic>
      <p:sp>
        <p:nvSpPr>
          <p:cNvPr id="59" name="TextBox 58">
            <a:extLst>
              <a:ext uri="{FF2B5EF4-FFF2-40B4-BE49-F238E27FC236}">
                <a16:creationId xmlns:a16="http://schemas.microsoft.com/office/drawing/2014/main" id="{AF3DD9F9-CB4A-9046-2590-B0C078847FDA}"/>
              </a:ext>
            </a:extLst>
          </p:cNvPr>
          <p:cNvSpPr txBox="1"/>
          <p:nvPr/>
        </p:nvSpPr>
        <p:spPr>
          <a:xfrm>
            <a:off x="1686581" y="5094775"/>
            <a:ext cx="2370059" cy="1054135"/>
          </a:xfrm>
          <a:prstGeom prst="rect">
            <a:avLst/>
          </a:prstGeom>
          <a:noFill/>
        </p:spPr>
        <p:txBody>
          <a:bodyPr wrap="square" rtlCol="0">
            <a:spAutoFit/>
          </a:bodyPr>
          <a:lstStyle/>
          <a:p>
            <a:r>
              <a:rPr lang="en-US" sz="1250" dirty="0"/>
              <a:t>Layers: blades, infill, shock pad</a:t>
            </a:r>
          </a:p>
          <a:p>
            <a:pPr marL="171450" indent="-171450">
              <a:buFont typeface="Arial" panose="020B0604020202020204" pitchFamily="34" charset="0"/>
              <a:buChar char="•"/>
            </a:pPr>
            <a:r>
              <a:rPr lang="en-US" sz="1250" dirty="0"/>
              <a:t>Infill types: sand, rubber, combination </a:t>
            </a:r>
          </a:p>
          <a:p>
            <a:r>
              <a:rPr lang="en-US" sz="1250" dirty="0"/>
              <a:t>Types: monofilament, slit film, dual fiber</a:t>
            </a:r>
          </a:p>
        </p:txBody>
      </p:sp>
      <p:sp>
        <p:nvSpPr>
          <p:cNvPr id="60" name="TextBox 59">
            <a:extLst>
              <a:ext uri="{FF2B5EF4-FFF2-40B4-BE49-F238E27FC236}">
                <a16:creationId xmlns:a16="http://schemas.microsoft.com/office/drawing/2014/main" id="{17F2A166-9B1F-222E-7693-BA85C114AF12}"/>
              </a:ext>
            </a:extLst>
          </p:cNvPr>
          <p:cNvSpPr txBox="1"/>
          <p:nvPr/>
        </p:nvSpPr>
        <p:spPr>
          <a:xfrm rot="10800000" flipV="1">
            <a:off x="111757" y="6057451"/>
            <a:ext cx="3921760" cy="669414"/>
          </a:xfrm>
          <a:prstGeom prst="rect">
            <a:avLst/>
          </a:prstGeom>
          <a:noFill/>
        </p:spPr>
        <p:txBody>
          <a:bodyPr wrap="square" rtlCol="0">
            <a:spAutoFit/>
          </a:bodyPr>
          <a:lstStyle/>
          <a:p>
            <a:r>
              <a:rPr lang="en-US" sz="1250" dirty="0"/>
              <a:t>Different types and generations of turf differ in the shoe-surface traction, surface stiffness and level of shock absorbency by shock pad </a:t>
            </a:r>
          </a:p>
        </p:txBody>
      </p:sp>
      <p:sp>
        <p:nvSpPr>
          <p:cNvPr id="61" name="TextBox 60">
            <a:extLst>
              <a:ext uri="{FF2B5EF4-FFF2-40B4-BE49-F238E27FC236}">
                <a16:creationId xmlns:a16="http://schemas.microsoft.com/office/drawing/2014/main" id="{EC98B260-CE2D-17A0-2667-AA7A61941E04}"/>
              </a:ext>
            </a:extLst>
          </p:cNvPr>
          <p:cNvSpPr txBox="1"/>
          <p:nvPr/>
        </p:nvSpPr>
        <p:spPr>
          <a:xfrm>
            <a:off x="4155806" y="1360657"/>
            <a:ext cx="4119237" cy="338554"/>
          </a:xfrm>
          <a:prstGeom prst="rect">
            <a:avLst/>
          </a:prstGeom>
          <a:solidFill>
            <a:schemeClr val="accent1">
              <a:lumMod val="50000"/>
            </a:schemeClr>
          </a:solidFill>
        </p:spPr>
        <p:txBody>
          <a:bodyPr wrap="square" rtlCol="0">
            <a:spAutoFit/>
          </a:bodyPr>
          <a:lstStyle/>
          <a:p>
            <a:r>
              <a:rPr lang="en-US" sz="1600" dirty="0">
                <a:solidFill>
                  <a:schemeClr val="bg1"/>
                </a:solidFill>
                <a:latin typeface="Palatino"/>
              </a:rPr>
              <a:t>Injury Rate on Artificial Turf</a:t>
            </a:r>
          </a:p>
        </p:txBody>
      </p:sp>
      <p:sp>
        <p:nvSpPr>
          <p:cNvPr id="62" name="TextBox 61">
            <a:extLst>
              <a:ext uri="{FF2B5EF4-FFF2-40B4-BE49-F238E27FC236}">
                <a16:creationId xmlns:a16="http://schemas.microsoft.com/office/drawing/2014/main" id="{54FCE2B2-BF96-7572-9169-892F52434C96}"/>
              </a:ext>
            </a:extLst>
          </p:cNvPr>
          <p:cNvSpPr txBox="1"/>
          <p:nvPr/>
        </p:nvSpPr>
        <p:spPr>
          <a:xfrm>
            <a:off x="4180839" y="5000669"/>
            <a:ext cx="4104275" cy="338554"/>
          </a:xfrm>
          <a:prstGeom prst="rect">
            <a:avLst/>
          </a:prstGeom>
          <a:solidFill>
            <a:schemeClr val="accent1">
              <a:lumMod val="50000"/>
            </a:schemeClr>
          </a:solidFill>
        </p:spPr>
        <p:txBody>
          <a:bodyPr wrap="square" rtlCol="0">
            <a:spAutoFit/>
          </a:bodyPr>
          <a:lstStyle/>
          <a:p>
            <a:r>
              <a:rPr lang="en-US" sz="1600" dirty="0">
                <a:solidFill>
                  <a:schemeClr val="bg1"/>
                </a:solidFill>
                <a:latin typeface="Palatino"/>
              </a:rPr>
              <a:t>Injury Risk on Natural Grass</a:t>
            </a:r>
          </a:p>
        </p:txBody>
      </p:sp>
      <p:sp>
        <p:nvSpPr>
          <p:cNvPr id="63" name="TextBox 62">
            <a:extLst>
              <a:ext uri="{FF2B5EF4-FFF2-40B4-BE49-F238E27FC236}">
                <a16:creationId xmlns:a16="http://schemas.microsoft.com/office/drawing/2014/main" id="{01628E2F-3F28-3354-0CBD-F59E0D56BDE0}"/>
              </a:ext>
            </a:extLst>
          </p:cNvPr>
          <p:cNvSpPr txBox="1"/>
          <p:nvPr/>
        </p:nvSpPr>
        <p:spPr>
          <a:xfrm>
            <a:off x="8401952" y="1391199"/>
            <a:ext cx="3667943" cy="338554"/>
          </a:xfrm>
          <a:prstGeom prst="rect">
            <a:avLst/>
          </a:prstGeom>
          <a:solidFill>
            <a:schemeClr val="accent1">
              <a:lumMod val="50000"/>
            </a:schemeClr>
          </a:solidFill>
        </p:spPr>
        <p:txBody>
          <a:bodyPr wrap="square" rtlCol="0">
            <a:spAutoFit/>
          </a:bodyPr>
          <a:lstStyle/>
          <a:p>
            <a:r>
              <a:rPr lang="en-US" sz="1600" dirty="0">
                <a:solidFill>
                  <a:schemeClr val="bg1"/>
                </a:solidFill>
                <a:latin typeface="Palatino"/>
              </a:rPr>
              <a:t>Why it is Important</a:t>
            </a:r>
          </a:p>
        </p:txBody>
      </p:sp>
      <p:sp>
        <p:nvSpPr>
          <p:cNvPr id="65" name="TextBox 64">
            <a:extLst>
              <a:ext uri="{FF2B5EF4-FFF2-40B4-BE49-F238E27FC236}">
                <a16:creationId xmlns:a16="http://schemas.microsoft.com/office/drawing/2014/main" id="{457C1E04-E453-3D51-CCBE-AEFD931BFEB9}"/>
              </a:ext>
            </a:extLst>
          </p:cNvPr>
          <p:cNvSpPr txBox="1"/>
          <p:nvPr/>
        </p:nvSpPr>
        <p:spPr>
          <a:xfrm>
            <a:off x="4135853" y="1648091"/>
            <a:ext cx="4104275" cy="1631216"/>
          </a:xfrm>
          <a:prstGeom prst="rect">
            <a:avLst/>
          </a:prstGeom>
          <a:noFill/>
        </p:spPr>
        <p:txBody>
          <a:bodyPr wrap="square" rtlCol="0">
            <a:spAutoFit/>
          </a:bodyPr>
          <a:lstStyle/>
          <a:p>
            <a:pPr marL="171450" indent="-171450">
              <a:buFont typeface="Arial" panose="020B0604020202020204" pitchFamily="34" charset="0"/>
              <a:buChar char="•"/>
            </a:pPr>
            <a:r>
              <a:rPr lang="en-US" sz="1250" dirty="0"/>
              <a:t>16% increase in lower extremity injury per play</a:t>
            </a:r>
          </a:p>
          <a:p>
            <a:pPr marL="171450" indent="-171450">
              <a:buFont typeface="Arial" panose="020B0604020202020204" pitchFamily="34" charset="0"/>
              <a:buChar char="•"/>
            </a:pPr>
            <a:r>
              <a:rPr lang="en-US" sz="1250" dirty="0"/>
              <a:t>Risk factor for lower extremity injury increased by a factor of 3.34 compared to grass</a:t>
            </a:r>
          </a:p>
          <a:p>
            <a:pPr marL="171450" indent="-171450">
              <a:buFont typeface="Arial" panose="020B0604020202020204" pitchFamily="34" charset="0"/>
              <a:buChar char="•"/>
            </a:pPr>
            <a:r>
              <a:rPr lang="en-US" sz="1250" dirty="0"/>
              <a:t>Division II and II athletes experience ACL tear at 1.63 x and PCL tears at 3.13x the rate on grass</a:t>
            </a:r>
          </a:p>
          <a:p>
            <a:pPr marL="171450" indent="-171450">
              <a:buFont typeface="Arial" panose="020B0604020202020204" pitchFamily="34" charset="0"/>
              <a:buChar char="•"/>
            </a:pPr>
            <a:r>
              <a:rPr lang="en-US" sz="1250" dirty="0"/>
              <a:t>Division I athletes experience PCL tears at 2.99x the rate on grass</a:t>
            </a:r>
          </a:p>
          <a:p>
            <a:pPr marL="171450" indent="-171450">
              <a:buFont typeface="Arial" panose="020B0604020202020204" pitchFamily="34" charset="0"/>
              <a:buChar char="•"/>
            </a:pPr>
            <a:r>
              <a:rPr lang="en-US" sz="1250" dirty="0"/>
              <a:t>Overall ACL injury was 1.63x higher than grass</a:t>
            </a:r>
          </a:p>
        </p:txBody>
      </p:sp>
      <p:sp>
        <p:nvSpPr>
          <p:cNvPr id="66" name="TextBox 65">
            <a:extLst>
              <a:ext uri="{FF2B5EF4-FFF2-40B4-BE49-F238E27FC236}">
                <a16:creationId xmlns:a16="http://schemas.microsoft.com/office/drawing/2014/main" id="{027FD6C3-1D8F-8E17-13A6-099568866FD8}"/>
              </a:ext>
            </a:extLst>
          </p:cNvPr>
          <p:cNvSpPr txBox="1"/>
          <p:nvPr/>
        </p:nvSpPr>
        <p:spPr>
          <a:xfrm>
            <a:off x="4163231" y="5334342"/>
            <a:ext cx="4064648" cy="1438855"/>
          </a:xfrm>
          <a:prstGeom prst="rect">
            <a:avLst/>
          </a:prstGeom>
          <a:noFill/>
        </p:spPr>
        <p:txBody>
          <a:bodyPr wrap="square" rtlCol="0">
            <a:spAutoFit/>
          </a:bodyPr>
          <a:lstStyle/>
          <a:p>
            <a:r>
              <a:rPr lang="en-US" sz="1250" dirty="0"/>
              <a:t>Cleats are associated with a 2.4-fold increased risk in injury </a:t>
            </a:r>
          </a:p>
          <a:p>
            <a:r>
              <a:rPr lang="en-US" sz="1250" dirty="0"/>
              <a:t>Portable grass squares – can be laid down rapid which can lead to an</a:t>
            </a:r>
            <a:r>
              <a:rPr lang="en-US" sz="1250" dirty="0">
                <a:sym typeface="Wingdings" panose="05000000000000000000" pitchFamily="2" charset="2"/>
              </a:rPr>
              <a:t> uneven surface</a:t>
            </a:r>
          </a:p>
          <a:p>
            <a:r>
              <a:rPr lang="en-US" sz="1250" dirty="0">
                <a:sym typeface="Wingdings" panose="05000000000000000000" pitchFamily="2" charset="2"/>
              </a:rPr>
              <a:t>Sports on grass are associate with a 2.8-fold increased risk for lower extremity injuries </a:t>
            </a:r>
          </a:p>
          <a:p>
            <a:pPr marL="171450" indent="-171450">
              <a:buFont typeface="Arial" panose="020B0604020202020204" pitchFamily="34" charset="0"/>
              <a:buChar char="•"/>
            </a:pPr>
            <a:r>
              <a:rPr lang="en-US" sz="1250" dirty="0"/>
              <a:t>May be due to lack of maintenance which leads to divots and uneven surfaces </a:t>
            </a:r>
          </a:p>
        </p:txBody>
      </p:sp>
      <p:sp>
        <p:nvSpPr>
          <p:cNvPr id="67" name="TextBox 66">
            <a:extLst>
              <a:ext uri="{FF2B5EF4-FFF2-40B4-BE49-F238E27FC236}">
                <a16:creationId xmlns:a16="http://schemas.microsoft.com/office/drawing/2014/main" id="{160F6B53-8448-C575-D1FD-2B9EC5FEF916}"/>
              </a:ext>
            </a:extLst>
          </p:cNvPr>
          <p:cNvSpPr txBox="1"/>
          <p:nvPr/>
        </p:nvSpPr>
        <p:spPr>
          <a:xfrm>
            <a:off x="4155439" y="3242931"/>
            <a:ext cx="4119604" cy="323165"/>
          </a:xfrm>
          <a:prstGeom prst="rect">
            <a:avLst/>
          </a:prstGeom>
          <a:solidFill>
            <a:schemeClr val="accent1">
              <a:lumMod val="50000"/>
            </a:schemeClr>
          </a:solidFill>
        </p:spPr>
        <p:txBody>
          <a:bodyPr wrap="square" rtlCol="0">
            <a:spAutoFit/>
          </a:bodyPr>
          <a:lstStyle/>
          <a:p>
            <a:r>
              <a:rPr lang="en-US" sz="1500" dirty="0">
                <a:solidFill>
                  <a:schemeClr val="bg1"/>
                </a:solidFill>
                <a:latin typeface="Palatino"/>
              </a:rPr>
              <a:t>Shoe-surface traction &amp; surface stiffness</a:t>
            </a:r>
          </a:p>
        </p:txBody>
      </p:sp>
      <p:sp>
        <p:nvSpPr>
          <p:cNvPr id="68" name="TextBox 67">
            <a:extLst>
              <a:ext uri="{FF2B5EF4-FFF2-40B4-BE49-F238E27FC236}">
                <a16:creationId xmlns:a16="http://schemas.microsoft.com/office/drawing/2014/main" id="{157C1656-08E6-09C4-F33A-A0A8CAC9F942}"/>
              </a:ext>
            </a:extLst>
          </p:cNvPr>
          <p:cNvSpPr txBox="1"/>
          <p:nvPr/>
        </p:nvSpPr>
        <p:spPr>
          <a:xfrm>
            <a:off x="4186654" y="3552115"/>
            <a:ext cx="4053474" cy="1438855"/>
          </a:xfrm>
          <a:prstGeom prst="rect">
            <a:avLst/>
          </a:prstGeom>
          <a:noFill/>
        </p:spPr>
        <p:txBody>
          <a:bodyPr wrap="square" rtlCol="0">
            <a:spAutoFit/>
          </a:bodyPr>
          <a:lstStyle/>
          <a:p>
            <a:r>
              <a:rPr lang="en-US" sz="1250" dirty="0"/>
              <a:t>Cleats increase shoe-surface traction </a:t>
            </a:r>
          </a:p>
          <a:p>
            <a:pPr marL="285750" indent="-285750">
              <a:buFont typeface="Arial" panose="020B0604020202020204" pitchFamily="34" charset="0"/>
              <a:buChar char="•"/>
            </a:pPr>
            <a:r>
              <a:rPr lang="en-US" sz="1250" dirty="0"/>
              <a:t>Experience force-limiting factors on natural grass, but not on turf</a:t>
            </a:r>
          </a:p>
          <a:p>
            <a:r>
              <a:rPr lang="en-US" sz="1250" dirty="0"/>
              <a:t>Increased shoe-surface traction increases resultant loads at joint</a:t>
            </a:r>
          </a:p>
          <a:p>
            <a:r>
              <a:rPr lang="en-US" sz="1250" dirty="0"/>
              <a:t>Athletes experience peak contact forces over 200N during sport – need shock pad to absorb excess force</a:t>
            </a:r>
          </a:p>
        </p:txBody>
      </p:sp>
      <p:sp>
        <p:nvSpPr>
          <p:cNvPr id="69" name="TextBox 68">
            <a:extLst>
              <a:ext uri="{FF2B5EF4-FFF2-40B4-BE49-F238E27FC236}">
                <a16:creationId xmlns:a16="http://schemas.microsoft.com/office/drawing/2014/main" id="{5F85ACB7-20C7-7258-7D5F-5018B2D8ED4E}"/>
              </a:ext>
            </a:extLst>
          </p:cNvPr>
          <p:cNvSpPr txBox="1"/>
          <p:nvPr/>
        </p:nvSpPr>
        <p:spPr>
          <a:xfrm>
            <a:off x="8390878" y="1804075"/>
            <a:ext cx="2598664" cy="2877711"/>
          </a:xfrm>
          <a:prstGeom prst="rect">
            <a:avLst/>
          </a:prstGeom>
          <a:noFill/>
        </p:spPr>
        <p:txBody>
          <a:bodyPr wrap="square" rtlCol="0">
            <a:spAutoFit/>
          </a:bodyPr>
          <a:lstStyle/>
          <a:p>
            <a:r>
              <a:rPr lang="en-US" sz="1300" dirty="0"/>
              <a:t>$17.7 billion national expenditure annually on ACL reconstructions</a:t>
            </a:r>
          </a:p>
          <a:p>
            <a:pPr marL="171450" indent="-171450">
              <a:buFont typeface="Arial" panose="020B0604020202020204" pitchFamily="34" charset="0"/>
              <a:buChar char="•"/>
            </a:pPr>
            <a:r>
              <a:rPr lang="en-US" sz="1300" dirty="0"/>
              <a:t>Approximately 250,000 ACL reconstructions annually in the U.S. </a:t>
            </a:r>
          </a:p>
          <a:p>
            <a:pPr marL="171450" indent="-171450">
              <a:buFont typeface="Arial" panose="020B0604020202020204" pitchFamily="34" charset="0"/>
              <a:buChar char="•"/>
            </a:pPr>
            <a:r>
              <a:rPr lang="en-US" sz="1300" dirty="0"/>
              <a:t>Approximately 60,000-200,000 ACL injuries annually</a:t>
            </a:r>
          </a:p>
          <a:p>
            <a:pPr marL="171450" indent="-171450">
              <a:buFont typeface="Arial" panose="020B0604020202020204" pitchFamily="34" charset="0"/>
              <a:buChar char="•"/>
            </a:pPr>
            <a:r>
              <a:rPr lang="en-US" sz="1300" dirty="0"/>
              <a:t>36% have medial meniscus tears and 44% have lateral meniscus tears in addition to the ACL tear</a:t>
            </a:r>
          </a:p>
          <a:p>
            <a:r>
              <a:rPr lang="en-US" sz="1300" dirty="0"/>
              <a:t>20.6% increase in overall coast of treatment for patients from 2013-2017</a:t>
            </a:r>
          </a:p>
          <a:p>
            <a:r>
              <a:rPr lang="en-US" sz="1200" dirty="0"/>
              <a:t> </a:t>
            </a:r>
          </a:p>
        </p:txBody>
      </p:sp>
      <p:pic>
        <p:nvPicPr>
          <p:cNvPr id="1026" name="Picture 2" descr="Image result for Dollar Sign Clip Art Line">
            <a:extLst>
              <a:ext uri="{FF2B5EF4-FFF2-40B4-BE49-F238E27FC236}">
                <a16:creationId xmlns:a16="http://schemas.microsoft.com/office/drawing/2014/main" id="{2186C4A2-E323-2E35-68B2-23AB1941DE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28582" y="1686787"/>
            <a:ext cx="1141313" cy="1371373"/>
          </a:xfrm>
          <a:prstGeom prst="rect">
            <a:avLst/>
          </a:prstGeom>
          <a:noFill/>
          <a:extLst>
            <a:ext uri="{909E8E84-426E-40DD-AFC4-6F175D3DCCD1}">
              <a14:hiddenFill xmlns:a14="http://schemas.microsoft.com/office/drawing/2010/main">
                <a:solidFill>
                  <a:srgbClr val="FFFFFF"/>
                </a:solidFill>
              </a14:hiddenFill>
            </a:ext>
          </a:extLst>
        </p:spPr>
      </p:pic>
      <p:sp>
        <p:nvSpPr>
          <p:cNvPr id="70" name="TextBox 69">
            <a:extLst>
              <a:ext uri="{FF2B5EF4-FFF2-40B4-BE49-F238E27FC236}">
                <a16:creationId xmlns:a16="http://schemas.microsoft.com/office/drawing/2014/main" id="{1D42405A-CB9A-96B2-4083-78D788ABC29A}"/>
              </a:ext>
            </a:extLst>
          </p:cNvPr>
          <p:cNvSpPr txBox="1"/>
          <p:nvPr/>
        </p:nvSpPr>
        <p:spPr>
          <a:xfrm>
            <a:off x="8512793" y="4577385"/>
            <a:ext cx="1897137" cy="1092607"/>
          </a:xfrm>
          <a:prstGeom prst="rect">
            <a:avLst/>
          </a:prstGeom>
          <a:noFill/>
        </p:spPr>
        <p:txBody>
          <a:bodyPr wrap="square" rtlCol="0">
            <a:spAutoFit/>
          </a:bodyPr>
          <a:lstStyle/>
          <a:p>
            <a:r>
              <a:rPr lang="en-US" sz="1300" dirty="0"/>
              <a:t>Impact’s athletes’ mental health and their perceived quality of life </a:t>
            </a:r>
          </a:p>
          <a:p>
            <a:pPr marL="171450" indent="-171450">
              <a:buFont typeface="Arial" panose="020B0604020202020204" pitchFamily="34" charset="0"/>
              <a:buChar char="•"/>
            </a:pPr>
            <a:r>
              <a:rPr lang="en-US" sz="1300" dirty="0"/>
              <a:t>Sports become a part of athlete’s identity </a:t>
            </a:r>
          </a:p>
        </p:txBody>
      </p:sp>
      <p:pic>
        <p:nvPicPr>
          <p:cNvPr id="73" name="Picture 72" descr="Qr code&#10;&#10;Description automatically generated">
            <a:extLst>
              <a:ext uri="{FF2B5EF4-FFF2-40B4-BE49-F238E27FC236}">
                <a16:creationId xmlns:a16="http://schemas.microsoft.com/office/drawing/2014/main" id="{F6C25965-FCA5-29DC-634C-6B860987C1C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82595" y="5375352"/>
            <a:ext cx="1371969" cy="1371969"/>
          </a:xfrm>
          <a:prstGeom prst="rect">
            <a:avLst/>
          </a:prstGeom>
        </p:spPr>
      </p:pic>
      <p:sp>
        <p:nvSpPr>
          <p:cNvPr id="74" name="TextBox 73">
            <a:extLst>
              <a:ext uri="{FF2B5EF4-FFF2-40B4-BE49-F238E27FC236}">
                <a16:creationId xmlns:a16="http://schemas.microsoft.com/office/drawing/2014/main" id="{0084407E-64BB-FB31-1125-C4ABF606C21E}"/>
              </a:ext>
            </a:extLst>
          </p:cNvPr>
          <p:cNvSpPr txBox="1"/>
          <p:nvPr/>
        </p:nvSpPr>
        <p:spPr>
          <a:xfrm>
            <a:off x="10729319" y="4965010"/>
            <a:ext cx="1351649" cy="369332"/>
          </a:xfrm>
          <a:prstGeom prst="rect">
            <a:avLst/>
          </a:prstGeom>
          <a:noFill/>
        </p:spPr>
        <p:txBody>
          <a:bodyPr wrap="square" rtlCol="0">
            <a:spAutoFit/>
          </a:bodyPr>
          <a:lstStyle/>
          <a:p>
            <a:r>
              <a:rPr lang="en-US" b="1" dirty="0">
                <a:solidFill>
                  <a:schemeClr val="accent1">
                    <a:lumMod val="50000"/>
                  </a:schemeClr>
                </a:solidFill>
              </a:rPr>
              <a:t>References</a:t>
            </a:r>
          </a:p>
        </p:txBody>
      </p:sp>
      <p:sp>
        <p:nvSpPr>
          <p:cNvPr id="77" name="Arrow: Right 76">
            <a:extLst>
              <a:ext uri="{FF2B5EF4-FFF2-40B4-BE49-F238E27FC236}">
                <a16:creationId xmlns:a16="http://schemas.microsoft.com/office/drawing/2014/main" id="{30951103-113D-7A72-B52F-101019FA1270}"/>
              </a:ext>
            </a:extLst>
          </p:cNvPr>
          <p:cNvSpPr/>
          <p:nvPr/>
        </p:nvSpPr>
        <p:spPr>
          <a:xfrm>
            <a:off x="8693914" y="5879897"/>
            <a:ext cx="1808480" cy="558800"/>
          </a:xfrm>
          <a:prstGeom prst="right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rgbClr val="002060"/>
                </a:solidFill>
              </a:ln>
              <a:solidFill>
                <a:schemeClr val="accent1">
                  <a:lumMod val="50000"/>
                </a:schemeClr>
              </a:solidFill>
            </a:endParaRPr>
          </a:p>
        </p:txBody>
      </p:sp>
    </p:spTree>
    <p:extLst>
      <p:ext uri="{BB962C8B-B14F-4D97-AF65-F5344CB8AC3E}">
        <p14:creationId xmlns:p14="http://schemas.microsoft.com/office/powerpoint/2010/main" val="427643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417</Words>
  <Application>Microsoft Office PowerPoint</Application>
  <PresentationFormat>Widescreen</PresentationFormat>
  <Paragraphs>38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Palatino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Lily Farrell</dc:creator>
  <cp:lastModifiedBy>Lily Farrell</cp:lastModifiedBy>
  <cp:revision>2</cp:revision>
  <dcterms:created xsi:type="dcterms:W3CDTF">2023-04-14T17:47:28Z</dcterms:created>
  <dcterms:modified xsi:type="dcterms:W3CDTF">2023-04-14T21:18:39Z</dcterms:modified>
</cp:coreProperties>
</file>