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43891200" cy="21945600"/>
  <p:notesSz cx="7004050" cy="92837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6912">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679" autoAdjust="0"/>
  </p:normalViewPr>
  <p:slideViewPr>
    <p:cSldViewPr>
      <p:cViewPr>
        <p:scale>
          <a:sx n="40" d="100"/>
          <a:sy n="40" d="100"/>
        </p:scale>
        <p:origin x="360" y="-456"/>
      </p:cViewPr>
      <p:guideLst>
        <p:guide orient="horz" pos="6912"/>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0" y="3590925"/>
            <a:ext cx="32918400" cy="7640638"/>
          </a:xfrm>
          <a:prstGeom prst="rect">
            <a:avLst/>
          </a:prstGeo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5486400" y="11526838"/>
            <a:ext cx="32918400" cy="5297487"/>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625367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017838" y="1168400"/>
            <a:ext cx="37855525" cy="42418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3017838" y="5842000"/>
            <a:ext cx="37855525" cy="13923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16636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10275" y="1168400"/>
            <a:ext cx="9463088" cy="18597563"/>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3017838" y="1168400"/>
            <a:ext cx="28240037" cy="185975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27586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838" y="1168400"/>
            <a:ext cx="37855525" cy="42418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3017838" y="5842000"/>
            <a:ext cx="37855525" cy="13923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75259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025" y="5470525"/>
            <a:ext cx="37857113" cy="9129713"/>
          </a:xfrm>
          <a:prstGeom prst="rect">
            <a:avLst/>
          </a:prstGeo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2994025" y="14685963"/>
            <a:ext cx="37857113" cy="4800600"/>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76519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838" y="1168400"/>
            <a:ext cx="37855525" cy="42418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3017838" y="5842000"/>
            <a:ext cx="18851562" cy="13923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5842000"/>
            <a:ext cx="18851563" cy="13923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12104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2600" y="1168400"/>
            <a:ext cx="37857113" cy="4241800"/>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3022600" y="5380038"/>
            <a:ext cx="18568988" cy="26368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022600" y="8016875"/>
            <a:ext cx="18568988" cy="117903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20238" y="5380038"/>
            <a:ext cx="18659475" cy="26368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20238" y="8016875"/>
            <a:ext cx="18659475" cy="117903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44583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017838" y="1168400"/>
            <a:ext cx="37855525" cy="42418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840312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0130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2600" y="1463675"/>
            <a:ext cx="14157325" cy="5119688"/>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18659475" y="3159125"/>
            <a:ext cx="22220238" cy="1559560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22600" y="6583363"/>
            <a:ext cx="14157325" cy="12196762"/>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957310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2600" y="1463675"/>
            <a:ext cx="14157325" cy="5119688"/>
          </a:xfrm>
          <a:prstGeom prst="rect">
            <a:avLst/>
          </a:prstGeo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18659475" y="3159125"/>
            <a:ext cx="22220238" cy="155956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3022600" y="6583363"/>
            <a:ext cx="14157325" cy="12196762"/>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012332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40021"/>
        </a:solidFill>
        <a:effectLst/>
      </p:bgPr>
    </p:bg>
    <p:spTree>
      <p:nvGrpSpPr>
        <p:cNvPr id="1" name=""/>
        <p:cNvGrpSpPr/>
        <p:nvPr/>
      </p:nvGrpSpPr>
      <p:grpSpPr>
        <a:xfrm>
          <a:off x="0" y="0"/>
          <a:ext cx="0" cy="0"/>
          <a:chOff x="0" y="0"/>
          <a:chExt cx="0" cy="0"/>
        </a:xfrm>
      </p:grpSpPr>
      <p:sp>
        <p:nvSpPr>
          <p:cNvPr id="1031" name="Rectangle 7">
            <a:extLst>
              <a:ext uri="{FF2B5EF4-FFF2-40B4-BE49-F238E27FC236}">
                <a16:creationId xmlns:a16="http://schemas.microsoft.com/office/drawing/2014/main" id="{487FE0F5-C9DD-6AC0-01D5-EF430B791B3C}"/>
              </a:ext>
            </a:extLst>
          </p:cNvPr>
          <p:cNvSpPr>
            <a:spLocks noChangeArrowheads="1"/>
          </p:cNvSpPr>
          <p:nvPr userDrawn="1"/>
        </p:nvSpPr>
        <p:spPr bwMode="auto">
          <a:xfrm>
            <a:off x="0" y="3656013"/>
            <a:ext cx="7313613" cy="18281650"/>
          </a:xfrm>
          <a:prstGeom prst="rect">
            <a:avLst/>
          </a:prstGeom>
          <a:solidFill>
            <a:srgbClr val="990033"/>
          </a:solidFill>
          <a:ln>
            <a:noFill/>
          </a:ln>
          <a:effectLst/>
        </p:spPr>
        <p:txBody>
          <a:bodyPr wrap="none" lIns="457200" tIns="228600" rIns="457200" bIns="457200"/>
          <a:lstStyle>
            <a:lvl1pPr defTabSz="4389438">
              <a:defRPr>
                <a:solidFill>
                  <a:schemeClr val="tx1"/>
                </a:solidFill>
                <a:latin typeface="Arial" panose="020B0604020202020204" pitchFamily="34" charset="0"/>
              </a:defRPr>
            </a:lvl1pPr>
            <a:lvl2pPr defTabSz="4389438">
              <a:defRPr>
                <a:solidFill>
                  <a:schemeClr val="tx1"/>
                </a:solidFill>
                <a:latin typeface="Arial" panose="020B0604020202020204" pitchFamily="34" charset="0"/>
              </a:defRPr>
            </a:lvl2pPr>
            <a:lvl3pPr defTabSz="4389438">
              <a:defRPr>
                <a:solidFill>
                  <a:schemeClr val="tx1"/>
                </a:solidFill>
                <a:latin typeface="Arial" panose="020B0604020202020204" pitchFamily="34" charset="0"/>
              </a:defRPr>
            </a:lvl3pPr>
            <a:lvl4pPr defTabSz="4389438">
              <a:defRPr>
                <a:solidFill>
                  <a:schemeClr val="tx1"/>
                </a:solidFill>
                <a:latin typeface="Arial" panose="020B0604020202020204" pitchFamily="34" charset="0"/>
              </a:defRPr>
            </a:lvl4pPr>
            <a:lvl5pPr defTabSz="4389438">
              <a:defRPr>
                <a:solidFill>
                  <a:schemeClr val="tx1"/>
                </a:solidFill>
                <a:latin typeface="Arial" panose="020B0604020202020204" pitchFamily="34" charset="0"/>
              </a:defRPr>
            </a:lvl5pPr>
            <a:lvl6pPr defTabSz="4389438" fontAlgn="base">
              <a:spcBef>
                <a:spcPct val="0"/>
              </a:spcBef>
              <a:spcAft>
                <a:spcPct val="0"/>
              </a:spcAft>
              <a:defRPr>
                <a:solidFill>
                  <a:schemeClr val="tx1"/>
                </a:solidFill>
                <a:latin typeface="Arial" panose="020B0604020202020204" pitchFamily="34" charset="0"/>
              </a:defRPr>
            </a:lvl6pPr>
            <a:lvl7pPr defTabSz="4389438" fontAlgn="base">
              <a:spcBef>
                <a:spcPct val="0"/>
              </a:spcBef>
              <a:spcAft>
                <a:spcPct val="0"/>
              </a:spcAft>
              <a:defRPr>
                <a:solidFill>
                  <a:schemeClr val="tx1"/>
                </a:solidFill>
                <a:latin typeface="Arial" panose="020B0604020202020204" pitchFamily="34" charset="0"/>
              </a:defRPr>
            </a:lvl7pPr>
            <a:lvl8pPr defTabSz="4389438" fontAlgn="base">
              <a:spcBef>
                <a:spcPct val="0"/>
              </a:spcBef>
              <a:spcAft>
                <a:spcPct val="0"/>
              </a:spcAft>
              <a:defRPr>
                <a:solidFill>
                  <a:schemeClr val="tx1"/>
                </a:solidFill>
                <a:latin typeface="Arial" panose="020B0604020202020204" pitchFamily="34" charset="0"/>
              </a:defRPr>
            </a:lvl8pPr>
            <a:lvl9pPr defTabSz="4389438" fontAlgn="base">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4800">
              <a:latin typeface="Impact" panose="020B0806030902050204" pitchFamily="34" charset="0"/>
            </a:endParaRPr>
          </a:p>
        </p:txBody>
      </p:sp>
      <p:sp>
        <p:nvSpPr>
          <p:cNvPr id="1027" name="Rectangle 8">
            <a:extLst>
              <a:ext uri="{FF2B5EF4-FFF2-40B4-BE49-F238E27FC236}">
                <a16:creationId xmlns:a16="http://schemas.microsoft.com/office/drawing/2014/main" id="{174BA89F-3661-0025-4188-B98F1961B147}"/>
              </a:ext>
            </a:extLst>
          </p:cNvPr>
          <p:cNvSpPr>
            <a:spLocks noChangeArrowheads="1"/>
          </p:cNvSpPr>
          <p:nvPr userDrawn="1"/>
        </p:nvSpPr>
        <p:spPr bwMode="auto">
          <a:xfrm>
            <a:off x="7312025" y="0"/>
            <a:ext cx="36564888" cy="3656013"/>
          </a:xfrm>
          <a:prstGeom prst="rect">
            <a:avLst/>
          </a:prstGeom>
          <a:solidFill>
            <a:srgbClr val="990033"/>
          </a:solidFill>
          <a:ln>
            <a:noFill/>
          </a:ln>
          <a:effectLst/>
        </p:spPr>
        <p:txBody>
          <a:bodyPr wrap="none" lIns="457200" tIns="457200" rIns="457200" bIns="457200"/>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sp>
        <p:nvSpPr>
          <p:cNvPr id="1028" name="Rectangle 9">
            <a:extLst>
              <a:ext uri="{FF2B5EF4-FFF2-40B4-BE49-F238E27FC236}">
                <a16:creationId xmlns:a16="http://schemas.microsoft.com/office/drawing/2014/main" id="{F5DC4119-D5D0-979A-7215-E1288CA16AA0}"/>
              </a:ext>
            </a:extLst>
          </p:cNvPr>
          <p:cNvSpPr>
            <a:spLocks noChangeArrowheads="1"/>
          </p:cNvSpPr>
          <p:nvPr userDrawn="1"/>
        </p:nvSpPr>
        <p:spPr bwMode="auto">
          <a:xfrm>
            <a:off x="7312025" y="3656013"/>
            <a:ext cx="36564888" cy="18281650"/>
          </a:xfrm>
          <a:prstGeom prst="rect">
            <a:avLst/>
          </a:prstGeom>
          <a:solidFill>
            <a:srgbClr val="EAEAEA"/>
          </a:solidFill>
          <a:ln>
            <a:noFill/>
          </a:ln>
          <a:effectLst/>
        </p:spPr>
        <p:txBody>
          <a:bodyPr wrap="none" lIns="457200" tIns="457200" rIns="457200" bIns="457200"/>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a:p>
        </p:txBody>
      </p:sp>
      <p:sp>
        <p:nvSpPr>
          <p:cNvPr id="1029" name="Line 11">
            <a:extLst>
              <a:ext uri="{FF2B5EF4-FFF2-40B4-BE49-F238E27FC236}">
                <a16:creationId xmlns:a16="http://schemas.microsoft.com/office/drawing/2014/main" id="{FF279E08-E267-E444-970C-079E5FD50FBC}"/>
              </a:ext>
            </a:extLst>
          </p:cNvPr>
          <p:cNvSpPr>
            <a:spLocks noChangeShapeType="1"/>
          </p:cNvSpPr>
          <p:nvPr userDrawn="1"/>
        </p:nvSpPr>
        <p:spPr bwMode="auto">
          <a:xfrm>
            <a:off x="7312025" y="0"/>
            <a:ext cx="0" cy="219392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0" name="Line 12">
            <a:extLst>
              <a:ext uri="{FF2B5EF4-FFF2-40B4-BE49-F238E27FC236}">
                <a16:creationId xmlns:a16="http://schemas.microsoft.com/office/drawing/2014/main" id="{BA080E38-341C-9D21-88A5-49F3A763E410}"/>
              </a:ext>
            </a:extLst>
          </p:cNvPr>
          <p:cNvSpPr>
            <a:spLocks noChangeShapeType="1"/>
          </p:cNvSpPr>
          <p:nvPr userDrawn="1"/>
        </p:nvSpPr>
        <p:spPr bwMode="auto">
          <a:xfrm>
            <a:off x="0" y="3657600"/>
            <a:ext cx="43876913"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2" name="Picture 15">
            <a:extLst>
              <a:ext uri="{FF2B5EF4-FFF2-40B4-BE49-F238E27FC236}">
                <a16:creationId xmlns:a16="http://schemas.microsoft.com/office/drawing/2014/main" id="{DEF2F074-5EB3-B455-E7E6-27A0CF4DC6FE}"/>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905000" y="21488400"/>
            <a:ext cx="3502025"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eaLnBrk="0" fontAlgn="base" hangingPunct="0">
        <a:spcBef>
          <a:spcPct val="0"/>
        </a:spcBef>
        <a:spcAft>
          <a:spcPct val="0"/>
        </a:spcAft>
        <a:defRPr sz="21100" kern="1200">
          <a:solidFill>
            <a:schemeClr val="tx2"/>
          </a:solidFill>
          <a:latin typeface="+mj-lt"/>
          <a:ea typeface="+mj-ea"/>
          <a:cs typeface="+mj-cs"/>
        </a:defRPr>
      </a:lvl1pPr>
      <a:lvl2pPr algn="ctr" defTabSz="4389438" rtl="0" eaLnBrk="0" fontAlgn="base" hangingPunct="0">
        <a:spcBef>
          <a:spcPct val="0"/>
        </a:spcBef>
        <a:spcAft>
          <a:spcPct val="0"/>
        </a:spcAft>
        <a:defRPr sz="21100">
          <a:solidFill>
            <a:schemeClr val="tx2"/>
          </a:solidFill>
          <a:latin typeface="Arial" panose="020B0604020202020204" pitchFamily="34" charset="0"/>
        </a:defRPr>
      </a:lvl2pPr>
      <a:lvl3pPr algn="ctr" defTabSz="4389438" rtl="0" eaLnBrk="0" fontAlgn="base" hangingPunct="0">
        <a:spcBef>
          <a:spcPct val="0"/>
        </a:spcBef>
        <a:spcAft>
          <a:spcPct val="0"/>
        </a:spcAft>
        <a:defRPr sz="21100">
          <a:solidFill>
            <a:schemeClr val="tx2"/>
          </a:solidFill>
          <a:latin typeface="Arial" panose="020B0604020202020204" pitchFamily="34" charset="0"/>
        </a:defRPr>
      </a:lvl3pPr>
      <a:lvl4pPr algn="ctr" defTabSz="4389438" rtl="0" eaLnBrk="0" fontAlgn="base" hangingPunct="0">
        <a:spcBef>
          <a:spcPct val="0"/>
        </a:spcBef>
        <a:spcAft>
          <a:spcPct val="0"/>
        </a:spcAft>
        <a:defRPr sz="21100">
          <a:solidFill>
            <a:schemeClr val="tx2"/>
          </a:solidFill>
          <a:latin typeface="Arial" panose="020B0604020202020204" pitchFamily="34" charset="0"/>
        </a:defRPr>
      </a:lvl4pPr>
      <a:lvl5pPr algn="ctr" defTabSz="4389438" rtl="0" eaLnBrk="0" fontAlgn="base" hangingPunct="0">
        <a:spcBef>
          <a:spcPct val="0"/>
        </a:spcBef>
        <a:spcAft>
          <a:spcPct val="0"/>
        </a:spcAft>
        <a:defRPr sz="21100">
          <a:solidFill>
            <a:schemeClr val="tx2"/>
          </a:solidFill>
          <a:latin typeface="Arial" panose="020B0604020202020204" pitchFamily="34" charset="0"/>
        </a:defRPr>
      </a:lvl5pPr>
      <a:lvl6pPr marL="457200" algn="ctr" defTabSz="4389438" rtl="0" fontAlgn="base">
        <a:spcBef>
          <a:spcPct val="0"/>
        </a:spcBef>
        <a:spcAft>
          <a:spcPct val="0"/>
        </a:spcAft>
        <a:defRPr sz="21100">
          <a:solidFill>
            <a:schemeClr val="tx2"/>
          </a:solidFill>
          <a:latin typeface="Arial" panose="020B0604020202020204" pitchFamily="34" charset="0"/>
        </a:defRPr>
      </a:lvl6pPr>
      <a:lvl7pPr marL="914400" algn="ctr" defTabSz="4389438" rtl="0" fontAlgn="base">
        <a:spcBef>
          <a:spcPct val="0"/>
        </a:spcBef>
        <a:spcAft>
          <a:spcPct val="0"/>
        </a:spcAft>
        <a:defRPr sz="21100">
          <a:solidFill>
            <a:schemeClr val="tx2"/>
          </a:solidFill>
          <a:latin typeface="Arial" panose="020B0604020202020204" pitchFamily="34" charset="0"/>
        </a:defRPr>
      </a:lvl7pPr>
      <a:lvl8pPr marL="1371600" algn="ctr" defTabSz="4389438" rtl="0" fontAlgn="base">
        <a:spcBef>
          <a:spcPct val="0"/>
        </a:spcBef>
        <a:spcAft>
          <a:spcPct val="0"/>
        </a:spcAft>
        <a:defRPr sz="21100">
          <a:solidFill>
            <a:schemeClr val="tx2"/>
          </a:solidFill>
          <a:latin typeface="Arial" panose="020B0604020202020204" pitchFamily="34" charset="0"/>
        </a:defRPr>
      </a:lvl8pPr>
      <a:lvl9pPr marL="1828800" algn="ctr" defTabSz="4389438" rtl="0" fontAlgn="base">
        <a:spcBef>
          <a:spcPct val="0"/>
        </a:spcBef>
        <a:spcAft>
          <a:spcPct val="0"/>
        </a:spcAft>
        <a:defRPr sz="21100">
          <a:solidFill>
            <a:schemeClr val="tx2"/>
          </a:solidFill>
          <a:latin typeface="Arial" panose="020B0604020202020204" pitchFamily="34" charset="0"/>
        </a:defRPr>
      </a:lvl9pPr>
    </p:titleStyle>
    <p:bodyStyle>
      <a:lvl1pPr marL="1646238" indent="-1646238" algn="l" defTabSz="4389438" rtl="0" eaLnBrk="0" fontAlgn="base" hangingPunct="0">
        <a:spcBef>
          <a:spcPct val="20000"/>
        </a:spcBef>
        <a:spcAft>
          <a:spcPct val="0"/>
        </a:spcAft>
        <a:buChar char="•"/>
        <a:defRPr sz="15400" kern="1200">
          <a:solidFill>
            <a:schemeClr val="tx1"/>
          </a:solidFill>
          <a:latin typeface="+mn-lt"/>
          <a:ea typeface="+mn-ea"/>
          <a:cs typeface="+mn-cs"/>
        </a:defRPr>
      </a:lvl1pPr>
      <a:lvl2pPr marL="3565525" indent="-1371600" algn="l" defTabSz="4389438" rtl="0" eaLnBrk="0" fontAlgn="base" hangingPunct="0">
        <a:spcBef>
          <a:spcPct val="20000"/>
        </a:spcBef>
        <a:spcAft>
          <a:spcPct val="0"/>
        </a:spcAft>
        <a:buChar char="–"/>
        <a:defRPr sz="13400" kern="1200">
          <a:solidFill>
            <a:schemeClr val="tx1"/>
          </a:solidFill>
          <a:latin typeface="+mn-lt"/>
          <a:ea typeface="+mn-ea"/>
          <a:cs typeface="+mn-cs"/>
        </a:defRPr>
      </a:lvl2pPr>
      <a:lvl3pPr marL="5486400" indent="-1096963" algn="l" defTabSz="4389438" rtl="0" eaLnBrk="0" fontAlgn="base" hangingPunct="0">
        <a:spcBef>
          <a:spcPct val="20000"/>
        </a:spcBef>
        <a:spcAft>
          <a:spcPct val="0"/>
        </a:spcAft>
        <a:buChar char="•"/>
        <a:defRPr sz="11500" kern="1200">
          <a:solidFill>
            <a:schemeClr val="tx1"/>
          </a:solidFill>
          <a:latin typeface="+mn-lt"/>
          <a:ea typeface="+mn-ea"/>
          <a:cs typeface="+mn-cs"/>
        </a:defRPr>
      </a:lvl3pPr>
      <a:lvl4pPr marL="7680325" indent="-1096963" algn="l" defTabSz="4389438" rtl="0" eaLnBrk="0" fontAlgn="base" hangingPunct="0">
        <a:spcBef>
          <a:spcPct val="20000"/>
        </a:spcBef>
        <a:spcAft>
          <a:spcPct val="0"/>
        </a:spcAft>
        <a:buChar char="–"/>
        <a:defRPr sz="9600" kern="1200">
          <a:solidFill>
            <a:schemeClr val="tx1"/>
          </a:solidFill>
          <a:latin typeface="+mn-lt"/>
          <a:ea typeface="+mn-ea"/>
          <a:cs typeface="+mn-cs"/>
        </a:defRPr>
      </a:lvl4pPr>
      <a:lvl5pPr marL="9875838" indent="-1096963" algn="l" defTabSz="4389438" rtl="0" eaLnBrk="0" fontAlgn="base" hangingPunct="0">
        <a:spcBef>
          <a:spcPct val="20000"/>
        </a:spcBef>
        <a:spcAft>
          <a:spcPct val="0"/>
        </a:spcAft>
        <a:buChar char="»"/>
        <a:defRPr sz="9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1080/07418820100095061" TargetMode="External"/><Relationship Id="rId3" Type="http://schemas.openxmlformats.org/officeDocument/2006/relationships/hyperlink" Target="https://doi-org.sacredheart.idm.oclc.org/10.1007/s10826-017-0945-8" TargetMode="External"/><Relationship Id="rId7" Type="http://schemas.openxmlformats.org/officeDocument/2006/relationships/hyperlink" Target="https://www.ncsc.org/information-and-resources/trending-topics/trending-topics-landing-pg/juror-compensation-in-the-united-states" TargetMode="External"/><Relationship Id="rId2" Type="http://schemas.openxmlformats.org/officeDocument/2006/relationships/hyperlink" Target="https://www.bbc.com/news/stories-48885846" TargetMode="External"/><Relationship Id="rId1" Type="http://schemas.openxmlformats.org/officeDocument/2006/relationships/slideLayout" Target="../slideLayouts/slideLayout1.xml"/><Relationship Id="rId6" Type="http://schemas.openxmlformats.org/officeDocument/2006/relationships/hyperlink" Target="https://www.themarshallproject.org/2022/10/15/don-t-expect-mass-prison-releases-from-biden-s-marijuana-clemency#:~:text=Last%20week%20President%20Joe%20Biden,it%20will%20lead%20to%20none" TargetMode="External"/><Relationship Id="rId11" Type="http://schemas.openxmlformats.org/officeDocument/2006/relationships/image" Target="../media/image4.png"/><Relationship Id="rId5" Type="http://schemas.openxmlformats.org/officeDocument/2006/relationships/hyperlink" Target="https://doi.org/10.1177/0264550507073325" TargetMode="External"/><Relationship Id="rId10" Type="http://schemas.openxmlformats.org/officeDocument/2006/relationships/image" Target="../media/image3.jpeg"/><Relationship Id="rId4" Type="http://schemas.openxmlformats.org/officeDocument/2006/relationships/hyperlink" Target="https://doi.org/10.1080/01947648.2020.1816233" TargetMode="External"/><Relationship Id="rId9"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 name="Text Box 122">
            <a:extLst>
              <a:ext uri="{FF2B5EF4-FFF2-40B4-BE49-F238E27FC236}">
                <a16:creationId xmlns:a16="http://schemas.microsoft.com/office/drawing/2014/main" id="{00E95235-1C8D-E365-0AA3-EB46B05D285B}"/>
              </a:ext>
            </a:extLst>
          </p:cNvPr>
          <p:cNvSpPr txBox="1">
            <a:spLocks noChangeArrowheads="1"/>
          </p:cNvSpPr>
          <p:nvPr/>
        </p:nvSpPr>
        <p:spPr bwMode="auto">
          <a:xfrm>
            <a:off x="7312025" y="0"/>
            <a:ext cx="36564888" cy="1828800"/>
          </a:xfrm>
          <a:prstGeom prst="rect">
            <a:avLst/>
          </a:prstGeom>
          <a:noFill/>
          <a:ln>
            <a:noFill/>
          </a:ln>
          <a:effectLst/>
        </p:spPr>
        <p:txBody>
          <a:bodyPr lIns="457200" tIns="457200" rIns="457200" bIns="457200" anchor="ctr" anchorCtr="1"/>
          <a:lstStyle>
            <a:lvl1pPr defTabSz="4389438">
              <a:defRPr>
                <a:solidFill>
                  <a:schemeClr val="tx1"/>
                </a:solidFill>
                <a:latin typeface="Arial" panose="020B0604020202020204" pitchFamily="34" charset="0"/>
              </a:defRPr>
            </a:lvl1pPr>
            <a:lvl2pPr defTabSz="4389438">
              <a:defRPr>
                <a:solidFill>
                  <a:schemeClr val="tx1"/>
                </a:solidFill>
                <a:latin typeface="Arial" panose="020B0604020202020204" pitchFamily="34" charset="0"/>
              </a:defRPr>
            </a:lvl2pPr>
            <a:lvl3pPr defTabSz="4389438">
              <a:defRPr>
                <a:solidFill>
                  <a:schemeClr val="tx1"/>
                </a:solidFill>
                <a:latin typeface="Arial" panose="020B0604020202020204" pitchFamily="34" charset="0"/>
              </a:defRPr>
            </a:lvl3pPr>
            <a:lvl4pPr defTabSz="4389438">
              <a:defRPr>
                <a:solidFill>
                  <a:schemeClr val="tx1"/>
                </a:solidFill>
                <a:latin typeface="Arial" panose="020B0604020202020204" pitchFamily="34" charset="0"/>
              </a:defRPr>
            </a:lvl4pPr>
            <a:lvl5pPr defTabSz="4389438">
              <a:defRPr>
                <a:solidFill>
                  <a:schemeClr val="tx1"/>
                </a:solidFill>
                <a:latin typeface="Arial" panose="020B0604020202020204" pitchFamily="34" charset="0"/>
              </a:defRPr>
            </a:lvl5pPr>
            <a:lvl6pPr defTabSz="4389438" fontAlgn="base">
              <a:spcBef>
                <a:spcPct val="0"/>
              </a:spcBef>
              <a:spcAft>
                <a:spcPct val="0"/>
              </a:spcAft>
              <a:defRPr>
                <a:solidFill>
                  <a:schemeClr val="tx1"/>
                </a:solidFill>
                <a:latin typeface="Arial" panose="020B0604020202020204" pitchFamily="34" charset="0"/>
              </a:defRPr>
            </a:lvl6pPr>
            <a:lvl7pPr defTabSz="4389438" fontAlgn="base">
              <a:spcBef>
                <a:spcPct val="0"/>
              </a:spcBef>
              <a:spcAft>
                <a:spcPct val="0"/>
              </a:spcAft>
              <a:defRPr>
                <a:solidFill>
                  <a:schemeClr val="tx1"/>
                </a:solidFill>
                <a:latin typeface="Arial" panose="020B0604020202020204" pitchFamily="34" charset="0"/>
              </a:defRPr>
            </a:lvl7pPr>
            <a:lvl8pPr defTabSz="4389438" fontAlgn="base">
              <a:spcBef>
                <a:spcPct val="0"/>
              </a:spcBef>
              <a:spcAft>
                <a:spcPct val="0"/>
              </a:spcAft>
              <a:defRPr>
                <a:solidFill>
                  <a:schemeClr val="tx1"/>
                </a:solidFill>
                <a:latin typeface="Arial" panose="020B0604020202020204" pitchFamily="34" charset="0"/>
              </a:defRPr>
            </a:lvl8pPr>
            <a:lvl9pPr defTabSz="4389438" fontAlgn="base">
              <a:spcBef>
                <a:spcPct val="0"/>
              </a:spcBef>
              <a:spcAft>
                <a:spcPct val="0"/>
              </a:spcAft>
              <a:defRPr>
                <a:solidFill>
                  <a:schemeClr val="tx1"/>
                </a:solidFill>
                <a:latin typeface="Arial" panose="020B0604020202020204" pitchFamily="34" charset="0"/>
              </a:defRPr>
            </a:lvl9pPr>
          </a:lstStyle>
          <a:p>
            <a:pPr algn="ctr" eaLnBrk="1" hangingPunct="1">
              <a:defRPr/>
            </a:pPr>
            <a:r>
              <a:rPr lang="en-US" altLang="en-US" sz="7200" dirty="0">
                <a:solidFill>
                  <a:schemeClr val="bg1"/>
                </a:solidFill>
                <a:effectLst>
                  <a:outerShdw blurRad="38100" dist="38100" dir="2700000" algn="tl">
                    <a:srgbClr val="000000"/>
                  </a:outerShdw>
                </a:effectLst>
                <a:latin typeface="Impact" panose="020B0806030902050204" pitchFamily="34" charset="0"/>
              </a:rPr>
              <a:t>Jail Reform: An Examination of the United States Justice System</a:t>
            </a:r>
          </a:p>
        </p:txBody>
      </p:sp>
      <p:sp>
        <p:nvSpPr>
          <p:cNvPr id="2050" name="Text Box 123">
            <a:extLst>
              <a:ext uri="{FF2B5EF4-FFF2-40B4-BE49-F238E27FC236}">
                <a16:creationId xmlns:a16="http://schemas.microsoft.com/office/drawing/2014/main" id="{1765F014-A2C8-298A-0A49-09E6B2AD5255}"/>
              </a:ext>
            </a:extLst>
          </p:cNvPr>
          <p:cNvSpPr txBox="1">
            <a:spLocks noChangeArrowheads="1"/>
          </p:cNvSpPr>
          <p:nvPr/>
        </p:nvSpPr>
        <p:spPr bwMode="auto">
          <a:xfrm>
            <a:off x="7312025" y="1158875"/>
            <a:ext cx="36564888" cy="2497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457200" rIns="457200" bIns="457200" anchor="ctr" anchorCtr="1"/>
          <a:lstStyle>
            <a:lvl1pPr defTabSz="4389438">
              <a:defRPr sz="2400">
                <a:solidFill>
                  <a:schemeClr val="tx1"/>
                </a:solidFill>
                <a:latin typeface="Arial" panose="020B0604020202020204" pitchFamily="34" charset="0"/>
              </a:defRPr>
            </a:lvl1pPr>
            <a:lvl2pPr marL="742950" indent="-285750" defTabSz="4389438">
              <a:defRPr sz="2400">
                <a:solidFill>
                  <a:schemeClr val="tx1"/>
                </a:solidFill>
                <a:latin typeface="Arial" panose="020B0604020202020204" pitchFamily="34" charset="0"/>
              </a:defRPr>
            </a:lvl2pPr>
            <a:lvl3pPr marL="1143000" indent="-228600" defTabSz="4389438">
              <a:defRPr sz="2400">
                <a:solidFill>
                  <a:schemeClr val="tx1"/>
                </a:solidFill>
                <a:latin typeface="Arial" panose="020B0604020202020204" pitchFamily="34" charset="0"/>
              </a:defRPr>
            </a:lvl3pPr>
            <a:lvl4pPr marL="1600200" indent="-228600" defTabSz="4389438">
              <a:defRPr sz="2400">
                <a:solidFill>
                  <a:schemeClr val="tx1"/>
                </a:solidFill>
                <a:latin typeface="Arial" panose="020B0604020202020204" pitchFamily="34" charset="0"/>
              </a:defRPr>
            </a:lvl4pPr>
            <a:lvl5pPr marL="2057400" indent="-228600" defTabSz="4389438">
              <a:defRPr sz="24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US" altLang="en-US" sz="4800" dirty="0">
                <a:solidFill>
                  <a:schemeClr val="bg1"/>
                </a:solidFill>
              </a:rPr>
              <a:t>Dominick Scardigno</a:t>
            </a:r>
          </a:p>
        </p:txBody>
      </p:sp>
      <p:sp>
        <p:nvSpPr>
          <p:cNvPr id="2051" name="Text Box 130">
            <a:extLst>
              <a:ext uri="{FF2B5EF4-FFF2-40B4-BE49-F238E27FC236}">
                <a16:creationId xmlns:a16="http://schemas.microsoft.com/office/drawing/2014/main" id="{0088ED2E-628F-EC17-52D8-5418BC9DE243}"/>
              </a:ext>
            </a:extLst>
          </p:cNvPr>
          <p:cNvSpPr txBox="1">
            <a:spLocks noChangeArrowheads="1"/>
          </p:cNvSpPr>
          <p:nvPr/>
        </p:nvSpPr>
        <p:spPr bwMode="auto">
          <a:xfrm>
            <a:off x="8226425" y="3717925"/>
            <a:ext cx="10969625" cy="1025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sz="2400">
                <a:solidFill>
                  <a:schemeClr val="tx1"/>
                </a:solidFill>
                <a:latin typeface="Arial" panose="020B0604020202020204" pitchFamily="34" charset="0"/>
              </a:defRPr>
            </a:lvl1pPr>
            <a:lvl2pPr marL="742950" indent="-285750" defTabSz="4389438">
              <a:defRPr sz="2400">
                <a:solidFill>
                  <a:schemeClr val="tx1"/>
                </a:solidFill>
                <a:latin typeface="Arial" panose="020B0604020202020204" pitchFamily="34" charset="0"/>
              </a:defRPr>
            </a:lvl2pPr>
            <a:lvl3pPr marL="1143000" indent="-228600" defTabSz="4389438">
              <a:defRPr sz="2400">
                <a:solidFill>
                  <a:schemeClr val="tx1"/>
                </a:solidFill>
                <a:latin typeface="Arial" panose="020B0604020202020204" pitchFamily="34" charset="0"/>
              </a:defRPr>
            </a:lvl3pPr>
            <a:lvl4pPr marL="1600200" indent="-228600" defTabSz="4389438">
              <a:defRPr sz="2400">
                <a:solidFill>
                  <a:schemeClr val="tx1"/>
                </a:solidFill>
                <a:latin typeface="Arial" panose="020B0604020202020204" pitchFamily="34" charset="0"/>
              </a:defRPr>
            </a:lvl4pPr>
            <a:lvl5pPr marL="2057400" indent="-228600" defTabSz="4389438">
              <a:defRPr sz="24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4000">
                <a:latin typeface="Impact" panose="020B0806030902050204" pitchFamily="34" charset="0"/>
              </a:rPr>
              <a:t>RESEARCH QUESTION/ THESIS</a:t>
            </a:r>
          </a:p>
        </p:txBody>
      </p:sp>
      <p:sp>
        <p:nvSpPr>
          <p:cNvPr id="2052" name="Text Box 131">
            <a:extLst>
              <a:ext uri="{FF2B5EF4-FFF2-40B4-BE49-F238E27FC236}">
                <a16:creationId xmlns:a16="http://schemas.microsoft.com/office/drawing/2014/main" id="{51640ECA-43E7-7B85-E14A-C237907FBF6B}"/>
              </a:ext>
            </a:extLst>
          </p:cNvPr>
          <p:cNvSpPr txBox="1">
            <a:spLocks noChangeArrowheads="1"/>
          </p:cNvSpPr>
          <p:nvPr/>
        </p:nvSpPr>
        <p:spPr bwMode="auto">
          <a:xfrm>
            <a:off x="8197848" y="8637588"/>
            <a:ext cx="10969625" cy="149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sz="2400">
                <a:solidFill>
                  <a:schemeClr val="tx1"/>
                </a:solidFill>
                <a:latin typeface="Arial" panose="020B0604020202020204" pitchFamily="34" charset="0"/>
              </a:defRPr>
            </a:lvl1pPr>
            <a:lvl2pPr marL="742950" indent="-285750" defTabSz="4389438">
              <a:defRPr sz="2400">
                <a:solidFill>
                  <a:schemeClr val="tx1"/>
                </a:solidFill>
                <a:latin typeface="Arial" panose="020B0604020202020204" pitchFamily="34" charset="0"/>
              </a:defRPr>
            </a:lvl2pPr>
            <a:lvl3pPr marL="1143000" indent="-228600" defTabSz="4389438">
              <a:defRPr sz="2400">
                <a:solidFill>
                  <a:schemeClr val="tx1"/>
                </a:solidFill>
                <a:latin typeface="Arial" panose="020B0604020202020204" pitchFamily="34" charset="0"/>
              </a:defRPr>
            </a:lvl3pPr>
            <a:lvl4pPr marL="1600200" indent="-228600" defTabSz="4389438">
              <a:defRPr sz="2400">
                <a:solidFill>
                  <a:schemeClr val="tx1"/>
                </a:solidFill>
                <a:latin typeface="Arial" panose="020B0604020202020204" pitchFamily="34" charset="0"/>
              </a:defRPr>
            </a:lvl4pPr>
            <a:lvl5pPr marL="2057400" indent="-228600" defTabSz="4389438">
              <a:defRPr sz="24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4000" dirty="0">
                <a:latin typeface="Impact" panose="020B0806030902050204" pitchFamily="34" charset="0"/>
              </a:rPr>
              <a:t>THE PROBLEM AND MY FINDINGS</a:t>
            </a:r>
          </a:p>
        </p:txBody>
      </p:sp>
      <p:sp>
        <p:nvSpPr>
          <p:cNvPr id="2053" name="Text Box 134">
            <a:extLst>
              <a:ext uri="{FF2B5EF4-FFF2-40B4-BE49-F238E27FC236}">
                <a16:creationId xmlns:a16="http://schemas.microsoft.com/office/drawing/2014/main" id="{ECC7A658-1112-42D6-152B-58C418332D0D}"/>
              </a:ext>
            </a:extLst>
          </p:cNvPr>
          <p:cNvSpPr txBox="1">
            <a:spLocks noChangeArrowheads="1"/>
          </p:cNvSpPr>
          <p:nvPr/>
        </p:nvSpPr>
        <p:spPr bwMode="auto">
          <a:xfrm>
            <a:off x="31992888" y="3656013"/>
            <a:ext cx="109696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sz="2400">
                <a:solidFill>
                  <a:schemeClr val="tx1"/>
                </a:solidFill>
                <a:latin typeface="Arial" panose="020B0604020202020204" pitchFamily="34" charset="0"/>
              </a:defRPr>
            </a:lvl1pPr>
            <a:lvl2pPr marL="742950" indent="-285750" defTabSz="4389438">
              <a:defRPr sz="2400">
                <a:solidFill>
                  <a:schemeClr val="tx1"/>
                </a:solidFill>
                <a:latin typeface="Arial" panose="020B0604020202020204" pitchFamily="34" charset="0"/>
              </a:defRPr>
            </a:lvl2pPr>
            <a:lvl3pPr marL="1143000" indent="-228600" defTabSz="4389438">
              <a:defRPr sz="2400">
                <a:solidFill>
                  <a:schemeClr val="tx1"/>
                </a:solidFill>
                <a:latin typeface="Arial" panose="020B0604020202020204" pitchFamily="34" charset="0"/>
              </a:defRPr>
            </a:lvl3pPr>
            <a:lvl4pPr marL="1600200" indent="-228600" defTabSz="4389438">
              <a:defRPr sz="2400">
                <a:solidFill>
                  <a:schemeClr val="tx1"/>
                </a:solidFill>
                <a:latin typeface="Arial" panose="020B0604020202020204" pitchFamily="34" charset="0"/>
              </a:defRPr>
            </a:lvl4pPr>
            <a:lvl5pPr marL="2057400" indent="-228600" defTabSz="4389438">
              <a:defRPr sz="24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sz="4000">
              <a:latin typeface="Impact" panose="020B0806030902050204" pitchFamily="34" charset="0"/>
            </a:endParaRPr>
          </a:p>
        </p:txBody>
      </p:sp>
      <p:sp>
        <p:nvSpPr>
          <p:cNvPr id="2054" name="Text Box 135">
            <a:extLst>
              <a:ext uri="{FF2B5EF4-FFF2-40B4-BE49-F238E27FC236}">
                <a16:creationId xmlns:a16="http://schemas.microsoft.com/office/drawing/2014/main" id="{917ACF89-665F-E060-41B4-583610C1FCA8}"/>
              </a:ext>
            </a:extLst>
          </p:cNvPr>
          <p:cNvSpPr txBox="1">
            <a:spLocks noChangeArrowheads="1"/>
          </p:cNvSpPr>
          <p:nvPr/>
        </p:nvSpPr>
        <p:spPr bwMode="auto">
          <a:xfrm>
            <a:off x="20108863" y="3578225"/>
            <a:ext cx="10969625" cy="134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sz="2400">
                <a:solidFill>
                  <a:schemeClr val="tx1"/>
                </a:solidFill>
                <a:latin typeface="Arial" panose="020B0604020202020204" pitchFamily="34" charset="0"/>
              </a:defRPr>
            </a:lvl1pPr>
            <a:lvl2pPr marL="742950" indent="-285750" defTabSz="4389438">
              <a:defRPr sz="2400">
                <a:solidFill>
                  <a:schemeClr val="tx1"/>
                </a:solidFill>
                <a:latin typeface="Arial" panose="020B0604020202020204" pitchFamily="34" charset="0"/>
              </a:defRPr>
            </a:lvl2pPr>
            <a:lvl3pPr marL="1143000" indent="-228600" defTabSz="4389438">
              <a:defRPr sz="2400">
                <a:solidFill>
                  <a:schemeClr val="tx1"/>
                </a:solidFill>
                <a:latin typeface="Arial" panose="020B0604020202020204" pitchFamily="34" charset="0"/>
              </a:defRPr>
            </a:lvl3pPr>
            <a:lvl4pPr marL="1600200" indent="-228600" defTabSz="4389438">
              <a:defRPr sz="2400">
                <a:solidFill>
                  <a:schemeClr val="tx1"/>
                </a:solidFill>
                <a:latin typeface="Arial" panose="020B0604020202020204" pitchFamily="34" charset="0"/>
              </a:defRPr>
            </a:lvl4pPr>
            <a:lvl5pPr marL="2057400" indent="-228600" defTabSz="4389438">
              <a:defRPr sz="24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4000" dirty="0">
                <a:latin typeface="Impact" panose="020B0806030902050204" pitchFamily="34" charset="0"/>
              </a:rPr>
              <a:t>A Better Model</a:t>
            </a:r>
          </a:p>
        </p:txBody>
      </p:sp>
      <p:sp>
        <p:nvSpPr>
          <p:cNvPr id="2055" name="Text Box 136">
            <a:extLst>
              <a:ext uri="{FF2B5EF4-FFF2-40B4-BE49-F238E27FC236}">
                <a16:creationId xmlns:a16="http://schemas.microsoft.com/office/drawing/2014/main" id="{2D0B88E1-33D1-65CE-E03B-37EE2D72A112}"/>
              </a:ext>
            </a:extLst>
          </p:cNvPr>
          <p:cNvSpPr txBox="1">
            <a:spLocks noChangeArrowheads="1"/>
          </p:cNvSpPr>
          <p:nvPr/>
        </p:nvSpPr>
        <p:spPr bwMode="auto">
          <a:xfrm>
            <a:off x="31850013" y="10204450"/>
            <a:ext cx="1096962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sz="2400">
                <a:solidFill>
                  <a:schemeClr val="tx1"/>
                </a:solidFill>
                <a:latin typeface="Arial" panose="020B0604020202020204" pitchFamily="34" charset="0"/>
              </a:defRPr>
            </a:lvl1pPr>
            <a:lvl2pPr marL="742950" indent="-285750" defTabSz="4389438">
              <a:defRPr sz="2400">
                <a:solidFill>
                  <a:schemeClr val="tx1"/>
                </a:solidFill>
                <a:latin typeface="Arial" panose="020B0604020202020204" pitchFamily="34" charset="0"/>
              </a:defRPr>
            </a:lvl2pPr>
            <a:lvl3pPr marL="1143000" indent="-228600" defTabSz="4389438">
              <a:defRPr sz="2400">
                <a:solidFill>
                  <a:schemeClr val="tx1"/>
                </a:solidFill>
                <a:latin typeface="Arial" panose="020B0604020202020204" pitchFamily="34" charset="0"/>
              </a:defRPr>
            </a:lvl3pPr>
            <a:lvl4pPr marL="1600200" indent="-228600" defTabSz="4389438">
              <a:defRPr sz="2400">
                <a:solidFill>
                  <a:schemeClr val="tx1"/>
                </a:solidFill>
                <a:latin typeface="Arial" panose="020B0604020202020204" pitchFamily="34" charset="0"/>
              </a:defRPr>
            </a:lvl4pPr>
            <a:lvl5pPr marL="2057400" indent="-228600" defTabSz="4389438">
              <a:defRPr sz="24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4000">
                <a:latin typeface="Impact" panose="020B0806030902050204" pitchFamily="34" charset="0"/>
              </a:rPr>
              <a:t>REFERENCES</a:t>
            </a:r>
          </a:p>
        </p:txBody>
      </p:sp>
      <p:sp>
        <p:nvSpPr>
          <p:cNvPr id="2058" name="Text Box 180">
            <a:extLst>
              <a:ext uri="{FF2B5EF4-FFF2-40B4-BE49-F238E27FC236}">
                <a16:creationId xmlns:a16="http://schemas.microsoft.com/office/drawing/2014/main" id="{FC5AE2D5-35EE-875B-8628-2C910F122CFA}"/>
              </a:ext>
            </a:extLst>
          </p:cNvPr>
          <p:cNvSpPr txBox="1">
            <a:spLocks noChangeArrowheads="1"/>
          </p:cNvSpPr>
          <p:nvPr/>
        </p:nvSpPr>
        <p:spPr bwMode="auto">
          <a:xfrm>
            <a:off x="22417881" y="17845058"/>
            <a:ext cx="635317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4389438">
              <a:defRPr sz="2400">
                <a:solidFill>
                  <a:schemeClr val="tx1"/>
                </a:solidFill>
                <a:latin typeface="Arial" panose="020B0604020202020204" pitchFamily="34" charset="0"/>
              </a:defRPr>
            </a:lvl1pPr>
            <a:lvl2pPr marL="742950" indent="-285750" defTabSz="4389438">
              <a:defRPr sz="2400">
                <a:solidFill>
                  <a:schemeClr val="tx1"/>
                </a:solidFill>
                <a:latin typeface="Arial" panose="020B0604020202020204" pitchFamily="34" charset="0"/>
              </a:defRPr>
            </a:lvl2pPr>
            <a:lvl3pPr marL="1143000" indent="-228600" defTabSz="4389438">
              <a:defRPr sz="2400">
                <a:solidFill>
                  <a:schemeClr val="tx1"/>
                </a:solidFill>
                <a:latin typeface="Arial" panose="020B0604020202020204" pitchFamily="34" charset="0"/>
              </a:defRPr>
            </a:lvl3pPr>
            <a:lvl4pPr marL="1600200" indent="-228600" defTabSz="4389438">
              <a:defRPr sz="2400">
                <a:solidFill>
                  <a:schemeClr val="tx1"/>
                </a:solidFill>
                <a:latin typeface="Arial" panose="020B0604020202020204" pitchFamily="34" charset="0"/>
              </a:defRPr>
            </a:lvl4pPr>
            <a:lvl5pPr marL="2057400" indent="-228600" defTabSz="4389438">
              <a:defRPr sz="24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US" altLang="en-US" sz="2000" b="1" dirty="0"/>
              <a:t>Figure 1.</a:t>
            </a:r>
            <a:r>
              <a:rPr lang="en-US" altLang="en-US" sz="2000" dirty="0"/>
              <a:t> Incarceration Rates by Country </a:t>
            </a:r>
          </a:p>
        </p:txBody>
      </p:sp>
      <p:sp>
        <p:nvSpPr>
          <p:cNvPr id="2060" name="Text Box 182">
            <a:extLst>
              <a:ext uri="{FF2B5EF4-FFF2-40B4-BE49-F238E27FC236}">
                <a16:creationId xmlns:a16="http://schemas.microsoft.com/office/drawing/2014/main" id="{44D0212A-6AD6-1F97-70B5-C65341A48DD4}"/>
              </a:ext>
            </a:extLst>
          </p:cNvPr>
          <p:cNvSpPr txBox="1">
            <a:spLocks noChangeArrowheads="1"/>
          </p:cNvSpPr>
          <p:nvPr/>
        </p:nvSpPr>
        <p:spPr bwMode="auto">
          <a:xfrm>
            <a:off x="0" y="4216400"/>
            <a:ext cx="731361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sz="2400">
                <a:solidFill>
                  <a:schemeClr val="tx1"/>
                </a:solidFill>
                <a:latin typeface="Arial" panose="020B0604020202020204" pitchFamily="34" charset="0"/>
              </a:defRPr>
            </a:lvl1pPr>
            <a:lvl2pPr marL="742950" indent="-285750" defTabSz="4389438">
              <a:defRPr sz="2400">
                <a:solidFill>
                  <a:schemeClr val="tx1"/>
                </a:solidFill>
                <a:latin typeface="Arial" panose="020B0604020202020204" pitchFamily="34" charset="0"/>
              </a:defRPr>
            </a:lvl2pPr>
            <a:lvl3pPr marL="1143000" indent="-228600" defTabSz="4389438">
              <a:defRPr sz="2400">
                <a:solidFill>
                  <a:schemeClr val="tx1"/>
                </a:solidFill>
                <a:latin typeface="Arial" panose="020B0604020202020204" pitchFamily="34" charset="0"/>
              </a:defRPr>
            </a:lvl3pPr>
            <a:lvl4pPr marL="1600200" indent="-228600" defTabSz="4389438">
              <a:defRPr sz="2400">
                <a:solidFill>
                  <a:schemeClr val="tx1"/>
                </a:solidFill>
                <a:latin typeface="Arial" panose="020B0604020202020204" pitchFamily="34" charset="0"/>
              </a:defRPr>
            </a:lvl4pPr>
            <a:lvl5pPr marL="2057400" indent="-228600" defTabSz="4389438">
              <a:defRPr sz="24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4000">
                <a:solidFill>
                  <a:schemeClr val="bg1"/>
                </a:solidFill>
                <a:latin typeface="Impact" panose="020B0806030902050204" pitchFamily="34" charset="0"/>
              </a:rPr>
              <a:t>ABSTRACT</a:t>
            </a:r>
          </a:p>
        </p:txBody>
      </p:sp>
      <p:sp>
        <p:nvSpPr>
          <p:cNvPr id="2061" name="Text Box 183">
            <a:extLst>
              <a:ext uri="{FF2B5EF4-FFF2-40B4-BE49-F238E27FC236}">
                <a16:creationId xmlns:a16="http://schemas.microsoft.com/office/drawing/2014/main" id="{064D478E-9301-CBAA-45FA-4275E9D58C28}"/>
              </a:ext>
            </a:extLst>
          </p:cNvPr>
          <p:cNvSpPr txBox="1">
            <a:spLocks noChangeArrowheads="1"/>
          </p:cNvSpPr>
          <p:nvPr/>
        </p:nvSpPr>
        <p:spPr bwMode="auto">
          <a:xfrm>
            <a:off x="-11908" y="17729200"/>
            <a:ext cx="731361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sz="2400">
                <a:solidFill>
                  <a:schemeClr val="tx1"/>
                </a:solidFill>
                <a:latin typeface="Arial" panose="020B0604020202020204" pitchFamily="34" charset="0"/>
              </a:defRPr>
            </a:lvl1pPr>
            <a:lvl2pPr marL="742950" indent="-285750" defTabSz="4389438">
              <a:defRPr sz="2400">
                <a:solidFill>
                  <a:schemeClr val="tx1"/>
                </a:solidFill>
                <a:latin typeface="Arial" panose="020B0604020202020204" pitchFamily="34" charset="0"/>
              </a:defRPr>
            </a:lvl2pPr>
            <a:lvl3pPr marL="1143000" indent="-228600" defTabSz="4389438">
              <a:defRPr sz="2400">
                <a:solidFill>
                  <a:schemeClr val="tx1"/>
                </a:solidFill>
                <a:latin typeface="Arial" panose="020B0604020202020204" pitchFamily="34" charset="0"/>
              </a:defRPr>
            </a:lvl3pPr>
            <a:lvl4pPr marL="1600200" indent="-228600" defTabSz="4389438">
              <a:defRPr sz="2400">
                <a:solidFill>
                  <a:schemeClr val="tx1"/>
                </a:solidFill>
                <a:latin typeface="Arial" panose="020B0604020202020204" pitchFamily="34" charset="0"/>
              </a:defRPr>
            </a:lvl4pPr>
            <a:lvl5pPr marL="2057400" indent="-228600" defTabSz="4389438">
              <a:defRPr sz="24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4000" dirty="0">
                <a:solidFill>
                  <a:schemeClr val="bg1"/>
                </a:solidFill>
                <a:latin typeface="Impact" panose="020B0806030902050204" pitchFamily="34" charset="0"/>
              </a:rPr>
              <a:t>CONTACT</a:t>
            </a:r>
          </a:p>
        </p:txBody>
      </p:sp>
      <p:sp>
        <p:nvSpPr>
          <p:cNvPr id="2062" name="Text Box 193">
            <a:extLst>
              <a:ext uri="{FF2B5EF4-FFF2-40B4-BE49-F238E27FC236}">
                <a16:creationId xmlns:a16="http://schemas.microsoft.com/office/drawing/2014/main" id="{B6706FFB-D158-9CA8-1AB2-4E29C5835840}"/>
              </a:ext>
            </a:extLst>
          </p:cNvPr>
          <p:cNvSpPr txBox="1">
            <a:spLocks noChangeArrowheads="1"/>
          </p:cNvSpPr>
          <p:nvPr/>
        </p:nvSpPr>
        <p:spPr bwMode="auto">
          <a:xfrm>
            <a:off x="928688" y="18592800"/>
            <a:ext cx="5178425" cy="1938338"/>
          </a:xfrm>
          <a:prstGeom prst="rect">
            <a:avLst/>
          </a:prstGeom>
          <a:solidFill>
            <a:srgbClr val="B4003C"/>
          </a:solidFill>
          <a:ln>
            <a:noFill/>
          </a:ln>
          <a:effectLst/>
          <a:extLst>
            <a:ext uri="{91240B29-F687-4F45-9708-019B960494DF}">
              <a14:hiddenLine xmlns:a14="http://schemas.microsoft.com/office/drawing/2010/main" w="19050">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28600" tIns="228600" rIns="228600" bIns="22860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dirty="0">
                <a:solidFill>
                  <a:schemeClr val="bg1"/>
                </a:solidFill>
              </a:rPr>
              <a:t>Dominick Scardigno</a:t>
            </a:r>
          </a:p>
          <a:p>
            <a:pPr eaLnBrk="1" hangingPunct="1"/>
            <a:r>
              <a:rPr lang="en-US" altLang="en-US" dirty="0">
                <a:solidFill>
                  <a:schemeClr val="bg1"/>
                </a:solidFill>
              </a:rPr>
              <a:t>Sacred Heart University</a:t>
            </a:r>
          </a:p>
          <a:p>
            <a:pPr eaLnBrk="1" hangingPunct="1"/>
            <a:r>
              <a:rPr lang="en-US" altLang="en-US" dirty="0">
                <a:solidFill>
                  <a:schemeClr val="bg1"/>
                </a:solidFill>
              </a:rPr>
              <a:t>Email: scardignodom@gmail.com</a:t>
            </a:r>
          </a:p>
          <a:p>
            <a:pPr eaLnBrk="1" hangingPunct="1"/>
            <a:r>
              <a:rPr lang="en-US" altLang="en-US" dirty="0">
                <a:solidFill>
                  <a:schemeClr val="bg1"/>
                </a:solidFill>
              </a:rPr>
              <a:t>Phone: 201-615-0354</a:t>
            </a:r>
          </a:p>
        </p:txBody>
      </p:sp>
      <p:sp>
        <p:nvSpPr>
          <p:cNvPr id="2063" name="Text Box 194">
            <a:extLst>
              <a:ext uri="{FF2B5EF4-FFF2-40B4-BE49-F238E27FC236}">
                <a16:creationId xmlns:a16="http://schemas.microsoft.com/office/drawing/2014/main" id="{88FE64B3-2947-C1C1-4ECF-8A86E43DFD2B}"/>
              </a:ext>
            </a:extLst>
          </p:cNvPr>
          <p:cNvSpPr txBox="1">
            <a:spLocks noChangeArrowheads="1"/>
          </p:cNvSpPr>
          <p:nvPr/>
        </p:nvSpPr>
        <p:spPr bwMode="auto">
          <a:xfrm>
            <a:off x="685799" y="5034548"/>
            <a:ext cx="5942013" cy="12649617"/>
          </a:xfrm>
          <a:prstGeom prst="rect">
            <a:avLst/>
          </a:prstGeom>
          <a:solidFill>
            <a:srgbClr val="B4003C"/>
          </a:solidFill>
          <a:ln>
            <a:noFill/>
          </a:ln>
          <a:effectLst/>
          <a:extLst>
            <a:ext uri="{91240B29-F687-4F45-9708-019B960494DF}">
              <a14:hiddenLine xmlns:a14="http://schemas.microsoft.com/office/drawing/2010/main" w="19050">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28600" tIns="228600" rIns="228600" bIns="22860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dirty="0">
                <a:solidFill>
                  <a:schemeClr val="bg1"/>
                </a:solidFill>
              </a:rPr>
              <a:t>1 in 100. Those are the approximate odds of a U.S. citizen being incarcerated during their lifetime. This statistic alone is enough to prompt discussion regarding the efficiency of the United States criminal justice System.  According to the National Institute of justice, an estimated 44% people that have been arrested in the United States are arrested again within the span of a single year and 77% are arrested again within 5 years. These statistics provoke conversations on a global level as to what the actual goals of a criminal justice system should be. It seems nearly impossible to declare an institution with a 77% failure rate to be functional. Scandinavian countries, for example, incarcerate 33% less individuals on average than the United States.  Given this data, investigations of criminal justice systems and the intricacies surrounding prison life itself are necessary to determine the factors inducing the gaping disparities in post-prison outcomes.  The U.S. criminal justice system must be reformed to reduce the incarceration rate, provide alternatives to prison, and offer effective reintegration into society.  A nation that claims to be “for the people” cannot abandon portions of the population.</a:t>
            </a:r>
          </a:p>
        </p:txBody>
      </p:sp>
      <p:sp>
        <p:nvSpPr>
          <p:cNvPr id="2064" name="Text Box 195">
            <a:extLst>
              <a:ext uri="{FF2B5EF4-FFF2-40B4-BE49-F238E27FC236}">
                <a16:creationId xmlns:a16="http://schemas.microsoft.com/office/drawing/2014/main" id="{CC1553FA-4011-2B6B-A575-DD5CD4338FEC}"/>
              </a:ext>
            </a:extLst>
          </p:cNvPr>
          <p:cNvSpPr txBox="1">
            <a:spLocks noChangeArrowheads="1"/>
          </p:cNvSpPr>
          <p:nvPr/>
        </p:nvSpPr>
        <p:spPr bwMode="auto">
          <a:xfrm>
            <a:off x="20110450" y="4814888"/>
            <a:ext cx="10969625" cy="5318125"/>
          </a:xfrm>
          <a:prstGeom prst="rect">
            <a:avLst/>
          </a:prstGeom>
          <a:solidFill>
            <a:srgbClr val="DDDDDD"/>
          </a:solidFill>
          <a:ln>
            <a:noFill/>
          </a:ln>
          <a:effectLst/>
          <a:extLst>
            <a:ext uri="{91240B29-F687-4F45-9708-019B960494DF}">
              <a14:hiddenLine xmlns:a14="http://schemas.microsoft.com/office/drawing/2010/main" w="19050">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28600" tIns="228600" rIns="228600" bIns="228600"/>
          <a:lstStyle>
            <a:lvl1pPr marL="342900" indent="-342900">
              <a:defRPr sz="2400">
                <a:solidFill>
                  <a:schemeClr val="tx1"/>
                </a:solidFill>
                <a:latin typeface="Arial" panose="020B0604020202020204" pitchFamily="34" charset="0"/>
              </a:defRPr>
            </a:lvl1pPr>
            <a:lvl2pPr marL="800100" indent="-34290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lvl="1">
              <a:spcAft>
                <a:spcPts val="600"/>
              </a:spcAft>
              <a:buFont typeface="Arial" panose="020B0604020202020204" pitchFamily="34" charset="0"/>
              <a:buChar char="•"/>
            </a:pPr>
            <a:r>
              <a:rPr lang="en-US" altLang="en-US" sz="2800" dirty="0"/>
              <a:t>Establishing the role of juror as a full-time job</a:t>
            </a:r>
          </a:p>
          <a:p>
            <a:pPr lvl="1">
              <a:spcAft>
                <a:spcPts val="600"/>
              </a:spcAft>
              <a:buFont typeface="Arial" panose="020B0604020202020204" pitchFamily="34" charset="0"/>
              <a:buChar char="•"/>
            </a:pPr>
            <a:r>
              <a:rPr lang="en-US" altLang="en-US" sz="2800" dirty="0"/>
              <a:t>International ideas from Norwegian criminal justice system:</a:t>
            </a:r>
          </a:p>
          <a:p>
            <a:pPr lvl="2">
              <a:spcAft>
                <a:spcPts val="600"/>
              </a:spcAft>
              <a:buFont typeface="Arial" panose="020B0604020202020204" pitchFamily="34" charset="0"/>
              <a:buChar char="•"/>
            </a:pPr>
            <a:r>
              <a:rPr lang="en-US" altLang="en-US" sz="2800" dirty="0"/>
              <a:t>Correctional facilities that hold 100 people</a:t>
            </a:r>
          </a:p>
          <a:p>
            <a:pPr lvl="2">
              <a:spcAft>
                <a:spcPts val="600"/>
              </a:spcAft>
              <a:buFont typeface="Arial" panose="020B0604020202020204" pitchFamily="34" charset="0"/>
              <a:buChar char="•"/>
            </a:pPr>
            <a:r>
              <a:rPr lang="en-US" altLang="en-US" sz="2800" dirty="0"/>
              <a:t>Multi-year training for corrections officers</a:t>
            </a:r>
          </a:p>
          <a:p>
            <a:pPr lvl="2">
              <a:spcAft>
                <a:spcPts val="600"/>
              </a:spcAft>
              <a:buFont typeface="Arial" panose="020B0604020202020204" pitchFamily="34" charset="0"/>
              <a:buChar char="•"/>
            </a:pPr>
            <a:r>
              <a:rPr lang="en-US" altLang="en-US" sz="2800" dirty="0"/>
              <a:t>Improvements to living spaces</a:t>
            </a:r>
          </a:p>
          <a:p>
            <a:pPr lvl="2">
              <a:spcAft>
                <a:spcPts val="600"/>
              </a:spcAft>
              <a:buFont typeface="Arial" panose="020B0604020202020204" pitchFamily="34" charset="0"/>
              <a:buChar char="•"/>
            </a:pPr>
            <a:r>
              <a:rPr lang="en-US" altLang="en-US" sz="2800" dirty="0"/>
              <a:t>Job training at facilities</a:t>
            </a:r>
          </a:p>
          <a:p>
            <a:pPr lvl="1">
              <a:spcAft>
                <a:spcPts val="600"/>
              </a:spcAft>
              <a:buFont typeface="Arial" panose="020B0604020202020204" pitchFamily="34" charset="0"/>
              <a:buChar char="•"/>
            </a:pPr>
            <a:r>
              <a:rPr lang="en-US" altLang="en-US" sz="2800" dirty="0"/>
              <a:t>Supporting data from Norway:</a:t>
            </a:r>
          </a:p>
          <a:p>
            <a:pPr lvl="2">
              <a:spcAft>
                <a:spcPts val="600"/>
              </a:spcAft>
              <a:buFont typeface="Arial" panose="020B0604020202020204" pitchFamily="34" charset="0"/>
              <a:buChar char="•"/>
            </a:pPr>
            <a:r>
              <a:rPr lang="en-US" altLang="en-US" sz="2800" dirty="0"/>
              <a:t>20% two-year recidivism rate</a:t>
            </a:r>
          </a:p>
          <a:p>
            <a:pPr lvl="2">
              <a:spcAft>
                <a:spcPts val="600"/>
              </a:spcAft>
              <a:buFont typeface="Arial" panose="020B0604020202020204" pitchFamily="34" charset="0"/>
              <a:buChar char="•"/>
            </a:pPr>
            <a:r>
              <a:rPr lang="en-US" altLang="en-US" sz="2800" dirty="0"/>
              <a:t>40% increase in employment rates post-incarceration</a:t>
            </a:r>
          </a:p>
          <a:p>
            <a:pPr lvl="2">
              <a:spcAft>
                <a:spcPts val="600"/>
              </a:spcAft>
              <a:buFont typeface="Arial" panose="020B0604020202020204" pitchFamily="34" charset="0"/>
              <a:buChar char="•"/>
            </a:pPr>
            <a:endParaRPr lang="en-US" altLang="en-US" sz="2800" dirty="0"/>
          </a:p>
        </p:txBody>
      </p:sp>
      <p:sp>
        <p:nvSpPr>
          <p:cNvPr id="2066" name="Text Box 197">
            <a:extLst>
              <a:ext uri="{FF2B5EF4-FFF2-40B4-BE49-F238E27FC236}">
                <a16:creationId xmlns:a16="http://schemas.microsoft.com/office/drawing/2014/main" id="{77F52B6B-98B5-8A83-2D4C-A5ED35062874}"/>
              </a:ext>
            </a:extLst>
          </p:cNvPr>
          <p:cNvSpPr txBox="1">
            <a:spLocks noChangeArrowheads="1"/>
          </p:cNvSpPr>
          <p:nvPr/>
        </p:nvSpPr>
        <p:spPr bwMode="auto">
          <a:xfrm>
            <a:off x="8197849" y="9815516"/>
            <a:ext cx="10969625" cy="11749084"/>
          </a:xfrm>
          <a:prstGeom prst="rect">
            <a:avLst/>
          </a:prstGeom>
          <a:solidFill>
            <a:srgbClr val="DDDDDD"/>
          </a:solidFill>
          <a:ln>
            <a:noFill/>
          </a:ln>
          <a:effectLst/>
        </p:spPr>
        <p:txBody>
          <a:bodyPr lIns="228600" tIns="228600" rIns="228600" bIns="228600"/>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lvl="1">
              <a:spcAft>
                <a:spcPts val="600"/>
              </a:spcAft>
              <a:defRPr/>
            </a:pPr>
            <a:r>
              <a:rPr lang="en-US" sz="2600" b="1" dirty="0"/>
              <a:t>The problem:</a:t>
            </a:r>
          </a:p>
          <a:p>
            <a:pPr lvl="1">
              <a:spcAft>
                <a:spcPts val="600"/>
              </a:spcAft>
              <a:defRPr/>
            </a:pPr>
            <a:r>
              <a:rPr lang="en-US" sz="2600" b="1" dirty="0"/>
              <a:t>	</a:t>
            </a:r>
            <a:r>
              <a:rPr lang="en-US" sz="2600" dirty="0"/>
              <a:t>1.</a:t>
            </a:r>
            <a:r>
              <a:rPr lang="en-US" sz="2600" i="1" dirty="0"/>
              <a:t>  Erroneous Judgement and Changes in Legislation</a:t>
            </a:r>
          </a:p>
          <a:p>
            <a:pPr lvl="1">
              <a:spcAft>
                <a:spcPts val="600"/>
              </a:spcAft>
              <a:defRPr/>
            </a:pPr>
            <a:r>
              <a:rPr lang="en-US" sz="2600" dirty="0"/>
              <a:t>		- 78% of retrials examined result in a conviction of lesser offense</a:t>
            </a:r>
          </a:p>
          <a:p>
            <a:pPr lvl="1">
              <a:spcAft>
                <a:spcPts val="600"/>
              </a:spcAft>
              <a:defRPr/>
            </a:pPr>
            <a:r>
              <a:rPr lang="en-US" sz="2600" dirty="0"/>
              <a:t>		- Laws are constantly changing yet do not adequately aid those 		affected (i.e., marijuana)</a:t>
            </a:r>
          </a:p>
          <a:p>
            <a:pPr lvl="1">
              <a:spcAft>
                <a:spcPts val="600"/>
              </a:spcAft>
              <a:defRPr/>
            </a:pPr>
            <a:r>
              <a:rPr lang="en-US" sz="2600" dirty="0"/>
              <a:t>	2. T</a:t>
            </a:r>
            <a:r>
              <a:rPr lang="en-US" sz="2600" i="1" dirty="0"/>
              <a:t>he Jury System</a:t>
            </a:r>
          </a:p>
          <a:p>
            <a:pPr lvl="1">
              <a:spcAft>
                <a:spcPts val="600"/>
              </a:spcAft>
              <a:defRPr/>
            </a:pPr>
            <a:r>
              <a:rPr lang="en-US" sz="2600" dirty="0"/>
              <a:t>		- No knowledge of law required</a:t>
            </a:r>
          </a:p>
          <a:p>
            <a:pPr lvl="1">
              <a:spcAft>
                <a:spcPts val="600"/>
              </a:spcAft>
              <a:defRPr/>
            </a:pPr>
            <a:r>
              <a:rPr lang="en-US" sz="2600" dirty="0"/>
              <a:t>		- Personality conflicts (dominant/submissive roles)</a:t>
            </a:r>
          </a:p>
          <a:p>
            <a:pPr lvl="1">
              <a:spcAft>
                <a:spcPts val="600"/>
              </a:spcAft>
              <a:defRPr/>
            </a:pPr>
            <a:r>
              <a:rPr lang="en-US" sz="2600" dirty="0"/>
              <a:t>		- Lack of motivation/compensation</a:t>
            </a:r>
          </a:p>
          <a:p>
            <a:pPr lvl="1">
              <a:spcAft>
                <a:spcPts val="600"/>
              </a:spcAft>
              <a:defRPr/>
            </a:pPr>
            <a:r>
              <a:rPr lang="en-US" sz="2600" dirty="0"/>
              <a:t>	3. </a:t>
            </a:r>
            <a:r>
              <a:rPr lang="en-US" sz="2600" i="1" dirty="0"/>
              <a:t>Foundational and Structural Issues</a:t>
            </a:r>
          </a:p>
          <a:p>
            <a:pPr lvl="1">
              <a:spcAft>
                <a:spcPts val="600"/>
              </a:spcAft>
              <a:defRPr/>
            </a:pPr>
            <a:r>
              <a:rPr lang="en-US" sz="2600" i="1" dirty="0"/>
              <a:t>		- </a:t>
            </a:r>
            <a:r>
              <a:rPr lang="en-US" sz="2600" dirty="0"/>
              <a:t>Punitive system that does not promote change</a:t>
            </a:r>
          </a:p>
          <a:p>
            <a:pPr lvl="1">
              <a:spcAft>
                <a:spcPts val="600"/>
              </a:spcAft>
              <a:defRPr/>
            </a:pPr>
            <a:r>
              <a:rPr lang="en-US" sz="2600" dirty="0"/>
              <a:t>			- Correctional officer only requires 12 weeks training</a:t>
            </a:r>
          </a:p>
          <a:p>
            <a:pPr lvl="1">
              <a:spcAft>
                <a:spcPts val="600"/>
              </a:spcAft>
              <a:defRPr/>
            </a:pPr>
            <a:r>
              <a:rPr lang="en-US" sz="2600" i="1" dirty="0"/>
              <a:t>		- </a:t>
            </a:r>
            <a:r>
              <a:rPr lang="en-US" sz="2600" dirty="0"/>
              <a:t>Oversized, understaffed, bleak, animalistic</a:t>
            </a:r>
          </a:p>
          <a:p>
            <a:pPr lvl="1">
              <a:spcAft>
                <a:spcPts val="600"/>
              </a:spcAft>
              <a:defRPr/>
            </a:pPr>
            <a:r>
              <a:rPr lang="en-US" sz="2600" i="1" dirty="0"/>
              <a:t>		- </a:t>
            </a:r>
            <a:r>
              <a:rPr lang="en-US" sz="2600" dirty="0"/>
              <a:t>Lack of resources available post-incarceration</a:t>
            </a:r>
            <a:endParaRPr lang="en-US" sz="2600" i="1" dirty="0"/>
          </a:p>
          <a:p>
            <a:pPr lvl="1">
              <a:spcAft>
                <a:spcPts val="600"/>
              </a:spcAft>
              <a:defRPr/>
            </a:pPr>
            <a:endParaRPr lang="en-US" sz="2600" dirty="0"/>
          </a:p>
          <a:p>
            <a:pPr marL="457200" lvl="1" indent="0">
              <a:spcAft>
                <a:spcPts val="600"/>
              </a:spcAft>
              <a:defRPr/>
            </a:pPr>
            <a:r>
              <a:rPr lang="en-US" sz="2600" b="1" dirty="0"/>
              <a:t>My findings:</a:t>
            </a:r>
          </a:p>
          <a:p>
            <a:pPr marL="800100" lvl="1" indent="-342900">
              <a:spcAft>
                <a:spcPts val="600"/>
              </a:spcAft>
              <a:buFont typeface="Arial" panose="020B0604020202020204" pitchFamily="34" charset="0"/>
              <a:buChar char="•"/>
              <a:defRPr/>
            </a:pPr>
            <a:r>
              <a:rPr lang="en-US" sz="2600" dirty="0"/>
              <a:t>Facilities are far to small and underfunded relative to their levels of occupancy (i.e., 6,000 people)</a:t>
            </a:r>
          </a:p>
          <a:p>
            <a:pPr marL="800100" lvl="1" indent="-342900">
              <a:spcAft>
                <a:spcPts val="600"/>
              </a:spcAft>
              <a:buFont typeface="Arial" panose="020B0604020202020204" pitchFamily="34" charset="0"/>
              <a:buChar char="•"/>
              <a:defRPr/>
            </a:pPr>
            <a:r>
              <a:rPr lang="en-US" sz="2600" dirty="0"/>
              <a:t>Little to no support is offered to reinstate incarcerated citizens back into society</a:t>
            </a:r>
          </a:p>
          <a:p>
            <a:pPr marL="1200150" lvl="2" indent="-342900">
              <a:spcAft>
                <a:spcPts val="600"/>
              </a:spcAft>
              <a:buFont typeface="Arial" panose="020B0604020202020204" pitchFamily="34" charset="0"/>
              <a:buChar char="•"/>
              <a:defRPr/>
            </a:pPr>
            <a:r>
              <a:rPr lang="en-US" sz="2600" dirty="0"/>
              <a:t>Government labels ex-convicts as “risky workers” </a:t>
            </a:r>
          </a:p>
          <a:p>
            <a:pPr marL="1200150" lvl="2" indent="-342900">
              <a:spcAft>
                <a:spcPts val="600"/>
              </a:spcAft>
              <a:buFont typeface="Arial" panose="020B0604020202020204" pitchFamily="34" charset="0"/>
              <a:buChar char="•"/>
              <a:defRPr/>
            </a:pPr>
            <a:r>
              <a:rPr lang="en-US" sz="2600" dirty="0"/>
              <a:t>65% of employers are not willing to hire this population</a:t>
            </a:r>
          </a:p>
          <a:p>
            <a:pPr marL="800100" lvl="1" indent="-342900">
              <a:spcAft>
                <a:spcPts val="600"/>
              </a:spcAft>
              <a:buFont typeface="Arial" panose="020B0604020202020204" pitchFamily="34" charset="0"/>
              <a:buChar char="•"/>
              <a:defRPr/>
            </a:pPr>
            <a:r>
              <a:rPr lang="en-US" sz="2600" dirty="0"/>
              <a:t>Scandinavian countries have demonstrated large success in a reform-focused environment</a:t>
            </a:r>
          </a:p>
          <a:p>
            <a:pPr marL="800100" lvl="1" indent="-342900">
              <a:spcAft>
                <a:spcPts val="600"/>
              </a:spcAft>
              <a:buFont typeface="Arial" panose="020B0604020202020204" pitchFamily="34" charset="0"/>
              <a:buChar char="•"/>
              <a:defRPr/>
            </a:pPr>
            <a:r>
              <a:rPr lang="en-US" sz="2600" dirty="0"/>
              <a:t>The largest barrier to a systemic change is cost</a:t>
            </a:r>
          </a:p>
          <a:p>
            <a:pPr eaLnBrk="1" hangingPunct="1">
              <a:defRPr/>
            </a:pPr>
            <a:endParaRPr lang="en-US" altLang="en-US" dirty="0"/>
          </a:p>
        </p:txBody>
      </p:sp>
      <p:sp>
        <p:nvSpPr>
          <p:cNvPr id="2" name="Text Box 199">
            <a:extLst>
              <a:ext uri="{FF2B5EF4-FFF2-40B4-BE49-F238E27FC236}">
                <a16:creationId xmlns:a16="http://schemas.microsoft.com/office/drawing/2014/main" id="{89718946-5D4C-FF59-22B2-0B17059F7D29}"/>
              </a:ext>
            </a:extLst>
          </p:cNvPr>
          <p:cNvSpPr txBox="1">
            <a:spLocks noChangeArrowheads="1"/>
          </p:cNvSpPr>
          <p:nvPr/>
        </p:nvSpPr>
        <p:spPr bwMode="auto">
          <a:xfrm>
            <a:off x="8226424" y="4662489"/>
            <a:ext cx="10969625" cy="4100512"/>
          </a:xfrm>
          <a:prstGeom prst="rect">
            <a:avLst/>
          </a:prstGeom>
          <a:solidFill>
            <a:srgbClr val="DDDDDD"/>
          </a:solidFill>
          <a:ln>
            <a:noFill/>
          </a:ln>
          <a:effectLst/>
          <a:extLst>
            <a:ext uri="{91240B29-F687-4F45-9708-019B960494DF}">
              <a14:hiddenLine xmlns:a14="http://schemas.microsoft.com/office/drawing/2010/main" w="19050">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28600" tIns="228600" rIns="228600" bIns="228600"/>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2600" b="1" dirty="0"/>
              <a:t>My research question: </a:t>
            </a:r>
            <a:r>
              <a:rPr lang="en-US" altLang="en-US" sz="2600" dirty="0"/>
              <a:t>What are the causes of the disproportionately high incarceration and recidivism rates in the United States?</a:t>
            </a:r>
          </a:p>
          <a:p>
            <a:endParaRPr lang="en-US" altLang="en-US" sz="2600" dirty="0"/>
          </a:p>
          <a:p>
            <a:r>
              <a:rPr lang="en-US" altLang="en-US" sz="2600" b="1" dirty="0"/>
              <a:t>Why it matters: </a:t>
            </a:r>
            <a:r>
              <a:rPr lang="en-US" altLang="en-US" sz="2600" dirty="0"/>
              <a:t>The United States has a 77% 5-year recidivism rate and has the most incarcerated individuals across the globe.</a:t>
            </a:r>
          </a:p>
          <a:p>
            <a:endParaRPr lang="en-US" altLang="en-US" sz="2600" dirty="0"/>
          </a:p>
          <a:p>
            <a:r>
              <a:rPr lang="en-US" altLang="en-US" sz="2600" b="1" dirty="0"/>
              <a:t>My thesis: </a:t>
            </a:r>
            <a:r>
              <a:rPr lang="en-US" altLang="en-US" sz="2600" dirty="0"/>
              <a:t>The United States criminal justice system must be reformed to reduce the incarceration rate, provide alternatives to prison, and offer effective reintegration into society.</a:t>
            </a:r>
          </a:p>
          <a:p>
            <a:pPr eaLnBrk="1" hangingPunct="1"/>
            <a:endParaRPr lang="en-US" altLang="en-US" b="1" dirty="0">
              <a:solidFill>
                <a:srgbClr val="CC0000"/>
              </a:solidFill>
            </a:endParaRPr>
          </a:p>
        </p:txBody>
      </p:sp>
      <p:sp>
        <p:nvSpPr>
          <p:cNvPr id="2068" name="Text Box 200">
            <a:extLst>
              <a:ext uri="{FF2B5EF4-FFF2-40B4-BE49-F238E27FC236}">
                <a16:creationId xmlns:a16="http://schemas.microsoft.com/office/drawing/2014/main" id="{A327220E-801B-8EBC-10AF-9753E03ED91B}"/>
              </a:ext>
            </a:extLst>
          </p:cNvPr>
          <p:cNvSpPr txBox="1">
            <a:spLocks noChangeArrowheads="1"/>
          </p:cNvSpPr>
          <p:nvPr/>
        </p:nvSpPr>
        <p:spPr bwMode="auto">
          <a:xfrm>
            <a:off x="31992888" y="11277600"/>
            <a:ext cx="10969625" cy="10287000"/>
          </a:xfrm>
          <a:prstGeom prst="rect">
            <a:avLst/>
          </a:prstGeom>
          <a:solidFill>
            <a:srgbClr val="DDDDDD"/>
          </a:solidFill>
          <a:ln>
            <a:noFill/>
          </a:ln>
          <a:effectLst/>
        </p:spPr>
        <p:txBody>
          <a:bodyPr lIns="228600" tIns="228600" rIns="228600" bIns="228600"/>
          <a:lstStyle>
            <a:lvl1pPr marL="457200" indent="-457200">
              <a:defRPr sz="2400">
                <a:solidFill>
                  <a:schemeClr val="tx1"/>
                </a:solidFill>
                <a:latin typeface="Arial" panose="020B0604020202020204" pitchFamily="34" charset="0"/>
              </a:defRPr>
            </a:lvl1pPr>
            <a:lvl2pPr marL="914400" indent="-342900">
              <a:defRPr sz="2400">
                <a:solidFill>
                  <a:schemeClr val="tx1"/>
                </a:solidFill>
                <a:latin typeface="Arial" panose="020B0604020202020204" pitchFamily="34" charset="0"/>
              </a:defRPr>
            </a:lvl2pPr>
            <a:lvl3pPr marL="1371600" indent="-342900">
              <a:defRPr sz="2400">
                <a:solidFill>
                  <a:schemeClr val="tx1"/>
                </a:solidFill>
                <a:latin typeface="Arial" panose="020B0604020202020204" pitchFamily="34" charset="0"/>
              </a:defRPr>
            </a:lvl3pPr>
            <a:lvl4pPr marL="1828800" indent="-342900">
              <a:defRPr sz="2400">
                <a:solidFill>
                  <a:schemeClr val="tx1"/>
                </a:solidFill>
                <a:latin typeface="Arial" panose="020B0604020202020204" pitchFamily="34" charset="0"/>
              </a:defRPr>
            </a:lvl4pPr>
            <a:lvl5pPr marL="2286000" indent="-342900">
              <a:defRPr sz="2400">
                <a:solidFill>
                  <a:schemeClr val="tx1"/>
                </a:solidFill>
                <a:latin typeface="Arial" panose="020B0604020202020204" pitchFamily="34" charset="0"/>
              </a:defRPr>
            </a:lvl5pPr>
            <a:lvl6pPr marL="2743200" indent="-342900" eaLnBrk="0" fontAlgn="base" hangingPunct="0">
              <a:spcBef>
                <a:spcPct val="0"/>
              </a:spcBef>
              <a:spcAft>
                <a:spcPct val="0"/>
              </a:spcAft>
              <a:defRPr sz="2400">
                <a:solidFill>
                  <a:schemeClr val="tx1"/>
                </a:solidFill>
                <a:latin typeface="Arial" panose="020B0604020202020204" pitchFamily="34" charset="0"/>
              </a:defRPr>
            </a:lvl6pPr>
            <a:lvl7pPr marL="3200400" indent="-342900" eaLnBrk="0" fontAlgn="base" hangingPunct="0">
              <a:spcBef>
                <a:spcPct val="0"/>
              </a:spcBef>
              <a:spcAft>
                <a:spcPct val="0"/>
              </a:spcAft>
              <a:defRPr sz="2400">
                <a:solidFill>
                  <a:schemeClr val="tx1"/>
                </a:solidFill>
                <a:latin typeface="Arial" panose="020B0604020202020204" pitchFamily="34" charset="0"/>
              </a:defRPr>
            </a:lvl7pPr>
            <a:lvl8pPr marL="3657600" indent="-342900" eaLnBrk="0" fontAlgn="base" hangingPunct="0">
              <a:spcBef>
                <a:spcPct val="0"/>
              </a:spcBef>
              <a:spcAft>
                <a:spcPct val="0"/>
              </a:spcAft>
              <a:defRPr sz="2400">
                <a:solidFill>
                  <a:schemeClr val="tx1"/>
                </a:solidFill>
                <a:latin typeface="Arial" panose="020B0604020202020204" pitchFamily="34" charset="0"/>
              </a:defRPr>
            </a:lvl8pPr>
            <a:lvl9pPr marL="4114800" indent="-342900" eaLnBrk="0" fontAlgn="base" hangingPunct="0">
              <a:spcBef>
                <a:spcPct val="0"/>
              </a:spcBef>
              <a:spcAft>
                <a:spcPct val="0"/>
              </a:spcAft>
              <a:defRPr sz="2400">
                <a:solidFill>
                  <a:schemeClr val="tx1"/>
                </a:solidFill>
                <a:latin typeface="Arial" panose="020B0604020202020204" pitchFamily="34" charset="0"/>
              </a:defRPr>
            </a:lvl9pPr>
          </a:lstStyle>
          <a:p>
            <a:pPr marL="0" marR="0" indent="-304800">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Bhuller, M., &amp; Dahl, G. B. (n.d.). </a:t>
            </a:r>
            <a:r>
              <a:rPr lang="en-US"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Policies to Reintegrate Former Inmates Into the Labor Force</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15.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304800">
              <a:spcBef>
                <a:spcPts val="0"/>
              </a:spcBef>
              <a:spcAft>
                <a:spcPts val="0"/>
              </a:spcAft>
            </a:pPr>
            <a:r>
              <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How Norway turns criminals into good neighbours. (2019, July 6). </a:t>
            </a:r>
            <a:r>
              <a:rPr lang="en-US" sz="20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BBC News</a:t>
            </a:r>
            <a:r>
              <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20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hlinkClick r:id="rId2"/>
              </a:rPr>
              <a:t>https://www.bbc.com/news/stories-48885846</a:t>
            </a:r>
            <a:endParaRPr lang="en-US" sz="20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marR="0" indent="-304800">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304800">
              <a:spcBef>
                <a:spcPts val="0"/>
              </a:spcBef>
              <a:spcAft>
                <a:spcPts val="0"/>
              </a:spcAft>
            </a:pPr>
            <a:r>
              <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Hyatt, J. M., Andersen, S. N., Chanenson, S. L., Horowitz, V., &amp; Uggen, C. (2021). "we can actually do this": adapting scandinavian correctional culture in pennsylvania. </a:t>
            </a:r>
            <a:r>
              <a:rPr lang="en-US" sz="20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American Criminal Law Review, 58(4),</a:t>
            </a:r>
            <a:r>
              <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1715-1746.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304800">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Katsiyannis, A., Whitford, D. K., Zhang, D., &amp; Gage, N. A. (2018). Adult Recidivism in United States: A Meta-Analysis 1994–2015. </a:t>
            </a:r>
            <a:r>
              <a:rPr lang="en-US"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Journal of Child &amp; Family Studies</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27</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 686–696.</a:t>
            </a:r>
            <a:r>
              <a:rPr lang="en-US" sz="20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3"/>
              </a:rPr>
              <a:t>https://doi-org.sacredheart.idm.oclc.org/10.1007/s10826-017-0945-8</a:t>
            </a:r>
            <a:endParaRPr lang="en-US" sz="20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endParaRPr>
          </a:p>
          <a:p>
            <a:pPr marL="0" marR="0" indent="-304800">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304800">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Keene, D. E., Murillo, S., Benfer, E. A., Rosenthal, A., &amp; Fenick, A. M. (2020). Reducing the Justice Gap and Improving Health through Medical–Legal Partnerships. </a:t>
            </a:r>
            <a:r>
              <a:rPr lang="en-US"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Journal of Legal Medicine</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40</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 229–245. </a:t>
            </a:r>
            <a:r>
              <a:rPr lang="en-US" sz="20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4"/>
              </a:rPr>
              <a:t>https://doi.org/10.1080/01947648.2020.1816233</a:t>
            </a:r>
            <a:endParaRPr lang="en-US" sz="20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indent="-304800">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304800">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Kethineni, S., &amp; Falcone,, D. N. (2007). Employment and ex-offenders in the United States: Effects of legal and extra legal factors. </a:t>
            </a:r>
            <a:r>
              <a:rPr lang="en-US"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Probation Journal</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54</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 36–51. </a:t>
            </a:r>
            <a:r>
              <a:rPr lang="en-US" sz="20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5"/>
              </a:rPr>
              <a:t>https://doi.org/10.1177/0264550507073325</a:t>
            </a:r>
            <a:endParaRPr lang="en-US" sz="20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indent="-304800">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304800">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Lartey, J. (2022, October 15). Don't expect mass prison releases from Biden's marijuana clemency. The Marshall Project. Retrieved October 16, 2022, from </a:t>
            </a:r>
            <a:r>
              <a:rPr lang="en-US" sz="200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6"/>
              </a:rPr>
              <a:t>https://www.themarshallproject.org/2022/10/15/don-t-expect-mass-prison-releases-from-biden-s-marijuana-clemency#:~:text=Last%20week%20President%20Joe%20Biden,it%20will%20lead%20to%20none</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p>
          <a:p>
            <a:pPr marL="0" marR="0" indent="-304800">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304800">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NCSC. (2022, May 25). </a:t>
            </a:r>
            <a:r>
              <a:rPr lang="en-US" sz="2000" i="1" dirty="0">
                <a:effectLst/>
                <a:latin typeface="Calibri" panose="020F0502020204030204" pitchFamily="34" charset="0"/>
                <a:ea typeface="Calibri" panose="020F0502020204030204" pitchFamily="34" charset="0"/>
                <a:cs typeface="Times New Roman" panose="02020603050405020304" pitchFamily="18" charset="0"/>
              </a:rPr>
              <a:t>Juror compensation in the United States</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7"/>
              </a:rPr>
              <a:t>https://www.ncsc.org/information-and-resources/trending-topics/trending-topics-landing-pg/juror-compensation-in-the-united-states</a:t>
            </a:r>
            <a:endParaRPr lang="en-US" sz="20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304800">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304800">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Poveda, T. G. (2001). Estimating wrongful convictions. </a:t>
            </a:r>
            <a:r>
              <a:rPr lang="en-US"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Justice Quarterly</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en-US"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18</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 689–708. </a:t>
            </a:r>
            <a:r>
              <a:rPr lang="en-US" sz="20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8"/>
              </a:rPr>
              <a:t>https://doi.org/10.1080/07418820100095061</a:t>
            </a:r>
            <a:endParaRPr lang="en-US" sz="2000" u="sng"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0" marR="0" indent="-304800">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304800">
              <a:spcBef>
                <a:spcPts val="0"/>
              </a:spcBef>
              <a:spcAft>
                <a:spcPts val="0"/>
              </a:spcAft>
            </a:pP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U.S. Department of Justice (2022). </a:t>
            </a:r>
            <a:r>
              <a:rPr lang="en-US" sz="20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FY 2022 Budget Request At a Glance</a:t>
            </a:r>
            <a:r>
              <a:rPr lang="en-US"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(n.d.). 7.</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eaLnBrk="1" hangingPunct="1">
              <a:spcAft>
                <a:spcPct val="50000"/>
              </a:spcAft>
              <a:defRPr/>
            </a:pPr>
            <a:endParaRPr lang="en-US" altLang="en-US" dirty="0"/>
          </a:p>
        </p:txBody>
      </p:sp>
      <p:sp>
        <p:nvSpPr>
          <p:cNvPr id="3" name="Rectangle 192">
            <a:extLst>
              <a:ext uri="{FF2B5EF4-FFF2-40B4-BE49-F238E27FC236}">
                <a16:creationId xmlns:a16="http://schemas.microsoft.com/office/drawing/2014/main" id="{B088001C-3933-D7F8-096D-333F06DF1715}"/>
              </a:ext>
            </a:extLst>
          </p:cNvPr>
          <p:cNvSpPr>
            <a:spLocks noChangeAspect="1" noChangeArrowheads="1"/>
          </p:cNvSpPr>
          <p:nvPr/>
        </p:nvSpPr>
        <p:spPr bwMode="auto">
          <a:xfrm>
            <a:off x="-16095663" y="-8505825"/>
            <a:ext cx="2925763" cy="2195512"/>
          </a:xfrm>
          <a:prstGeom prst="rect">
            <a:avLst/>
          </a:prstGeom>
          <a:blipFill dpi="0" rotWithShape="1">
            <a:blip r:embed="rId9">
              <a:lum bright="70000" contrast="-70000"/>
            </a:blip>
            <a:srcRect/>
            <a:stretch>
              <a:fillRect/>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defTabSz="4389438">
              <a:defRPr sz="2400">
                <a:solidFill>
                  <a:schemeClr val="tx1"/>
                </a:solidFill>
                <a:latin typeface="Arial" panose="020B0604020202020204" pitchFamily="34" charset="0"/>
              </a:defRPr>
            </a:lvl1pPr>
            <a:lvl2pPr marL="742950" indent="-285750" defTabSz="4389438">
              <a:defRPr sz="2400">
                <a:solidFill>
                  <a:schemeClr val="tx1"/>
                </a:solidFill>
                <a:latin typeface="Arial" panose="020B0604020202020204" pitchFamily="34" charset="0"/>
              </a:defRPr>
            </a:lvl2pPr>
            <a:lvl3pPr marL="1143000" indent="-228600" defTabSz="4389438">
              <a:defRPr sz="2400">
                <a:solidFill>
                  <a:schemeClr val="tx1"/>
                </a:solidFill>
                <a:latin typeface="Arial" panose="020B0604020202020204" pitchFamily="34" charset="0"/>
              </a:defRPr>
            </a:lvl3pPr>
            <a:lvl4pPr marL="1600200" indent="-228600" defTabSz="4389438">
              <a:defRPr sz="2400">
                <a:solidFill>
                  <a:schemeClr val="tx1"/>
                </a:solidFill>
                <a:latin typeface="Arial" panose="020B0604020202020204" pitchFamily="34" charset="0"/>
              </a:defRPr>
            </a:lvl4pPr>
            <a:lvl5pPr marL="2057400" indent="-228600" defTabSz="4389438">
              <a:defRPr sz="24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r>
              <a:rPr lang="en-US" altLang="en-US" sz="2200" b="1"/>
              <a:t>REPLACE THIS BOX WITH OUR ORGANIZATION’S</a:t>
            </a:r>
          </a:p>
          <a:p>
            <a:pPr algn="ctr" eaLnBrk="1" hangingPunct="1"/>
            <a:r>
              <a:rPr lang="en-US" altLang="en-US" sz="2200" b="1"/>
              <a:t>HIGH REOLUTION LOGO</a:t>
            </a:r>
          </a:p>
        </p:txBody>
      </p:sp>
      <p:pic>
        <p:nvPicPr>
          <p:cNvPr id="2069" name="Picture 68" descr="Sacred Heart University - YouTube">
            <a:extLst>
              <a:ext uri="{FF2B5EF4-FFF2-40B4-BE49-F238E27FC236}">
                <a16:creationId xmlns:a16="http://schemas.microsoft.com/office/drawing/2014/main" id="{5CD17762-B6B3-4666-6D5A-0C5E927B71EE}"/>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33600" y="417513"/>
            <a:ext cx="2935288" cy="293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5" name="TextBox 4">
            <a:extLst>
              <a:ext uri="{FF2B5EF4-FFF2-40B4-BE49-F238E27FC236}">
                <a16:creationId xmlns:a16="http://schemas.microsoft.com/office/drawing/2014/main" id="{29277BA3-1266-2103-DF6C-97CBA1A68C93}"/>
              </a:ext>
            </a:extLst>
          </p:cNvPr>
          <p:cNvSpPr txBox="1">
            <a:spLocks noChangeArrowheads="1"/>
          </p:cNvSpPr>
          <p:nvPr/>
        </p:nvSpPr>
        <p:spPr bwMode="auto">
          <a:xfrm>
            <a:off x="20912138" y="10504488"/>
            <a:ext cx="93678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a:r>
              <a:rPr lang="en-US" altLang="en-US" sz="4000" dirty="0">
                <a:latin typeface="Impact" panose="020B0806030902050204" pitchFamily="34" charset="0"/>
              </a:rPr>
              <a:t>Statistical Failure</a:t>
            </a:r>
            <a:endParaRPr lang="en-US" altLang="en-US" sz="4000" dirty="0"/>
          </a:p>
        </p:txBody>
      </p:sp>
      <p:sp>
        <p:nvSpPr>
          <p:cNvPr id="2077" name="Text Box 199">
            <a:extLst>
              <a:ext uri="{FF2B5EF4-FFF2-40B4-BE49-F238E27FC236}">
                <a16:creationId xmlns:a16="http://schemas.microsoft.com/office/drawing/2014/main" id="{A90C9744-66D7-DF74-8ED9-CA21FEE75471}"/>
              </a:ext>
            </a:extLst>
          </p:cNvPr>
          <p:cNvSpPr txBox="1">
            <a:spLocks noChangeArrowheads="1"/>
          </p:cNvSpPr>
          <p:nvPr/>
        </p:nvSpPr>
        <p:spPr bwMode="auto">
          <a:xfrm>
            <a:off x="31992888" y="4814888"/>
            <a:ext cx="10969625" cy="5548312"/>
          </a:xfrm>
          <a:prstGeom prst="rect">
            <a:avLst/>
          </a:prstGeom>
          <a:solidFill>
            <a:srgbClr val="DDDDDD"/>
          </a:solidFill>
          <a:ln>
            <a:noFill/>
          </a:ln>
          <a:effectLst/>
        </p:spPr>
        <p:txBody>
          <a:bodyPr lIns="228600" tIns="228600" rIns="228600" bIns="228600"/>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marL="342900" indent="-342900" eaLnBrk="1" hangingPunct="1">
              <a:buFont typeface="Arial" panose="020B0604020202020204" pitchFamily="34" charset="0"/>
              <a:buChar char="•"/>
              <a:defRPr/>
            </a:pPr>
            <a:r>
              <a:rPr lang="en-US" sz="2800" dirty="0"/>
              <a:t>The United States Criminal Justice System currently has detrimental outcomes</a:t>
            </a:r>
          </a:p>
          <a:p>
            <a:pPr marL="342900" indent="-342900" eaLnBrk="1" hangingPunct="1">
              <a:buFont typeface="Arial" panose="020B0604020202020204" pitchFamily="34" charset="0"/>
              <a:buChar char="•"/>
              <a:defRPr/>
            </a:pPr>
            <a:r>
              <a:rPr lang="en-US" altLang="en-US" sz="2800" dirty="0"/>
              <a:t>Human beings are not treated as such</a:t>
            </a:r>
          </a:p>
          <a:p>
            <a:pPr marL="1085850" lvl="1" indent="-342900" eaLnBrk="1" hangingPunct="1">
              <a:buFont typeface="Arial" panose="020B0604020202020204" pitchFamily="34" charset="0"/>
              <a:buChar char="•"/>
              <a:defRPr/>
            </a:pPr>
            <a:r>
              <a:rPr lang="en-US" sz="2800" i="1" dirty="0">
                <a:solidFill>
                  <a:srgbClr val="C00000"/>
                </a:solidFill>
              </a:rPr>
              <a:t>“It is recognized that going to prison is itself the punishment for crime; prison conditions [should] then approximate to life outside as far as possible, rather than being allowed to degrade and debase all within” </a:t>
            </a:r>
            <a:r>
              <a:rPr lang="en-US" sz="2800" dirty="0"/>
              <a:t>(Hyatt et al., 2021).</a:t>
            </a:r>
            <a:r>
              <a:rPr lang="en-US" sz="2800" i="1" dirty="0"/>
              <a:t> </a:t>
            </a:r>
          </a:p>
          <a:p>
            <a:pPr marL="342900" indent="-342900" eaLnBrk="1" hangingPunct="1">
              <a:buFont typeface="Arial" panose="020B0604020202020204" pitchFamily="34" charset="0"/>
              <a:buChar char="•"/>
              <a:defRPr/>
            </a:pPr>
            <a:r>
              <a:rPr lang="en-US" altLang="en-US" sz="2800" dirty="0"/>
              <a:t>Statistical failures warrant examinations of more successful countries</a:t>
            </a:r>
          </a:p>
          <a:p>
            <a:pPr marL="342900" indent="-342900" eaLnBrk="1" hangingPunct="1">
              <a:buFont typeface="Arial" panose="020B0604020202020204" pitchFamily="34" charset="0"/>
              <a:buChar char="•"/>
              <a:defRPr/>
            </a:pPr>
            <a:r>
              <a:rPr lang="en-US" sz="2800" dirty="0"/>
              <a:t>Budget issues are not an excuse for lack of humanity</a:t>
            </a:r>
          </a:p>
          <a:p>
            <a:pPr marL="342900" indent="-342900" eaLnBrk="1" hangingPunct="1">
              <a:buFont typeface="Arial" panose="020B0604020202020204" pitchFamily="34" charset="0"/>
              <a:buChar char="•"/>
              <a:defRPr/>
            </a:pPr>
            <a:r>
              <a:rPr lang="en-US" sz="2800" dirty="0"/>
              <a:t>A nation that is “of the people, by the people, and for the people” must hold themselves accountable</a:t>
            </a:r>
          </a:p>
          <a:p>
            <a:pPr eaLnBrk="1" hangingPunct="1">
              <a:defRPr/>
            </a:pPr>
            <a:endParaRPr lang="en-US" altLang="en-US" dirty="0"/>
          </a:p>
          <a:p>
            <a:pPr eaLnBrk="1" hangingPunct="1">
              <a:defRPr/>
            </a:pPr>
            <a:endParaRPr lang="en-US" altLang="en-US" dirty="0"/>
          </a:p>
        </p:txBody>
      </p:sp>
      <p:sp>
        <p:nvSpPr>
          <p:cNvPr id="4" name="Text Box 135">
            <a:extLst>
              <a:ext uri="{FF2B5EF4-FFF2-40B4-BE49-F238E27FC236}">
                <a16:creationId xmlns:a16="http://schemas.microsoft.com/office/drawing/2014/main" id="{B0C5E686-A57E-B927-644B-C3D9D6EED7D9}"/>
              </a:ext>
            </a:extLst>
          </p:cNvPr>
          <p:cNvSpPr txBox="1">
            <a:spLocks noChangeArrowheads="1"/>
          </p:cNvSpPr>
          <p:nvPr/>
        </p:nvSpPr>
        <p:spPr bwMode="auto">
          <a:xfrm>
            <a:off x="31670625" y="3556000"/>
            <a:ext cx="1096962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sz="2400">
                <a:solidFill>
                  <a:schemeClr val="tx1"/>
                </a:solidFill>
                <a:latin typeface="Arial" panose="020B0604020202020204" pitchFamily="34" charset="0"/>
              </a:defRPr>
            </a:lvl1pPr>
            <a:lvl2pPr marL="742950" indent="-285750" defTabSz="4389438">
              <a:defRPr sz="2400">
                <a:solidFill>
                  <a:schemeClr val="tx1"/>
                </a:solidFill>
                <a:latin typeface="Arial" panose="020B0604020202020204" pitchFamily="34" charset="0"/>
              </a:defRPr>
            </a:lvl2pPr>
            <a:lvl3pPr marL="1143000" indent="-228600" defTabSz="4389438">
              <a:defRPr sz="2400">
                <a:solidFill>
                  <a:schemeClr val="tx1"/>
                </a:solidFill>
                <a:latin typeface="Arial" panose="020B0604020202020204" pitchFamily="34" charset="0"/>
              </a:defRPr>
            </a:lvl3pPr>
            <a:lvl4pPr marL="1600200" indent="-228600" defTabSz="4389438">
              <a:defRPr sz="2400">
                <a:solidFill>
                  <a:schemeClr val="tx1"/>
                </a:solidFill>
                <a:latin typeface="Arial" panose="020B0604020202020204" pitchFamily="34" charset="0"/>
              </a:defRPr>
            </a:lvl4pPr>
            <a:lvl5pPr marL="2057400" indent="-228600" defTabSz="4389438">
              <a:defRPr sz="2400">
                <a:solidFill>
                  <a:schemeClr val="tx1"/>
                </a:solidFill>
                <a:latin typeface="Arial" panose="020B0604020202020204" pitchFamily="34" charset="0"/>
              </a:defRPr>
            </a:lvl5pPr>
            <a:lvl6pPr marL="2514600" indent="-228600" defTabSz="4389438"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4389438"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4389438"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4389438"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r>
              <a:rPr lang="en-US" altLang="en-US" sz="4000">
                <a:latin typeface="Impact" panose="020B0806030902050204" pitchFamily="34" charset="0"/>
              </a:rPr>
              <a:t>CONCLUSIONS</a:t>
            </a:r>
          </a:p>
        </p:txBody>
      </p:sp>
      <p:pic>
        <p:nvPicPr>
          <p:cNvPr id="6" name="Picture 6" descr="U.S. incarceration rate compared to that of other founding... | Prison  Policy Initiative">
            <a:extLst>
              <a:ext uri="{FF2B5EF4-FFF2-40B4-BE49-F238E27FC236}">
                <a16:creationId xmlns:a16="http://schemas.microsoft.com/office/drawing/2014/main" id="{495D993A-3C42-4BD2-777F-C9ACE3CA4AA8}"/>
              </a:ext>
            </a:extLst>
          </p:cNvPr>
          <p:cNvPicPr>
            <a:picLocks noChangeAspect="1" noChangeArrowheads="1"/>
          </p:cNvPicPr>
          <p:nvPr/>
        </p:nvPicPr>
        <p:blipFill>
          <a:blip r:embed="rId11">
            <a:extLst>
              <a:ext uri="{28A0092B-C50C-407E-A947-70E740481C1C}">
                <a14:useLocalDpi xmlns:a14="http://schemas.microsoft.com/office/drawing/2010/main" val="0"/>
              </a:ext>
            </a:extLst>
          </a:blip>
          <a:stretch>
            <a:fillRect/>
          </a:stretch>
        </p:blipFill>
        <p:spPr bwMode="auto">
          <a:xfrm>
            <a:off x="20108863" y="11291888"/>
            <a:ext cx="10969625" cy="6362381"/>
          </a:xfrm>
          <a:prstGeom prst="roundRect">
            <a:avLst>
              <a:gd name="adj" fmla="val 3876"/>
            </a:avLst>
          </a:prstGeom>
          <a:noFill/>
          <a:ln>
            <a:solidFill>
              <a:schemeClr val="accent1"/>
            </a:solidFill>
          </a:ln>
          <a:effectLst/>
          <a:extLst>
            <a:ext uri="{909E8E84-426E-40DD-AFC4-6F175D3DCCD1}">
              <a14:hiddenFill xmlns:a14="http://schemas.microsoft.com/office/drawing/2010/main">
                <a:solidFill>
                  <a:srgbClr val="FFFFFF"/>
                </a:solidFill>
              </a14:hiddenFill>
            </a:ext>
          </a:extLst>
        </p:spPr>
      </p:pic>
      <p:sp>
        <p:nvSpPr>
          <p:cNvPr id="8" name="Text Box 195">
            <a:extLst>
              <a:ext uri="{FF2B5EF4-FFF2-40B4-BE49-F238E27FC236}">
                <a16:creationId xmlns:a16="http://schemas.microsoft.com/office/drawing/2014/main" id="{6E25458D-98AA-2A08-B466-7027BCEE344F}"/>
              </a:ext>
            </a:extLst>
          </p:cNvPr>
          <p:cNvSpPr txBox="1">
            <a:spLocks noChangeArrowheads="1"/>
          </p:cNvSpPr>
          <p:nvPr/>
        </p:nvSpPr>
        <p:spPr bwMode="auto">
          <a:xfrm>
            <a:off x="20063618" y="18519774"/>
            <a:ext cx="10969625" cy="3044826"/>
          </a:xfrm>
          <a:prstGeom prst="rect">
            <a:avLst/>
          </a:prstGeom>
          <a:solidFill>
            <a:srgbClr val="DDDDDD"/>
          </a:solidFill>
          <a:ln>
            <a:noFill/>
          </a:ln>
          <a:effectLst/>
          <a:extLst>
            <a:ext uri="{91240B29-F687-4F45-9708-019B960494DF}">
              <a14:hiddenLine xmlns:a14="http://schemas.microsoft.com/office/drawing/2010/main" w="19050">
                <a:solidFill>
                  <a:schemeClr val="tx1"/>
                </a:solidFill>
                <a:prstDash val="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28600" tIns="228600" rIns="228600" bIns="228600"/>
          <a:lstStyle>
            <a:lvl1pPr marL="342900" indent="-342900">
              <a:defRPr sz="2400">
                <a:solidFill>
                  <a:schemeClr val="tx1"/>
                </a:solidFill>
                <a:latin typeface="Arial" panose="020B0604020202020204" pitchFamily="34" charset="0"/>
              </a:defRPr>
            </a:lvl1pPr>
            <a:lvl2pPr marL="800100" indent="-34290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marL="914400" lvl="2" indent="0">
              <a:spcAft>
                <a:spcPts val="600"/>
              </a:spcAft>
            </a:pPr>
            <a:r>
              <a:rPr lang="en-US" altLang="en-US" sz="4000" i="1" dirty="0">
                <a:solidFill>
                  <a:srgbClr val="C00000"/>
                </a:solidFill>
                <a:latin typeface="+mn-lt"/>
              </a:rPr>
              <a:t>“If we treat inmates like animals in prison, then we will release animals onto the street.” </a:t>
            </a:r>
          </a:p>
          <a:p>
            <a:pPr marL="914400" lvl="2" indent="0">
              <a:spcAft>
                <a:spcPts val="600"/>
              </a:spcAft>
            </a:pPr>
            <a:r>
              <a:rPr lang="en-US" altLang="en-US" dirty="0">
                <a:latin typeface="+mn-lt"/>
              </a:rPr>
              <a:t>				~Ari Hoidal, Norway Prison Governor</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5593</TotalTime>
  <Words>1165</Words>
  <Application>Microsoft Macintosh PowerPoint</Application>
  <PresentationFormat>Custom</PresentationFormat>
  <Paragraphs>78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Impact</vt:lpstr>
      <vt:lpstr>Default Design</vt:lpstr>
      <vt:lpstr>PowerPoint Presentation</vt:lpstr>
    </vt:vector>
  </TitlesOfParts>
  <Company>Genigraphics 800.790.4001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Poster 24 x 48 - C</dc:title>
  <dc:creator>Genigraphics 800.790.4001</dc:creator>
  <dc:description>To order poster prints visit us at www.genigraphics.com</dc:description>
  <cp:lastModifiedBy>Scardigno, Dominick</cp:lastModifiedBy>
  <cp:revision>90</cp:revision>
  <dcterms:created xsi:type="dcterms:W3CDTF">2008-05-03T03:01:56Z</dcterms:created>
  <dcterms:modified xsi:type="dcterms:W3CDTF">2023-04-19T21:15:53Z</dcterms:modified>
</cp:coreProperties>
</file>