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23"/>
  </p:normalViewPr>
  <p:slideViewPr>
    <p:cSldViewPr snapToGrid="0">
      <p:cViewPr varScale="1">
        <p:scale>
          <a:sx n="101" d="100"/>
          <a:sy n="101" d="100"/>
        </p:scale>
        <p:origin x="100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F9AF99-4238-F64F-BC18-7FA7D5554AE1}" type="datetimeFigureOut">
              <a:rPr lang="en-US" smtClean="0"/>
              <a:t>4/18/2023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DC0809-A215-B740-A695-08324CF9D2DD}" type="slidenum">
              <a:rPr lang="en-US" smtClean="0"/>
              <a:t>‹#›</a:t>
            </a:fld>
            <a:endParaRPr lang="en-US"/>
          </a:p>
        </p:txBody>
      </p:sp>
    </p:spTree>
    <p:extLst>
      <p:ext uri="{BB962C8B-B14F-4D97-AF65-F5344CB8AC3E}">
        <p14:creationId xmlns:p14="http://schemas.microsoft.com/office/powerpoint/2010/main" val="4135361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DC0809-A215-B740-A695-08324CF9D2DD}" type="slidenum">
              <a:rPr lang="en-US" smtClean="0"/>
              <a:t>1</a:t>
            </a:fld>
            <a:endParaRPr lang="en-US"/>
          </a:p>
        </p:txBody>
      </p:sp>
    </p:spTree>
    <p:extLst>
      <p:ext uri="{BB962C8B-B14F-4D97-AF65-F5344CB8AC3E}">
        <p14:creationId xmlns:p14="http://schemas.microsoft.com/office/powerpoint/2010/main" val="3720824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1A190BD1-534A-AB41-B9A0-C1253F33BC4D}" type="datetimeFigureOut">
              <a:rPr lang="en-US" smtClean="0"/>
              <a:t>4/18/2023</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092CA33F-EAA6-A340-BC84-C040ED5B942F}" type="slidenum">
              <a:rPr lang="en-US" smtClean="0"/>
              <a:t>‹#›</a:t>
            </a:fld>
            <a:endParaRPr lang="en-US"/>
          </a:p>
        </p:txBody>
      </p:sp>
    </p:spTree>
    <p:extLst>
      <p:ext uri="{BB962C8B-B14F-4D97-AF65-F5344CB8AC3E}">
        <p14:creationId xmlns:p14="http://schemas.microsoft.com/office/powerpoint/2010/main" val="1758339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190BD1-534A-AB41-B9A0-C1253F33BC4D}"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CA33F-EAA6-A340-BC84-C040ED5B942F}" type="slidenum">
              <a:rPr lang="en-US" smtClean="0"/>
              <a:t>‹#›</a:t>
            </a:fld>
            <a:endParaRPr lang="en-US"/>
          </a:p>
        </p:txBody>
      </p:sp>
    </p:spTree>
    <p:extLst>
      <p:ext uri="{BB962C8B-B14F-4D97-AF65-F5344CB8AC3E}">
        <p14:creationId xmlns:p14="http://schemas.microsoft.com/office/powerpoint/2010/main" val="1425841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190BD1-534A-AB41-B9A0-C1253F33BC4D}"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CA33F-EAA6-A340-BC84-C040ED5B942F}" type="slidenum">
              <a:rPr lang="en-US" smtClean="0"/>
              <a:t>‹#›</a:t>
            </a:fld>
            <a:endParaRPr lang="en-US"/>
          </a:p>
        </p:txBody>
      </p:sp>
    </p:spTree>
    <p:extLst>
      <p:ext uri="{BB962C8B-B14F-4D97-AF65-F5344CB8AC3E}">
        <p14:creationId xmlns:p14="http://schemas.microsoft.com/office/powerpoint/2010/main" val="20372589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190BD1-534A-AB41-B9A0-C1253F33BC4D}"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CA33F-EAA6-A340-BC84-C040ED5B942F}"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921897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190BD1-534A-AB41-B9A0-C1253F33BC4D}"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CA33F-EAA6-A340-BC84-C040ED5B942F}" type="slidenum">
              <a:rPr lang="en-US" smtClean="0"/>
              <a:t>‹#›</a:t>
            </a:fld>
            <a:endParaRPr lang="en-US"/>
          </a:p>
        </p:txBody>
      </p:sp>
    </p:spTree>
    <p:extLst>
      <p:ext uri="{BB962C8B-B14F-4D97-AF65-F5344CB8AC3E}">
        <p14:creationId xmlns:p14="http://schemas.microsoft.com/office/powerpoint/2010/main" val="752526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A190BD1-534A-AB41-B9A0-C1253F33BC4D}" type="datetimeFigureOut">
              <a:rPr lang="en-US" smtClean="0"/>
              <a:t>4/18/2023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2CA33F-EAA6-A340-BC84-C040ED5B942F}" type="slidenum">
              <a:rPr lang="en-US" smtClean="0"/>
              <a:t>‹#›</a:t>
            </a:fld>
            <a:endParaRPr lang="en-US"/>
          </a:p>
        </p:txBody>
      </p:sp>
    </p:spTree>
    <p:extLst>
      <p:ext uri="{BB962C8B-B14F-4D97-AF65-F5344CB8AC3E}">
        <p14:creationId xmlns:p14="http://schemas.microsoft.com/office/powerpoint/2010/main" val="19621964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A190BD1-534A-AB41-B9A0-C1253F33BC4D}" type="datetimeFigureOut">
              <a:rPr lang="en-US" smtClean="0"/>
              <a:t>4/18/2023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2CA33F-EAA6-A340-BC84-C040ED5B942F}" type="slidenum">
              <a:rPr lang="en-US" smtClean="0"/>
              <a:t>‹#›</a:t>
            </a:fld>
            <a:endParaRPr lang="en-US"/>
          </a:p>
        </p:txBody>
      </p:sp>
    </p:spTree>
    <p:extLst>
      <p:ext uri="{BB962C8B-B14F-4D97-AF65-F5344CB8AC3E}">
        <p14:creationId xmlns:p14="http://schemas.microsoft.com/office/powerpoint/2010/main" val="1297613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190BD1-534A-AB41-B9A0-C1253F33BC4D}"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CA33F-EAA6-A340-BC84-C040ED5B942F}" type="slidenum">
              <a:rPr lang="en-US" smtClean="0"/>
              <a:t>‹#›</a:t>
            </a:fld>
            <a:endParaRPr lang="en-US"/>
          </a:p>
        </p:txBody>
      </p:sp>
    </p:spTree>
    <p:extLst>
      <p:ext uri="{BB962C8B-B14F-4D97-AF65-F5344CB8AC3E}">
        <p14:creationId xmlns:p14="http://schemas.microsoft.com/office/powerpoint/2010/main" val="20911029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190BD1-534A-AB41-B9A0-C1253F33BC4D}"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CA33F-EAA6-A340-BC84-C040ED5B942F}" type="slidenum">
              <a:rPr lang="en-US" smtClean="0"/>
              <a:t>‹#›</a:t>
            </a:fld>
            <a:endParaRPr lang="en-US"/>
          </a:p>
        </p:txBody>
      </p:sp>
    </p:spTree>
    <p:extLst>
      <p:ext uri="{BB962C8B-B14F-4D97-AF65-F5344CB8AC3E}">
        <p14:creationId xmlns:p14="http://schemas.microsoft.com/office/powerpoint/2010/main" val="3488044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190BD1-534A-AB41-B9A0-C1253F33BC4D}"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CA33F-EAA6-A340-BC84-C040ED5B942F}" type="slidenum">
              <a:rPr lang="en-US" smtClean="0"/>
              <a:t>‹#›</a:t>
            </a:fld>
            <a:endParaRPr lang="en-US"/>
          </a:p>
        </p:txBody>
      </p:sp>
    </p:spTree>
    <p:extLst>
      <p:ext uri="{BB962C8B-B14F-4D97-AF65-F5344CB8AC3E}">
        <p14:creationId xmlns:p14="http://schemas.microsoft.com/office/powerpoint/2010/main" val="91413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190BD1-534A-AB41-B9A0-C1253F33BC4D}"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CA33F-EAA6-A340-BC84-C040ED5B942F}" type="slidenum">
              <a:rPr lang="en-US" smtClean="0"/>
              <a:t>‹#›</a:t>
            </a:fld>
            <a:endParaRPr lang="en-US"/>
          </a:p>
        </p:txBody>
      </p:sp>
    </p:spTree>
    <p:extLst>
      <p:ext uri="{BB962C8B-B14F-4D97-AF65-F5344CB8AC3E}">
        <p14:creationId xmlns:p14="http://schemas.microsoft.com/office/powerpoint/2010/main" val="3055732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A190BD1-534A-AB41-B9A0-C1253F33BC4D}"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CA33F-EAA6-A340-BC84-C040ED5B942F}" type="slidenum">
              <a:rPr lang="en-US" smtClean="0"/>
              <a:t>‹#›</a:t>
            </a:fld>
            <a:endParaRPr lang="en-US"/>
          </a:p>
        </p:txBody>
      </p:sp>
    </p:spTree>
    <p:extLst>
      <p:ext uri="{BB962C8B-B14F-4D97-AF65-F5344CB8AC3E}">
        <p14:creationId xmlns:p14="http://schemas.microsoft.com/office/powerpoint/2010/main" val="3174186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A190BD1-534A-AB41-B9A0-C1253F33BC4D}" type="datetimeFigureOut">
              <a:rPr lang="en-US" smtClean="0"/>
              <a:t>4/18/2023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2CA33F-EAA6-A340-BC84-C040ED5B942F}" type="slidenum">
              <a:rPr lang="en-US" smtClean="0"/>
              <a:t>‹#›</a:t>
            </a:fld>
            <a:endParaRPr lang="en-US"/>
          </a:p>
        </p:txBody>
      </p:sp>
    </p:spTree>
    <p:extLst>
      <p:ext uri="{BB962C8B-B14F-4D97-AF65-F5344CB8AC3E}">
        <p14:creationId xmlns:p14="http://schemas.microsoft.com/office/powerpoint/2010/main" val="967822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A190BD1-534A-AB41-B9A0-C1253F33BC4D}" type="datetimeFigureOut">
              <a:rPr lang="en-US" smtClean="0"/>
              <a:t>4/18/2023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2CA33F-EAA6-A340-BC84-C040ED5B942F}" type="slidenum">
              <a:rPr lang="en-US" smtClean="0"/>
              <a:t>‹#›</a:t>
            </a:fld>
            <a:endParaRPr lang="en-US"/>
          </a:p>
        </p:txBody>
      </p:sp>
    </p:spTree>
    <p:extLst>
      <p:ext uri="{BB962C8B-B14F-4D97-AF65-F5344CB8AC3E}">
        <p14:creationId xmlns:p14="http://schemas.microsoft.com/office/powerpoint/2010/main" val="2865892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190BD1-534A-AB41-B9A0-C1253F33BC4D}" type="datetimeFigureOut">
              <a:rPr lang="en-US" smtClean="0"/>
              <a:t>4/18/2023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2CA33F-EAA6-A340-BC84-C040ED5B942F}" type="slidenum">
              <a:rPr lang="en-US" smtClean="0"/>
              <a:t>‹#›</a:t>
            </a:fld>
            <a:endParaRPr lang="en-US"/>
          </a:p>
        </p:txBody>
      </p:sp>
    </p:spTree>
    <p:extLst>
      <p:ext uri="{BB962C8B-B14F-4D97-AF65-F5344CB8AC3E}">
        <p14:creationId xmlns:p14="http://schemas.microsoft.com/office/powerpoint/2010/main" val="1268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190BD1-534A-AB41-B9A0-C1253F33BC4D}"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CA33F-EAA6-A340-BC84-C040ED5B942F}" type="slidenum">
              <a:rPr lang="en-US" smtClean="0"/>
              <a:t>‹#›</a:t>
            </a:fld>
            <a:endParaRPr lang="en-US"/>
          </a:p>
        </p:txBody>
      </p:sp>
    </p:spTree>
    <p:extLst>
      <p:ext uri="{BB962C8B-B14F-4D97-AF65-F5344CB8AC3E}">
        <p14:creationId xmlns:p14="http://schemas.microsoft.com/office/powerpoint/2010/main" val="1810489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190BD1-534A-AB41-B9A0-C1253F33BC4D}"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CA33F-EAA6-A340-BC84-C040ED5B942F}" type="slidenum">
              <a:rPr lang="en-US" smtClean="0"/>
              <a:t>‹#›</a:t>
            </a:fld>
            <a:endParaRPr lang="en-US"/>
          </a:p>
        </p:txBody>
      </p:sp>
    </p:spTree>
    <p:extLst>
      <p:ext uri="{BB962C8B-B14F-4D97-AF65-F5344CB8AC3E}">
        <p14:creationId xmlns:p14="http://schemas.microsoft.com/office/powerpoint/2010/main" val="3491812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A190BD1-534A-AB41-B9A0-C1253F33BC4D}" type="datetimeFigureOut">
              <a:rPr lang="en-US" smtClean="0"/>
              <a:t>4/18/2023</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92CA33F-EAA6-A340-BC84-C040ED5B942F}" type="slidenum">
              <a:rPr lang="en-US" smtClean="0"/>
              <a:t>‹#›</a:t>
            </a:fld>
            <a:endParaRPr lang="en-US"/>
          </a:p>
        </p:txBody>
      </p:sp>
    </p:spTree>
    <p:extLst>
      <p:ext uri="{BB962C8B-B14F-4D97-AF65-F5344CB8AC3E}">
        <p14:creationId xmlns:p14="http://schemas.microsoft.com/office/powerpoint/2010/main" val="415709529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CDEB1-67B7-880C-F2AA-AAEA400F5A0A}"/>
              </a:ext>
            </a:extLst>
          </p:cNvPr>
          <p:cNvSpPr>
            <a:spLocks noGrp="1"/>
          </p:cNvSpPr>
          <p:nvPr>
            <p:ph type="ctrTitle"/>
          </p:nvPr>
        </p:nvSpPr>
        <p:spPr>
          <a:xfrm>
            <a:off x="552450" y="-65777"/>
            <a:ext cx="11087100" cy="647700"/>
          </a:xfrm>
          <a:noFill/>
          <a:ln>
            <a:noFill/>
          </a:ln>
        </p:spPr>
        <p:txBody>
          <a:bodyPr>
            <a:noAutofit/>
          </a:bodyPr>
          <a:lstStyle/>
          <a:p>
            <a:r>
              <a:rPr lang="en-US" sz="2800" dirty="0">
                <a:solidFill>
                  <a:schemeClr val="bg2"/>
                </a:solidFill>
              </a:rPr>
              <a:t>The Inclusion of Transgender Athletes in Higher Level Athletics</a:t>
            </a:r>
          </a:p>
        </p:txBody>
      </p:sp>
      <p:sp>
        <p:nvSpPr>
          <p:cNvPr id="3" name="Subtitle 2">
            <a:extLst>
              <a:ext uri="{FF2B5EF4-FFF2-40B4-BE49-F238E27FC236}">
                <a16:creationId xmlns:a16="http://schemas.microsoft.com/office/drawing/2014/main" id="{1D6AAD30-6B70-64A4-7E57-788BBADDE6A8}"/>
              </a:ext>
            </a:extLst>
          </p:cNvPr>
          <p:cNvSpPr>
            <a:spLocks noGrp="1"/>
          </p:cNvSpPr>
          <p:nvPr>
            <p:ph type="subTitle" idx="1"/>
          </p:nvPr>
        </p:nvSpPr>
        <p:spPr>
          <a:xfrm>
            <a:off x="4279900" y="434815"/>
            <a:ext cx="3632200" cy="482600"/>
          </a:xfrm>
        </p:spPr>
        <p:txBody>
          <a:bodyPr>
            <a:normAutofit/>
          </a:bodyPr>
          <a:lstStyle/>
          <a:p>
            <a:r>
              <a:rPr lang="en-US" sz="1600" dirty="0">
                <a:solidFill>
                  <a:schemeClr val="bg2"/>
                </a:solidFill>
              </a:rPr>
              <a:t>Sydney </a:t>
            </a:r>
            <a:r>
              <a:rPr lang="en-US" sz="1600" dirty="0" err="1">
                <a:solidFill>
                  <a:schemeClr val="bg2"/>
                </a:solidFill>
              </a:rPr>
              <a:t>Abitanto</a:t>
            </a:r>
            <a:r>
              <a:rPr lang="en-US" dirty="0">
                <a:solidFill>
                  <a:schemeClr val="bg2"/>
                </a:solidFill>
              </a:rPr>
              <a:t>,</a:t>
            </a:r>
            <a:r>
              <a:rPr lang="en-US" sz="2000" dirty="0">
                <a:solidFill>
                  <a:schemeClr val="bg2"/>
                </a:solidFill>
              </a:rPr>
              <a:t> </a:t>
            </a:r>
            <a:r>
              <a:rPr lang="en-US" sz="1600" dirty="0">
                <a:solidFill>
                  <a:schemeClr val="bg2"/>
                </a:solidFill>
              </a:rPr>
              <a:t>Exercise Science</a:t>
            </a:r>
            <a:endParaRPr lang="en-US" sz="2000" dirty="0">
              <a:solidFill>
                <a:schemeClr val="bg2"/>
              </a:solidFill>
            </a:endParaRPr>
          </a:p>
        </p:txBody>
      </p:sp>
      <p:sp>
        <p:nvSpPr>
          <p:cNvPr id="6" name="TextBox 5">
            <a:extLst>
              <a:ext uri="{FF2B5EF4-FFF2-40B4-BE49-F238E27FC236}">
                <a16:creationId xmlns:a16="http://schemas.microsoft.com/office/drawing/2014/main" id="{4CEDB5CB-01BD-FAF6-18BB-B425DC433DDA}"/>
              </a:ext>
            </a:extLst>
          </p:cNvPr>
          <p:cNvSpPr txBox="1"/>
          <p:nvPr/>
        </p:nvSpPr>
        <p:spPr>
          <a:xfrm>
            <a:off x="3780631" y="888703"/>
            <a:ext cx="4630737" cy="3847207"/>
          </a:xfrm>
          <a:prstGeom prst="rect">
            <a:avLst/>
          </a:prstGeom>
          <a:solidFill>
            <a:schemeClr val="tx2">
              <a:lumMod val="40000"/>
              <a:lumOff val="60000"/>
            </a:schemeClr>
          </a:solidFill>
          <a:ln>
            <a:noFill/>
          </a:ln>
        </p:spPr>
        <p:txBody>
          <a:bodyPr wrap="square" rtlCol="0">
            <a:spAutoFit/>
          </a:bodyPr>
          <a:lstStyle/>
          <a:p>
            <a:r>
              <a:rPr lang="en-US" dirty="0">
                <a:solidFill>
                  <a:schemeClr val="bg2"/>
                </a:solidFill>
              </a:rPr>
              <a:t>Current NCAA Rules and Regulations</a:t>
            </a:r>
          </a:p>
          <a:p>
            <a:r>
              <a:rPr lang="en-US" sz="1100" dirty="0">
                <a:solidFill>
                  <a:schemeClr val="bg2"/>
                </a:solidFill>
              </a:rPr>
              <a:t>The NCAA has recently updated their transgender student athlete policy in January 2022 to take a sport-by-sport approach, like the IOC (International Olympic Committee). </a:t>
            </a:r>
            <a:r>
              <a:rPr lang="en-US" sz="1100" baseline="30000" dirty="0">
                <a:solidFill>
                  <a:schemeClr val="bg2"/>
                </a:solidFill>
              </a:rPr>
              <a:t>3</a:t>
            </a:r>
            <a:endParaRPr lang="en-US" sz="1100" dirty="0">
              <a:solidFill>
                <a:schemeClr val="bg2"/>
              </a:solidFill>
            </a:endParaRPr>
          </a:p>
          <a:p>
            <a:pPr marL="171450" indent="-171450">
              <a:buFont typeface="Arial" panose="020B0604020202020204" pitchFamily="34" charset="0"/>
              <a:buChar char="•"/>
            </a:pPr>
            <a:r>
              <a:rPr lang="en-US" sz="1100" dirty="0">
                <a:solidFill>
                  <a:schemeClr val="bg2"/>
                </a:solidFill>
              </a:rPr>
              <a:t>Each sport will be allowed to create their own rules in addition to the 2010 NCAA rules: A MTF (male to female) transgender athlete must go through a full calendar year of testosterone suppression to compete on a women’s team.</a:t>
            </a:r>
          </a:p>
          <a:p>
            <a:pPr marL="171450" indent="-171450">
              <a:buFont typeface="Arial" panose="020B0604020202020204" pitchFamily="34" charset="0"/>
              <a:buChar char="•"/>
            </a:pPr>
            <a:r>
              <a:rPr lang="en-US" sz="1100" dirty="0">
                <a:solidFill>
                  <a:schemeClr val="bg2"/>
                </a:solidFill>
              </a:rPr>
              <a:t>The new policy will be in full implementation August 1st, 2023, stating all transgender student athletes need to submit documentation to meet their sport-specific standard two times a year, at the beginning of their season and then six months later, every year they compete.</a:t>
            </a:r>
            <a:r>
              <a:rPr lang="en-US" sz="1400" b="0" i="0" u="none" strike="noStrike" baseline="30000" dirty="0">
                <a:solidFill>
                  <a:schemeClr val="bg2"/>
                </a:solidFill>
                <a:effectLst/>
              </a:rPr>
              <a:t> </a:t>
            </a:r>
            <a:r>
              <a:rPr lang="en-US" sz="1400" baseline="30000" dirty="0">
                <a:solidFill>
                  <a:schemeClr val="bg2"/>
                </a:solidFill>
              </a:rPr>
              <a:t>3</a:t>
            </a:r>
            <a:endParaRPr lang="en-US" sz="1400" dirty="0">
              <a:solidFill>
                <a:schemeClr val="bg2"/>
              </a:solidFill>
            </a:endParaRPr>
          </a:p>
          <a:p>
            <a:r>
              <a:rPr lang="en-US" dirty="0">
                <a:solidFill>
                  <a:schemeClr val="bg2"/>
                </a:solidFill>
              </a:rPr>
              <a:t>Current IOC Rules and Regulations</a:t>
            </a:r>
          </a:p>
          <a:p>
            <a:pPr marL="171450" indent="-171450">
              <a:buFont typeface="Arial" panose="020B0604020202020204" pitchFamily="34" charset="0"/>
              <a:buChar char="•"/>
            </a:pPr>
            <a:r>
              <a:rPr lang="en-US" sz="1200" b="0" i="0" u="none" strike="noStrike" dirty="0">
                <a:solidFill>
                  <a:schemeClr val="bg2"/>
                </a:solidFill>
                <a:effectLst/>
              </a:rPr>
              <a:t>Stockholm Consensus of 2003 (updated in 2015) stated that transgender females that had transitioned before puberty could compete in the female gender category and vice versa for males.</a:t>
            </a:r>
            <a:r>
              <a:rPr lang="en-US" sz="1200" baseline="30000" dirty="0">
                <a:solidFill>
                  <a:schemeClr val="bg2"/>
                </a:solidFill>
              </a:rPr>
              <a:t>4</a:t>
            </a:r>
            <a:endParaRPr lang="en-US" sz="1200" b="0" i="0" u="none" strike="noStrike" dirty="0">
              <a:solidFill>
                <a:schemeClr val="bg2"/>
              </a:solidFill>
              <a:effectLst/>
            </a:endParaRPr>
          </a:p>
          <a:p>
            <a:pPr marL="171450" indent="-171450">
              <a:buFont typeface="Arial" panose="020B0604020202020204" pitchFamily="34" charset="0"/>
              <a:buChar char="•"/>
            </a:pPr>
            <a:r>
              <a:rPr lang="en-US" sz="1200" b="0" i="0" u="none" strike="noStrike" dirty="0">
                <a:solidFill>
                  <a:schemeClr val="bg2"/>
                </a:solidFill>
                <a:effectLst/>
              </a:rPr>
              <a:t>However, if they transition after puberty, the criteria to compete in the Olympics are stricter. The athlete must have legal documentation of their gender identity for over 4 years &amp; must have undergone HRT to demonstrate testosterone levels under 10</a:t>
            </a:r>
            <a:r>
              <a:rPr lang="en-US" sz="1100" b="0" i="0" u="none" strike="noStrike" dirty="0">
                <a:solidFill>
                  <a:schemeClr val="bg2"/>
                </a:solidFill>
                <a:effectLst/>
              </a:rPr>
              <a:t>nmol·L.</a:t>
            </a:r>
            <a:r>
              <a:rPr lang="en-US" sz="1100" baseline="30000" dirty="0">
                <a:solidFill>
                  <a:schemeClr val="bg2"/>
                </a:solidFill>
              </a:rPr>
              <a:t>4</a:t>
            </a:r>
          </a:p>
        </p:txBody>
      </p:sp>
      <p:sp>
        <p:nvSpPr>
          <p:cNvPr id="7" name="TextBox 6">
            <a:extLst>
              <a:ext uri="{FF2B5EF4-FFF2-40B4-BE49-F238E27FC236}">
                <a16:creationId xmlns:a16="http://schemas.microsoft.com/office/drawing/2014/main" id="{C58D982B-8391-9A74-D5CB-A6EF0CA35C7C}"/>
              </a:ext>
            </a:extLst>
          </p:cNvPr>
          <p:cNvSpPr txBox="1"/>
          <p:nvPr/>
        </p:nvSpPr>
        <p:spPr>
          <a:xfrm>
            <a:off x="118665" y="581923"/>
            <a:ext cx="3564732" cy="4147289"/>
          </a:xfrm>
          <a:prstGeom prst="rect">
            <a:avLst/>
          </a:prstGeom>
          <a:solidFill>
            <a:schemeClr val="tx2">
              <a:lumMod val="40000"/>
              <a:lumOff val="60000"/>
            </a:schemeClr>
          </a:solidFill>
        </p:spPr>
        <p:txBody>
          <a:bodyPr wrap="square" rtlCol="0">
            <a:spAutoFit/>
          </a:bodyPr>
          <a:lstStyle/>
          <a:p>
            <a:r>
              <a:rPr lang="en-US" sz="1600" dirty="0">
                <a:solidFill>
                  <a:schemeClr val="bg2"/>
                </a:solidFill>
              </a:rPr>
              <a:t>Biological &amp; Physiological Components</a:t>
            </a:r>
          </a:p>
          <a:p>
            <a:pPr marL="171450" indent="-171450">
              <a:buFont typeface="Arial" panose="020B0604020202020204" pitchFamily="34" charset="0"/>
              <a:buChar char="•"/>
            </a:pPr>
            <a:r>
              <a:rPr lang="en-US" sz="1100" b="0" i="0" u="none" strike="noStrike" dirty="0">
                <a:solidFill>
                  <a:schemeClr val="bg2"/>
                </a:solidFill>
                <a:effectLst/>
              </a:rPr>
              <a:t>Cisgender women are known to be less strong and powerful than equally trained cisgender men.  The muscle strength of women is typically reported in the range of 40 to 75% of that of men.</a:t>
            </a:r>
            <a:r>
              <a:rPr lang="en-US" sz="1100" b="0" i="0" u="none" strike="noStrike" baseline="30000" dirty="0">
                <a:solidFill>
                  <a:schemeClr val="bg2"/>
                </a:solidFill>
                <a:effectLst/>
              </a:rPr>
              <a:t>1</a:t>
            </a:r>
            <a:r>
              <a:rPr lang="en-US" sz="1100" b="0" i="0" u="none" strike="noStrike" dirty="0">
                <a:solidFill>
                  <a:schemeClr val="bg2"/>
                </a:solidFill>
                <a:effectLst/>
              </a:rPr>
              <a:t> </a:t>
            </a:r>
          </a:p>
          <a:p>
            <a:pPr marL="171450" indent="-171450">
              <a:buFont typeface="Arial" panose="020B0604020202020204" pitchFamily="34" charset="0"/>
              <a:buChar char="•"/>
            </a:pPr>
            <a:r>
              <a:rPr lang="en-US" sz="1100" dirty="0">
                <a:solidFill>
                  <a:schemeClr val="bg2"/>
                </a:solidFill>
              </a:rPr>
              <a:t>Hormone Replacement Therapy (HRT) helps suppress testosterone levels in Male to Female (MTF) athletes which help to level testosterone levels to that of cisgender females.</a:t>
            </a:r>
            <a:r>
              <a:rPr lang="en-US" sz="1100" b="0" i="0" u="none" strike="noStrike" baseline="30000" dirty="0">
                <a:solidFill>
                  <a:schemeClr val="bg2"/>
                </a:solidFill>
                <a:effectLst/>
              </a:rPr>
              <a:t> 1</a:t>
            </a:r>
            <a:r>
              <a:rPr lang="en-US" sz="1100" b="0" i="0" u="none" strike="noStrike" dirty="0">
                <a:solidFill>
                  <a:schemeClr val="bg2"/>
                </a:solidFill>
                <a:effectLst/>
              </a:rPr>
              <a:t> </a:t>
            </a:r>
            <a:endParaRPr lang="en-US" sz="1100" dirty="0">
              <a:solidFill>
                <a:schemeClr val="bg2"/>
              </a:solidFill>
            </a:endParaRPr>
          </a:p>
          <a:p>
            <a:pPr marL="171450" indent="-171450">
              <a:buFont typeface="Arial" panose="020B0604020202020204" pitchFamily="34" charset="0"/>
              <a:buChar char="•"/>
            </a:pPr>
            <a:r>
              <a:rPr lang="en-US" sz="1100" b="0" i="0" u="none" strike="noStrike" dirty="0">
                <a:solidFill>
                  <a:schemeClr val="bg2"/>
                </a:solidFill>
                <a:effectLst/>
              </a:rPr>
              <a:t>After 12 months HRT, trans women had significantly decreased strength, lean body mass, and muscle.</a:t>
            </a:r>
            <a:r>
              <a:rPr lang="en-US" sz="1100" b="0" i="0" u="none" strike="noStrike" baseline="30000" dirty="0">
                <a:solidFill>
                  <a:schemeClr val="bg2"/>
                </a:solidFill>
                <a:effectLst/>
              </a:rPr>
              <a:t> 1</a:t>
            </a:r>
            <a:r>
              <a:rPr lang="en-US" sz="1100" b="0" i="0" u="none" strike="noStrike" dirty="0">
                <a:solidFill>
                  <a:schemeClr val="bg2"/>
                </a:solidFill>
                <a:effectLst/>
              </a:rPr>
              <a:t> </a:t>
            </a:r>
          </a:p>
          <a:p>
            <a:pPr marL="171450" indent="-171450">
              <a:buFont typeface="Arial" panose="020B0604020202020204" pitchFamily="34" charset="0"/>
              <a:buChar char="•"/>
            </a:pPr>
            <a:r>
              <a:rPr lang="en-US" sz="1100" dirty="0">
                <a:solidFill>
                  <a:schemeClr val="bg2"/>
                </a:solidFill>
              </a:rPr>
              <a:t>After 4 months HRT, trans women had decreased hematocrit and hemoglobin levels equivalent to cisgender females.</a:t>
            </a:r>
            <a:r>
              <a:rPr lang="en-US" sz="1200" b="0" i="0" u="none" strike="noStrike" baseline="30000" dirty="0">
                <a:solidFill>
                  <a:schemeClr val="bg2"/>
                </a:solidFill>
                <a:effectLst/>
              </a:rPr>
              <a:t> 1</a:t>
            </a:r>
            <a:r>
              <a:rPr lang="en-US" sz="1200" b="0" i="0" u="none" strike="noStrike" dirty="0">
                <a:solidFill>
                  <a:schemeClr val="bg2"/>
                </a:solidFill>
                <a:effectLst/>
              </a:rPr>
              <a:t> </a:t>
            </a:r>
            <a:endParaRPr lang="en-US" sz="1200" dirty="0">
              <a:solidFill>
                <a:schemeClr val="bg2"/>
              </a:solidFill>
            </a:endParaRPr>
          </a:p>
          <a:p>
            <a:r>
              <a:rPr lang="en-US" sz="1600" dirty="0">
                <a:solidFill>
                  <a:schemeClr val="bg2"/>
                </a:solidFill>
              </a:rPr>
              <a:t>Mental Health Component</a:t>
            </a:r>
          </a:p>
          <a:p>
            <a:pPr marL="171450" indent="-171450">
              <a:buFont typeface="Arial" panose="020B0604020202020204" pitchFamily="34" charset="0"/>
              <a:buChar char="•"/>
            </a:pPr>
            <a:r>
              <a:rPr lang="en-US" sz="1050" dirty="0">
                <a:solidFill>
                  <a:schemeClr val="bg2"/>
                </a:solidFill>
              </a:rPr>
              <a:t>Trans athletes are </a:t>
            </a:r>
            <a:r>
              <a:rPr lang="en-US" sz="1100" b="0" i="0" u="none" strike="noStrike" dirty="0">
                <a:solidFill>
                  <a:schemeClr val="bg2"/>
                </a:solidFill>
                <a:effectLst/>
              </a:rPr>
              <a:t>forced to choose between their biology and their mind’s understanding of who they are. Moreover, they are struggling with being accepted by teammates, coaches, and competitors. Transgender athletes suffer from higher rates of bullying, anxiety, and depression, which makes it more difficult to train and compete.</a:t>
            </a:r>
            <a:r>
              <a:rPr lang="en-US" sz="1100" b="0" i="0" u="none" strike="noStrike" baseline="30000" dirty="0">
                <a:solidFill>
                  <a:schemeClr val="bg2"/>
                </a:solidFill>
                <a:effectLst/>
              </a:rPr>
              <a:t> </a:t>
            </a:r>
            <a:r>
              <a:rPr lang="en-US" sz="1100" baseline="30000" dirty="0">
                <a:solidFill>
                  <a:schemeClr val="bg2"/>
                </a:solidFill>
              </a:rPr>
              <a:t>2</a:t>
            </a:r>
            <a:r>
              <a:rPr lang="en-US" sz="1100" b="0" i="0" u="none" strike="noStrike" dirty="0">
                <a:solidFill>
                  <a:schemeClr val="bg2"/>
                </a:solidFill>
                <a:effectLst/>
              </a:rPr>
              <a:t> </a:t>
            </a:r>
            <a:r>
              <a:rPr lang="en-US" sz="1050" dirty="0">
                <a:solidFill>
                  <a:schemeClr val="bg2"/>
                </a:solidFill>
              </a:rPr>
              <a:t>These athletes deserve the same fairness and respect cisgender athletes receive. </a:t>
            </a:r>
          </a:p>
        </p:txBody>
      </p:sp>
      <p:sp>
        <p:nvSpPr>
          <p:cNvPr id="8" name="TextBox 7">
            <a:extLst>
              <a:ext uri="{FF2B5EF4-FFF2-40B4-BE49-F238E27FC236}">
                <a16:creationId xmlns:a16="http://schemas.microsoft.com/office/drawing/2014/main" id="{CE2A3708-72DD-6B35-57AA-CE6BE0C3F0D9}"/>
              </a:ext>
            </a:extLst>
          </p:cNvPr>
          <p:cNvSpPr txBox="1"/>
          <p:nvPr/>
        </p:nvSpPr>
        <p:spPr>
          <a:xfrm>
            <a:off x="8605835" y="2836970"/>
            <a:ext cx="3295652" cy="1846659"/>
          </a:xfrm>
          <a:prstGeom prst="rect">
            <a:avLst/>
          </a:prstGeom>
          <a:solidFill>
            <a:schemeClr val="tx2">
              <a:lumMod val="40000"/>
              <a:lumOff val="60000"/>
            </a:schemeClr>
          </a:solidFill>
        </p:spPr>
        <p:txBody>
          <a:bodyPr wrap="square" rtlCol="0">
            <a:spAutoFit/>
          </a:bodyPr>
          <a:lstStyle/>
          <a:p>
            <a:pPr algn="ctr"/>
            <a:r>
              <a:rPr lang="en-US" dirty="0">
                <a:solidFill>
                  <a:schemeClr val="bg2"/>
                </a:solidFill>
              </a:rPr>
              <a:t>Lia Thomas</a:t>
            </a:r>
          </a:p>
          <a:p>
            <a:r>
              <a:rPr lang="en-US" sz="1200" dirty="0">
                <a:solidFill>
                  <a:schemeClr val="bg2"/>
                </a:solidFill>
              </a:rPr>
              <a:t>Lia Thomas is a MTF transgender swimmer at UPenn. After 2 years of competing as a male, she transitioned to a female. While she was making her change to the women’s team, the NCAA published their updated policy, and she was almost unable to compete at nationals. Lia went on to become the first transgender athlete to win a Division I national title.</a:t>
            </a:r>
            <a:r>
              <a:rPr lang="en-US" sz="1200" baseline="30000" dirty="0">
                <a:solidFill>
                  <a:schemeClr val="bg2"/>
                </a:solidFill>
              </a:rPr>
              <a:t>5</a:t>
            </a:r>
            <a:endParaRPr lang="en-US" sz="1200" b="0" i="0" u="none" strike="noStrike" dirty="0">
              <a:solidFill>
                <a:schemeClr val="bg2"/>
              </a:solidFill>
              <a:effectLst/>
            </a:endParaRPr>
          </a:p>
        </p:txBody>
      </p:sp>
      <p:sp>
        <p:nvSpPr>
          <p:cNvPr id="9" name="TextBox 8">
            <a:extLst>
              <a:ext uri="{FF2B5EF4-FFF2-40B4-BE49-F238E27FC236}">
                <a16:creationId xmlns:a16="http://schemas.microsoft.com/office/drawing/2014/main" id="{6946B270-8D6A-734F-7B15-F15EE8A9F48A}"/>
              </a:ext>
            </a:extLst>
          </p:cNvPr>
          <p:cNvSpPr txBox="1"/>
          <p:nvPr/>
        </p:nvSpPr>
        <p:spPr>
          <a:xfrm>
            <a:off x="118665" y="4907624"/>
            <a:ext cx="6642100" cy="1661993"/>
          </a:xfrm>
          <a:prstGeom prst="rect">
            <a:avLst/>
          </a:prstGeom>
          <a:solidFill>
            <a:schemeClr val="tx2">
              <a:lumMod val="40000"/>
              <a:lumOff val="60000"/>
            </a:schemeClr>
          </a:solidFill>
        </p:spPr>
        <p:txBody>
          <a:bodyPr wrap="square" rtlCol="0">
            <a:spAutoFit/>
          </a:bodyPr>
          <a:lstStyle/>
          <a:p>
            <a:r>
              <a:rPr lang="en-US" dirty="0">
                <a:solidFill>
                  <a:schemeClr val="bg2"/>
                </a:solidFill>
              </a:rPr>
              <a:t>Conclusion</a:t>
            </a:r>
          </a:p>
          <a:p>
            <a:r>
              <a:rPr lang="en-US" sz="1400" b="0" i="0" u="none" strike="noStrike" dirty="0">
                <a:solidFill>
                  <a:schemeClr val="bg2"/>
                </a:solidFill>
                <a:effectLst/>
              </a:rPr>
              <a:t>In order to determine the best solution to whether transgender athletes can compete against cisgender athletes, it is evident to look at the current policies higher-level athletics have now, the effects of HRT, and the effects on mental health. Transgender athletes should be included in higher-level athletics because the NCAA and IOC have inclusive policies as well as current scientific data proving the benefits of HRT and the negative effects on mental health.  </a:t>
            </a:r>
          </a:p>
        </p:txBody>
      </p:sp>
      <p:sp>
        <p:nvSpPr>
          <p:cNvPr id="10" name="TextBox 9">
            <a:extLst>
              <a:ext uri="{FF2B5EF4-FFF2-40B4-BE49-F238E27FC236}">
                <a16:creationId xmlns:a16="http://schemas.microsoft.com/office/drawing/2014/main" id="{68461A0E-27BA-FED4-CEE8-E6D837157C45}"/>
              </a:ext>
            </a:extLst>
          </p:cNvPr>
          <p:cNvSpPr txBox="1"/>
          <p:nvPr/>
        </p:nvSpPr>
        <p:spPr>
          <a:xfrm>
            <a:off x="6853235" y="4953790"/>
            <a:ext cx="5043487" cy="1615827"/>
          </a:xfrm>
          <a:prstGeom prst="rect">
            <a:avLst/>
          </a:prstGeom>
          <a:solidFill>
            <a:schemeClr val="tx2">
              <a:lumMod val="40000"/>
              <a:lumOff val="60000"/>
            </a:schemeClr>
          </a:solidFill>
        </p:spPr>
        <p:txBody>
          <a:bodyPr wrap="square" rtlCol="0">
            <a:spAutoFit/>
          </a:bodyPr>
          <a:lstStyle/>
          <a:p>
            <a:r>
              <a:rPr lang="en-US" dirty="0">
                <a:solidFill>
                  <a:schemeClr val="bg2"/>
                </a:solidFill>
              </a:rPr>
              <a:t>References:</a:t>
            </a:r>
          </a:p>
          <a:p>
            <a:r>
              <a:rPr lang="en-US" sz="900" dirty="0">
                <a:solidFill>
                  <a:schemeClr val="bg2"/>
                </a:solidFill>
              </a:rPr>
              <a:t>1. </a:t>
            </a:r>
            <a:r>
              <a:rPr lang="en-US" sz="900" b="0" i="0" strike="noStrike" dirty="0">
                <a:solidFill>
                  <a:schemeClr val="bg2"/>
                </a:solidFill>
                <a:effectLst/>
              </a:rPr>
              <a:t>Miyashita, M.; </a:t>
            </a:r>
            <a:r>
              <a:rPr lang="en-US" sz="900" b="0" i="0" strike="noStrike" dirty="0" err="1">
                <a:solidFill>
                  <a:schemeClr val="bg2"/>
                </a:solidFill>
                <a:effectLst/>
              </a:rPr>
              <a:t>Kanehisa</a:t>
            </a:r>
            <a:r>
              <a:rPr lang="en-US" sz="900" b="0" i="0" strike="noStrike" dirty="0">
                <a:solidFill>
                  <a:schemeClr val="bg2"/>
                </a:solidFill>
                <a:effectLst/>
              </a:rPr>
              <a:t>, H. Dynamic peak torque related to age, sex, and performance. </a:t>
            </a:r>
            <a:r>
              <a:rPr lang="en-US" sz="900" b="0" i="1" strike="noStrike" dirty="0">
                <a:solidFill>
                  <a:schemeClr val="bg2"/>
                </a:solidFill>
                <a:effectLst/>
              </a:rPr>
              <a:t>Res. Q.</a:t>
            </a:r>
            <a:r>
              <a:rPr lang="en-US" sz="900" b="0" i="0" strike="noStrike" dirty="0">
                <a:solidFill>
                  <a:schemeClr val="bg2"/>
                </a:solidFill>
                <a:effectLst/>
              </a:rPr>
              <a:t> </a:t>
            </a:r>
            <a:r>
              <a:rPr lang="en-US" sz="900" b="1" i="0" strike="noStrike" dirty="0">
                <a:solidFill>
                  <a:schemeClr val="bg2"/>
                </a:solidFill>
                <a:effectLst/>
              </a:rPr>
              <a:t>1979</a:t>
            </a:r>
            <a:r>
              <a:rPr lang="en-US" sz="900" b="0" i="0" strike="noStrike" dirty="0">
                <a:solidFill>
                  <a:schemeClr val="bg2"/>
                </a:solidFill>
                <a:effectLst/>
              </a:rPr>
              <a:t>, </a:t>
            </a:r>
            <a:r>
              <a:rPr lang="en-US" sz="900" b="0" i="1" strike="noStrike" dirty="0">
                <a:solidFill>
                  <a:schemeClr val="bg2"/>
                </a:solidFill>
                <a:effectLst/>
              </a:rPr>
              <a:t>50</a:t>
            </a:r>
            <a:r>
              <a:rPr lang="en-US" sz="900" b="0" i="0" strike="noStrike" dirty="0">
                <a:solidFill>
                  <a:schemeClr val="bg2"/>
                </a:solidFill>
                <a:effectLst/>
              </a:rPr>
              <a:t>, 249–255.</a:t>
            </a:r>
          </a:p>
          <a:p>
            <a:r>
              <a:rPr lang="en-US" sz="900" b="0" i="0" strike="noStrike" dirty="0">
                <a:solidFill>
                  <a:schemeClr val="bg2"/>
                </a:solidFill>
                <a:effectLst/>
              </a:rPr>
              <a:t>2.Turban, J. (2021). Trans Girls Belong on Girls’ Sports Teams. Scientific American Mind, 32(3), 30.</a:t>
            </a:r>
          </a:p>
          <a:p>
            <a:pPr indent="-457200" rtl="0">
              <a:spcBef>
                <a:spcPts val="0"/>
              </a:spcBef>
              <a:spcAft>
                <a:spcPts val="0"/>
              </a:spcAft>
            </a:pPr>
            <a:r>
              <a:rPr lang="en-US" sz="900" b="0" i="0" strike="noStrike" dirty="0">
                <a:solidFill>
                  <a:schemeClr val="bg2"/>
                </a:solidFill>
                <a:effectLst/>
              </a:rPr>
              <a:t>3. Ingram, Benjamin James MD1; Thomas, Connie Lynn MD2. Transgender Policy in Sport, A Review of Current Policy and Commentary of the Challenges of Policy Creation. Current Sports Medicine Reports: June 2019 - Volume 18 - Issue 6 - p 239-247doi: 10.1249/JSR.0000000000000605 </a:t>
            </a:r>
            <a:br>
              <a:rPr lang="en-US" sz="900" dirty="0">
                <a:solidFill>
                  <a:schemeClr val="bg2"/>
                </a:solidFill>
              </a:rPr>
            </a:br>
            <a:r>
              <a:rPr lang="en-US" sz="900" dirty="0">
                <a:solidFill>
                  <a:schemeClr val="bg2"/>
                </a:solidFill>
              </a:rPr>
              <a:t>4. </a:t>
            </a:r>
            <a:r>
              <a:rPr lang="en-US" sz="900" b="0" i="0" strike="noStrike" dirty="0" err="1">
                <a:solidFill>
                  <a:schemeClr val="bg2"/>
                </a:solidFill>
                <a:effectLst/>
              </a:rPr>
              <a:t>Genel</a:t>
            </a:r>
            <a:r>
              <a:rPr lang="en-US" sz="900" b="0" i="0" strike="noStrike" dirty="0">
                <a:solidFill>
                  <a:schemeClr val="bg2"/>
                </a:solidFill>
                <a:effectLst/>
              </a:rPr>
              <a:t>, Myron MD. Transgender Athletes: How Can They Be Accommodated?. Current Sports Medicine Reports: 1/2 2017-Volume 16-Issue 1-p 12-13 </a:t>
            </a:r>
            <a:r>
              <a:rPr lang="en-US" sz="900" b="0" i="0" strike="noStrike" dirty="0" err="1">
                <a:solidFill>
                  <a:schemeClr val="bg2"/>
                </a:solidFill>
                <a:effectLst/>
              </a:rPr>
              <a:t>doi</a:t>
            </a:r>
            <a:r>
              <a:rPr lang="en-US" sz="900" b="0" i="0" strike="noStrike" dirty="0">
                <a:solidFill>
                  <a:schemeClr val="bg2"/>
                </a:solidFill>
                <a:effectLst/>
              </a:rPr>
              <a:t>: 10.1249/JSR.0000000000000321</a:t>
            </a:r>
            <a:endParaRPr lang="en-US" sz="900" dirty="0">
              <a:solidFill>
                <a:schemeClr val="bg2"/>
              </a:solidFill>
            </a:endParaRPr>
          </a:p>
          <a:p>
            <a:r>
              <a:rPr lang="en-US" sz="900" dirty="0">
                <a:solidFill>
                  <a:schemeClr val="bg2"/>
                </a:solidFill>
              </a:rPr>
              <a:t>5. Sanchez, R. (2022). To Swim as Herself. Sports Illustrated, 133(3), 60–69.</a:t>
            </a:r>
          </a:p>
        </p:txBody>
      </p:sp>
      <p:pic>
        <p:nvPicPr>
          <p:cNvPr id="1026" name="Picture 2" descr="DeSantis slams NCAA and Lia Thomas, declares Florida swimmer 'rightful  winner'">
            <a:extLst>
              <a:ext uri="{FF2B5EF4-FFF2-40B4-BE49-F238E27FC236}">
                <a16:creationId xmlns:a16="http://schemas.microsoft.com/office/drawing/2014/main" id="{47C26EE8-5FF9-6AD4-53B4-B9BABDD1AF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05835" y="803097"/>
            <a:ext cx="3290887" cy="1946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72106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{78675256-3714-4F4C-8B0F-45B07A6C68C9}tf10001122</Template>
  <TotalTime>20694</TotalTime>
  <Words>734</Words>
  <Application>Microsoft Office PowerPoint</Application>
  <PresentationFormat>Widescreen</PresentationFormat>
  <Paragraphs>26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Circuit</vt:lpstr>
      <vt:lpstr>The Inclusion of Transgender Athletes in Higher Level Athletics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Inclusion of Transgender Athletes in Higher Level Athletics</dc:title>
  <dc:creator>Abitanto, Sydney F.</dc:creator>
  <cp:lastModifiedBy>Abitanto, Sydney F.</cp:lastModifiedBy>
  <cp:revision>3</cp:revision>
  <dcterms:created xsi:type="dcterms:W3CDTF">2023-04-03T15:38:06Z</dcterms:created>
  <dcterms:modified xsi:type="dcterms:W3CDTF">2023-04-18T21:18:00Z</dcterms:modified>
</cp:coreProperties>
</file>