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20" r:id="rId1"/>
  </p:sldMasterIdLst>
  <p:notesMasterIdLst>
    <p:notesMasterId r:id="rId3"/>
  </p:notesMasterIdLst>
  <p:sldIdLst>
    <p:sldId id="256" r:id="rId2"/>
  </p:sldIdLst>
  <p:sldSz cx="43891200" cy="3291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3686861"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Calibri"/>
      </a:defRPr>
    </a:lvl1pPr>
    <a:lvl2pPr marL="0" marR="0" indent="1843429" algn="l" defTabSz="3686861"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Calibri"/>
      </a:defRPr>
    </a:lvl2pPr>
    <a:lvl3pPr marL="0" marR="0" indent="3686861" algn="l" defTabSz="3686861"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Calibri"/>
      </a:defRPr>
    </a:lvl3pPr>
    <a:lvl4pPr marL="0" marR="0" indent="5530291" algn="l" defTabSz="3686861"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Calibri"/>
      </a:defRPr>
    </a:lvl4pPr>
    <a:lvl5pPr marL="0" marR="0" indent="7373722" algn="l" defTabSz="3686861"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Calibri"/>
      </a:defRPr>
    </a:lvl5pPr>
    <a:lvl6pPr marL="0" marR="0" indent="9217152" algn="l" defTabSz="3686861"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Calibri"/>
      </a:defRPr>
    </a:lvl6pPr>
    <a:lvl7pPr marL="0" marR="0" indent="11060582" algn="l" defTabSz="3686861"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Calibri"/>
      </a:defRPr>
    </a:lvl7pPr>
    <a:lvl8pPr marL="0" marR="0" indent="12904013" algn="l" defTabSz="3686861"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Calibri"/>
      </a:defRPr>
    </a:lvl8pPr>
    <a:lvl9pPr marL="0" marR="0" indent="14747442" algn="l" defTabSz="3686861"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varScale="1">
        <p:scale>
          <a:sx n="21" d="100"/>
          <a:sy n="21" d="100"/>
        </p:scale>
        <p:origin x="1960"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3686861" latinLnBrk="0">
      <a:defRPr sz="1200">
        <a:latin typeface="+mj-lt"/>
        <a:ea typeface="+mj-ea"/>
        <a:cs typeface="+mj-cs"/>
        <a:sym typeface="Calibri"/>
      </a:defRPr>
    </a:lvl1pPr>
    <a:lvl2pPr indent="228600" defTabSz="3686861" latinLnBrk="0">
      <a:defRPr sz="1200">
        <a:latin typeface="+mj-lt"/>
        <a:ea typeface="+mj-ea"/>
        <a:cs typeface="+mj-cs"/>
        <a:sym typeface="Calibri"/>
      </a:defRPr>
    </a:lvl2pPr>
    <a:lvl3pPr indent="457200" defTabSz="3686861" latinLnBrk="0">
      <a:defRPr sz="1200">
        <a:latin typeface="+mj-lt"/>
        <a:ea typeface="+mj-ea"/>
        <a:cs typeface="+mj-cs"/>
        <a:sym typeface="Calibri"/>
      </a:defRPr>
    </a:lvl3pPr>
    <a:lvl4pPr indent="685800" defTabSz="3686861" latinLnBrk="0">
      <a:defRPr sz="1200">
        <a:latin typeface="+mj-lt"/>
        <a:ea typeface="+mj-ea"/>
        <a:cs typeface="+mj-cs"/>
        <a:sym typeface="Calibri"/>
      </a:defRPr>
    </a:lvl4pPr>
    <a:lvl5pPr indent="914400" defTabSz="3686861" latinLnBrk="0">
      <a:defRPr sz="1200">
        <a:latin typeface="+mj-lt"/>
        <a:ea typeface="+mj-ea"/>
        <a:cs typeface="+mj-cs"/>
        <a:sym typeface="Calibri"/>
      </a:defRPr>
    </a:lvl5pPr>
    <a:lvl6pPr indent="1143000" defTabSz="3686861" latinLnBrk="0">
      <a:defRPr sz="1200">
        <a:latin typeface="+mj-lt"/>
        <a:ea typeface="+mj-ea"/>
        <a:cs typeface="+mj-cs"/>
        <a:sym typeface="Calibri"/>
      </a:defRPr>
    </a:lvl6pPr>
    <a:lvl7pPr indent="1371600" defTabSz="3686861" latinLnBrk="0">
      <a:defRPr sz="1200">
        <a:latin typeface="+mj-lt"/>
        <a:ea typeface="+mj-ea"/>
        <a:cs typeface="+mj-cs"/>
        <a:sym typeface="Calibri"/>
      </a:defRPr>
    </a:lvl7pPr>
    <a:lvl8pPr indent="1600200" defTabSz="3686861" latinLnBrk="0">
      <a:defRPr sz="1200">
        <a:latin typeface="+mj-lt"/>
        <a:ea typeface="+mj-ea"/>
        <a:cs typeface="+mj-cs"/>
        <a:sym typeface="Calibri"/>
      </a:defRPr>
    </a:lvl8pPr>
    <a:lvl9pPr indent="1828800" defTabSz="3686861"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58922" y="6949447"/>
            <a:ext cx="31780646" cy="15981989"/>
          </a:xfrm>
        </p:spPr>
        <p:txBody>
          <a:bodyPr anchor="b"/>
          <a:lstStyle>
            <a:lvl1pPr>
              <a:defRPr sz="9600"/>
            </a:lvl1pPr>
          </a:lstStyle>
          <a:p>
            <a:r>
              <a:rPr lang="en-US"/>
              <a:t>Click to edit Master title style</a:t>
            </a:r>
          </a:p>
        </p:txBody>
      </p:sp>
      <p:sp>
        <p:nvSpPr>
          <p:cNvPr id="3" name="Subtitle 2"/>
          <p:cNvSpPr>
            <a:spLocks noGrp="1"/>
          </p:cNvSpPr>
          <p:nvPr>
            <p:ph type="subTitle" idx="1"/>
          </p:nvPr>
        </p:nvSpPr>
        <p:spPr>
          <a:xfrm>
            <a:off x="4158922" y="22931424"/>
            <a:ext cx="31780646" cy="4134816"/>
          </a:xfrm>
        </p:spPr>
        <p:txBody>
          <a:bodyPr anchor="t"/>
          <a:lstStyle>
            <a:lvl1pPr marL="0" indent="0" algn="l">
              <a:buNone/>
              <a:defRPr cap="all">
                <a:solidFill>
                  <a:schemeClr val="bg2">
                    <a:lumMod val="40000"/>
                    <a:lumOff val="6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42598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8929" y="23042818"/>
            <a:ext cx="31780642" cy="2720342"/>
          </a:xfrm>
        </p:spPr>
        <p:txBody>
          <a:bodyPr anchor="b">
            <a:normAutofit/>
          </a:bodyPr>
          <a:lstStyle>
            <a:lvl1pPr algn="l">
              <a:defRPr sz="3200" b="0"/>
            </a:lvl1pPr>
          </a:lstStyle>
          <a:p>
            <a:r>
              <a:rPr lang="en-US"/>
              <a:t>Click to edit Master title style</a:t>
            </a:r>
          </a:p>
        </p:txBody>
      </p:sp>
      <p:sp>
        <p:nvSpPr>
          <p:cNvPr id="3" name="Picture Placeholder 2"/>
          <p:cNvSpPr>
            <a:spLocks noGrp="1" noChangeAspect="1"/>
          </p:cNvSpPr>
          <p:nvPr>
            <p:ph type="pic" idx="1"/>
          </p:nvPr>
        </p:nvSpPr>
        <p:spPr>
          <a:xfrm>
            <a:off x="4158922" y="3291840"/>
            <a:ext cx="31780646" cy="1747519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endParaRPr lang="en-US"/>
          </a:p>
        </p:txBody>
      </p:sp>
      <p:sp>
        <p:nvSpPr>
          <p:cNvPr id="4" name="Text Placeholder 3"/>
          <p:cNvSpPr>
            <a:spLocks noGrp="1"/>
          </p:cNvSpPr>
          <p:nvPr>
            <p:ph type="body" sz="half" idx="2"/>
          </p:nvPr>
        </p:nvSpPr>
        <p:spPr>
          <a:xfrm>
            <a:off x="4158926" y="25763160"/>
            <a:ext cx="31780637" cy="2369818"/>
          </a:xfrm>
        </p:spPr>
        <p:txBody>
          <a:bodyPr>
            <a:normAutofit/>
          </a:bodyPr>
          <a:lstStyle>
            <a:lvl1pPr marL="0" indent="0">
              <a:buNone/>
              <a:defRPr sz="1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491326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158922" y="6949440"/>
            <a:ext cx="31780646" cy="9509760"/>
          </a:xfrm>
        </p:spPr>
        <p:txBody>
          <a:bodyPr/>
          <a:lstStyle>
            <a:lvl1pPr>
              <a:defRPr sz="6400"/>
            </a:lvl1pPr>
          </a:lstStyle>
          <a:p>
            <a:r>
              <a:rPr lang="en-US"/>
              <a:t>Click to edit Master title style</a:t>
            </a:r>
          </a:p>
        </p:txBody>
      </p:sp>
      <p:sp>
        <p:nvSpPr>
          <p:cNvPr id="8" name="Text Placeholder 3"/>
          <p:cNvSpPr>
            <a:spLocks noGrp="1"/>
          </p:cNvSpPr>
          <p:nvPr>
            <p:ph type="body" sz="half" idx="2"/>
          </p:nvPr>
        </p:nvSpPr>
        <p:spPr>
          <a:xfrm>
            <a:off x="4158922" y="17556480"/>
            <a:ext cx="31780646" cy="11338560"/>
          </a:xfrm>
        </p:spPr>
        <p:txBody>
          <a:bodyPr anchor="ctr">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94203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70766" y="6949440"/>
            <a:ext cx="28805035" cy="11152195"/>
          </a:xfrm>
        </p:spPr>
        <p:txBody>
          <a:bodyPr/>
          <a:lstStyle>
            <a:lvl1pPr>
              <a:defRPr sz="6400"/>
            </a:lvl1pPr>
          </a:lstStyle>
          <a:p>
            <a:r>
              <a:rPr lang="en-US"/>
              <a:t>Click to edit Master title style</a:t>
            </a:r>
          </a:p>
        </p:txBody>
      </p:sp>
      <p:sp>
        <p:nvSpPr>
          <p:cNvPr id="11" name="Text Placeholder 3"/>
          <p:cNvSpPr>
            <a:spLocks noGrp="1"/>
          </p:cNvSpPr>
          <p:nvPr>
            <p:ph type="body" sz="half" idx="14"/>
          </p:nvPr>
        </p:nvSpPr>
        <p:spPr>
          <a:xfrm>
            <a:off x="6951252" y="18101635"/>
            <a:ext cx="26213563" cy="1642435"/>
          </a:xfrm>
        </p:spPr>
        <p:txBody>
          <a:bodyPr vert="horz" lIns="91440" tIns="45720" rIns="91440" bIns="45720" rtlCol="0" anchor="t">
            <a:normAutofit/>
          </a:bodyPr>
          <a:lstStyle>
            <a:lvl1pPr marL="0" indent="0">
              <a:buNone/>
              <a:defRPr lang="en-US" sz="1867" b="0" i="0" kern="1200" cap="small" dirty="0">
                <a:solidFill>
                  <a:schemeClr val="bg2">
                    <a:lumMod val="40000"/>
                    <a:lumOff val="60000"/>
                  </a:schemeClr>
                </a:solidFill>
                <a:latin typeface="+mj-lt"/>
                <a:ea typeface="+mj-ea"/>
                <a:cs typeface="+mj-cs"/>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marL="0" lvl="0" indent="0">
              <a:buNone/>
            </a:pPr>
            <a:r>
              <a:rPr lang="en-US"/>
              <a:t>Click to edit Master text styles</a:t>
            </a:r>
          </a:p>
        </p:txBody>
      </p:sp>
      <p:sp>
        <p:nvSpPr>
          <p:cNvPr id="10" name="Text Placeholder 3"/>
          <p:cNvSpPr>
            <a:spLocks noGrp="1"/>
          </p:cNvSpPr>
          <p:nvPr>
            <p:ph type="body" sz="half" idx="2"/>
          </p:nvPr>
        </p:nvSpPr>
        <p:spPr>
          <a:xfrm>
            <a:off x="4158922" y="20883154"/>
            <a:ext cx="31780646" cy="8046720"/>
          </a:xfrm>
        </p:spPr>
        <p:txBody>
          <a:bodyPr anchor="ctr">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3234708" y="4662014"/>
            <a:ext cx="2887637" cy="2595454"/>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6266"/>
              <a:t>“</a:t>
            </a:r>
          </a:p>
        </p:txBody>
      </p:sp>
      <p:sp>
        <p:nvSpPr>
          <p:cNvPr id="15" name="TextBox 14"/>
          <p:cNvSpPr txBox="1"/>
          <p:nvPr/>
        </p:nvSpPr>
        <p:spPr>
          <a:xfrm>
            <a:off x="33598514" y="12546178"/>
            <a:ext cx="2887637" cy="2595454"/>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6266"/>
              <a:t>”</a:t>
            </a:r>
          </a:p>
        </p:txBody>
      </p:sp>
    </p:spTree>
    <p:extLst>
      <p:ext uri="{BB962C8B-B14F-4D97-AF65-F5344CB8AC3E}">
        <p14:creationId xmlns:p14="http://schemas.microsoft.com/office/powerpoint/2010/main" val="4035686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158919" y="14996165"/>
            <a:ext cx="31780651" cy="7935264"/>
          </a:xfrm>
        </p:spPr>
        <p:txBody>
          <a:bodyPr anchor="b"/>
          <a:lstStyle>
            <a:lvl1pPr algn="l">
              <a:defRPr sz="5333" b="0" cap="none"/>
            </a:lvl1pPr>
          </a:lstStyle>
          <a:p>
            <a:r>
              <a:rPr lang="en-US"/>
              <a:t>Click to edit Master title style</a:t>
            </a:r>
          </a:p>
        </p:txBody>
      </p:sp>
      <p:sp>
        <p:nvSpPr>
          <p:cNvPr id="3" name="Text Placeholder 2"/>
          <p:cNvSpPr>
            <a:spLocks noGrp="1"/>
          </p:cNvSpPr>
          <p:nvPr>
            <p:ph type="body" idx="1"/>
          </p:nvPr>
        </p:nvSpPr>
        <p:spPr>
          <a:xfrm>
            <a:off x="4158922" y="22931429"/>
            <a:ext cx="31780646" cy="4129920"/>
          </a:xfrm>
        </p:spPr>
        <p:txBody>
          <a:bodyPr anchor="t"/>
          <a:lstStyle>
            <a:lvl1pPr marL="0" indent="0" algn="l">
              <a:buNone/>
              <a:defRPr sz="2667" cap="none">
                <a:solidFill>
                  <a:schemeClr val="bg2">
                    <a:lumMod val="40000"/>
                    <a:lumOff val="6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49584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600"/>
            </a:lvl1pPr>
          </a:lstStyle>
          <a:p>
            <a:r>
              <a:rPr lang="en-US"/>
              <a:t>Click to edit Master title style</a:t>
            </a:r>
          </a:p>
        </p:txBody>
      </p:sp>
      <p:sp>
        <p:nvSpPr>
          <p:cNvPr id="3" name="Text Placeholder 2"/>
          <p:cNvSpPr>
            <a:spLocks noGrp="1"/>
          </p:cNvSpPr>
          <p:nvPr>
            <p:ph type="body" idx="1"/>
          </p:nvPr>
        </p:nvSpPr>
        <p:spPr>
          <a:xfrm>
            <a:off x="2279206" y="9509760"/>
            <a:ext cx="10611480" cy="2766058"/>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6" name="Text Placeholder 3"/>
          <p:cNvSpPr>
            <a:spLocks noGrp="1"/>
          </p:cNvSpPr>
          <p:nvPr>
            <p:ph type="body" sz="half" idx="15"/>
          </p:nvPr>
        </p:nvSpPr>
        <p:spPr>
          <a:xfrm>
            <a:off x="2349480" y="12801600"/>
            <a:ext cx="10541203" cy="17228822"/>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Text Placeholder 4"/>
          <p:cNvSpPr>
            <a:spLocks noGrp="1"/>
          </p:cNvSpPr>
          <p:nvPr>
            <p:ph type="body" sz="quarter" idx="3"/>
          </p:nvPr>
        </p:nvSpPr>
        <p:spPr>
          <a:xfrm>
            <a:off x="13984819" y="9509760"/>
            <a:ext cx="10573219" cy="2766058"/>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9" name="Text Placeholder 3"/>
          <p:cNvSpPr>
            <a:spLocks noGrp="1"/>
          </p:cNvSpPr>
          <p:nvPr>
            <p:ph type="body" sz="half" idx="16"/>
          </p:nvPr>
        </p:nvSpPr>
        <p:spPr>
          <a:xfrm>
            <a:off x="13946815" y="12801600"/>
            <a:ext cx="10611221" cy="17228822"/>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4" name="Text Placeholder 4"/>
          <p:cNvSpPr>
            <a:spLocks noGrp="1"/>
          </p:cNvSpPr>
          <p:nvPr>
            <p:ph type="body" sz="quarter" idx="13"/>
          </p:nvPr>
        </p:nvSpPr>
        <p:spPr>
          <a:xfrm>
            <a:off x="25655602" y="9509760"/>
            <a:ext cx="10558358" cy="2766058"/>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20" name="Text Placeholder 3"/>
          <p:cNvSpPr>
            <a:spLocks noGrp="1"/>
          </p:cNvSpPr>
          <p:nvPr>
            <p:ph type="body" sz="half" idx="17"/>
          </p:nvPr>
        </p:nvSpPr>
        <p:spPr>
          <a:xfrm>
            <a:off x="25655602" y="12801600"/>
            <a:ext cx="10558358" cy="17228822"/>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cxnSp>
        <p:nvCxnSpPr>
          <p:cNvPr id="17" name="Straight Connector 16"/>
          <p:cNvCxnSpPr/>
          <p:nvPr/>
        </p:nvCxnSpPr>
        <p:spPr>
          <a:xfrm>
            <a:off x="13417603" y="10241280"/>
            <a:ext cx="0" cy="1901952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5070544" y="10241280"/>
            <a:ext cx="0" cy="19041034"/>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4/19/23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582563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600"/>
            </a:lvl1pPr>
          </a:lstStyle>
          <a:p>
            <a:r>
              <a:rPr lang="en-US"/>
              <a:t>Click to edit Master title style</a:t>
            </a:r>
          </a:p>
        </p:txBody>
      </p:sp>
      <p:sp>
        <p:nvSpPr>
          <p:cNvPr id="3" name="Text Placeholder 2"/>
          <p:cNvSpPr>
            <a:spLocks noGrp="1"/>
          </p:cNvSpPr>
          <p:nvPr>
            <p:ph type="body" idx="1"/>
          </p:nvPr>
        </p:nvSpPr>
        <p:spPr>
          <a:xfrm>
            <a:off x="2349480" y="20404555"/>
            <a:ext cx="10586938" cy="2766058"/>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29" name="Picture Placeholder 2"/>
          <p:cNvSpPr>
            <a:spLocks noGrp="1" noChangeAspect="1"/>
          </p:cNvSpPr>
          <p:nvPr>
            <p:ph type="pic" idx="15"/>
          </p:nvPr>
        </p:nvSpPr>
        <p:spPr>
          <a:xfrm>
            <a:off x="2349480" y="10607040"/>
            <a:ext cx="10586938" cy="73152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endParaRPr lang="en-US"/>
          </a:p>
        </p:txBody>
      </p:sp>
      <p:sp>
        <p:nvSpPr>
          <p:cNvPr id="22" name="Text Placeholder 3"/>
          <p:cNvSpPr>
            <a:spLocks noGrp="1"/>
          </p:cNvSpPr>
          <p:nvPr>
            <p:ph type="body" sz="half" idx="18"/>
          </p:nvPr>
        </p:nvSpPr>
        <p:spPr>
          <a:xfrm>
            <a:off x="2349480" y="23170620"/>
            <a:ext cx="10586938" cy="3164107"/>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Text Placeholder 4"/>
          <p:cNvSpPr>
            <a:spLocks noGrp="1"/>
          </p:cNvSpPr>
          <p:nvPr>
            <p:ph type="body" sz="quarter" idx="3"/>
          </p:nvPr>
        </p:nvSpPr>
        <p:spPr>
          <a:xfrm>
            <a:off x="14005402" y="20404555"/>
            <a:ext cx="10552637" cy="2766058"/>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30" name="Picture Placeholder 2"/>
          <p:cNvSpPr>
            <a:spLocks noGrp="1" noChangeAspect="1"/>
          </p:cNvSpPr>
          <p:nvPr>
            <p:ph type="pic" idx="21"/>
          </p:nvPr>
        </p:nvSpPr>
        <p:spPr>
          <a:xfrm>
            <a:off x="14005397" y="10607040"/>
            <a:ext cx="10552637" cy="73152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endParaRPr lang="en-US"/>
          </a:p>
        </p:txBody>
      </p:sp>
      <p:sp>
        <p:nvSpPr>
          <p:cNvPr id="23" name="Text Placeholder 3"/>
          <p:cNvSpPr>
            <a:spLocks noGrp="1"/>
          </p:cNvSpPr>
          <p:nvPr>
            <p:ph type="body" sz="half" idx="19"/>
          </p:nvPr>
        </p:nvSpPr>
        <p:spPr>
          <a:xfrm>
            <a:off x="14000525" y="23170615"/>
            <a:ext cx="10566614" cy="3164107"/>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4" name="Text Placeholder 4"/>
          <p:cNvSpPr>
            <a:spLocks noGrp="1"/>
          </p:cNvSpPr>
          <p:nvPr>
            <p:ph type="body" sz="quarter" idx="13"/>
          </p:nvPr>
        </p:nvSpPr>
        <p:spPr>
          <a:xfrm>
            <a:off x="25655602" y="20404555"/>
            <a:ext cx="10558358" cy="2766058"/>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31" name="Picture Placeholder 2"/>
          <p:cNvSpPr>
            <a:spLocks noGrp="1" noChangeAspect="1"/>
          </p:cNvSpPr>
          <p:nvPr>
            <p:ph type="pic" idx="22"/>
          </p:nvPr>
        </p:nvSpPr>
        <p:spPr>
          <a:xfrm>
            <a:off x="25655597" y="10607040"/>
            <a:ext cx="10558358" cy="73152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endParaRPr lang="en-US"/>
          </a:p>
        </p:txBody>
      </p:sp>
      <p:sp>
        <p:nvSpPr>
          <p:cNvPr id="24" name="Text Placeholder 3"/>
          <p:cNvSpPr>
            <a:spLocks noGrp="1"/>
          </p:cNvSpPr>
          <p:nvPr>
            <p:ph type="body" sz="half" idx="20"/>
          </p:nvPr>
        </p:nvSpPr>
        <p:spPr>
          <a:xfrm>
            <a:off x="25655158" y="23170606"/>
            <a:ext cx="10572341" cy="3164107"/>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cxnSp>
        <p:nvCxnSpPr>
          <p:cNvPr id="19" name="Straight Connector 18"/>
          <p:cNvCxnSpPr/>
          <p:nvPr/>
        </p:nvCxnSpPr>
        <p:spPr>
          <a:xfrm>
            <a:off x="13417603" y="10241280"/>
            <a:ext cx="0" cy="1901952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5070544" y="10241280"/>
            <a:ext cx="0" cy="19041034"/>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4/19/23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39986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52193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902956" y="2065030"/>
            <a:ext cx="6311006" cy="2796540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2349480" y="3711384"/>
            <a:ext cx="26730298" cy="263190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76587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3338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58929" y="13736325"/>
            <a:ext cx="31780642" cy="9195106"/>
          </a:xfrm>
        </p:spPr>
        <p:txBody>
          <a:bodyPr anchor="b"/>
          <a:lstStyle>
            <a:lvl1pPr algn="l">
              <a:defRPr sz="5333" b="0" cap="none"/>
            </a:lvl1pPr>
          </a:lstStyle>
          <a:p>
            <a:r>
              <a:rPr lang="en-US"/>
              <a:t>Click to edit Master title style</a:t>
            </a:r>
          </a:p>
        </p:txBody>
      </p:sp>
      <p:sp>
        <p:nvSpPr>
          <p:cNvPr id="3" name="Text Placeholder 2"/>
          <p:cNvSpPr>
            <a:spLocks noGrp="1"/>
          </p:cNvSpPr>
          <p:nvPr>
            <p:ph type="body" idx="1"/>
          </p:nvPr>
        </p:nvSpPr>
        <p:spPr>
          <a:xfrm>
            <a:off x="4158922" y="22931429"/>
            <a:ext cx="31780646" cy="4129920"/>
          </a:xfrm>
        </p:spPr>
        <p:txBody>
          <a:bodyPr anchor="t"/>
          <a:lstStyle>
            <a:lvl1pPr marL="0" indent="0" algn="l">
              <a:buNone/>
              <a:defRPr sz="2667" cap="all">
                <a:solidFill>
                  <a:schemeClr val="bg2">
                    <a:lumMod val="40000"/>
                    <a:lumOff val="6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625381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72963" y="9890767"/>
            <a:ext cx="15830942" cy="20139662"/>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361482" y="9869249"/>
            <a:ext cx="15830952" cy="20161176"/>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4/19/23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8192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972960" y="9144000"/>
            <a:ext cx="15830938" cy="2766058"/>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972963" y="12070080"/>
            <a:ext cx="15830942" cy="17960342"/>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361487" y="9144000"/>
            <a:ext cx="15830942" cy="2766058"/>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20361487" y="12070080"/>
            <a:ext cx="15830942" cy="17960342"/>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4/19/23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57321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4/19/23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100096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4/19/23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78601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8917" y="6949440"/>
            <a:ext cx="12247018" cy="6949440"/>
          </a:xfrm>
        </p:spPr>
        <p:txBody>
          <a:bodyPr anchor="b"/>
          <a:lstStyle>
            <a:lvl1pPr algn="l">
              <a:defRPr sz="3200" b="0"/>
            </a:lvl1pPr>
          </a:lstStyle>
          <a:p>
            <a:r>
              <a:rPr lang="en-US"/>
              <a:t>Click to edit Master title style</a:t>
            </a:r>
          </a:p>
        </p:txBody>
      </p:sp>
      <p:sp>
        <p:nvSpPr>
          <p:cNvPr id="3" name="Content Placeholder 2"/>
          <p:cNvSpPr>
            <a:spLocks noGrp="1"/>
          </p:cNvSpPr>
          <p:nvPr>
            <p:ph idx="1"/>
          </p:nvPr>
        </p:nvSpPr>
        <p:spPr>
          <a:xfrm>
            <a:off x="17229108" y="6949440"/>
            <a:ext cx="18710462" cy="21945600"/>
          </a:xfrm>
        </p:spPr>
        <p:txBody>
          <a:bodyPr anchor="ctr">
            <a:normAutofit/>
          </a:bodyPr>
          <a:lstStyle>
            <a:lvl1pPr>
              <a:defRPr sz="2667"/>
            </a:lvl1pPr>
            <a:lvl2pPr>
              <a:defRPr sz="2400"/>
            </a:lvl2pPr>
            <a:lvl3pPr>
              <a:defRPr sz="2133"/>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58917" y="15020551"/>
            <a:ext cx="12247018" cy="13898875"/>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4/19/23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43461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5149" y="8900122"/>
            <a:ext cx="18339235" cy="7559078"/>
          </a:xfrm>
        </p:spPr>
        <p:txBody>
          <a:bodyPr anchor="b">
            <a:normAutofit/>
          </a:bodyPr>
          <a:lstStyle>
            <a:lvl1pPr algn="l">
              <a:defRPr sz="4800" b="0"/>
            </a:lvl1pPr>
          </a:lstStyle>
          <a:p>
            <a:r>
              <a:rPr lang="en-US"/>
              <a:t>Click to edit Master title style</a:t>
            </a:r>
          </a:p>
        </p:txBody>
      </p:sp>
      <p:sp>
        <p:nvSpPr>
          <p:cNvPr id="3" name="Picture Placeholder 2"/>
          <p:cNvSpPr>
            <a:spLocks noGrp="1" noChangeAspect="1"/>
          </p:cNvSpPr>
          <p:nvPr>
            <p:ph type="pic" idx="1"/>
          </p:nvPr>
        </p:nvSpPr>
        <p:spPr>
          <a:xfrm>
            <a:off x="25024884" y="5486400"/>
            <a:ext cx="11524440" cy="219456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endParaRPr lang="en-US"/>
          </a:p>
        </p:txBody>
      </p:sp>
      <p:sp>
        <p:nvSpPr>
          <p:cNvPr id="4" name="Text Placeholder 3"/>
          <p:cNvSpPr>
            <a:spLocks noGrp="1"/>
          </p:cNvSpPr>
          <p:nvPr>
            <p:ph type="body" sz="half" idx="2"/>
          </p:nvPr>
        </p:nvSpPr>
        <p:spPr>
          <a:xfrm>
            <a:off x="4158917" y="17556480"/>
            <a:ext cx="18310694" cy="6583680"/>
          </a:xfrm>
        </p:spPr>
        <p:txBody>
          <a:bodyPr>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7590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30237274" y="8046720"/>
            <a:ext cx="13533120" cy="1353312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27311194" y="-2194560"/>
            <a:ext cx="7680960" cy="768096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30237274" y="29260800"/>
            <a:ext cx="4754880" cy="475488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39142" y="12801600"/>
            <a:ext cx="20116800" cy="201168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4030982" y="13898880"/>
            <a:ext cx="11338560" cy="1133856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37179091" y="0"/>
            <a:ext cx="3291840" cy="527739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326608" y="2173046"/>
            <a:ext cx="33865824" cy="672254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3972960" y="9854042"/>
            <a:ext cx="32215939" cy="20138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35975950" y="8778103"/>
            <a:ext cx="4754875" cy="1097563"/>
          </a:xfrm>
          <a:prstGeom prst="rect">
            <a:avLst/>
          </a:prstGeom>
        </p:spPr>
        <p:txBody>
          <a:bodyPr vert="horz" lIns="91440" tIns="45720" rIns="91440" bIns="45720" rtlCol="0" anchor="t"/>
          <a:lstStyle>
            <a:lvl1pPr algn="l">
              <a:defRPr sz="1467" b="0" i="0">
                <a:solidFill>
                  <a:schemeClr val="tx1">
                    <a:tint val="75000"/>
                    <a:alpha val="60000"/>
                  </a:schemeClr>
                </a:solidFill>
              </a:defRPr>
            </a:lvl1pPr>
          </a:lstStyle>
          <a:p>
            <a:fld id="{4AAD347D-5ACD-4C99-B74B-A9C85AD731AF}" type="datetimeFigureOut">
              <a:rPr lang="en-US" dirty="0"/>
              <a:t>4/19/23</a:t>
            </a:fld>
            <a:endParaRPr lang="en-US"/>
          </a:p>
        </p:txBody>
      </p:sp>
      <p:sp>
        <p:nvSpPr>
          <p:cNvPr id="5" name="Footer Placeholder 4"/>
          <p:cNvSpPr>
            <a:spLocks noGrp="1"/>
          </p:cNvSpPr>
          <p:nvPr>
            <p:ph type="ftr" sz="quarter" idx="3"/>
          </p:nvPr>
        </p:nvSpPr>
        <p:spPr>
          <a:xfrm rot="5400000">
            <a:off x="29920010" y="15664181"/>
            <a:ext cx="18527016" cy="1097568"/>
          </a:xfrm>
          <a:prstGeom prst="rect">
            <a:avLst/>
          </a:prstGeom>
        </p:spPr>
        <p:txBody>
          <a:bodyPr vert="horz" lIns="91440" tIns="45720" rIns="91440" bIns="45720" rtlCol="0" anchor="b"/>
          <a:lstStyle>
            <a:lvl1pPr algn="l">
              <a:defRPr sz="1467"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37278871" y="1419535"/>
            <a:ext cx="3018302" cy="3684898"/>
          </a:xfrm>
          <a:prstGeom prst="rect">
            <a:avLst/>
          </a:prstGeom>
        </p:spPr>
        <p:txBody>
          <a:bodyPr vert="horz" lIns="91440" tIns="45720" rIns="91440" bIns="45720" rtlCol="0" anchor="b"/>
          <a:lstStyle>
            <a:lvl1pPr algn="ctr">
              <a:defRPr sz="3735"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32955472"/>
      </p:ext>
    </p:extLst>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tif"/><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8AEAE"/>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FBD45A-E6DE-D896-160B-CFA286F1B038}"/>
              </a:ext>
            </a:extLst>
          </p:cNvPr>
          <p:cNvSpPr txBox="1"/>
          <p:nvPr/>
        </p:nvSpPr>
        <p:spPr>
          <a:xfrm>
            <a:off x="4988451" y="456925"/>
            <a:ext cx="32757706" cy="5738708"/>
          </a:xfrm>
          <a:prstGeom prst="rect">
            <a:avLst/>
          </a:prstGeom>
          <a:no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3686861" rtl="0" fontAlgn="auto" latinLnBrk="0" hangingPunct="0">
              <a:lnSpc>
                <a:spcPct val="100000"/>
              </a:lnSpc>
              <a:spcBef>
                <a:spcPts val="0"/>
              </a:spcBef>
              <a:spcAft>
                <a:spcPts val="0"/>
              </a:spcAft>
              <a:buClrTx/>
              <a:buSzTx/>
              <a:buFontTx/>
              <a:buNone/>
              <a:tabLst/>
            </a:pPr>
            <a:endParaRPr kumimoji="0" lang="en-US" sz="7200" b="0" i="0" u="none" strike="noStrike" cap="none" spc="0" normalizeH="0" baseline="0">
              <a:ln>
                <a:noFill/>
              </a:ln>
              <a:solidFill>
                <a:srgbClr val="000000"/>
              </a:solidFill>
              <a:effectLst/>
              <a:uFillTx/>
              <a:latin typeface="+mj-lt"/>
              <a:ea typeface="+mj-ea"/>
              <a:cs typeface="+mj-cs"/>
              <a:sym typeface="Calibri"/>
            </a:endParaRPr>
          </a:p>
        </p:txBody>
      </p:sp>
      <p:sp>
        <p:nvSpPr>
          <p:cNvPr id="95" name="TextBox 3"/>
          <p:cNvSpPr txBox="1"/>
          <p:nvPr/>
        </p:nvSpPr>
        <p:spPr>
          <a:xfrm>
            <a:off x="101194" y="715544"/>
            <a:ext cx="43799762"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t">
            <a:spAutoFit/>
          </a:bodyPr>
          <a:lstStyle>
            <a:lvl1pPr algn="ctr">
              <a:defRPr sz="9600">
                <a:solidFill>
                  <a:srgbClr val="FFFFFF"/>
                </a:solidFill>
              </a:defRPr>
            </a:lvl1pPr>
          </a:lstStyle>
          <a:p>
            <a:r>
              <a:rPr lang="en-US" b="1">
                <a:solidFill>
                  <a:srgbClr val="C00000"/>
                </a:solidFill>
                <a:latin typeface="Georgia Pro"/>
                <a:cs typeface="Calibri"/>
              </a:rPr>
              <a:t>Can Dogs Detect a Surprising Event?</a:t>
            </a:r>
            <a:endParaRPr b="1">
              <a:solidFill>
                <a:srgbClr val="C00000"/>
              </a:solidFill>
              <a:latin typeface="Georgia Pro"/>
              <a:cs typeface="Calibri"/>
            </a:endParaRPr>
          </a:p>
        </p:txBody>
      </p:sp>
      <p:sp>
        <p:nvSpPr>
          <p:cNvPr id="97" name="TextBox 4"/>
          <p:cNvSpPr txBox="1"/>
          <p:nvPr/>
        </p:nvSpPr>
        <p:spPr>
          <a:xfrm>
            <a:off x="5200477" y="2400376"/>
            <a:ext cx="31222492" cy="3046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algn="ctr">
              <a:defRPr sz="6000">
                <a:solidFill>
                  <a:srgbClr val="FFFFFF"/>
                </a:solidFill>
              </a:defRPr>
            </a:pPr>
            <a:r>
              <a:rPr lang="en-US" sz="6400" b="0" i="0">
                <a:solidFill>
                  <a:schemeClr val="tx1"/>
                </a:solidFill>
                <a:effectLst/>
                <a:latin typeface="Georgia Pro"/>
              </a:rPr>
              <a:t>Samantha Faeth, Emma Higley, Nicole Alvira, Kaitlyn Borg, Marissa </a:t>
            </a:r>
            <a:r>
              <a:rPr lang="en-US" sz="6400" b="0" i="0" err="1">
                <a:solidFill>
                  <a:schemeClr val="tx1"/>
                </a:solidFill>
                <a:effectLst/>
                <a:latin typeface="Georgia Pro"/>
              </a:rPr>
              <a:t>Colloca</a:t>
            </a:r>
            <a:r>
              <a:rPr lang="en-US" sz="6400">
                <a:solidFill>
                  <a:schemeClr val="tx1"/>
                </a:solidFill>
                <a:latin typeface="Georgia Pro"/>
              </a:rPr>
              <a:t> &amp;</a:t>
            </a:r>
            <a:r>
              <a:rPr lang="en-US" sz="6400" b="0" i="0">
                <a:solidFill>
                  <a:schemeClr val="tx1"/>
                </a:solidFill>
                <a:effectLst/>
                <a:latin typeface="Georgia Pro"/>
              </a:rPr>
              <a:t> Gabrielle Esposito</a:t>
            </a:r>
            <a:endParaRPr lang="en-US" sz="6400" b="0" i="0">
              <a:solidFill>
                <a:schemeClr val="tx1"/>
              </a:solidFill>
              <a:effectLst/>
              <a:latin typeface="Georgia Pro"/>
              <a:cs typeface="Calibri"/>
            </a:endParaRPr>
          </a:p>
          <a:p>
            <a:pPr algn="ctr">
              <a:defRPr sz="6000">
                <a:solidFill>
                  <a:srgbClr val="FFFFFF"/>
                </a:solidFill>
              </a:defRPr>
            </a:pPr>
            <a:r>
              <a:rPr lang="en-US" sz="6400">
                <a:solidFill>
                  <a:schemeClr val="tx1"/>
                </a:solidFill>
                <a:latin typeface="Georgia Pro"/>
              </a:rPr>
              <a:t>Mentors</a:t>
            </a:r>
            <a:r>
              <a:rPr sz="6400">
                <a:solidFill>
                  <a:schemeClr val="tx1"/>
                </a:solidFill>
                <a:latin typeface="Georgia Pro"/>
              </a:rPr>
              <a:t>: Drs. Dawn Melzer &amp; Deirdre Yeater, Psychology Department</a:t>
            </a:r>
          </a:p>
        </p:txBody>
      </p:sp>
      <p:sp>
        <p:nvSpPr>
          <p:cNvPr id="100" name="Rectangle 8"/>
          <p:cNvSpPr txBox="1"/>
          <p:nvPr/>
        </p:nvSpPr>
        <p:spPr>
          <a:xfrm>
            <a:off x="1048596" y="5735567"/>
            <a:ext cx="15425755" cy="1366527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r>
              <a:rPr lang="en-US" b="1" u="sng">
                <a:solidFill>
                  <a:srgbClr val="C00000"/>
                </a:solidFill>
                <a:latin typeface="Georgia Pro"/>
                <a:cs typeface="Arial"/>
              </a:rPr>
              <a:t>Introduction</a:t>
            </a:r>
            <a:r>
              <a:rPr lang="en-US" sz="6000" b="1">
                <a:latin typeface="Georgia Pro"/>
                <a:cs typeface="Arial"/>
              </a:rPr>
              <a:t>:</a:t>
            </a:r>
            <a:r>
              <a:rPr lang="en-US" sz="5600" b="1">
                <a:latin typeface="Georgia Pro"/>
                <a:cs typeface="Arial"/>
              </a:rPr>
              <a:t> </a:t>
            </a:r>
            <a:r>
              <a:rPr lang="en-US" sz="5400" b="0" i="0">
                <a:solidFill>
                  <a:srgbClr val="000000"/>
                </a:solidFill>
                <a:effectLst/>
                <a:latin typeface="Georgia Pro"/>
              </a:rPr>
              <a:t>Infants demonstrate object permanence understanding during violation of expectation tasks. These tasks consist of expected (e.g., ball stops at solid wall) and unexpected (e.g., ball rolls through solid wall) events. Infants look longer at the unexpected event as opposed to the expected event (Perez &amp; </a:t>
            </a:r>
            <a:r>
              <a:rPr lang="en-US" sz="5400" b="0" i="0" err="1">
                <a:solidFill>
                  <a:srgbClr val="000000"/>
                </a:solidFill>
                <a:effectLst/>
                <a:latin typeface="Georgia Pro"/>
              </a:rPr>
              <a:t>Feigenson</a:t>
            </a:r>
            <a:r>
              <a:rPr lang="en-US" sz="5400" b="0" i="0">
                <a:solidFill>
                  <a:srgbClr val="000000"/>
                </a:solidFill>
                <a:effectLst/>
                <a:latin typeface="Georgia Pro"/>
              </a:rPr>
              <a:t>, 2021). Similarly, studies have shown that dogs present increased looking times during unexpected object permanence tasks (Pattison et al., 2010). In the current study, dogs participated in a violation of expectation task which investigated object permanence understanding. It was hypothesized that dogs partici</a:t>
            </a:r>
            <a:r>
              <a:rPr lang="en-US" sz="5400">
                <a:latin typeface="Georgia Pro"/>
              </a:rPr>
              <a:t>pating in the experiment would look longer at the unexpected event compared to the expected event. </a:t>
            </a:r>
            <a:endParaRPr lang="en-US" sz="5400" b="0" i="0">
              <a:solidFill>
                <a:srgbClr val="242424"/>
              </a:solidFill>
              <a:effectLst/>
              <a:latin typeface="Georgia Pro"/>
            </a:endParaRPr>
          </a:p>
        </p:txBody>
      </p:sp>
      <p:sp>
        <p:nvSpPr>
          <p:cNvPr id="101" name="Rectangle 9"/>
          <p:cNvSpPr txBox="1"/>
          <p:nvPr/>
        </p:nvSpPr>
        <p:spPr>
          <a:xfrm>
            <a:off x="979060" y="19198647"/>
            <a:ext cx="15224227" cy="1366527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r>
              <a:rPr b="1" u="sng">
                <a:solidFill>
                  <a:srgbClr val="C00000"/>
                </a:solidFill>
                <a:latin typeface="Georgia Pro"/>
                <a:cs typeface="Arial"/>
              </a:rPr>
              <a:t>M</a:t>
            </a:r>
            <a:r>
              <a:rPr lang="en-US" b="1" u="sng">
                <a:solidFill>
                  <a:srgbClr val="C00000"/>
                </a:solidFill>
                <a:latin typeface="Georgia Pro"/>
                <a:cs typeface="Arial"/>
              </a:rPr>
              <a:t>ethod</a:t>
            </a:r>
            <a:r>
              <a:rPr>
                <a:latin typeface="Georgia Pro"/>
                <a:cs typeface="Arial"/>
              </a:rPr>
              <a:t>:</a:t>
            </a:r>
            <a:r>
              <a:rPr lang="en-US">
                <a:latin typeface="Georgia Pro"/>
                <a:cs typeface="Arial"/>
              </a:rPr>
              <a:t> </a:t>
            </a:r>
            <a:r>
              <a:rPr lang="en-US" sz="5400">
                <a:latin typeface="Georgia Pro"/>
                <a:cs typeface="Arial"/>
              </a:rPr>
              <a:t>This study was conducted on 22 different dogs, including a variety of breeds and ages. Each dog was </a:t>
            </a:r>
            <a:r>
              <a:rPr lang="en-US" sz="5400" b="0" i="0">
                <a:solidFill>
                  <a:srgbClr val="000000"/>
                </a:solidFill>
                <a:effectLst/>
                <a:latin typeface="Georgia Pro"/>
              </a:rPr>
              <a:t>positioned in front of a stage with a concealed opening in the back wall and a ramp. One wall was placed at the end of the ramp, and the other in the middle of the ramp. An </a:t>
            </a:r>
            <a:r>
              <a:rPr lang="en-US" sz="5400" b="0" i="0" err="1">
                <a:solidFill>
                  <a:srgbClr val="000000"/>
                </a:solidFill>
                <a:effectLst/>
                <a:latin typeface="Georgia Pro"/>
              </a:rPr>
              <a:t>occluder</a:t>
            </a:r>
            <a:r>
              <a:rPr lang="en-US" sz="5400" b="0" i="0">
                <a:solidFill>
                  <a:srgbClr val="000000"/>
                </a:solidFill>
                <a:effectLst/>
                <a:latin typeface="Georgia Pro"/>
              </a:rPr>
              <a:t> was placed in front of the ramp. A tennis ball was rolled down the ramp, behind the </a:t>
            </a:r>
            <a:r>
              <a:rPr lang="en-US" sz="5400" b="0" i="0" err="1">
                <a:solidFill>
                  <a:srgbClr val="000000"/>
                </a:solidFill>
                <a:effectLst/>
                <a:latin typeface="Georgia Pro"/>
              </a:rPr>
              <a:t>occluder</a:t>
            </a:r>
            <a:r>
              <a:rPr lang="en-US" sz="5400" b="0" i="0">
                <a:solidFill>
                  <a:srgbClr val="000000"/>
                </a:solidFill>
                <a:effectLst/>
                <a:latin typeface="Georgia Pro"/>
              </a:rPr>
              <a:t>. After the </a:t>
            </a:r>
            <a:r>
              <a:rPr lang="en-US" sz="5400" b="0" i="0" err="1">
                <a:solidFill>
                  <a:srgbClr val="000000"/>
                </a:solidFill>
                <a:effectLst/>
                <a:latin typeface="Georgia Pro"/>
              </a:rPr>
              <a:t>occluder</a:t>
            </a:r>
            <a:r>
              <a:rPr lang="en-US" sz="5400" b="0" i="0">
                <a:solidFill>
                  <a:srgbClr val="000000"/>
                </a:solidFill>
                <a:effectLst/>
                <a:latin typeface="Georgia Pro"/>
              </a:rPr>
              <a:t> was removed, the dog would see either the ball was stopped in front of the solid wall (expected event), or the ball would appear to have rolled through the solid wall (unexpected event). </a:t>
            </a:r>
            <a:r>
              <a:rPr lang="en-US" sz="5400">
                <a:latin typeface="Georgia Pro"/>
              </a:rPr>
              <a:t>Dogs saw two familiarization trials, followed by two test trials (one expected and one unexpected) which were counterbalanced. </a:t>
            </a:r>
            <a:endParaRPr lang="en-US" sz="5400" b="0" i="0">
              <a:solidFill>
                <a:srgbClr val="242424"/>
              </a:solidFill>
              <a:effectLst/>
              <a:latin typeface="Georgia Pro"/>
            </a:endParaRPr>
          </a:p>
        </p:txBody>
      </p:sp>
      <p:pic>
        <p:nvPicPr>
          <p:cNvPr id="106" name="File to Download Canine Cognition Lab logo_dog.jpg" descr="File to Download Canine Cognition Lab logo_dog.jpg"/>
          <p:cNvPicPr>
            <a:picLocks noChangeAspect="1"/>
          </p:cNvPicPr>
          <p:nvPr/>
        </p:nvPicPr>
        <p:blipFill>
          <a:blip r:embed="rId2"/>
          <a:srcRect l="5207" t="15499" r="5207" b="11274"/>
          <a:stretch>
            <a:fillRect/>
          </a:stretch>
        </p:blipFill>
        <p:spPr>
          <a:xfrm>
            <a:off x="36653047" y="35918"/>
            <a:ext cx="5339063" cy="5794535"/>
          </a:xfrm>
          <a:prstGeom prst="rect">
            <a:avLst/>
          </a:prstGeom>
          <a:ln w="12700">
            <a:miter lim="400000"/>
          </a:ln>
        </p:spPr>
      </p:pic>
      <p:pic>
        <p:nvPicPr>
          <p:cNvPr id="112" name="Image" descr="Image"/>
          <p:cNvPicPr>
            <a:picLocks noChangeAspect="1"/>
          </p:cNvPicPr>
          <p:nvPr/>
        </p:nvPicPr>
        <p:blipFill>
          <a:blip r:embed="rId3"/>
          <a:stretch>
            <a:fillRect/>
          </a:stretch>
        </p:blipFill>
        <p:spPr>
          <a:xfrm rot="1020000">
            <a:off x="2429138" y="254862"/>
            <a:ext cx="1800583" cy="2026615"/>
          </a:xfrm>
          <a:prstGeom prst="rect">
            <a:avLst/>
          </a:prstGeom>
          <a:ln w="12700">
            <a:miter lim="400000"/>
          </a:ln>
        </p:spPr>
      </p:pic>
      <p:pic>
        <p:nvPicPr>
          <p:cNvPr id="114" name="Image" descr="Image"/>
          <p:cNvPicPr>
            <a:picLocks noChangeAspect="1"/>
          </p:cNvPicPr>
          <p:nvPr/>
        </p:nvPicPr>
        <p:blipFill>
          <a:blip r:embed="rId3"/>
          <a:srcRect/>
          <a:stretch>
            <a:fillRect/>
          </a:stretch>
        </p:blipFill>
        <p:spPr>
          <a:xfrm rot="600000">
            <a:off x="310802" y="2081502"/>
            <a:ext cx="1758675" cy="1929608"/>
          </a:xfrm>
          <a:prstGeom prst="rect">
            <a:avLst/>
          </a:prstGeom>
          <a:ln w="12700">
            <a:miter lim="400000"/>
          </a:ln>
        </p:spPr>
      </p:pic>
      <p:pic>
        <p:nvPicPr>
          <p:cNvPr id="6" name="Picture 5" descr="A picture containing indoor, floor, person&#10;&#10;Description automatically generated">
            <a:extLst>
              <a:ext uri="{FF2B5EF4-FFF2-40B4-BE49-F238E27FC236}">
                <a16:creationId xmlns:a16="http://schemas.microsoft.com/office/drawing/2014/main" id="{1C5A75C1-E63F-1B12-FEB0-D025FF8E4C85}"/>
              </a:ext>
            </a:extLst>
          </p:cNvPr>
          <p:cNvPicPr>
            <a:picLocks noChangeAspect="1"/>
          </p:cNvPicPr>
          <p:nvPr/>
        </p:nvPicPr>
        <p:blipFill rotWithShape="1">
          <a:blip r:embed="rId4">
            <a:extLst>
              <a:ext uri="{28A0092B-C50C-407E-A947-70E740481C1C}">
                <a14:useLocalDpi xmlns:a14="http://schemas.microsoft.com/office/drawing/2010/main" val="0"/>
              </a:ext>
            </a:extLst>
          </a:blip>
          <a:srcRect t="11941" b="10396"/>
          <a:stretch/>
        </p:blipFill>
        <p:spPr>
          <a:xfrm>
            <a:off x="16784606" y="5851980"/>
            <a:ext cx="7454068" cy="7909925"/>
          </a:xfrm>
          <a:prstGeom prst="rect">
            <a:avLst/>
          </a:prstGeom>
        </p:spPr>
      </p:pic>
      <p:sp>
        <p:nvSpPr>
          <p:cNvPr id="13" name="TextBox 12">
            <a:extLst>
              <a:ext uri="{FF2B5EF4-FFF2-40B4-BE49-F238E27FC236}">
                <a16:creationId xmlns:a16="http://schemas.microsoft.com/office/drawing/2014/main" id="{9765211B-D1DC-E895-F2F5-29D24DE18B50}"/>
              </a:ext>
            </a:extLst>
          </p:cNvPr>
          <p:cNvSpPr txBox="1"/>
          <p:nvPr/>
        </p:nvSpPr>
        <p:spPr>
          <a:xfrm>
            <a:off x="27514039" y="6015078"/>
            <a:ext cx="15132701"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3686861" rtl="0" fontAlgn="auto" latinLnBrk="0" hangingPunct="0">
              <a:lnSpc>
                <a:spcPct val="100000"/>
              </a:lnSpc>
              <a:spcBef>
                <a:spcPts val="0"/>
              </a:spcBef>
              <a:spcAft>
                <a:spcPts val="0"/>
              </a:spcAft>
              <a:buClrTx/>
              <a:buSzTx/>
              <a:buFontTx/>
              <a:buNone/>
              <a:tabLst/>
            </a:pPr>
            <a:r>
              <a:rPr kumimoji="0" lang="en-US" sz="7200" b="1" i="0" u="sng" strike="noStrike" cap="none" spc="0" normalizeH="0" baseline="0">
                <a:ln>
                  <a:noFill/>
                </a:ln>
                <a:solidFill>
                  <a:srgbClr val="C00000"/>
                </a:solidFill>
                <a:effectLst/>
                <a:uFillTx/>
                <a:latin typeface="Georgia Pro"/>
                <a:sym typeface="Calibri"/>
              </a:rPr>
              <a:t>Results</a:t>
            </a:r>
            <a:r>
              <a:rPr lang="en-US">
                <a:solidFill>
                  <a:schemeClr val="bg1"/>
                </a:solidFill>
                <a:latin typeface="Georgia Pro"/>
                <a:cs typeface="Arial"/>
              </a:rPr>
              <a:t>:</a:t>
            </a:r>
          </a:p>
          <a:p>
            <a:r>
              <a:rPr lang="en-US" sz="5400" kern="100">
                <a:latin typeface="Georgia Pro"/>
                <a:cs typeface="Times New Roman"/>
              </a:rPr>
              <a:t>Paired t-test results indicate that canine subjects looked longer at the unexpected event versus expected event,</a:t>
            </a:r>
            <a:r>
              <a:rPr lang="en-US" sz="5400" i="1" kern="100">
                <a:latin typeface="Georgia Pro"/>
                <a:cs typeface="Times New Roman"/>
              </a:rPr>
              <a:t> t </a:t>
            </a:r>
            <a:r>
              <a:rPr lang="en-US" sz="5400" kern="100">
                <a:latin typeface="Georgia Pro"/>
                <a:cs typeface="Times New Roman"/>
              </a:rPr>
              <a:t>(21) = 2.15, </a:t>
            </a:r>
            <a:r>
              <a:rPr lang="en-US" sz="5400" i="1" kern="100">
                <a:latin typeface="Georgia Pro"/>
                <a:cs typeface="Times New Roman"/>
              </a:rPr>
              <a:t>p</a:t>
            </a:r>
            <a:r>
              <a:rPr lang="en-US" sz="5400" kern="100">
                <a:latin typeface="Georgia Pro"/>
                <a:cs typeface="Times New Roman"/>
              </a:rPr>
              <a:t> = .032. See Figure 1. </a:t>
            </a:r>
          </a:p>
        </p:txBody>
      </p:sp>
      <p:pic>
        <p:nvPicPr>
          <p:cNvPr id="15" name="Image" descr="Image">
            <a:extLst>
              <a:ext uri="{FF2B5EF4-FFF2-40B4-BE49-F238E27FC236}">
                <a16:creationId xmlns:a16="http://schemas.microsoft.com/office/drawing/2014/main" id="{EB01BA99-AFFA-C120-D273-51247A4E4A18}"/>
              </a:ext>
            </a:extLst>
          </p:cNvPr>
          <p:cNvPicPr>
            <a:picLocks noChangeAspect="1"/>
          </p:cNvPicPr>
          <p:nvPr/>
        </p:nvPicPr>
        <p:blipFill>
          <a:blip r:embed="rId3"/>
          <a:srcRect/>
          <a:stretch>
            <a:fillRect/>
          </a:stretch>
        </p:blipFill>
        <p:spPr>
          <a:xfrm rot="600000">
            <a:off x="2604369" y="2960646"/>
            <a:ext cx="1966268" cy="1870297"/>
          </a:xfrm>
          <a:prstGeom prst="rect">
            <a:avLst/>
          </a:prstGeom>
          <a:ln w="12700">
            <a:miter lim="400000"/>
          </a:ln>
        </p:spPr>
      </p:pic>
      <p:sp>
        <p:nvSpPr>
          <p:cNvPr id="2" name="TextBox 1">
            <a:extLst>
              <a:ext uri="{FF2B5EF4-FFF2-40B4-BE49-F238E27FC236}">
                <a16:creationId xmlns:a16="http://schemas.microsoft.com/office/drawing/2014/main" id="{26203C0A-08AE-CEA4-2F06-D66166E7A442}"/>
              </a:ext>
            </a:extLst>
          </p:cNvPr>
          <p:cNvSpPr txBox="1"/>
          <p:nvPr/>
        </p:nvSpPr>
        <p:spPr>
          <a:xfrm>
            <a:off x="27829854" y="21772708"/>
            <a:ext cx="15177868" cy="9510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b="1" u="sng">
                <a:solidFill>
                  <a:srgbClr val="C00000"/>
                </a:solidFill>
                <a:latin typeface="Georgia Pro"/>
                <a:ea typeface="+mj-lt"/>
                <a:cs typeface="+mj-lt"/>
              </a:rPr>
              <a:t>Conclusion</a:t>
            </a:r>
            <a:r>
              <a:rPr lang="en-US">
                <a:solidFill>
                  <a:schemeClr val="bg1"/>
                </a:solidFill>
                <a:latin typeface="Georgia Pro"/>
                <a:ea typeface="+mj-lt"/>
                <a:cs typeface="+mj-lt"/>
              </a:rPr>
              <a:t>: </a:t>
            </a:r>
            <a:r>
              <a:rPr lang="en-US" sz="5400" kern="100">
                <a:latin typeface="Georgia Pro"/>
                <a:ea typeface="+mj-lt"/>
                <a:cs typeface="+mj-lt"/>
              </a:rPr>
              <a:t>The initial hypothesis was supported: the dogs looked longer at the unexpected event rather than the trials that were expected, displaying that dogs have a knowledge and understanding of object permanence. Additionally, this study demonstrated the validity of using human methods and procedures to evaluate cognition in different animal</a:t>
            </a:r>
            <a:endParaRPr lang="en-US" sz="5400" b="1" u="sng">
              <a:solidFill>
                <a:srgbClr val="C00000"/>
              </a:solidFill>
              <a:latin typeface="Georgia Pro"/>
              <a:ea typeface="+mj-lt"/>
              <a:cs typeface="+mj-lt"/>
            </a:endParaRPr>
          </a:p>
          <a:p>
            <a:r>
              <a:rPr lang="en-US" sz="5400" kern="100">
                <a:latin typeface="Georgia Pro"/>
                <a:ea typeface="+mj-lt"/>
                <a:cs typeface="+mj-lt"/>
              </a:rPr>
              <a:t>Species. In the future, we will look at dog's understanding of cause and effect and object continuity.</a:t>
            </a:r>
            <a:endParaRPr lang="en-US" sz="5400" b="1" u="sng">
              <a:solidFill>
                <a:srgbClr val="C00000"/>
              </a:solidFill>
              <a:latin typeface="Georgia Pro"/>
              <a:ea typeface="+mj-lt"/>
              <a:cs typeface="+mj-lt"/>
            </a:endParaRPr>
          </a:p>
        </p:txBody>
      </p:sp>
      <p:pic>
        <p:nvPicPr>
          <p:cNvPr id="16" name="Image" descr="Image">
            <a:extLst>
              <a:ext uri="{FF2B5EF4-FFF2-40B4-BE49-F238E27FC236}">
                <a16:creationId xmlns:a16="http://schemas.microsoft.com/office/drawing/2014/main" id="{F0C6A134-89DA-117E-E891-860EC3CD6446}"/>
              </a:ext>
            </a:extLst>
          </p:cNvPr>
          <p:cNvPicPr>
            <a:picLocks noChangeAspect="1"/>
          </p:cNvPicPr>
          <p:nvPr/>
        </p:nvPicPr>
        <p:blipFill>
          <a:blip r:embed="rId3"/>
          <a:srcRect/>
          <a:stretch>
            <a:fillRect/>
          </a:stretch>
        </p:blipFill>
        <p:spPr>
          <a:xfrm rot="18180000">
            <a:off x="41308152" y="28149014"/>
            <a:ext cx="1729603" cy="1808015"/>
          </a:xfrm>
          <a:prstGeom prst="rect">
            <a:avLst/>
          </a:prstGeom>
          <a:ln w="12700">
            <a:miter lim="400000"/>
          </a:ln>
        </p:spPr>
      </p:pic>
      <p:pic>
        <p:nvPicPr>
          <p:cNvPr id="113" name="Image" descr="Image"/>
          <p:cNvPicPr>
            <a:picLocks noChangeAspect="1"/>
          </p:cNvPicPr>
          <p:nvPr/>
        </p:nvPicPr>
        <p:blipFill>
          <a:blip r:embed="rId3"/>
          <a:srcRect/>
          <a:stretch>
            <a:fillRect/>
          </a:stretch>
        </p:blipFill>
        <p:spPr>
          <a:xfrm rot="18583335">
            <a:off x="41320791" y="30667338"/>
            <a:ext cx="1884640" cy="1854023"/>
          </a:xfrm>
          <a:prstGeom prst="rect">
            <a:avLst/>
          </a:prstGeom>
          <a:ln w="12700">
            <a:miter lim="400000"/>
          </a:ln>
        </p:spPr>
      </p:pic>
      <p:pic>
        <p:nvPicPr>
          <p:cNvPr id="17" name="Image" descr="Image">
            <a:extLst>
              <a:ext uri="{FF2B5EF4-FFF2-40B4-BE49-F238E27FC236}">
                <a16:creationId xmlns:a16="http://schemas.microsoft.com/office/drawing/2014/main" id="{C7FDAEC2-0D73-7517-BFE6-A6A53C8B2B7A}"/>
              </a:ext>
            </a:extLst>
          </p:cNvPr>
          <p:cNvPicPr>
            <a:picLocks noChangeAspect="1"/>
          </p:cNvPicPr>
          <p:nvPr/>
        </p:nvPicPr>
        <p:blipFill>
          <a:blip r:embed="rId3"/>
          <a:srcRect/>
          <a:stretch>
            <a:fillRect/>
          </a:stretch>
        </p:blipFill>
        <p:spPr>
          <a:xfrm rot="18240000">
            <a:off x="38892847" y="30356882"/>
            <a:ext cx="1877925" cy="1875518"/>
          </a:xfrm>
          <a:prstGeom prst="rect">
            <a:avLst/>
          </a:prstGeom>
          <a:ln w="12700">
            <a:miter lim="400000"/>
          </a:ln>
        </p:spPr>
      </p:pic>
      <p:sp>
        <p:nvSpPr>
          <p:cNvPr id="3" name="TextBox 2">
            <a:extLst>
              <a:ext uri="{FF2B5EF4-FFF2-40B4-BE49-F238E27FC236}">
                <a16:creationId xmlns:a16="http://schemas.microsoft.com/office/drawing/2014/main" id="{872D89F4-8795-D471-611C-0EB0794D7B08}"/>
              </a:ext>
            </a:extLst>
          </p:cNvPr>
          <p:cNvSpPr txBox="1"/>
          <p:nvPr/>
        </p:nvSpPr>
        <p:spPr>
          <a:xfrm>
            <a:off x="27855753" y="11162742"/>
            <a:ext cx="1479098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a:solidFill>
                  <a:schemeClr val="bg1"/>
                </a:solidFill>
                <a:latin typeface="Georgia Pro"/>
              </a:rPr>
              <a:t>Figure 1.  </a:t>
            </a:r>
            <a:r>
              <a:rPr lang="en-US" sz="5400" i="1">
                <a:solidFill>
                  <a:schemeClr val="bg1"/>
                </a:solidFill>
                <a:latin typeface="Georgia Pro"/>
              </a:rPr>
              <a:t>Canine Mean Expected Look Time Compared to Unexpected Look Time</a:t>
            </a:r>
            <a:endParaRPr lang="en-US" sz="5400">
              <a:solidFill>
                <a:schemeClr val="bg1"/>
              </a:solidFill>
              <a:latin typeface="Georgia Pro"/>
            </a:endParaRPr>
          </a:p>
        </p:txBody>
      </p:sp>
      <p:pic>
        <p:nvPicPr>
          <p:cNvPr id="5" name="Picture 9">
            <a:extLst>
              <a:ext uri="{FF2B5EF4-FFF2-40B4-BE49-F238E27FC236}">
                <a16:creationId xmlns:a16="http://schemas.microsoft.com/office/drawing/2014/main" id="{88BB91C9-063A-BACC-D2F0-86415C71819B}"/>
              </a:ext>
            </a:extLst>
          </p:cNvPr>
          <p:cNvPicPr>
            <a:picLocks noChangeAspect="1"/>
          </p:cNvPicPr>
          <p:nvPr/>
        </p:nvPicPr>
        <p:blipFill rotWithShape="1">
          <a:blip r:embed="rId5"/>
          <a:srcRect l="13475" t="952" r="9220" b="789"/>
          <a:stretch/>
        </p:blipFill>
        <p:spPr>
          <a:xfrm rot="5400000">
            <a:off x="21816274" y="13893059"/>
            <a:ext cx="5899850" cy="5634959"/>
          </a:xfrm>
          <a:prstGeom prst="rect">
            <a:avLst/>
          </a:prstGeom>
        </p:spPr>
      </p:pic>
      <p:pic>
        <p:nvPicPr>
          <p:cNvPr id="4" name="Picture 9" descr="Chart, bar chart&#10;&#10;Description automatically generated">
            <a:extLst>
              <a:ext uri="{FF2B5EF4-FFF2-40B4-BE49-F238E27FC236}">
                <a16:creationId xmlns:a16="http://schemas.microsoft.com/office/drawing/2014/main" id="{BEF14C77-70BF-BF6C-9A4C-224AD03F2AFB}"/>
              </a:ext>
            </a:extLst>
          </p:cNvPr>
          <p:cNvPicPr>
            <a:picLocks noChangeAspect="1"/>
          </p:cNvPicPr>
          <p:nvPr/>
        </p:nvPicPr>
        <p:blipFill>
          <a:blip r:embed="rId6"/>
          <a:stretch>
            <a:fillRect/>
          </a:stretch>
        </p:blipFill>
        <p:spPr>
          <a:xfrm>
            <a:off x="27855753" y="13189534"/>
            <a:ext cx="13602439" cy="8481056"/>
          </a:xfrm>
          <a:prstGeom prst="rect">
            <a:avLst/>
          </a:prstGeom>
        </p:spPr>
      </p:pic>
      <p:pic>
        <p:nvPicPr>
          <p:cNvPr id="7" name="Picture 9" descr="A picture containing indoor, dog, floor, black&#10;&#10;Description automatically generated">
            <a:extLst>
              <a:ext uri="{FF2B5EF4-FFF2-40B4-BE49-F238E27FC236}">
                <a16:creationId xmlns:a16="http://schemas.microsoft.com/office/drawing/2014/main" id="{D580A848-C2ED-2A18-4847-5B01F5C372FE}"/>
              </a:ext>
            </a:extLst>
          </p:cNvPr>
          <p:cNvPicPr>
            <a:picLocks noChangeAspect="1"/>
          </p:cNvPicPr>
          <p:nvPr/>
        </p:nvPicPr>
        <p:blipFill rotWithShape="1">
          <a:blip r:embed="rId7"/>
          <a:srcRect l="-1455" t="15068" r="1091" b="274"/>
          <a:stretch/>
        </p:blipFill>
        <p:spPr>
          <a:xfrm>
            <a:off x="20696869" y="24677202"/>
            <a:ext cx="6878052" cy="7952945"/>
          </a:xfrm>
          <a:prstGeom prst="rect">
            <a:avLst/>
          </a:prstGeom>
        </p:spPr>
      </p:pic>
      <p:pic>
        <p:nvPicPr>
          <p:cNvPr id="8" name="Picture 9">
            <a:extLst>
              <a:ext uri="{FF2B5EF4-FFF2-40B4-BE49-F238E27FC236}">
                <a16:creationId xmlns:a16="http://schemas.microsoft.com/office/drawing/2014/main" id="{6BC8066D-CF79-ECD6-1149-EF28384DDF89}"/>
              </a:ext>
            </a:extLst>
          </p:cNvPr>
          <p:cNvPicPr>
            <a:picLocks noChangeAspect="1"/>
          </p:cNvPicPr>
          <p:nvPr/>
        </p:nvPicPr>
        <p:blipFill>
          <a:blip r:embed="rId8"/>
          <a:stretch>
            <a:fillRect/>
          </a:stretch>
        </p:blipFill>
        <p:spPr>
          <a:xfrm rot="5400000">
            <a:off x="16534773" y="18777288"/>
            <a:ext cx="6708103" cy="5066426"/>
          </a:xfrm>
          <a:prstGeom prst="rect">
            <a:avLst/>
          </a:prstGeom>
        </p:spPr>
      </p:pic>
      <p:pic>
        <p:nvPicPr>
          <p:cNvPr id="10" name="Image" descr="Image">
            <a:extLst>
              <a:ext uri="{FF2B5EF4-FFF2-40B4-BE49-F238E27FC236}">
                <a16:creationId xmlns:a16="http://schemas.microsoft.com/office/drawing/2014/main" id="{554D321E-C477-9B3D-8966-3132560A5B69}"/>
              </a:ext>
            </a:extLst>
          </p:cNvPr>
          <p:cNvPicPr>
            <a:picLocks noChangeAspect="1"/>
          </p:cNvPicPr>
          <p:nvPr/>
        </p:nvPicPr>
        <p:blipFill>
          <a:blip r:embed="rId3"/>
          <a:srcRect/>
          <a:stretch>
            <a:fillRect/>
          </a:stretch>
        </p:blipFill>
        <p:spPr>
          <a:xfrm rot="18240000">
            <a:off x="24165722" y="20825457"/>
            <a:ext cx="1877925" cy="1875518"/>
          </a:xfrm>
          <a:prstGeom prst="rect">
            <a:avLst/>
          </a:prstGeom>
          <a:ln w="12700">
            <a:miter lim="400000"/>
          </a:ln>
        </p:spPr>
      </p:pic>
      <p:pic>
        <p:nvPicPr>
          <p:cNvPr id="11" name="Image" descr="Image">
            <a:extLst>
              <a:ext uri="{FF2B5EF4-FFF2-40B4-BE49-F238E27FC236}">
                <a16:creationId xmlns:a16="http://schemas.microsoft.com/office/drawing/2014/main" id="{D60D4726-34F6-7A2D-A333-5207D19F84C4}"/>
              </a:ext>
            </a:extLst>
          </p:cNvPr>
          <p:cNvPicPr>
            <a:picLocks noChangeAspect="1"/>
          </p:cNvPicPr>
          <p:nvPr/>
        </p:nvPicPr>
        <p:blipFill>
          <a:blip r:embed="rId3"/>
          <a:srcRect/>
          <a:stretch>
            <a:fillRect/>
          </a:stretch>
        </p:blipFill>
        <p:spPr>
          <a:xfrm rot="840000">
            <a:off x="18618310" y="14854118"/>
            <a:ext cx="1877925" cy="1875518"/>
          </a:xfrm>
          <a:prstGeom prst="rect">
            <a:avLst/>
          </a:prstGeom>
          <a:ln w="12700">
            <a:miter lim="400000"/>
          </a:ln>
        </p:spPr>
      </p:pic>
      <p:pic>
        <p:nvPicPr>
          <p:cNvPr id="12" name="Image" descr="Image">
            <a:extLst>
              <a:ext uri="{FF2B5EF4-FFF2-40B4-BE49-F238E27FC236}">
                <a16:creationId xmlns:a16="http://schemas.microsoft.com/office/drawing/2014/main" id="{3F632F83-54C7-A489-5542-519ABAE9EE1E}"/>
              </a:ext>
            </a:extLst>
          </p:cNvPr>
          <p:cNvPicPr>
            <a:picLocks noChangeAspect="1"/>
          </p:cNvPicPr>
          <p:nvPr/>
        </p:nvPicPr>
        <p:blipFill>
          <a:blip r:embed="rId3"/>
          <a:srcRect/>
          <a:stretch>
            <a:fillRect/>
          </a:stretch>
        </p:blipFill>
        <p:spPr>
          <a:xfrm rot="18240000">
            <a:off x="24843056" y="8206632"/>
            <a:ext cx="1877925" cy="1875518"/>
          </a:xfrm>
          <a:prstGeom prst="rect">
            <a:avLst/>
          </a:prstGeom>
          <a:ln w="12700">
            <a:miter lim="400000"/>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3686861"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3686861"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435</Words>
  <Application>Microsoft Macintosh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Georgia Pro</vt:lpstr>
      <vt:lpstr>Wingdings 3</vt:lpstr>
      <vt:lpstr>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Emma Higley</cp:lastModifiedBy>
  <cp:revision>3</cp:revision>
  <dcterms:modified xsi:type="dcterms:W3CDTF">2023-04-19T20:58:09Z</dcterms:modified>
</cp:coreProperties>
</file>