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69748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91A1"/>
    <a:srgbClr val="0BA6B8"/>
    <a:srgbClr val="00BBCE"/>
    <a:srgbClr val="00B9CE"/>
    <a:srgbClr val="0118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9"/>
    <p:restoredTop sz="86406"/>
  </p:normalViewPr>
  <p:slideViewPr>
    <p:cSldViewPr snapToGrid="0" snapToObjects="1">
      <p:cViewPr>
        <p:scale>
          <a:sx n="136" d="100"/>
          <a:sy n="136" d="100"/>
        </p:scale>
        <p:origin x="-2296" y="-11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3613B-6DF0-1445-AE2E-60BEB6EFE9C2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143000"/>
            <a:ext cx="4552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C3015-6B02-7141-BE92-F8B7C0F9D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1pPr>
    <a:lvl2pPr marL="1086307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2pPr>
    <a:lvl3pPr marL="2172614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3pPr>
    <a:lvl4pPr marL="3258922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4pPr>
    <a:lvl5pPr marL="4345229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5pPr>
    <a:lvl6pPr marL="5431536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6pPr>
    <a:lvl7pPr marL="6517843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7pPr>
    <a:lvl8pPr marL="7604150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8pPr>
    <a:lvl9pPr marL="8690458" algn="l" defTabSz="2172614" rtl="0" eaLnBrk="1" latinLnBrk="0" hangingPunct="1">
      <a:defRPr sz="28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C3015-6B02-7141-BE92-F8B7C0F9D1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110" y="2992968"/>
            <a:ext cx="22928580" cy="6366933"/>
          </a:xfrm>
        </p:spPr>
        <p:txBody>
          <a:bodyPr anchor="b"/>
          <a:lstStyle>
            <a:lvl1pPr algn="ctr"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50" y="9605435"/>
            <a:ext cx="20231100" cy="4415365"/>
          </a:xfrm>
        </p:spPr>
        <p:txBody>
          <a:bodyPr/>
          <a:lstStyle>
            <a:lvl1pPr marL="0" indent="0" algn="ctr">
              <a:buNone/>
              <a:defRPr sz="6400"/>
            </a:lvl1pPr>
            <a:lvl2pPr marL="1219215" indent="0" algn="ctr">
              <a:buNone/>
              <a:defRPr sz="5333"/>
            </a:lvl2pPr>
            <a:lvl3pPr marL="2438430" indent="0" algn="ctr">
              <a:buNone/>
              <a:defRPr sz="4800"/>
            </a:lvl3pPr>
            <a:lvl4pPr marL="3657646" indent="0" algn="ctr">
              <a:buNone/>
              <a:defRPr sz="4267"/>
            </a:lvl4pPr>
            <a:lvl5pPr marL="4876861" indent="0" algn="ctr">
              <a:buNone/>
              <a:defRPr sz="4267"/>
            </a:lvl5pPr>
            <a:lvl6pPr marL="6096076" indent="0" algn="ctr">
              <a:buNone/>
              <a:defRPr sz="4267"/>
            </a:lvl6pPr>
            <a:lvl7pPr marL="7315291" indent="0" algn="ctr">
              <a:buNone/>
              <a:defRPr sz="4267"/>
            </a:lvl7pPr>
            <a:lvl8pPr marL="8534507" indent="0" algn="ctr">
              <a:buNone/>
              <a:defRPr sz="4267"/>
            </a:lvl8pPr>
            <a:lvl9pPr marL="9753722" indent="0" algn="ctr">
              <a:buNone/>
              <a:defRPr sz="42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1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1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03843" y="973667"/>
            <a:ext cx="5816441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4519" y="973667"/>
            <a:ext cx="17112139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5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0470" y="4559305"/>
            <a:ext cx="23265765" cy="7607299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0470" y="12238572"/>
            <a:ext cx="23265765" cy="4000499"/>
          </a:xfrm>
        </p:spPr>
        <p:txBody>
          <a:bodyPr/>
          <a:lstStyle>
            <a:lvl1pPr marL="0" indent="0">
              <a:buNone/>
              <a:defRPr sz="6400">
                <a:solidFill>
                  <a:schemeClr val="tx1"/>
                </a:solidFill>
              </a:defRPr>
            </a:lvl1pPr>
            <a:lvl2pPr marL="1219215" indent="0">
              <a:buNone/>
              <a:defRPr sz="5333">
                <a:solidFill>
                  <a:schemeClr val="tx1">
                    <a:tint val="75000"/>
                  </a:schemeClr>
                </a:solidFill>
              </a:defRPr>
            </a:lvl2pPr>
            <a:lvl3pPr marL="243843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365764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4pPr>
            <a:lvl5pPr marL="487686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5pPr>
            <a:lvl6pPr marL="609607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6pPr>
            <a:lvl7pPr marL="731529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7pPr>
            <a:lvl8pPr marL="8534507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8pPr>
            <a:lvl9pPr marL="975372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4518" y="4868333"/>
            <a:ext cx="1146429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55993" y="4868333"/>
            <a:ext cx="1146429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8031" y="973671"/>
            <a:ext cx="23265765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8034" y="4483101"/>
            <a:ext cx="11411603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034" y="6680200"/>
            <a:ext cx="1141160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55994" y="4483101"/>
            <a:ext cx="11467803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55994" y="6680200"/>
            <a:ext cx="1146780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4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0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8031" y="1219200"/>
            <a:ext cx="8700075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67803" y="2633138"/>
            <a:ext cx="13655993" cy="12996333"/>
          </a:xfrm>
        </p:spPr>
        <p:txBody>
          <a:bodyPr/>
          <a:lstStyle>
            <a:lvl1pPr>
              <a:defRPr sz="8533"/>
            </a:lvl1pPr>
            <a:lvl2pPr>
              <a:defRPr sz="7467"/>
            </a:lvl2pPr>
            <a:lvl3pPr>
              <a:defRPr sz="6400"/>
            </a:lvl3pPr>
            <a:lvl4pPr>
              <a:defRPr sz="5333"/>
            </a:lvl4pPr>
            <a:lvl5pPr>
              <a:defRPr sz="5333"/>
            </a:lvl5pPr>
            <a:lvl6pPr>
              <a:defRPr sz="5333"/>
            </a:lvl6pPr>
            <a:lvl7pPr>
              <a:defRPr sz="5333"/>
            </a:lvl7pPr>
            <a:lvl8pPr>
              <a:defRPr sz="5333"/>
            </a:lvl8pPr>
            <a:lvl9pPr>
              <a:defRPr sz="5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8031" y="5486400"/>
            <a:ext cx="8700075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0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8031" y="1219200"/>
            <a:ext cx="8700075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67803" y="2633138"/>
            <a:ext cx="13655993" cy="12996333"/>
          </a:xfrm>
        </p:spPr>
        <p:txBody>
          <a:bodyPr anchor="t"/>
          <a:lstStyle>
            <a:lvl1pPr marL="0" indent="0">
              <a:buNone/>
              <a:defRPr sz="8533"/>
            </a:lvl1pPr>
            <a:lvl2pPr marL="1219215" indent="0">
              <a:buNone/>
              <a:defRPr sz="7467"/>
            </a:lvl2pPr>
            <a:lvl3pPr marL="2438430" indent="0">
              <a:buNone/>
              <a:defRPr sz="6400"/>
            </a:lvl3pPr>
            <a:lvl4pPr marL="3657646" indent="0">
              <a:buNone/>
              <a:defRPr sz="5333"/>
            </a:lvl4pPr>
            <a:lvl5pPr marL="4876861" indent="0">
              <a:buNone/>
              <a:defRPr sz="5333"/>
            </a:lvl5pPr>
            <a:lvl6pPr marL="6096076" indent="0">
              <a:buNone/>
              <a:defRPr sz="5333"/>
            </a:lvl6pPr>
            <a:lvl7pPr marL="7315291" indent="0">
              <a:buNone/>
              <a:defRPr sz="5333"/>
            </a:lvl7pPr>
            <a:lvl8pPr marL="8534507" indent="0">
              <a:buNone/>
              <a:defRPr sz="5333"/>
            </a:lvl8pPr>
            <a:lvl9pPr marL="9753722" indent="0">
              <a:buNone/>
              <a:defRPr sz="5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8031" y="5486400"/>
            <a:ext cx="8700075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3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4518" y="973671"/>
            <a:ext cx="23265765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518" y="4868333"/>
            <a:ext cx="23265765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4518" y="16950271"/>
            <a:ext cx="60693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C5319-E578-0E4B-B76D-B2CB3339B6C4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35403" y="16950271"/>
            <a:ext cx="910399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50953" y="16950271"/>
            <a:ext cx="606933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DC5F9-8C41-5F4C-806A-B056F7CFF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38430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243843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1pPr>
      <a:lvl2pPr marL="182882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048038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3pPr>
      <a:lvl4pPr marL="426725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6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70568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89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11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330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3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4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6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07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29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507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722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inds.nih.gov/functional-neurologic-disorder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ncbi.nlm.nih.gov/books/NBK553239/" TargetMode="External"/><Relationship Id="rId12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ourette.org/rising-incidence-of-functional-tic-like-behaviors/" TargetMode="External"/><Relationship Id="rId11" Type="http://schemas.openxmlformats.org/officeDocument/2006/relationships/image" Target="https://lh3.googleusercontent.com/wdL_qAy4zbIUUJDUu5NMYGamxnHdBA8HRpxmTSJp7CcaBkPh2i1g1b1GyJqcrBzGe660yxjzh9rzkIMCE6tZ1nWyKHl0MqJpuoqzDjuuNRVChlq1qfK1JXPBldznoqH1eBprMtEvuLdCoLTbUBepJADP15bwYWQSpdWnBpPEDPW8sCQAnuLGTOJvk3SDgGvOuylsJHXXXA" TargetMode="External"/><Relationship Id="rId5" Type="http://schemas.openxmlformats.org/officeDocument/2006/relationships/hyperlink" Target="http://www.simplypsychology.org/what-is-grey-matter-in-the-brain.html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massgeneral.org/neurology/treatments-and-services/functional-neurological-disorder-basics" TargetMode="External"/><Relationship Id="rId9" Type="http://schemas.openxmlformats.org/officeDocument/2006/relationships/hyperlink" Target="https://www.ncbi.nlm.nih.gov/pmc/articles/PMC485553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9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2F6F6F-895A-E740-9DB8-43D3DBB2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68"/>
            <a:ext cx="26974800" cy="2316457"/>
          </a:xfrm>
          <a:solidFill>
            <a:srgbClr val="0D91A1"/>
          </a:solidFill>
          <a:ln w="76200">
            <a:noFill/>
          </a:ln>
        </p:spPr>
        <p:txBody>
          <a:bodyPr lIns="201168" tIns="100584" rIns="201168" bIns="100584"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7200" dirty="0">
                <a:solidFill>
                  <a:schemeClr val="bg1"/>
                </a:solidFill>
                <a:latin typeface="Impact" panose="020B0806030902050204" pitchFamily="34" charset="0"/>
                <a:ea typeface="Source Sans Pro" panose="020F0502020204030204" pitchFamily="34" charset="0"/>
                <a:cs typeface="Arial" panose="020B0604020202020204" pitchFamily="34" charset="0"/>
              </a:rPr>
              <a:t>Tick Tock, TikTok, Tic:</a:t>
            </a:r>
            <a:br>
              <a:rPr lang="en-US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Helvetica" pitchFamily="2" charset="0"/>
                <a:ea typeface="Source Sans Pro" panose="020B0503030403020204" pitchFamily="34" charset="0"/>
                <a:cs typeface="Arial" panose="020B0604020202020204" pitchFamily="34" charset="0"/>
              </a:rPr>
              <a:t>An Examination of TikTok and its Negative Effects on the Brain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01D5D1-2209-F24F-AA2B-D55B89AC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82200" y="3740912"/>
            <a:ext cx="8810399" cy="6086933"/>
          </a:xfrm>
          <a:solidFill>
            <a:srgbClr val="0BA6B8"/>
          </a:solidFill>
          <a:ln w="38100">
            <a:noFill/>
          </a:ln>
        </p:spPr>
        <p:txBody>
          <a:bodyPr lIns="201168" tIns="100584" rIns="201168" bIns="100584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Our brain holds our short- and long-term memories, personalities, and emotions, and it also controls every involuntary and voluntary action that allows our bodies to function </a:t>
            </a:r>
            <a:r>
              <a:rPr lang="en-US" sz="2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(Johns Hopkins Medicine, 2021</a:t>
            </a:r>
            <a:r>
              <a:rPr lang="en-US" sz="20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Functional neurological disorder (FND), “is a loss of or change in body function that cannot be explained by any known medical disorder or pathophysiological mechanism” </a:t>
            </a:r>
            <a:r>
              <a:rPr lang="en-US" sz="2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(pg. 606, Morgan &amp; Townsend, 2021)</a:t>
            </a:r>
            <a:endParaRPr lang="en-US" sz="2600" dirty="0"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  <a:effectLst/>
              </a:rPr>
              <a:t>TikTok is a social media app that can be used to create or watch 15-second to 3-minute videos. The app uses an algorithm to create a “For You” page geared towards the user’s preferences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600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7A6B4-2AC3-0242-BB9E-6535A20CAAE5}"/>
              </a:ext>
            </a:extLst>
          </p:cNvPr>
          <p:cNvSpPr txBox="1"/>
          <p:nvPr/>
        </p:nvSpPr>
        <p:spPr>
          <a:xfrm>
            <a:off x="2296043" y="16577782"/>
            <a:ext cx="4180115" cy="1053025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 Basha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bashae@mail.sacredheart.edu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C26584-03E0-C208-C619-98D88580EF2B}"/>
              </a:ext>
            </a:extLst>
          </p:cNvPr>
          <p:cNvSpPr txBox="1"/>
          <p:nvPr/>
        </p:nvSpPr>
        <p:spPr>
          <a:xfrm>
            <a:off x="658368" y="9509760"/>
            <a:ext cx="0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199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0FB26228-0363-C61C-109C-6C54DBD1F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03" y="15237144"/>
            <a:ext cx="2010957" cy="2681276"/>
          </a:xfrm>
          <a:prstGeom prst="rect">
            <a:avLst/>
          </a:prstGeom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5C9D9E-A25A-EF81-C680-C97432675F3D}"/>
              </a:ext>
            </a:extLst>
          </p:cNvPr>
          <p:cNvSpPr txBox="1"/>
          <p:nvPr/>
        </p:nvSpPr>
        <p:spPr>
          <a:xfrm>
            <a:off x="4614530" y="4848447"/>
            <a:ext cx="0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199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4BE1806-9B88-62A8-EC59-16CFB3469C00}"/>
              </a:ext>
            </a:extLst>
          </p:cNvPr>
          <p:cNvSpPr txBox="1">
            <a:spLocks/>
          </p:cNvSpPr>
          <p:nvPr/>
        </p:nvSpPr>
        <p:spPr>
          <a:xfrm>
            <a:off x="227403" y="3740913"/>
            <a:ext cx="8323164" cy="4725577"/>
          </a:xfrm>
          <a:prstGeom prst="rect">
            <a:avLst/>
          </a:prstGeom>
          <a:solidFill>
            <a:srgbClr val="0BA6B8"/>
          </a:solidFill>
          <a:ln w="38100">
            <a:noFill/>
          </a:ln>
        </p:spPr>
        <p:txBody>
          <a:bodyPr vert="horz" lIns="201168" tIns="100584" rIns="201168" bIns="100584" rtlCol="0">
            <a:noAutofit/>
          </a:bodyPr>
          <a:lstStyle>
            <a:lvl1pPr marL="609608" indent="-609608" algn="l" defTabSz="2438430" rtl="0" eaLnBrk="1" latinLnBrk="0" hangingPunct="1">
              <a:lnSpc>
                <a:spcPct val="90000"/>
              </a:lnSpc>
              <a:spcBef>
                <a:spcPts val="2667"/>
              </a:spcBef>
              <a:buFont typeface="Arial" panose="020B0604020202020204" pitchFamily="34" charset="0"/>
              <a:buChar char="•"/>
              <a:defRPr sz="7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2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038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5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25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6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68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489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11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330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u="sng" dirty="0">
                <a:solidFill>
                  <a:schemeClr val="bg1"/>
                </a:solidFill>
                <a:cs typeface="Arial" panose="020B0604020202020204" pitchFamily="34" charset="0"/>
              </a:rPr>
              <a:t>My research question</a:t>
            </a:r>
            <a:r>
              <a:rPr lang="en-US" sz="2600" dirty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  <a:r>
              <a:rPr lang="en-US" sz="2600" b="1" i="0" u="none" strike="noStrike" dirty="0">
                <a:solidFill>
                  <a:schemeClr val="bg1"/>
                </a:solidFill>
                <a:effectLst/>
                <a:cs typeface="Arial" panose="020B0604020202020204" pitchFamily="34" charset="0"/>
              </a:rPr>
              <a:t>Does TikTok affect the neurological function of those that use it?</a:t>
            </a:r>
          </a:p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bg1"/>
                </a:solidFill>
                <a:cs typeface="Arial" panose="020B0604020202020204" pitchFamily="34" charset="0"/>
              </a:rPr>
              <a:t>      - What happens to the brain?</a:t>
            </a:r>
          </a:p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bg1"/>
                </a:solidFill>
                <a:cs typeface="Arial" panose="020B0604020202020204" pitchFamily="34" charset="0"/>
              </a:rPr>
              <a:t>      - How is it connected to FND?</a:t>
            </a:r>
          </a:p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bg1"/>
                </a:solidFill>
                <a:cs typeface="Arial" panose="020B0604020202020204" pitchFamily="34" charset="0"/>
              </a:rPr>
              <a:t>      - What research has been done?</a:t>
            </a:r>
          </a:p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u="sng" dirty="0">
                <a:solidFill>
                  <a:schemeClr val="bg1"/>
                </a:solidFill>
                <a:cs typeface="Arial" panose="020B0604020202020204" pitchFamily="34" charset="0"/>
              </a:rPr>
              <a:t>Why it matters</a:t>
            </a:r>
            <a:r>
              <a:rPr lang="en-US" sz="2600" dirty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TikTok has over one billion users. Around 33% of that population are teenagers who are susceptible to developing FND and other neurological disorders.</a:t>
            </a:r>
          </a:p>
          <a:p>
            <a:pPr mar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u="sng" dirty="0">
                <a:solidFill>
                  <a:schemeClr val="bg1"/>
                </a:solidFill>
              </a:rPr>
              <a:t>My thesis: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An examination of </a:t>
            </a:r>
            <a:r>
              <a:rPr lang="en-US" sz="2600" b="0" i="0" u="none" strike="noStrike" dirty="0" err="1">
                <a:solidFill>
                  <a:schemeClr val="bg1"/>
                </a:solidFill>
                <a:effectLst/>
              </a:rPr>
              <a:t>Tiktok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 and its effects on the brains of adolescents might help us better understand the cause of functional neurological disorder and how we can treat it.</a:t>
            </a:r>
          </a:p>
          <a:p>
            <a:br>
              <a:rPr lang="en-US" sz="800" dirty="0"/>
            </a:br>
            <a:br>
              <a:rPr lang="en-US" sz="800" dirty="0"/>
            </a:br>
            <a:endParaRPr lang="en-US" sz="2600" b="0" i="0" strike="noStrike" dirty="0">
              <a:solidFill>
                <a:schemeClr val="bg1"/>
              </a:solidFill>
              <a:effectLst/>
            </a:endParaRPr>
          </a:p>
          <a:p>
            <a:br>
              <a:rPr lang="en-US" sz="800" dirty="0"/>
            </a:br>
            <a:br>
              <a:rPr lang="en-US" sz="800" dirty="0"/>
            </a:br>
            <a:endParaRPr lang="en-US" sz="2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endParaRPr lang="en-US" sz="2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8EDAD6-BE33-FC7A-1713-8FDB9DA28D2E}"/>
              </a:ext>
            </a:extLst>
          </p:cNvPr>
          <p:cNvSpPr txBox="1"/>
          <p:nvPr/>
        </p:nvSpPr>
        <p:spPr>
          <a:xfrm>
            <a:off x="22051926" y="4763386"/>
            <a:ext cx="0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199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AAAB2F-DE02-37C3-CBAA-348F58525874}"/>
              </a:ext>
            </a:extLst>
          </p:cNvPr>
          <p:cNvSpPr txBox="1"/>
          <p:nvPr/>
        </p:nvSpPr>
        <p:spPr>
          <a:xfrm>
            <a:off x="21605358" y="4401879"/>
            <a:ext cx="0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199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CA2B623A-CAB7-E220-EEE0-3888C159A51C}"/>
              </a:ext>
            </a:extLst>
          </p:cNvPr>
          <p:cNvSpPr txBox="1">
            <a:spLocks/>
          </p:cNvSpPr>
          <p:nvPr/>
        </p:nvSpPr>
        <p:spPr>
          <a:xfrm>
            <a:off x="18350826" y="3740912"/>
            <a:ext cx="8396571" cy="4725576"/>
          </a:xfrm>
          <a:prstGeom prst="rect">
            <a:avLst/>
          </a:prstGeom>
          <a:solidFill>
            <a:srgbClr val="0BA6B8"/>
          </a:solidFill>
          <a:ln w="38100">
            <a:noFill/>
          </a:ln>
        </p:spPr>
        <p:txBody>
          <a:bodyPr vert="horz" lIns="201168" tIns="100584" rIns="201168" bIns="100584" rtlCol="0">
            <a:noAutofit/>
          </a:bodyPr>
          <a:lstStyle>
            <a:lvl1pPr marL="609608" indent="-609608" algn="l" defTabSz="2438430" rtl="0" eaLnBrk="1" latinLnBrk="0" hangingPunct="1">
              <a:lnSpc>
                <a:spcPct val="90000"/>
              </a:lnSpc>
              <a:spcBef>
                <a:spcPts val="2667"/>
              </a:spcBef>
              <a:buFont typeface="Arial" panose="020B0604020202020204" pitchFamily="34" charset="0"/>
              <a:buChar char="•"/>
              <a:defRPr sz="7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2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038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5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25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6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68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489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11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330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research up until this point has shown that Functional Neurological Disorder does not correlate to TikTok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long term effects of both FND and TikTok are still unknown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crucial that we research these topics in order to make informed decisions to benefit our health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402D8C-ED84-9BB0-656E-5F498FFC49A7}"/>
              </a:ext>
            </a:extLst>
          </p:cNvPr>
          <p:cNvSpPr txBox="1"/>
          <p:nvPr/>
        </p:nvSpPr>
        <p:spPr>
          <a:xfrm>
            <a:off x="23115181" y="11589488"/>
            <a:ext cx="0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1991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3A2346C3-270F-FBD5-7E22-ECFBAB764053}"/>
              </a:ext>
            </a:extLst>
          </p:cNvPr>
          <p:cNvSpPr txBox="1">
            <a:spLocks/>
          </p:cNvSpPr>
          <p:nvPr/>
        </p:nvSpPr>
        <p:spPr>
          <a:xfrm>
            <a:off x="18327052" y="9210454"/>
            <a:ext cx="8396571" cy="8707966"/>
          </a:xfrm>
          <a:prstGeom prst="rect">
            <a:avLst/>
          </a:prstGeom>
          <a:solidFill>
            <a:srgbClr val="0BA6B8"/>
          </a:solidFill>
          <a:ln w="38100">
            <a:noFill/>
          </a:ln>
        </p:spPr>
        <p:txBody>
          <a:bodyPr vert="horz" lIns="201168" tIns="100584" rIns="201168" bIns="100584" rtlCol="0">
            <a:noAutofit/>
          </a:bodyPr>
          <a:lstStyle>
            <a:lvl1pPr marL="609608" indent="-609608" algn="l" defTabSz="2438430" rtl="0" eaLnBrk="1" latinLnBrk="0" hangingPunct="1">
              <a:lnSpc>
                <a:spcPct val="90000"/>
              </a:lnSpc>
              <a:spcBef>
                <a:spcPts val="2667"/>
              </a:spcBef>
              <a:buFont typeface="Arial" panose="020B0604020202020204" pitchFamily="34" charset="0"/>
              <a:buChar char="•"/>
              <a:defRPr sz="7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2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038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5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25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6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68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489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11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330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-457200"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Basics of Functional Neurological Disorder (FND)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Massachusetts General Hospital. (2022). Retrieved November 2022, from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https://www.massgeneral.org/neurology/treatments-and-services/functional-neurological-disorder-basic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</a:t>
            </a:r>
            <a:endParaRPr lang="en-US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Brain Anatomy and How the Brain Works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Johns Hopkins Medicine. (2021, July 14). Retrieved October 6,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www.hopkinsmedicine.org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/health/conditions-and-diseases/anatomy-of-the-brain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Dryfoos, D. (2022, August 23).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The real story behind the 'TikTok tics'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Scienceline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Retrieved November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scienceline.org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/2022/04/the-real-story-behind-the-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tiktok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-tics/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D'Souza, D. (2022, October 13). </a:t>
            </a:r>
            <a:r>
              <a:rPr lang="en-US" sz="1400" i="1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Tiktok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: What it is, how it works, and why it's popular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Investopedia. Retrieved October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www.investopedia.com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/what-is-tiktok-4588933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Dunckley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V. L. (2014, February 27).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Gray Matters: Too Much Screen Time Damages the Brain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Psychology Today. Retrieved October 2022, from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httpss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www.psychologytoday.com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/us/blog/mental-wealth/201401/gray-matters-too-much-screen-time-damages-the-brain</a:t>
            </a:r>
            <a:endParaRPr lang="en-US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Espay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A. J.,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Aybek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S., Carson, A., Edwards, M. J., Goldstein, L. H., Hallett, M.,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LaFaver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K., LaFrance, W. C., Lang, A. E., Nicholson, T., Nielsen, G.,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Reuber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M.,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Voon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V., Stone, J., &amp;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Morgante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F. (2018, September 1).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Current concepts in diagnosis and treatment of functional neurological disorders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JAMA neurology. Retrieved November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www.ncbi.nlm.nih.gov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pmc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/articles/PMC7293766/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Functional Neurological Disorder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NORD (National Organization for Rare Disorders). (2018, April 23). Retrieved October 5,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rarediseases.org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/rare-diseases/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fnd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Guy-Evans, O. (2021, Oct 11).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Grey matter in the brain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Simply Psychology. Retrieved November 2022, from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www.simplypsychology.org/what-is-grey-matter-in-the-brain.html</a:t>
            </a:r>
            <a:endParaRPr lang="en-US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Hull, M., &amp;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Parnes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M. (2021, June 17).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Tics and TikTok: Functional tics spread through social media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Tics and TikTok: Functional Tics Spread Through Social Media. Retrieved November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movementdisorders.onlinelibrary.wiley.com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doi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/10.1002/mdc3.13267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Khedaroo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J. (2022, January 3).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Rising incidence of functional tic-like behaviors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Tourette Association of America. Retrieved October 6, 2022, from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https://tourette.org/rising-incidence-of-functional-tic-like-behaviors/</a:t>
            </a:r>
            <a:endParaRPr lang="en-US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Mateos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-Aparicio P and Rodríguez-Moreno A (2019) The Impact of Studying Brain Plasticity.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Front. Cell. </a:t>
            </a:r>
            <a:r>
              <a:rPr lang="en-US" sz="1400" i="1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Neurosci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13:66.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doi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: 10.3389/fncel.2019.00066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Mercadante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AA,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Tadi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P. (2022, July 25).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Neuroanatomy, Gray Matter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StatPearls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Retrieved November 2022, from: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https://www.ncbi.nlm.nih.gov/books/NBK553239/</a:t>
            </a:r>
            <a:endParaRPr lang="en-US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Morgan, K., &amp; Townsend, M. (2021).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Psychiatric Mental Health Nursing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(10th ed.). F.A. Davis 8 Company.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Petrillo, S. (2021, December 13).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What makes TikTok so addictive?: An analysis of the mechanisms underlying the world's latest social media craze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Brown Undergraduate Journal of Public Health. Retrieved October 6,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sites.brown.edu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publichealthjournal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/2021/12/13/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tiktok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Stone, J. (n.d.).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Functional neurological disorder (FND) – a patient's guide to FND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Functional Neurological Disorder FND. Retrieved November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www.neurosymptoms.org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en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 </a:t>
            </a: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U.S. Department of Health and Human Services. (2021, August 2).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Functional neurologic disorder2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National Institute of Neurological Disorders and Stroke. Retrieved October 6, 2022, from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https://www.ninds.nih.gov/functional-neurologic-disorder</a:t>
            </a:r>
            <a:endParaRPr lang="en-US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Wang, Y., Zou, Z., Song, H., Xu, X., Wang, H.,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d'Oleire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Uquillas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F., &amp; Huang, X. (2016).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Altered Gray Matter Volume and White Matter Integrity in College Students with Mobile Phone Dependence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. Frontiers in psychology,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7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597. Retrieved November, 2022 from 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https://www.ncbi.nlm.nih.gov/pmc/articles/PMC4855531/</a:t>
            </a:r>
            <a:endParaRPr lang="en-US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Zhang, A., &amp; 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Wishaupt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N. (2016, September 26). </a:t>
            </a:r>
            <a:r>
              <a:rPr lang="en-US" sz="14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Why doesn't your brain heal like your skin?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Frontiers for Young Minds. Retrieved October 2022, from https://</a:t>
            </a:r>
            <a:r>
              <a:rPr lang="en-US" sz="140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kids.frontiersin.org</a:t>
            </a:r>
            <a:r>
              <a:rPr lang="en-US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/articles/10.3389/frym.2016.00022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73A62F87-0676-1482-01A6-F621AC60A4B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857003" y="13112806"/>
            <a:ext cx="362903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2" descr="Diagram&#10;&#10;Description automatically generated">
            <a:extLst>
              <a:ext uri="{FF2B5EF4-FFF2-40B4-BE49-F238E27FC236}">
                <a16:creationId xmlns:a16="http://schemas.microsoft.com/office/drawing/2014/main" id="{A9BE744E-FF99-4987-0ADD-C82597F6E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220" y="10399408"/>
            <a:ext cx="8191158" cy="617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FDAD549-2D20-F930-E4BB-D01991613B58}"/>
              </a:ext>
            </a:extLst>
          </p:cNvPr>
          <p:cNvSpPr txBox="1"/>
          <p:nvPr/>
        </p:nvSpPr>
        <p:spPr>
          <a:xfrm>
            <a:off x="9390220" y="16577782"/>
            <a:ext cx="3361078" cy="369332"/>
          </a:xfrm>
          <a:prstGeom prst="rect">
            <a:avLst/>
          </a:prstGeom>
          <a:solidFill>
            <a:srgbClr val="0BA6B8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(Johns Hopkins Medicine, 2021)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794926-91DC-A85D-B93B-A02F47506051}"/>
              </a:ext>
            </a:extLst>
          </p:cNvPr>
          <p:cNvSpPr txBox="1"/>
          <p:nvPr/>
        </p:nvSpPr>
        <p:spPr>
          <a:xfrm>
            <a:off x="21032794" y="2716878"/>
            <a:ext cx="3260035" cy="1028299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0C7DFC-8107-B391-7440-E7F7B1A22C0A}"/>
              </a:ext>
            </a:extLst>
          </p:cNvPr>
          <p:cNvSpPr txBox="1"/>
          <p:nvPr/>
        </p:nvSpPr>
        <p:spPr>
          <a:xfrm>
            <a:off x="21224313" y="8466490"/>
            <a:ext cx="2876999" cy="1028299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D231C7-14D3-4A04-9E43-6961FAC2535A}"/>
              </a:ext>
            </a:extLst>
          </p:cNvPr>
          <p:cNvSpPr txBox="1"/>
          <p:nvPr/>
        </p:nvSpPr>
        <p:spPr>
          <a:xfrm>
            <a:off x="10639859" y="2716880"/>
            <a:ext cx="5695082" cy="1028299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A8E28AD-3EC2-8054-7759-5B32080CDEF8}"/>
              </a:ext>
            </a:extLst>
          </p:cNvPr>
          <p:cNvSpPr txBox="1">
            <a:spLocks/>
          </p:cNvSpPr>
          <p:nvPr/>
        </p:nvSpPr>
        <p:spPr>
          <a:xfrm>
            <a:off x="227403" y="9215788"/>
            <a:ext cx="8189171" cy="5780657"/>
          </a:xfrm>
          <a:prstGeom prst="rect">
            <a:avLst/>
          </a:prstGeom>
          <a:solidFill>
            <a:srgbClr val="0BA6B8"/>
          </a:solidFill>
          <a:ln w="38100">
            <a:noFill/>
          </a:ln>
        </p:spPr>
        <p:txBody>
          <a:bodyPr vert="horz" lIns="201168" tIns="100584" rIns="201168" bIns="100584" rtlCol="0">
            <a:noAutofit/>
          </a:bodyPr>
          <a:lstStyle>
            <a:lvl1pPr marL="609608" indent="-609608" algn="l" defTabSz="2438430" rtl="0" eaLnBrk="1" latinLnBrk="0" hangingPunct="1">
              <a:lnSpc>
                <a:spcPct val="90000"/>
              </a:lnSpc>
              <a:spcBef>
                <a:spcPts val="2667"/>
              </a:spcBef>
              <a:buFont typeface="Arial" panose="020B0604020202020204" pitchFamily="34" charset="0"/>
              <a:buChar char="•"/>
              <a:defRPr sz="7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2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038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5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253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6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68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4899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114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330" indent="-609608" algn="l" defTabSz="243843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600" i="0" u="sng" strike="noStrike" dirty="0">
                <a:solidFill>
                  <a:schemeClr val="bg1"/>
                </a:solidFill>
                <a:effectLst/>
              </a:rPr>
              <a:t>Problem</a:t>
            </a:r>
            <a:r>
              <a:rPr lang="en-US" sz="2600" i="0" u="none" strike="noStrike" dirty="0">
                <a:solidFill>
                  <a:schemeClr val="bg1"/>
                </a:solidFill>
                <a:effectLst/>
              </a:rPr>
              <a:t>: 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How TikTok is affecting the neurological functioning of the brain and thus leading to increased rates of Functional Neurological Disorder</a:t>
            </a:r>
            <a:br>
              <a:rPr lang="en-US" sz="2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US" sz="2600" i="0" u="sng" strike="noStrike" dirty="0">
                <a:solidFill>
                  <a:schemeClr val="bg1"/>
                </a:solidFill>
                <a:effectLst/>
              </a:rPr>
              <a:t>Findings</a:t>
            </a:r>
            <a:r>
              <a:rPr lang="en-US" sz="2600" i="0" u="none" strike="noStrike" dirty="0">
                <a:solidFill>
                  <a:schemeClr val="bg1"/>
                </a:solidFill>
                <a:effectLst/>
              </a:rPr>
              <a:t>: 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The brain works like a pathway. It sends and receives signals from the body. With increased blue light and phone usage along with modeling stimuli (videos from TikTok), the pathways no longer work like they once did.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dirty="0">
                <a:solidFill>
                  <a:schemeClr val="bg1"/>
                </a:solidFill>
                <a:effectLst/>
              </a:rPr>
              <a:t>EX: You accidentally touch a hot stove. The nerves in your fingertips send a signal to your brain. In a matter of split seconds the brain processes and relays a response that the surface is hot and causes pain. This is what causes you to remove your hand from the stove. </a:t>
            </a:r>
            <a:br>
              <a:rPr lang="en-US" sz="2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US" sz="2600" i="0" u="sng" strike="noStrike" dirty="0">
                <a:solidFill>
                  <a:schemeClr val="bg1"/>
                </a:solidFill>
                <a:effectLst/>
              </a:rPr>
              <a:t>Solutions</a:t>
            </a:r>
            <a:r>
              <a:rPr lang="en-US" sz="2600" i="0" u="none" strike="noStrike" dirty="0">
                <a:solidFill>
                  <a:schemeClr val="bg1"/>
                </a:solidFill>
                <a:effectLst/>
              </a:rPr>
              <a:t>: </a:t>
            </a:r>
            <a:r>
              <a:rPr lang="en-US" sz="2600" b="0" i="0" u="none" strike="noStrike" dirty="0">
                <a:solidFill>
                  <a:schemeClr val="bg1"/>
                </a:solidFill>
                <a:effectLst/>
              </a:rPr>
              <a:t>As of right now there are no medical solutions because there is no known cause of FND. 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1" u="none" strike="noStrike" dirty="0">
                <a:solidFill>
                  <a:schemeClr val="bg1"/>
                </a:solidFill>
                <a:effectLst/>
              </a:rPr>
              <a:t>(A majority of my research is my hypothesis to what is causing FND and its symptoms and how I believe it connects to TikTok.)</a:t>
            </a:r>
            <a:endParaRPr lang="en-US" sz="2000" b="0" i="0" u="none" strike="noStrike" dirty="0">
              <a:solidFill>
                <a:schemeClr val="bg1"/>
              </a:solidFill>
              <a:effectLst/>
            </a:endParaRPr>
          </a:p>
          <a:p>
            <a:br>
              <a:rPr lang="en-US" sz="800" dirty="0"/>
            </a:br>
            <a:br>
              <a:rPr lang="en-US" sz="800" dirty="0"/>
            </a:b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F557EC9-AF9B-A353-EAE0-AB744BA5D10B}"/>
              </a:ext>
            </a:extLst>
          </p:cNvPr>
          <p:cNvSpPr txBox="1"/>
          <p:nvPr/>
        </p:nvSpPr>
        <p:spPr>
          <a:xfrm>
            <a:off x="1330439" y="2716879"/>
            <a:ext cx="5983098" cy="1028299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RESEARCH QUESTION/THESIS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95D332-C7CE-6209-02BE-D7B180FF15BE}"/>
              </a:ext>
            </a:extLst>
          </p:cNvPr>
          <p:cNvSpPr txBox="1"/>
          <p:nvPr/>
        </p:nvSpPr>
        <p:spPr>
          <a:xfrm>
            <a:off x="1201049" y="8466490"/>
            <a:ext cx="6370104" cy="1028299"/>
          </a:xfrm>
          <a:prstGeom prst="rect">
            <a:avLst/>
          </a:prstGeom>
          <a:ln>
            <a:noFill/>
          </a:ln>
        </p:spPr>
        <p:txBody>
          <a:bodyPr vert="horz" wrap="none" lIns="202311" tIns="101156" rIns="202311" bIns="101156" rtlCol="0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THE PROBLEM AND MY FINDINGS</a:t>
            </a:r>
          </a:p>
        </p:txBody>
      </p:sp>
      <p:pic>
        <p:nvPicPr>
          <p:cNvPr id="33" name="Picture 68" descr="Sacred Heart University - YouTube">
            <a:extLst>
              <a:ext uri="{FF2B5EF4-FFF2-40B4-BE49-F238E27FC236}">
                <a16:creationId xmlns:a16="http://schemas.microsoft.com/office/drawing/2014/main" id="{D419C5BC-D75C-48E8-1719-D4F3CCE1C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93" t="1920" r="1893" b="-1920"/>
          <a:stretch/>
        </p:blipFill>
        <p:spPr bwMode="auto">
          <a:xfrm>
            <a:off x="-79491" y="0"/>
            <a:ext cx="2375534" cy="237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23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ln>
          <a:solidFill>
            <a:schemeClr val="tx1"/>
          </a:solidFill>
        </a:ln>
      </a:spPr>
      <a:bodyPr vert="horz" lIns="202311" tIns="101156" rIns="202311" bIns="101156" rtlCol="0">
        <a:noAutofit/>
      </a:bodyPr>
      <a:lstStyle>
        <a:defPPr marL="0" indent="0" algn="l">
          <a:lnSpc>
            <a:spcPct val="100000"/>
          </a:lnSpc>
          <a:spcBef>
            <a:spcPts val="0"/>
          </a:spcBef>
          <a:buNone/>
          <a:defRPr sz="1991" b="1" dirty="0">
            <a:solidFill>
              <a:prstClr val="black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1337</Words>
  <Application>Microsoft Macintosh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Impact</vt:lpstr>
      <vt:lpstr>Source Sans Pro</vt:lpstr>
      <vt:lpstr>Wingdings</vt:lpstr>
      <vt:lpstr>Office Theme</vt:lpstr>
      <vt:lpstr>Tick Tock, TikTok, Tic: An Examination of TikTok and its Negative Effects on the Brain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of Contingency and Tenure in the SCE Brian Stiltner Sacred Heart University With the SCE Task Force on Contingent Faculty</dc:title>
  <dc:creator>Stiltner, Prof. Brian E.</dc:creator>
  <cp:lastModifiedBy>Basha, Emma C.</cp:lastModifiedBy>
  <cp:revision>26</cp:revision>
  <cp:lastPrinted>2019-12-15T02:43:11Z</cp:lastPrinted>
  <dcterms:created xsi:type="dcterms:W3CDTF">2019-12-14T17:55:43Z</dcterms:created>
  <dcterms:modified xsi:type="dcterms:W3CDTF">2023-04-18T23:06:37Z</dcterms:modified>
</cp:coreProperties>
</file>