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7" autoAdjust="0"/>
    <p:restoredTop sz="94725" autoAdjust="0"/>
  </p:normalViewPr>
  <p:slideViewPr>
    <p:cSldViewPr snapToGrid="0" snapToObjects="1" showGuides="1">
      <p:cViewPr>
        <p:scale>
          <a:sx n="17" d="100"/>
          <a:sy n="17" d="100"/>
        </p:scale>
        <p:origin x="1696" y="744"/>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4/19/23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127915"/>
            <a:ext cx="31998968"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47755"/>
            <a:ext cx="31998968"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1"/>
            <a:ext cx="31998968"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6598284-F28D-A64F-83EE-A86CA6EC938B}"/>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A8CE8E3-AE08-7141-8144-8FB830A2D4B4}"/>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35" name="Text Box 14">
            <a:extLst>
              <a:ext uri="{FF2B5EF4-FFF2-40B4-BE49-F238E27FC236}">
                <a16:creationId xmlns:a16="http://schemas.microsoft.com/office/drawing/2014/main" id="{3FFCB1CF-053D-954E-8947-A06DFECB49EC}"/>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B91B61-1BF7-CF4F-A115-F49A79331A94}"/>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DC4674-0CF7-354A-A116-FE36983B2F8A}"/>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4">
            <a:extLst>
              <a:ext uri="{FF2B5EF4-FFF2-40B4-BE49-F238E27FC236}">
                <a16:creationId xmlns:a16="http://schemas.microsoft.com/office/drawing/2014/main" id="{DE33BC39-810B-224F-8803-2E61979327C9}"/>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8" name="Text Placeholder 3">
            <a:extLst>
              <a:ext uri="{FF2B5EF4-FFF2-40B4-BE49-F238E27FC236}">
                <a16:creationId xmlns:a16="http://schemas.microsoft.com/office/drawing/2014/main" id="{5DD732AC-3E9E-AA4A-B182-B91BD39117A4}"/>
              </a:ext>
            </a:extLst>
          </p:cNvPr>
          <p:cNvSpPr txBox="1">
            <a:spLocks/>
          </p:cNvSpPr>
          <p:nvPr userDrawn="1"/>
        </p:nvSpPr>
        <p:spPr>
          <a:xfrm>
            <a:off x="459674" y="6378481"/>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9" name="Text Placeholder 5">
            <a:extLst>
              <a:ext uri="{FF2B5EF4-FFF2-40B4-BE49-F238E27FC236}">
                <a16:creationId xmlns:a16="http://schemas.microsoft.com/office/drawing/2014/main" id="{609F4039-E820-734C-ADDF-D84CC5DAE2AE}"/>
              </a:ext>
            </a:extLst>
          </p:cNvPr>
          <p:cNvSpPr txBox="1">
            <a:spLocks/>
          </p:cNvSpPr>
          <p:nvPr userDrawn="1"/>
        </p:nvSpPr>
        <p:spPr>
          <a:xfrm>
            <a:off x="477827"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INTRODUCTION or ABSTRACT</a:t>
            </a:r>
            <a:endParaRPr lang="en-US" dirty="0"/>
          </a:p>
        </p:txBody>
      </p:sp>
      <p:sp>
        <p:nvSpPr>
          <p:cNvPr id="11" name="Text Placeholder 5">
            <a:extLst>
              <a:ext uri="{FF2B5EF4-FFF2-40B4-BE49-F238E27FC236}">
                <a16:creationId xmlns:a16="http://schemas.microsoft.com/office/drawing/2014/main" id="{9E0C7155-99EC-7148-984A-9AED97984EBE}"/>
              </a:ext>
            </a:extLst>
          </p:cNvPr>
          <p:cNvSpPr txBox="1">
            <a:spLocks/>
          </p:cNvSpPr>
          <p:nvPr userDrawn="1"/>
        </p:nvSpPr>
        <p:spPr>
          <a:xfrm>
            <a:off x="477825" y="14212513"/>
            <a:ext cx="10050462"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OBJECTIVES</a:t>
            </a:r>
            <a:endParaRPr lang="en-US" dirty="0"/>
          </a:p>
        </p:txBody>
      </p:sp>
      <p:sp>
        <p:nvSpPr>
          <p:cNvPr id="12" name="Text Placeholder 3">
            <a:extLst>
              <a:ext uri="{FF2B5EF4-FFF2-40B4-BE49-F238E27FC236}">
                <a16:creationId xmlns:a16="http://schemas.microsoft.com/office/drawing/2014/main" id="{FD6EF4D6-BCDF-0E4D-8328-4D5259E0E1AF}"/>
              </a:ext>
            </a:extLst>
          </p:cNvPr>
          <p:cNvSpPr txBox="1">
            <a:spLocks/>
          </p:cNvSpPr>
          <p:nvPr userDrawn="1"/>
        </p:nvSpPr>
        <p:spPr>
          <a:xfrm>
            <a:off x="11460161"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3" name="Text Placeholder 5">
            <a:extLst>
              <a:ext uri="{FF2B5EF4-FFF2-40B4-BE49-F238E27FC236}">
                <a16:creationId xmlns:a16="http://schemas.microsoft.com/office/drawing/2014/main" id="{F03D84C9-4789-2645-A0D4-1041D18D8A3D}"/>
              </a:ext>
            </a:extLst>
          </p:cNvPr>
          <p:cNvSpPr txBox="1">
            <a:spLocks/>
          </p:cNvSpPr>
          <p:nvPr userDrawn="1"/>
        </p:nvSpPr>
        <p:spPr>
          <a:xfrm>
            <a:off x="11460162"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MATERIALS &amp; METHODS</a:t>
            </a:r>
            <a:endParaRPr lang="en-US" dirty="0"/>
          </a:p>
        </p:txBody>
      </p:sp>
      <p:sp>
        <p:nvSpPr>
          <p:cNvPr id="14" name="Text Placeholder 3">
            <a:extLst>
              <a:ext uri="{FF2B5EF4-FFF2-40B4-BE49-F238E27FC236}">
                <a16:creationId xmlns:a16="http://schemas.microsoft.com/office/drawing/2014/main" id="{48B0F29A-1496-164F-B7A8-A71F3831EAD6}"/>
              </a:ext>
            </a:extLst>
          </p:cNvPr>
          <p:cNvSpPr txBox="1">
            <a:spLocks/>
          </p:cNvSpPr>
          <p:nvPr userDrawn="1"/>
        </p:nvSpPr>
        <p:spPr>
          <a:xfrm>
            <a:off x="22385343"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5" name="Text Placeholder 5">
            <a:extLst>
              <a:ext uri="{FF2B5EF4-FFF2-40B4-BE49-F238E27FC236}">
                <a16:creationId xmlns:a16="http://schemas.microsoft.com/office/drawing/2014/main" id="{F8EF562C-EBD7-054A-A2AC-2878C2B07911}"/>
              </a:ext>
            </a:extLst>
          </p:cNvPr>
          <p:cNvSpPr txBox="1">
            <a:spLocks/>
          </p:cNvSpPr>
          <p:nvPr userDrawn="1"/>
        </p:nvSpPr>
        <p:spPr>
          <a:xfrm>
            <a:off x="22377404" y="5548749"/>
            <a:ext cx="10058400"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RESULTS</a:t>
            </a:r>
            <a:endParaRPr lang="en-US" dirty="0"/>
          </a:p>
        </p:txBody>
      </p:sp>
      <p:sp>
        <p:nvSpPr>
          <p:cNvPr id="16" name="Text Placeholder 5">
            <a:extLst>
              <a:ext uri="{FF2B5EF4-FFF2-40B4-BE49-F238E27FC236}">
                <a16:creationId xmlns:a16="http://schemas.microsoft.com/office/drawing/2014/main" id="{6EBFD6E6-D930-EE40-8FC7-D76AF1D0E745}"/>
              </a:ext>
            </a:extLst>
          </p:cNvPr>
          <p:cNvSpPr txBox="1">
            <a:spLocks/>
          </p:cNvSpPr>
          <p:nvPr userDrawn="1"/>
        </p:nvSpPr>
        <p:spPr>
          <a:xfrm>
            <a:off x="33390292" y="5548749"/>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CONCLUSIONS</a:t>
            </a:r>
            <a:endParaRPr lang="en-US" dirty="0"/>
          </a:p>
        </p:txBody>
      </p:sp>
      <p:sp>
        <p:nvSpPr>
          <p:cNvPr id="17" name="Text Placeholder 3">
            <a:extLst>
              <a:ext uri="{FF2B5EF4-FFF2-40B4-BE49-F238E27FC236}">
                <a16:creationId xmlns:a16="http://schemas.microsoft.com/office/drawing/2014/main" id="{802A46EB-776F-BF46-A88D-CF9AB67DA71E}"/>
              </a:ext>
            </a:extLst>
          </p:cNvPr>
          <p:cNvSpPr txBox="1">
            <a:spLocks/>
          </p:cNvSpPr>
          <p:nvPr userDrawn="1"/>
        </p:nvSpPr>
        <p:spPr>
          <a:xfrm>
            <a:off x="33390292" y="6378481"/>
            <a:ext cx="10047018"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8" name="Text Placeholder 5">
            <a:extLst>
              <a:ext uri="{FF2B5EF4-FFF2-40B4-BE49-F238E27FC236}">
                <a16:creationId xmlns:a16="http://schemas.microsoft.com/office/drawing/2014/main" id="{25460E65-74E6-8846-A727-BB6BBAD071AE}"/>
              </a:ext>
            </a:extLst>
          </p:cNvPr>
          <p:cNvSpPr txBox="1">
            <a:spLocks/>
          </p:cNvSpPr>
          <p:nvPr userDrawn="1"/>
        </p:nvSpPr>
        <p:spPr>
          <a:xfrm>
            <a:off x="33390292" y="14272738"/>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REFERENCES</a:t>
            </a:r>
            <a:endParaRPr lang="en-US" dirty="0"/>
          </a:p>
        </p:txBody>
      </p:sp>
      <p:sp>
        <p:nvSpPr>
          <p:cNvPr id="19" name="Text Placeholder 3">
            <a:extLst>
              <a:ext uri="{FF2B5EF4-FFF2-40B4-BE49-F238E27FC236}">
                <a16:creationId xmlns:a16="http://schemas.microsoft.com/office/drawing/2014/main" id="{4F37FE17-0EC4-9F4C-9A7E-25D1C6169A89}"/>
              </a:ext>
            </a:extLst>
          </p:cNvPr>
          <p:cNvSpPr txBox="1">
            <a:spLocks/>
          </p:cNvSpPr>
          <p:nvPr userDrawn="1"/>
        </p:nvSpPr>
        <p:spPr>
          <a:xfrm>
            <a:off x="33390292" y="15011402"/>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0" name="Text Placeholder 5">
            <a:extLst>
              <a:ext uri="{FF2B5EF4-FFF2-40B4-BE49-F238E27FC236}">
                <a16:creationId xmlns:a16="http://schemas.microsoft.com/office/drawing/2014/main" id="{99AB85CB-8CCD-D64F-BB54-7D62FBC4C219}"/>
              </a:ext>
            </a:extLst>
          </p:cNvPr>
          <p:cNvSpPr txBox="1">
            <a:spLocks/>
          </p:cNvSpPr>
          <p:nvPr userDrawn="1"/>
        </p:nvSpPr>
        <p:spPr>
          <a:xfrm>
            <a:off x="33390292" y="25679401"/>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ACKNOWLEDGEMENTS or  CONTACT</a:t>
            </a:r>
            <a:endParaRPr lang="en-US" dirty="0"/>
          </a:p>
        </p:txBody>
      </p:sp>
      <p:sp>
        <p:nvSpPr>
          <p:cNvPr id="21" name="Text Placeholder 3">
            <a:extLst>
              <a:ext uri="{FF2B5EF4-FFF2-40B4-BE49-F238E27FC236}">
                <a16:creationId xmlns:a16="http://schemas.microsoft.com/office/drawing/2014/main" id="{13FCCE08-C822-FD48-95EB-FFA5C8601F56}"/>
              </a:ext>
            </a:extLst>
          </p:cNvPr>
          <p:cNvSpPr txBox="1">
            <a:spLocks/>
          </p:cNvSpPr>
          <p:nvPr userDrawn="1"/>
        </p:nvSpPr>
        <p:spPr>
          <a:xfrm>
            <a:off x="33390292" y="26433446"/>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2" name="Text Placeholder 3">
            <a:extLst>
              <a:ext uri="{FF2B5EF4-FFF2-40B4-BE49-F238E27FC236}">
                <a16:creationId xmlns:a16="http://schemas.microsoft.com/office/drawing/2014/main" id="{84E05100-FF55-554B-9C62-0172D9F4627E}"/>
              </a:ext>
            </a:extLst>
          </p:cNvPr>
          <p:cNvSpPr txBox="1">
            <a:spLocks/>
          </p:cNvSpPr>
          <p:nvPr userDrawn="1"/>
        </p:nvSpPr>
        <p:spPr>
          <a:xfrm>
            <a:off x="459674" y="14951552"/>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3" name="Text Placeholder 76">
            <a:extLst>
              <a:ext uri="{FF2B5EF4-FFF2-40B4-BE49-F238E27FC236}">
                <a16:creationId xmlns:a16="http://schemas.microsoft.com/office/drawing/2014/main" id="{0F455A0D-C545-4747-8E3B-634B87BC0696}"/>
              </a:ext>
            </a:extLst>
          </p:cNvPr>
          <p:cNvSpPr txBox="1">
            <a:spLocks/>
          </p:cNvSpPr>
          <p:nvPr userDrawn="1"/>
        </p:nvSpPr>
        <p:spPr>
          <a:xfrm>
            <a:off x="5932593" y="3127915"/>
            <a:ext cx="31998968" cy="1280160"/>
          </a:xfrm>
          <a:prstGeom prst="rect">
            <a:avLst/>
          </a:prstGeom>
        </p:spPr>
        <p:txBody>
          <a:bodyPr>
            <a:normAutofit/>
          </a:bodyPr>
          <a:lstStyle>
            <a:lvl1pPr marL="0" indent="0" algn="ctr" defTabSz="4388900" rtl="0" eaLnBrk="1" latinLnBrk="0" hangingPunct="1">
              <a:spcBef>
                <a:spcPct val="20000"/>
              </a:spcBef>
              <a:buFontTx/>
              <a:buNone/>
              <a:defRPr sz="54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affiliations</a:t>
            </a:r>
            <a:endParaRPr lang="en-US" dirty="0"/>
          </a:p>
        </p:txBody>
      </p:sp>
      <p:sp>
        <p:nvSpPr>
          <p:cNvPr id="24" name="Text Placeholder 76">
            <a:extLst>
              <a:ext uri="{FF2B5EF4-FFF2-40B4-BE49-F238E27FC236}">
                <a16:creationId xmlns:a16="http://schemas.microsoft.com/office/drawing/2014/main" id="{007FCA07-B2D2-8D4C-8FC8-0CA2ED81515C}"/>
              </a:ext>
            </a:extLst>
          </p:cNvPr>
          <p:cNvSpPr txBox="1">
            <a:spLocks/>
          </p:cNvSpPr>
          <p:nvPr userDrawn="1"/>
        </p:nvSpPr>
        <p:spPr>
          <a:xfrm>
            <a:off x="5932593" y="1847755"/>
            <a:ext cx="31998968" cy="1280160"/>
          </a:xfrm>
          <a:prstGeom prst="rect">
            <a:avLst/>
          </a:prstGeom>
        </p:spPr>
        <p:txBody>
          <a:bodyPr anchor="t" anchorCtr="1">
            <a:normAutofit lnSpcReduction="10000"/>
          </a:bodyPr>
          <a:lstStyle>
            <a:lvl1pPr marL="0" indent="0" algn="ctr" defTabSz="4388900" rtl="0" eaLnBrk="1" latinLnBrk="0" hangingPunct="1">
              <a:spcBef>
                <a:spcPct val="20000"/>
              </a:spcBef>
              <a:buFontTx/>
              <a:buNone/>
              <a:defRPr sz="80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authors</a:t>
            </a:r>
            <a:endParaRPr lang="en-US" dirty="0"/>
          </a:p>
        </p:txBody>
      </p:sp>
      <p:sp>
        <p:nvSpPr>
          <p:cNvPr id="25" name="Text Placeholder 76">
            <a:extLst>
              <a:ext uri="{FF2B5EF4-FFF2-40B4-BE49-F238E27FC236}">
                <a16:creationId xmlns:a16="http://schemas.microsoft.com/office/drawing/2014/main" id="{7C518942-3AE3-994C-8E67-4A9277D25E95}"/>
              </a:ext>
            </a:extLst>
          </p:cNvPr>
          <p:cNvSpPr txBox="1">
            <a:spLocks/>
          </p:cNvSpPr>
          <p:nvPr userDrawn="1"/>
        </p:nvSpPr>
        <p:spPr>
          <a:xfrm>
            <a:off x="5932593" y="209781"/>
            <a:ext cx="31998968" cy="1637973"/>
          </a:xfrm>
          <a:prstGeom prst="rect">
            <a:avLst/>
          </a:prstGeom>
        </p:spPr>
        <p:txBody>
          <a:bodyPr anchor="t" anchorCtr="1">
            <a:normAutofit/>
          </a:bodyPr>
          <a:lstStyle>
            <a:lvl1pPr marL="0" indent="0" algn="ctr" defTabSz="4388900" rtl="0" eaLnBrk="1" latinLnBrk="0" hangingPunct="1">
              <a:spcBef>
                <a:spcPct val="20000"/>
              </a:spcBef>
              <a:buFontTx/>
              <a:buNone/>
              <a:defRPr sz="9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title</a:t>
            </a:r>
            <a:endParaRPr lang="en-US" dirty="0"/>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177/0961203317742714" TargetMode="External"/><Relationship Id="rId3" Type="http://schemas.openxmlformats.org/officeDocument/2006/relationships/hyperlink" Target="https://doi.org/10.1007/s13187-020-01701-9" TargetMode="External"/><Relationship Id="rId7" Type="http://schemas.openxmlformats.org/officeDocument/2006/relationships/hyperlink" Target="https://doi.org/10.3390/nu14030434" TargetMode="External"/><Relationship Id="rId2" Type="http://schemas.openxmlformats.org/officeDocument/2006/relationships/hyperlink" Target="https://doi.org/10.1001/archinte.163.13.1601" TargetMode="External"/><Relationship Id="rId1" Type="http://schemas.openxmlformats.org/officeDocument/2006/relationships/slideLayout" Target="../slideLayouts/slideLayout1.xml"/><Relationship Id="rId6" Type="http://schemas.openxmlformats.org/officeDocument/2006/relationships/hyperlink" Target="https://doi.org/10.1177/0253717620962446" TargetMode="External"/><Relationship Id="rId5" Type="http://schemas.openxmlformats.org/officeDocument/2006/relationships/hyperlink" Target="https://doi.org/10.1186/s13643-016-0395-1" TargetMode="External"/><Relationship Id="rId10" Type="http://schemas.openxmlformats.org/officeDocument/2006/relationships/image" Target="../media/image9.jpg"/><Relationship Id="rId4" Type="http://schemas.openxmlformats.org/officeDocument/2006/relationships/hyperlink" Target="https://doi.org/10.1017/s2045796022000488" TargetMode="External"/><Relationship Id="rId9" Type="http://schemas.openxmlformats.org/officeDocument/2006/relationships/hyperlink" Target="https://doi.org/10.1097/dss.000000000000134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31384A-E981-0946-ADDC-4722A18960F3}"/>
              </a:ext>
            </a:extLst>
          </p:cNvPr>
          <p:cNvSpPr>
            <a:spLocks noGrp="1"/>
          </p:cNvSpPr>
          <p:nvPr>
            <p:ph type="body" sz="quarter" idx="10"/>
          </p:nvPr>
        </p:nvSpPr>
        <p:spPr>
          <a:xfrm>
            <a:off x="459674" y="6378481"/>
            <a:ext cx="10056813" cy="14126922"/>
          </a:xfrm>
        </p:spPr>
        <p:txBody>
          <a:bodyPr/>
          <a:lstStyle/>
          <a:p>
            <a:pPr marL="342900" indent="-342900">
              <a:buFontTx/>
              <a:buChar char="-"/>
            </a:pPr>
            <a:r>
              <a:rPr lang="en-US" sz="4000" dirty="0">
                <a:solidFill>
                  <a:schemeClr val="tx1"/>
                </a:solidFill>
              </a:rPr>
              <a:t>Celebrities can. Impact public health in both positive and negative ways depending on how they utilize the media power that they have </a:t>
            </a:r>
          </a:p>
          <a:p>
            <a:pPr marL="342900" indent="-342900">
              <a:buFontTx/>
              <a:buChar char="-"/>
            </a:pPr>
            <a:r>
              <a:rPr lang="en-US" sz="4000" dirty="0">
                <a:solidFill>
                  <a:schemeClr val="tx1"/>
                </a:solidFill>
              </a:rPr>
              <a:t>Celebrities promote talking about mental health more openly which helps to end the stigma surrounding mental health </a:t>
            </a:r>
          </a:p>
          <a:p>
            <a:pPr marL="342900" indent="-342900">
              <a:buFontTx/>
              <a:buChar char="-"/>
            </a:pPr>
            <a:r>
              <a:rPr lang="en-US" sz="4000" dirty="0">
                <a:solidFill>
                  <a:schemeClr val="tx1"/>
                </a:solidFill>
              </a:rPr>
              <a:t>Celebrities often endorse unhealthy foods via social media advertisements which encourages young children to eat unhealthily. </a:t>
            </a:r>
          </a:p>
          <a:p>
            <a:pPr marL="342900" indent="-342900">
              <a:buFontTx/>
              <a:buChar char="-"/>
            </a:pPr>
            <a:r>
              <a:rPr lang="en-US" sz="4000" dirty="0">
                <a:solidFill>
                  <a:schemeClr val="tx1"/>
                </a:solidFill>
              </a:rPr>
              <a:t>If a celebrity commits suicide, there is usually an increase in the rates of suicide in the following days. </a:t>
            </a:r>
          </a:p>
          <a:p>
            <a:pPr marL="342900" indent="-342900">
              <a:buFontTx/>
              <a:buChar char="-"/>
            </a:pPr>
            <a:r>
              <a:rPr lang="en-US" sz="4000" dirty="0">
                <a:solidFill>
                  <a:schemeClr val="tx1"/>
                </a:solidFill>
              </a:rPr>
              <a:t>When celebrities disclose their diagnosis to the public, there is always an increase in knowledge and awareness about the disease </a:t>
            </a:r>
          </a:p>
          <a:p>
            <a:pPr marL="342900" indent="-342900">
              <a:buFontTx/>
              <a:buChar char="-"/>
            </a:pPr>
            <a:r>
              <a:rPr lang="en-US" sz="4000" dirty="0">
                <a:solidFill>
                  <a:schemeClr val="tx1"/>
                </a:solidFill>
              </a:rPr>
              <a:t>Celebrities have the ability to promote healthy behavior when they utilize their influence on social media and other forms of media </a:t>
            </a:r>
          </a:p>
          <a:p>
            <a:pPr marL="342900" indent="-342900">
              <a:buFontTx/>
              <a:buChar char="-"/>
            </a:pPr>
            <a:endParaRPr lang="en-US" sz="4000" dirty="0">
              <a:solidFill>
                <a:schemeClr val="tx1"/>
              </a:solidFill>
            </a:endParaRPr>
          </a:p>
        </p:txBody>
      </p:sp>
      <p:sp>
        <p:nvSpPr>
          <p:cNvPr id="3" name="Text Placeholder 2">
            <a:extLst>
              <a:ext uri="{FF2B5EF4-FFF2-40B4-BE49-F238E27FC236}">
                <a16:creationId xmlns:a16="http://schemas.microsoft.com/office/drawing/2014/main" id="{BB9651DF-245B-DE47-A8E1-DE4F451C0B9E}"/>
              </a:ext>
            </a:extLst>
          </p:cNvPr>
          <p:cNvSpPr>
            <a:spLocks noGrp="1"/>
          </p:cNvSpPr>
          <p:nvPr>
            <p:ph type="body" sz="quarter" idx="11"/>
          </p:nvPr>
        </p:nvSpPr>
        <p:spPr>
          <a:xfrm>
            <a:off x="452032" y="5311212"/>
            <a:ext cx="10048875" cy="754045"/>
          </a:xfrm>
        </p:spPr>
        <p:txBody>
          <a:bodyPr/>
          <a:lstStyle/>
          <a:p>
            <a:pPr algn="ctr"/>
            <a:r>
              <a:rPr lang="en-US" dirty="0">
                <a:latin typeface="Times New Roman" panose="02020603050405020304" pitchFamily="18" charset="0"/>
                <a:cs typeface="Times New Roman" panose="02020603050405020304" pitchFamily="18" charset="0"/>
              </a:rPr>
              <a:t>Introduction</a:t>
            </a:r>
          </a:p>
        </p:txBody>
      </p:sp>
      <p:sp>
        <p:nvSpPr>
          <p:cNvPr id="4" name="Text Placeholder 3">
            <a:extLst>
              <a:ext uri="{FF2B5EF4-FFF2-40B4-BE49-F238E27FC236}">
                <a16:creationId xmlns:a16="http://schemas.microsoft.com/office/drawing/2014/main" id="{B3A75B69-B887-494F-8354-19A97A084D60}"/>
              </a:ext>
            </a:extLst>
          </p:cNvPr>
          <p:cNvSpPr>
            <a:spLocks noGrp="1"/>
          </p:cNvSpPr>
          <p:nvPr>
            <p:ph type="body" sz="quarter" idx="20"/>
          </p:nvPr>
        </p:nvSpPr>
        <p:spPr>
          <a:xfrm>
            <a:off x="184526" y="21549020"/>
            <a:ext cx="10050462" cy="754045"/>
          </a:xfrm>
        </p:spPr>
        <p:txBody>
          <a:bodyPr/>
          <a:lstStyle/>
          <a:p>
            <a:pPr algn="ctr"/>
            <a:r>
              <a:rPr lang="en-US" dirty="0">
                <a:latin typeface="Times New Roman" panose="02020603050405020304" pitchFamily="18" charset="0"/>
                <a:cs typeface="Times New Roman" panose="02020603050405020304" pitchFamily="18" charset="0"/>
              </a:rPr>
              <a:t>Objectives</a:t>
            </a:r>
          </a:p>
        </p:txBody>
      </p:sp>
      <p:sp>
        <p:nvSpPr>
          <p:cNvPr id="5" name="Text Placeholder 4">
            <a:extLst>
              <a:ext uri="{FF2B5EF4-FFF2-40B4-BE49-F238E27FC236}">
                <a16:creationId xmlns:a16="http://schemas.microsoft.com/office/drawing/2014/main" id="{734D45A7-2E10-C448-9D0E-72B47E945C7F}"/>
              </a:ext>
            </a:extLst>
          </p:cNvPr>
          <p:cNvSpPr>
            <a:spLocks noGrp="1"/>
          </p:cNvSpPr>
          <p:nvPr>
            <p:ph type="body" sz="quarter" idx="21"/>
          </p:nvPr>
        </p:nvSpPr>
        <p:spPr>
          <a:xfrm>
            <a:off x="11460160" y="6378481"/>
            <a:ext cx="21050949" cy="16995400"/>
          </a:xfrm>
        </p:spPr>
        <p:txBody>
          <a:bodyPr/>
          <a:lstStyle/>
          <a:p>
            <a:pPr marL="342900" indent="-342900">
              <a:buFontTx/>
              <a:buChar char="-"/>
            </a:pPr>
            <a:r>
              <a:rPr lang="en-US" sz="3400" dirty="0">
                <a:solidFill>
                  <a:schemeClr val="tx1"/>
                </a:solidFill>
              </a:rPr>
              <a:t>8 different peer-reviewed journal articles regarding different aspects of public health were examined. These articles also showed celebrities’ impact on these public health issues. </a:t>
            </a:r>
          </a:p>
          <a:p>
            <a:pPr marL="342900" indent="-342900">
              <a:buFontTx/>
              <a:buChar char="-"/>
            </a:pPr>
            <a:r>
              <a:rPr lang="en-US" sz="3400" dirty="0">
                <a:solidFill>
                  <a:schemeClr val="tx1"/>
                </a:solidFill>
              </a:rPr>
              <a:t>One article that was examined was titled “</a:t>
            </a:r>
            <a:r>
              <a:rPr lang="en-US" sz="3400" dirty="0">
                <a:solidFill>
                  <a:schemeClr val="tx1"/>
                </a:solidFill>
                <a:effectLst/>
                <a:ea typeface="Times New Roman" panose="02020603050405020304" pitchFamily="18" charset="0"/>
              </a:rPr>
              <a:t>The Impact of a Celebrity Promotional Campaign on the Use of Colon Cancer Screening” </a:t>
            </a:r>
            <a:r>
              <a:rPr lang="en-US" sz="3400" dirty="0">
                <a:solidFill>
                  <a:schemeClr val="tx1"/>
                </a:solidFill>
                <a:effectLst/>
              </a:rPr>
              <a:t> and discussed that after Katie Couric did a promotional campaign about getting colon cancer screenings there was a steady rise in colon cancer screenings after the campaign was released. </a:t>
            </a:r>
          </a:p>
          <a:p>
            <a:pPr marL="342900" indent="-342900">
              <a:buFontTx/>
              <a:buChar char="-"/>
            </a:pPr>
            <a:r>
              <a:rPr lang="en-US" sz="3400" dirty="0">
                <a:solidFill>
                  <a:schemeClr val="tx1"/>
                </a:solidFill>
              </a:rPr>
              <a:t>Another article that was examined was titled “</a:t>
            </a:r>
            <a:r>
              <a:rPr lang="en-US" sz="3400" dirty="0">
                <a:solidFill>
                  <a:schemeClr val="tx1"/>
                </a:solidFill>
                <a:effectLst/>
                <a:ea typeface="Times New Roman" panose="02020603050405020304" pitchFamily="18" charset="0"/>
              </a:rPr>
              <a:t>Cancer Fatalism and Cancer Information Seeking Among Black Women: Examining the Impact of Aretha Franklin’s Death on Cancer Communication Outcomes</a:t>
            </a:r>
            <a:r>
              <a:rPr lang="en-US" sz="3400" dirty="0">
                <a:solidFill>
                  <a:schemeClr val="tx1"/>
                </a:solidFill>
                <a:ea typeface="Times New Roman" panose="02020603050405020304" pitchFamily="18" charset="0"/>
              </a:rPr>
              <a:t>” which discussed the relationship between Aretha Franklin being diagnosed with cancer, and the number of black women becoming educated and informed about cancer increased.</a:t>
            </a:r>
          </a:p>
          <a:p>
            <a:pPr marL="342900" indent="-342900">
              <a:buFontTx/>
              <a:buChar char="-"/>
            </a:pPr>
            <a:r>
              <a:rPr lang="en-US" sz="3400" dirty="0">
                <a:solidFill>
                  <a:schemeClr val="tx1"/>
                </a:solidFill>
                <a:ea typeface="Times New Roman" panose="02020603050405020304" pitchFamily="18" charset="0"/>
              </a:rPr>
              <a:t> An article that wrote about a similar phenomenon was titled “</a:t>
            </a:r>
            <a:r>
              <a:rPr lang="en-US" sz="3400" dirty="0">
                <a:solidFill>
                  <a:schemeClr val="tx1"/>
                </a:solidFill>
                <a:effectLst/>
                <a:ea typeface="Times New Roman" panose="02020603050405020304" pitchFamily="18" charset="0"/>
              </a:rPr>
              <a:t>Selena Gomez, lupus and the Impact of celebrity health disclosure on public awareness.” which reported that when Selena Gomez revealed that she had lupus, the number of Google searches regarding lupus increased dramatically. </a:t>
            </a:r>
          </a:p>
          <a:p>
            <a:pPr marL="342900" indent="-342900">
              <a:buFontTx/>
              <a:buChar char="-"/>
            </a:pPr>
            <a:r>
              <a:rPr lang="en-US" sz="3400" dirty="0">
                <a:solidFill>
                  <a:schemeClr val="tx1"/>
                </a:solidFill>
                <a:ea typeface="Times New Roman" panose="02020603050405020304" pitchFamily="18" charset="0"/>
              </a:rPr>
              <a:t>The article “</a:t>
            </a:r>
            <a:r>
              <a:rPr lang="en-US" sz="3400" dirty="0">
                <a:solidFill>
                  <a:schemeClr val="tx1"/>
                </a:solidFill>
                <a:effectLst/>
                <a:ea typeface="Times New Roman" panose="02020603050405020304" pitchFamily="18" charset="0"/>
              </a:rPr>
              <a:t>The Hugh Jackman Effect—The Impact of Celebrity Health Disclosure on Skin Cancer Awareness” also discussed the phenomenon that when a celebrity has a disease or illness, there is a large increase in awareness regarding the illness.   </a:t>
            </a:r>
          </a:p>
          <a:p>
            <a:pPr marL="342900" indent="-342900">
              <a:buFontTx/>
              <a:buChar char="-"/>
            </a:pPr>
            <a:r>
              <a:rPr lang="en-US" sz="3400" dirty="0">
                <a:solidFill>
                  <a:schemeClr val="tx1"/>
                </a:solidFill>
              </a:rPr>
              <a:t>Another theme among the articles was the impact that celebrities have due to their marketing and social media presence. An article that I researched regarding this theme was titled “</a:t>
            </a:r>
            <a:r>
              <a:rPr lang="en-US" sz="3400" dirty="0">
                <a:solidFill>
                  <a:schemeClr val="tx1"/>
                </a:solidFill>
                <a:effectLst/>
                <a:ea typeface="Times New Roman" panose="02020603050405020304" pitchFamily="18" charset="0"/>
              </a:rPr>
              <a:t>The Impact on Dietary Outcomes of Celebrities and Influencers in Marketing Unhealthy Foods to Children: A Systematic Review and Meta-Analysis</a:t>
            </a:r>
            <a:r>
              <a:rPr lang="en-US" sz="3400" dirty="0">
                <a:solidFill>
                  <a:schemeClr val="tx1"/>
                </a:solidFill>
                <a:ea typeface="Times New Roman" panose="02020603050405020304" pitchFamily="18" charset="0"/>
              </a:rPr>
              <a:t>” which revealed that when celebrities advertise or endorse unhealthy food there was a higher likelihood that children would consume these unhealthy products.</a:t>
            </a:r>
          </a:p>
          <a:p>
            <a:pPr marL="342900" indent="-342900">
              <a:buFontTx/>
              <a:buChar char="-"/>
            </a:pPr>
            <a:r>
              <a:rPr lang="en-US" sz="3400" dirty="0">
                <a:solidFill>
                  <a:schemeClr val="tx1"/>
                </a:solidFill>
                <a:ea typeface="Times New Roman" panose="02020603050405020304" pitchFamily="18" charset="0"/>
              </a:rPr>
              <a:t>An article titled “</a:t>
            </a:r>
            <a:r>
              <a:rPr lang="en-US" sz="3400" dirty="0">
                <a:solidFill>
                  <a:schemeClr val="tx1"/>
                </a:solidFill>
                <a:effectLst/>
                <a:ea typeface="Times New Roman" panose="02020603050405020304" pitchFamily="18" charset="0"/>
              </a:rPr>
              <a:t>Celebrities’ Impact on health-related knowledge, attitudes, behaviors, and status outcomes: protocol for a systematic review, meta-analysis, and meta-regression analysis” examines different aspects of health-related knowledge that celebrities have the ability to impact and what causes the effect that they have.</a:t>
            </a:r>
          </a:p>
          <a:p>
            <a:pPr marL="342900" indent="-342900">
              <a:buFontTx/>
              <a:buChar char="-"/>
            </a:pPr>
            <a:r>
              <a:rPr lang="en-US" sz="3400" dirty="0">
                <a:solidFill>
                  <a:schemeClr val="tx1"/>
                </a:solidFill>
                <a:ea typeface="Times New Roman" panose="02020603050405020304" pitchFamily="18" charset="0"/>
              </a:rPr>
              <a:t>Another field of public health that is impacted by celebrities is mental health. I examined one article titled, “</a:t>
            </a:r>
            <a:r>
              <a:rPr lang="en-US" sz="3400" dirty="0">
                <a:solidFill>
                  <a:schemeClr val="tx1"/>
                </a:solidFill>
                <a:effectLst/>
                <a:ea typeface="Times New Roman" panose="02020603050405020304" pitchFamily="18" charset="0"/>
              </a:rPr>
              <a:t>Impact of celebrity disclosure on mental health-related Stigma.</a:t>
            </a:r>
            <a:r>
              <a:rPr lang="en-US" sz="3400" dirty="0">
                <a:solidFill>
                  <a:schemeClr val="tx1"/>
                </a:solidFill>
                <a:ea typeface="Times New Roman" panose="02020603050405020304" pitchFamily="18" charset="0"/>
              </a:rPr>
              <a:t>” This article explains that in recent times celebrities have been very open with the topic of mental health and personal struggles they may be facing. By opening this topic of conversation, celebrities</a:t>
            </a:r>
          </a:p>
          <a:p>
            <a:pPr marL="342900" indent="-342900">
              <a:buFontTx/>
              <a:buChar char="-"/>
            </a:pPr>
            <a:r>
              <a:rPr lang="en-US" sz="3400" dirty="0">
                <a:solidFill>
                  <a:schemeClr val="tx1"/>
                </a:solidFill>
              </a:rPr>
              <a:t>One of the last articles I included was titled “</a:t>
            </a:r>
            <a:r>
              <a:rPr lang="en-US" sz="3400" dirty="0">
                <a:solidFill>
                  <a:schemeClr val="tx1"/>
                </a:solidFill>
                <a:effectLst/>
                <a:ea typeface="Times New Roman" panose="02020603050405020304" pitchFamily="18" charset="0"/>
              </a:rPr>
              <a:t>). Impact of Celebrity Suicide on Population Mental Health: Mediators, Media, and Mitigation of Contagion</a:t>
            </a:r>
            <a:r>
              <a:rPr lang="en-US" sz="3400" dirty="0">
                <a:solidFill>
                  <a:schemeClr val="tx1"/>
                </a:solidFill>
                <a:ea typeface="Times New Roman" panose="02020603050405020304" pitchFamily="18" charset="0"/>
              </a:rPr>
              <a:t>” which explains that often after a celebrity had committed suicide, in the times following the suicide there is an increase in suicide rates. </a:t>
            </a:r>
            <a:endParaRPr lang="en-US" sz="3400" dirty="0">
              <a:solidFill>
                <a:schemeClr val="tx1"/>
              </a:solidFill>
            </a:endParaRPr>
          </a:p>
        </p:txBody>
      </p:sp>
      <p:sp>
        <p:nvSpPr>
          <p:cNvPr id="6" name="Text Placeholder 5">
            <a:extLst>
              <a:ext uri="{FF2B5EF4-FFF2-40B4-BE49-F238E27FC236}">
                <a16:creationId xmlns:a16="http://schemas.microsoft.com/office/drawing/2014/main" id="{8AFEEE7D-41C4-3B45-BFE6-D61F77CAFF9F}"/>
              </a:ext>
            </a:extLst>
          </p:cNvPr>
          <p:cNvSpPr>
            <a:spLocks noGrp="1"/>
          </p:cNvSpPr>
          <p:nvPr>
            <p:ph type="body" sz="quarter" idx="22"/>
          </p:nvPr>
        </p:nvSpPr>
        <p:spPr>
          <a:xfrm>
            <a:off x="16907639" y="5191137"/>
            <a:ext cx="10048875" cy="754045"/>
          </a:xfrm>
        </p:spPr>
        <p:txBody>
          <a:bodyPr/>
          <a:lstStyle/>
          <a:p>
            <a:pPr algn="ctr"/>
            <a:r>
              <a:rPr lang="en-US" dirty="0">
                <a:latin typeface="Times New Roman" panose="02020603050405020304" pitchFamily="18" charset="0"/>
                <a:cs typeface="Times New Roman" panose="02020603050405020304" pitchFamily="18" charset="0"/>
              </a:rPr>
              <a:t>Materials and Methods</a:t>
            </a:r>
          </a:p>
        </p:txBody>
      </p:sp>
      <p:sp>
        <p:nvSpPr>
          <p:cNvPr id="7" name="Text Placeholder 6">
            <a:extLst>
              <a:ext uri="{FF2B5EF4-FFF2-40B4-BE49-F238E27FC236}">
                <a16:creationId xmlns:a16="http://schemas.microsoft.com/office/drawing/2014/main" id="{AFF5B475-9F52-1146-91E8-20386B9076AF}"/>
              </a:ext>
            </a:extLst>
          </p:cNvPr>
          <p:cNvSpPr>
            <a:spLocks noGrp="1"/>
          </p:cNvSpPr>
          <p:nvPr>
            <p:ph type="body" sz="quarter" idx="23"/>
          </p:nvPr>
        </p:nvSpPr>
        <p:spPr>
          <a:xfrm>
            <a:off x="11460160" y="24561225"/>
            <a:ext cx="21050949" cy="6740285"/>
          </a:xfrm>
        </p:spPr>
        <p:txBody>
          <a:bodyPr/>
          <a:lstStyle/>
          <a:p>
            <a:r>
              <a:rPr lang="en-US" sz="3400" dirty="0">
                <a:solidFill>
                  <a:schemeClr val="tx1"/>
                </a:solidFill>
              </a:rPr>
              <a:t>The results of the literature review revealed that there are many ways in which celebrities can impact public health. Celebrities have the ability to increase conversation about mental health challenges which helps to reduce the stigma surrounding mental health, which makes people feel more comfortable talking about it and seeking any necessary help. Additionally, celebrities have the ability to impact public health due to their presence in the media. Advertisements and promotions that celebrities make both in the form of television ads and ads on social media apps and the internet have a large impact on the food purchases that people make. When celebrities advertise unhealthy food, children are significantly more likely to purchase and consume those unhealthy foods. Another way that celebrities impact public health is by bringing awareness regarding different illnesses and diseases. When a celebrity is openly diagnosed with a disease, there is an increase in awareness and knowledge about the disease shortly after the announcements that they have made. Lastly, celebrities can impact public health by promoting or denouncing certain behaviors or actions. With the influence of social media, celebrities have a much broader reach in society today than they ever had and have a much higher likelihood of being able to influence the public due to this broad reach. </a:t>
            </a:r>
          </a:p>
        </p:txBody>
      </p:sp>
      <p:sp>
        <p:nvSpPr>
          <p:cNvPr id="8" name="Text Placeholder 7">
            <a:extLst>
              <a:ext uri="{FF2B5EF4-FFF2-40B4-BE49-F238E27FC236}">
                <a16:creationId xmlns:a16="http://schemas.microsoft.com/office/drawing/2014/main" id="{BDBE325A-33E3-B441-A039-0C963F23F3C2}"/>
              </a:ext>
            </a:extLst>
          </p:cNvPr>
          <p:cNvSpPr>
            <a:spLocks noGrp="1"/>
          </p:cNvSpPr>
          <p:nvPr>
            <p:ph type="body" sz="quarter" idx="24"/>
          </p:nvPr>
        </p:nvSpPr>
        <p:spPr>
          <a:xfrm>
            <a:off x="16956434" y="23571783"/>
            <a:ext cx="10058400" cy="754045"/>
          </a:xfrm>
        </p:spPr>
        <p:txBody>
          <a:bodyPr/>
          <a:lstStyle/>
          <a:p>
            <a:pPr algn="ctr"/>
            <a:r>
              <a:rPr lang="en-US" dirty="0">
                <a:latin typeface="Times New Roman" panose="02020603050405020304" pitchFamily="18" charset="0"/>
                <a:cs typeface="Times New Roman" panose="02020603050405020304" pitchFamily="18" charset="0"/>
              </a:rPr>
              <a:t>Results</a:t>
            </a:r>
          </a:p>
        </p:txBody>
      </p:sp>
      <p:sp>
        <p:nvSpPr>
          <p:cNvPr id="9" name="Text Placeholder 8">
            <a:extLst>
              <a:ext uri="{FF2B5EF4-FFF2-40B4-BE49-F238E27FC236}">
                <a16:creationId xmlns:a16="http://schemas.microsoft.com/office/drawing/2014/main" id="{027FBB48-301F-E54B-9C0F-B0AF4F8F13C3}"/>
              </a:ext>
            </a:extLst>
          </p:cNvPr>
          <p:cNvSpPr>
            <a:spLocks noGrp="1"/>
          </p:cNvSpPr>
          <p:nvPr>
            <p:ph type="body" sz="quarter" idx="25"/>
          </p:nvPr>
        </p:nvSpPr>
        <p:spPr/>
        <p:txBody>
          <a:bodyPr/>
          <a:lstStyle/>
          <a:p>
            <a:pPr algn="ctr"/>
            <a:r>
              <a:rPr lang="en-US" dirty="0">
                <a:latin typeface="Times New Roman" panose="02020603050405020304" pitchFamily="18" charset="0"/>
                <a:cs typeface="Times New Roman" panose="02020603050405020304" pitchFamily="18" charset="0"/>
              </a:rPr>
              <a:t>Conclusions</a:t>
            </a:r>
          </a:p>
        </p:txBody>
      </p:sp>
      <p:sp>
        <p:nvSpPr>
          <p:cNvPr id="10" name="Text Placeholder 9">
            <a:extLst>
              <a:ext uri="{FF2B5EF4-FFF2-40B4-BE49-F238E27FC236}">
                <a16:creationId xmlns:a16="http://schemas.microsoft.com/office/drawing/2014/main" id="{A84428BB-306F-7648-8365-865D8442AB50}"/>
              </a:ext>
            </a:extLst>
          </p:cNvPr>
          <p:cNvSpPr>
            <a:spLocks noGrp="1"/>
          </p:cNvSpPr>
          <p:nvPr>
            <p:ph type="body" sz="quarter" idx="26"/>
          </p:nvPr>
        </p:nvSpPr>
        <p:spPr>
          <a:xfrm>
            <a:off x="33390292" y="6378481"/>
            <a:ext cx="10047018" cy="11464655"/>
          </a:xfrm>
        </p:spPr>
        <p:txBody>
          <a:bodyPr/>
          <a:lstStyle/>
          <a:p>
            <a:r>
              <a:rPr lang="en-US" sz="3250" dirty="0"/>
              <a:t>After conducting a literature review regarding how celebrities can impact public health, it could be concluded that there are many ways and methods in which celebrities have the ability to impact health. Not only can celebrities have an impact on physical health, but they can also have an impact on mental health. Celebrities can encourage young people to buy and consume unhealthy products more frequently, which has a negative impact on public health. In contrast, celebrities bring awareness to many illnesses and diseases and increase education regarding prevention, symptoms, and treatments for various illnesses and diseases which positively impacts public health. There is also the impact that celebrity suicide has on mental health in communities after a celebrity dies by suicide. In conclusion, celebrities have great power in the media, and depending on what they use their platform for greatly impacts the health of the public. If celebrities use their platform to promote unhealthy foods and practices, public health will suffer, but if they use their influence to teach and expose information and healthy practices, public health will benefit. </a:t>
            </a:r>
          </a:p>
        </p:txBody>
      </p:sp>
      <p:sp>
        <p:nvSpPr>
          <p:cNvPr id="11" name="Text Placeholder 10">
            <a:extLst>
              <a:ext uri="{FF2B5EF4-FFF2-40B4-BE49-F238E27FC236}">
                <a16:creationId xmlns:a16="http://schemas.microsoft.com/office/drawing/2014/main" id="{38D54E99-CD09-EA42-AB77-4AB0DEE80F55}"/>
              </a:ext>
            </a:extLst>
          </p:cNvPr>
          <p:cNvSpPr>
            <a:spLocks noGrp="1"/>
          </p:cNvSpPr>
          <p:nvPr>
            <p:ph type="body" sz="quarter" idx="27"/>
          </p:nvPr>
        </p:nvSpPr>
        <p:spPr>
          <a:xfrm>
            <a:off x="33454782" y="17979823"/>
            <a:ext cx="10047018" cy="754045"/>
          </a:xfrm>
        </p:spPr>
        <p:txBody>
          <a:bodyPr/>
          <a:lstStyle/>
          <a:p>
            <a:pPr algn="ctr"/>
            <a:r>
              <a:rPr lang="en-US" dirty="0">
                <a:latin typeface="Times New Roman" panose="02020603050405020304" pitchFamily="18" charset="0"/>
                <a:cs typeface="Times New Roman" panose="02020603050405020304" pitchFamily="18" charset="0"/>
              </a:rPr>
              <a:t>References</a:t>
            </a:r>
          </a:p>
        </p:txBody>
      </p:sp>
      <p:sp>
        <p:nvSpPr>
          <p:cNvPr id="12" name="Text Placeholder 11">
            <a:extLst>
              <a:ext uri="{FF2B5EF4-FFF2-40B4-BE49-F238E27FC236}">
                <a16:creationId xmlns:a16="http://schemas.microsoft.com/office/drawing/2014/main" id="{D11F3E96-6F91-E14D-AC57-F39AA9727DD5}"/>
              </a:ext>
            </a:extLst>
          </p:cNvPr>
          <p:cNvSpPr>
            <a:spLocks noGrp="1"/>
          </p:cNvSpPr>
          <p:nvPr>
            <p:ph type="body" sz="quarter" idx="28"/>
          </p:nvPr>
        </p:nvSpPr>
        <p:spPr>
          <a:xfrm>
            <a:off x="33356562" y="18733868"/>
            <a:ext cx="10056813" cy="13332858"/>
          </a:xfrm>
        </p:spPr>
        <p:txBody>
          <a:bodyPr/>
          <a:lstStyle/>
          <a:p>
            <a:pPr indent="-457200"/>
            <a:r>
              <a:rPr lang="en-US" sz="2400" dirty="0">
                <a:solidFill>
                  <a:schemeClr val="tx1"/>
                </a:solidFill>
                <a:effectLst/>
                <a:ea typeface="Times New Roman" panose="02020603050405020304" pitchFamily="18" charset="0"/>
              </a:rPr>
              <a:t>Cram, P., </a:t>
            </a:r>
            <a:r>
              <a:rPr lang="en-US" sz="2400" dirty="0" err="1">
                <a:solidFill>
                  <a:schemeClr val="tx1"/>
                </a:solidFill>
                <a:effectLst/>
                <a:ea typeface="Times New Roman" panose="02020603050405020304" pitchFamily="18" charset="0"/>
              </a:rPr>
              <a:t>Fendrick</a:t>
            </a:r>
            <a:r>
              <a:rPr lang="en-US" sz="2400" dirty="0">
                <a:solidFill>
                  <a:schemeClr val="tx1"/>
                </a:solidFill>
                <a:effectLst/>
                <a:ea typeface="Times New Roman" panose="02020603050405020304" pitchFamily="18" charset="0"/>
              </a:rPr>
              <a:t>, A. M., </a:t>
            </a:r>
            <a:r>
              <a:rPr lang="en-US" sz="2400" dirty="0" err="1">
                <a:solidFill>
                  <a:schemeClr val="tx1"/>
                </a:solidFill>
                <a:effectLst/>
                <a:ea typeface="Times New Roman" panose="02020603050405020304" pitchFamily="18" charset="0"/>
              </a:rPr>
              <a:t>Inadomi</a:t>
            </a:r>
            <a:r>
              <a:rPr lang="en-US" sz="2400" dirty="0">
                <a:solidFill>
                  <a:schemeClr val="tx1"/>
                </a:solidFill>
                <a:effectLst/>
                <a:ea typeface="Times New Roman" panose="02020603050405020304" pitchFamily="18" charset="0"/>
              </a:rPr>
              <a:t>, J., Cowen, M. E., Carpenter, D., &amp; </a:t>
            </a:r>
            <a:r>
              <a:rPr lang="en-US" sz="2400" dirty="0" err="1">
                <a:solidFill>
                  <a:schemeClr val="tx1"/>
                </a:solidFill>
                <a:effectLst/>
                <a:ea typeface="Times New Roman" panose="02020603050405020304" pitchFamily="18" charset="0"/>
              </a:rPr>
              <a:t>Vijan</a:t>
            </a:r>
            <a:r>
              <a:rPr lang="en-US" sz="2400" dirty="0">
                <a:solidFill>
                  <a:schemeClr val="tx1"/>
                </a:solidFill>
                <a:effectLst/>
                <a:ea typeface="Times New Roman" panose="02020603050405020304" pitchFamily="18" charset="0"/>
              </a:rPr>
              <a:t>, S. (2003). The Impact of a Celebrity Promotional Campaign on the Use of Colon Cancer Screening. </a:t>
            </a:r>
            <a:r>
              <a:rPr lang="en-US" sz="2400" i="1" dirty="0">
                <a:solidFill>
                  <a:schemeClr val="tx1"/>
                </a:solidFill>
                <a:effectLst/>
                <a:ea typeface="Times New Roman" panose="02020603050405020304" pitchFamily="18" charset="0"/>
              </a:rPr>
              <a:t>Archives of Internal Medicine</a:t>
            </a:r>
            <a:r>
              <a:rPr lang="en-US" sz="2400" dirty="0">
                <a:solidFill>
                  <a:schemeClr val="tx1"/>
                </a:solidFill>
                <a:effectLst/>
                <a:ea typeface="Times New Roman" panose="02020603050405020304" pitchFamily="18" charset="0"/>
              </a:rPr>
              <a:t>, </a:t>
            </a:r>
            <a:r>
              <a:rPr lang="en-US" sz="2400" i="1" dirty="0">
                <a:solidFill>
                  <a:schemeClr val="tx1"/>
                </a:solidFill>
                <a:effectLst/>
                <a:ea typeface="Times New Roman" panose="02020603050405020304" pitchFamily="18" charset="0"/>
              </a:rPr>
              <a:t>163</a:t>
            </a:r>
            <a:r>
              <a:rPr lang="en-US" sz="2400" dirty="0">
                <a:solidFill>
                  <a:schemeClr val="tx1"/>
                </a:solidFill>
                <a:effectLst/>
                <a:ea typeface="Times New Roman" panose="02020603050405020304" pitchFamily="18" charset="0"/>
              </a:rPr>
              <a:t>(13), 1601. </a:t>
            </a:r>
            <a:r>
              <a:rPr lang="en-US" sz="2400" dirty="0">
                <a:solidFill>
                  <a:schemeClr val="tx1"/>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https://doi.org/10.1001/archinte.163.13.1601</a:t>
            </a:r>
            <a:endParaRPr lang="en-US" sz="2400" dirty="0">
              <a:solidFill>
                <a:schemeClr val="tx1"/>
              </a:solidFill>
              <a:effectLst/>
              <a:ea typeface="Times New Roman" panose="02020603050405020304" pitchFamily="18" charset="0"/>
            </a:endParaRPr>
          </a:p>
          <a:p>
            <a:pPr indent="-457200"/>
            <a:r>
              <a:rPr lang="en-US" sz="2400" dirty="0">
                <a:solidFill>
                  <a:srgbClr val="05103E"/>
                </a:solidFill>
                <a:effectLst/>
                <a:ea typeface="Times New Roman" panose="02020603050405020304" pitchFamily="18" charset="0"/>
              </a:rPr>
              <a:t>Francis, D. B., &amp; Zelaya, C. M. (2020). Cancer Fatalism and Cancer Information Seeking Among Black Women: Examining the Impact of Aretha Franklin’s Death on Cancer Communication Outcomes. </a:t>
            </a:r>
            <a:r>
              <a:rPr lang="en-US" sz="2400" i="1" dirty="0">
                <a:solidFill>
                  <a:srgbClr val="05103E"/>
                </a:solidFill>
                <a:effectLst/>
                <a:ea typeface="Times New Roman" panose="02020603050405020304" pitchFamily="18" charset="0"/>
              </a:rPr>
              <a:t>Journal of Cancer Education</a:t>
            </a:r>
            <a:r>
              <a:rPr lang="en-US" sz="2400" dirty="0">
                <a:solidFill>
                  <a:srgbClr val="05103E"/>
                </a:solidFill>
                <a:effectLst/>
                <a:ea typeface="Times New Roman" panose="02020603050405020304" pitchFamily="18" charset="0"/>
              </a:rPr>
              <a:t>, </a:t>
            </a:r>
            <a:r>
              <a:rPr lang="en-US" sz="2400" i="1" dirty="0">
                <a:solidFill>
                  <a:srgbClr val="05103E"/>
                </a:solidFill>
                <a:effectLst/>
                <a:ea typeface="Times New Roman" panose="02020603050405020304" pitchFamily="18" charset="0"/>
              </a:rPr>
              <a:t>36</a:t>
            </a:r>
            <a:r>
              <a:rPr lang="en-US" sz="2400" dirty="0">
                <a:solidFill>
                  <a:srgbClr val="05103E"/>
                </a:solidFill>
                <a:effectLst/>
                <a:ea typeface="Times New Roman" panose="02020603050405020304" pitchFamily="18" charset="0"/>
              </a:rPr>
              <a:t>(4), 763–768. </a:t>
            </a:r>
            <a:r>
              <a:rPr lang="en-US" sz="2400" dirty="0">
                <a:solidFill>
                  <a:srgbClr val="1155CC"/>
                </a:solidFill>
                <a:effectLst/>
                <a:ea typeface="Times New Roman" panose="02020603050405020304" pitchFamily="18" charset="0"/>
                <a:hlinkClick r:id="rId3"/>
              </a:rPr>
              <a:t>https://doi.org/10.1007/s13187-020-01701-9</a:t>
            </a:r>
            <a:endParaRPr lang="en-US" sz="2400" dirty="0">
              <a:effectLst/>
              <a:ea typeface="Calibri" panose="020F0502020204030204" pitchFamily="34" charset="0"/>
            </a:endParaRPr>
          </a:p>
          <a:p>
            <a:pPr indent="-457200"/>
            <a:r>
              <a:rPr lang="en-US" sz="2400" dirty="0">
                <a:solidFill>
                  <a:srgbClr val="05103E"/>
                </a:solidFill>
                <a:effectLst/>
                <a:ea typeface="Times New Roman" panose="02020603050405020304" pitchFamily="18" charset="0"/>
              </a:rPr>
              <a:t>Gronholm, P. C., &amp; Thornicroft, G. (2022). Impact of celebrity disclosure on mental health-related stigma. </a:t>
            </a:r>
            <a:r>
              <a:rPr lang="en-US" sz="2400" i="1" dirty="0">
                <a:solidFill>
                  <a:srgbClr val="05103E"/>
                </a:solidFill>
                <a:effectLst/>
                <a:ea typeface="Times New Roman" panose="02020603050405020304" pitchFamily="18" charset="0"/>
              </a:rPr>
              <a:t>Epidemiology and Psychiatric Sciences</a:t>
            </a:r>
            <a:r>
              <a:rPr lang="en-US" sz="2400" dirty="0">
                <a:solidFill>
                  <a:srgbClr val="05103E"/>
                </a:solidFill>
                <a:effectLst/>
                <a:ea typeface="Times New Roman" panose="02020603050405020304" pitchFamily="18" charset="0"/>
              </a:rPr>
              <a:t>, </a:t>
            </a:r>
            <a:r>
              <a:rPr lang="en-US" sz="2400" i="1" dirty="0">
                <a:solidFill>
                  <a:srgbClr val="05103E"/>
                </a:solidFill>
                <a:effectLst/>
                <a:ea typeface="Times New Roman" panose="02020603050405020304" pitchFamily="18" charset="0"/>
              </a:rPr>
              <a:t>31</a:t>
            </a:r>
            <a:r>
              <a:rPr lang="en-US" sz="2400" dirty="0">
                <a:solidFill>
                  <a:srgbClr val="05103E"/>
                </a:solidFill>
                <a:effectLst/>
                <a:ea typeface="Times New Roman" panose="02020603050405020304" pitchFamily="18" charset="0"/>
              </a:rPr>
              <a:t>. </a:t>
            </a:r>
            <a:r>
              <a:rPr lang="en-US" sz="2400" dirty="0">
                <a:solidFill>
                  <a:srgbClr val="1155CC"/>
                </a:solidFill>
                <a:effectLst/>
                <a:ea typeface="Times New Roman" panose="02020603050405020304" pitchFamily="18" charset="0"/>
                <a:hlinkClick r:id="rId4"/>
              </a:rPr>
              <a:t>https://doi.org/10.1017/s2045796022000488</a:t>
            </a:r>
            <a:endParaRPr lang="en-US" sz="2400" dirty="0">
              <a:effectLst/>
              <a:ea typeface="Calibri" panose="020F0502020204030204" pitchFamily="34" charset="0"/>
            </a:endParaRPr>
          </a:p>
          <a:p>
            <a:pPr indent="-457200"/>
            <a:r>
              <a:rPr lang="en-US" sz="2400" dirty="0">
                <a:solidFill>
                  <a:srgbClr val="05103E"/>
                </a:solidFill>
                <a:effectLst/>
                <a:ea typeface="Times New Roman" panose="02020603050405020304" pitchFamily="18" charset="0"/>
              </a:rPr>
              <a:t>Hoffman, S. J., Mansoor, Y., Natt, N., </a:t>
            </a:r>
            <a:r>
              <a:rPr lang="en-US" sz="2400" dirty="0" err="1">
                <a:solidFill>
                  <a:srgbClr val="05103E"/>
                </a:solidFill>
                <a:effectLst/>
                <a:ea typeface="Times New Roman" panose="02020603050405020304" pitchFamily="18" charset="0"/>
              </a:rPr>
              <a:t>Sritharan</a:t>
            </a:r>
            <a:r>
              <a:rPr lang="en-US" sz="2400" dirty="0">
                <a:solidFill>
                  <a:srgbClr val="05103E"/>
                </a:solidFill>
                <a:effectLst/>
                <a:ea typeface="Times New Roman" panose="02020603050405020304" pitchFamily="18" charset="0"/>
              </a:rPr>
              <a:t>, L., </a:t>
            </a:r>
            <a:r>
              <a:rPr lang="en-US" sz="2400" dirty="0" err="1">
                <a:solidFill>
                  <a:srgbClr val="05103E"/>
                </a:solidFill>
                <a:effectLst/>
                <a:ea typeface="Times New Roman" panose="02020603050405020304" pitchFamily="18" charset="0"/>
              </a:rPr>
              <a:t>Belluz</a:t>
            </a:r>
            <a:r>
              <a:rPr lang="en-US" sz="2400" dirty="0">
                <a:solidFill>
                  <a:srgbClr val="05103E"/>
                </a:solidFill>
                <a:effectLst/>
                <a:ea typeface="Times New Roman" panose="02020603050405020304" pitchFamily="18" charset="0"/>
              </a:rPr>
              <a:t>, J., Caulfield, T., Freedhoff, Y., </a:t>
            </a:r>
            <a:r>
              <a:rPr lang="en-US" sz="2400" dirty="0" err="1">
                <a:solidFill>
                  <a:srgbClr val="05103E"/>
                </a:solidFill>
                <a:effectLst/>
                <a:ea typeface="Times New Roman" panose="02020603050405020304" pitchFamily="18" charset="0"/>
              </a:rPr>
              <a:t>Lavis</a:t>
            </a:r>
            <a:r>
              <a:rPr lang="en-US" sz="2400" dirty="0">
                <a:solidFill>
                  <a:srgbClr val="05103E"/>
                </a:solidFill>
                <a:effectLst/>
                <a:ea typeface="Times New Roman" panose="02020603050405020304" pitchFamily="18" charset="0"/>
              </a:rPr>
              <a:t>, J. N., &amp; Sharma, A. M. (2017). Celebrities’ impact on health-related knowledge, attitudes, behaviors, and status outcomes: protocol for a systematic review, meta-analysis, and meta-regression analysis. </a:t>
            </a:r>
            <a:r>
              <a:rPr lang="en-US" sz="2400" i="1" dirty="0">
                <a:solidFill>
                  <a:srgbClr val="05103E"/>
                </a:solidFill>
                <a:effectLst/>
                <a:ea typeface="Times New Roman" panose="02020603050405020304" pitchFamily="18" charset="0"/>
              </a:rPr>
              <a:t>Systematic Reviews</a:t>
            </a:r>
            <a:r>
              <a:rPr lang="en-US" sz="2400" dirty="0">
                <a:solidFill>
                  <a:srgbClr val="05103E"/>
                </a:solidFill>
                <a:effectLst/>
                <a:ea typeface="Times New Roman" panose="02020603050405020304" pitchFamily="18" charset="0"/>
              </a:rPr>
              <a:t>, </a:t>
            </a:r>
            <a:r>
              <a:rPr lang="en-US" sz="2400" i="1" dirty="0">
                <a:solidFill>
                  <a:srgbClr val="05103E"/>
                </a:solidFill>
                <a:effectLst/>
                <a:ea typeface="Times New Roman" panose="02020603050405020304" pitchFamily="18" charset="0"/>
              </a:rPr>
              <a:t>6</a:t>
            </a:r>
            <a:r>
              <a:rPr lang="en-US" sz="2400" dirty="0">
                <a:solidFill>
                  <a:srgbClr val="05103E"/>
                </a:solidFill>
                <a:effectLst/>
                <a:ea typeface="Times New Roman" panose="02020603050405020304" pitchFamily="18" charset="0"/>
              </a:rPr>
              <a:t>(1). </a:t>
            </a:r>
            <a:r>
              <a:rPr lang="en-US" sz="2400" dirty="0">
                <a:solidFill>
                  <a:srgbClr val="1155CC"/>
                </a:solidFill>
                <a:effectLst/>
                <a:ea typeface="Times New Roman" panose="02020603050405020304" pitchFamily="18" charset="0"/>
                <a:hlinkClick r:id="rId5"/>
              </a:rPr>
              <a:t>https://doi.org/10.1186/s13643-016-0395-1</a:t>
            </a:r>
            <a:endParaRPr lang="en-US" sz="2400" dirty="0">
              <a:effectLst/>
              <a:ea typeface="Calibri" panose="020F0502020204030204" pitchFamily="34" charset="0"/>
            </a:endParaRPr>
          </a:p>
          <a:p>
            <a:pPr indent="-457200"/>
            <a:r>
              <a:rPr lang="en-US" sz="2400" dirty="0">
                <a:solidFill>
                  <a:srgbClr val="05103E"/>
                </a:solidFill>
                <a:effectLst/>
                <a:ea typeface="Times New Roman" panose="02020603050405020304" pitchFamily="18" charset="0"/>
              </a:rPr>
              <a:t>Menon, V., </a:t>
            </a:r>
            <a:r>
              <a:rPr lang="en-US" sz="2400" dirty="0" err="1">
                <a:solidFill>
                  <a:srgbClr val="05103E"/>
                </a:solidFill>
                <a:effectLst/>
                <a:ea typeface="Times New Roman" panose="02020603050405020304" pitchFamily="18" charset="0"/>
              </a:rPr>
              <a:t>Padhy</a:t>
            </a:r>
            <a:r>
              <a:rPr lang="en-US" sz="2400" dirty="0">
                <a:solidFill>
                  <a:srgbClr val="05103E"/>
                </a:solidFill>
                <a:effectLst/>
                <a:ea typeface="Times New Roman" panose="02020603050405020304" pitchFamily="18" charset="0"/>
              </a:rPr>
              <a:t>, S. K., </a:t>
            </a:r>
            <a:r>
              <a:rPr lang="en-US" sz="2400" dirty="0" err="1">
                <a:solidFill>
                  <a:srgbClr val="05103E"/>
                </a:solidFill>
                <a:effectLst/>
                <a:ea typeface="Times New Roman" panose="02020603050405020304" pitchFamily="18" charset="0"/>
              </a:rPr>
              <a:t>Ransing</a:t>
            </a:r>
            <a:r>
              <a:rPr lang="en-US" sz="2400" dirty="0">
                <a:solidFill>
                  <a:srgbClr val="05103E"/>
                </a:solidFill>
                <a:effectLst/>
                <a:ea typeface="Times New Roman" panose="02020603050405020304" pitchFamily="18" charset="0"/>
              </a:rPr>
              <a:t>, R., Kar, S. K., &amp; Arafat, S. Y. (2020). Impact of Celebrity Suicide on Population Mental Health: Mediators, Media, and Mitigation of Contagion. </a:t>
            </a:r>
            <a:r>
              <a:rPr lang="en-US" sz="2400" i="1" dirty="0">
                <a:solidFill>
                  <a:srgbClr val="05103E"/>
                </a:solidFill>
                <a:effectLst/>
                <a:ea typeface="Times New Roman" panose="02020603050405020304" pitchFamily="18" charset="0"/>
              </a:rPr>
              <a:t>Indian Journal of Psychological Medicine</a:t>
            </a:r>
            <a:r>
              <a:rPr lang="en-US" sz="2400" dirty="0">
                <a:solidFill>
                  <a:srgbClr val="05103E"/>
                </a:solidFill>
                <a:effectLst/>
                <a:ea typeface="Times New Roman" panose="02020603050405020304" pitchFamily="18" charset="0"/>
              </a:rPr>
              <a:t>, </a:t>
            </a:r>
            <a:r>
              <a:rPr lang="en-US" sz="2400" i="1" dirty="0">
                <a:solidFill>
                  <a:srgbClr val="05103E"/>
                </a:solidFill>
                <a:effectLst/>
                <a:ea typeface="Times New Roman" panose="02020603050405020304" pitchFamily="18" charset="0"/>
              </a:rPr>
              <a:t>42</a:t>
            </a:r>
            <a:r>
              <a:rPr lang="en-US" sz="2400" dirty="0">
                <a:solidFill>
                  <a:srgbClr val="05103E"/>
                </a:solidFill>
                <a:effectLst/>
                <a:ea typeface="Times New Roman" panose="02020603050405020304" pitchFamily="18" charset="0"/>
              </a:rPr>
              <a:t>(6), 588–590. </a:t>
            </a:r>
            <a:r>
              <a:rPr lang="en-US" sz="2400" dirty="0">
                <a:solidFill>
                  <a:srgbClr val="1155CC"/>
                </a:solidFill>
                <a:effectLst/>
                <a:ea typeface="Times New Roman" panose="02020603050405020304" pitchFamily="18" charset="0"/>
                <a:hlinkClick r:id="rId6"/>
              </a:rPr>
              <a:t>https://doi.org/10.1177/0253717620962446</a:t>
            </a:r>
            <a:endParaRPr lang="en-US" sz="2400" dirty="0">
              <a:effectLst/>
              <a:ea typeface="Calibri" panose="020F0502020204030204" pitchFamily="34" charset="0"/>
            </a:endParaRPr>
          </a:p>
          <a:p>
            <a:pPr indent="-457200"/>
            <a:r>
              <a:rPr lang="en-US" sz="2400" dirty="0">
                <a:solidFill>
                  <a:srgbClr val="05103E"/>
                </a:solidFill>
                <a:effectLst/>
                <a:ea typeface="Times New Roman" panose="02020603050405020304" pitchFamily="18" charset="0"/>
              </a:rPr>
              <a:t>Packer, J., Russell, S. J., </a:t>
            </a:r>
            <a:r>
              <a:rPr lang="en-US" sz="2400" dirty="0" err="1">
                <a:solidFill>
                  <a:srgbClr val="05103E"/>
                </a:solidFill>
                <a:effectLst/>
                <a:ea typeface="Times New Roman" panose="02020603050405020304" pitchFamily="18" charset="0"/>
              </a:rPr>
              <a:t>Siovolgyi</a:t>
            </a:r>
            <a:r>
              <a:rPr lang="en-US" sz="2400" dirty="0">
                <a:solidFill>
                  <a:srgbClr val="05103E"/>
                </a:solidFill>
                <a:effectLst/>
                <a:ea typeface="Times New Roman" panose="02020603050405020304" pitchFamily="18" charset="0"/>
              </a:rPr>
              <a:t>, G., McLaren, K., Stansfield, C., Viner, R. M., &amp; Croker, H. (2022). The Impact on Dietary Outcomes of Celebrities and Influencers in Marketing Unhealthy Foods to Children: A Systematic Review and Meta-Analysis. </a:t>
            </a:r>
            <a:r>
              <a:rPr lang="en-US" sz="2400" i="1" dirty="0">
                <a:solidFill>
                  <a:srgbClr val="05103E"/>
                </a:solidFill>
                <a:effectLst/>
                <a:ea typeface="Times New Roman" panose="02020603050405020304" pitchFamily="18" charset="0"/>
              </a:rPr>
              <a:t>Nutrients</a:t>
            </a:r>
            <a:r>
              <a:rPr lang="en-US" sz="2400" dirty="0">
                <a:solidFill>
                  <a:srgbClr val="05103E"/>
                </a:solidFill>
                <a:effectLst/>
                <a:ea typeface="Times New Roman" panose="02020603050405020304" pitchFamily="18" charset="0"/>
              </a:rPr>
              <a:t>, </a:t>
            </a:r>
            <a:r>
              <a:rPr lang="en-US" sz="2400" i="1" dirty="0">
                <a:solidFill>
                  <a:srgbClr val="05103E"/>
                </a:solidFill>
                <a:effectLst/>
                <a:ea typeface="Times New Roman" panose="02020603050405020304" pitchFamily="18" charset="0"/>
              </a:rPr>
              <a:t>14</a:t>
            </a:r>
            <a:r>
              <a:rPr lang="en-US" sz="2400" dirty="0">
                <a:solidFill>
                  <a:srgbClr val="05103E"/>
                </a:solidFill>
                <a:effectLst/>
                <a:ea typeface="Times New Roman" panose="02020603050405020304" pitchFamily="18" charset="0"/>
              </a:rPr>
              <a:t>(3), 434. </a:t>
            </a:r>
            <a:r>
              <a:rPr lang="en-US" sz="2400" dirty="0">
                <a:solidFill>
                  <a:srgbClr val="1155CC"/>
                </a:solidFill>
                <a:effectLst/>
                <a:ea typeface="Times New Roman" panose="02020603050405020304" pitchFamily="18" charset="0"/>
                <a:hlinkClick r:id="rId7"/>
              </a:rPr>
              <a:t>https://doi.org/10.3390/nu14030434</a:t>
            </a:r>
            <a:endParaRPr lang="en-US" sz="2400" dirty="0">
              <a:effectLst/>
              <a:ea typeface="Calibri" panose="020F0502020204030204" pitchFamily="34" charset="0"/>
            </a:endParaRPr>
          </a:p>
          <a:p>
            <a:pPr indent="-457200"/>
            <a:r>
              <a:rPr lang="en-US" sz="2400" dirty="0" err="1">
                <a:solidFill>
                  <a:srgbClr val="05103E"/>
                </a:solidFill>
                <a:effectLst/>
                <a:ea typeface="Times New Roman" panose="02020603050405020304" pitchFamily="18" charset="0"/>
              </a:rPr>
              <a:t>Rahmani</a:t>
            </a:r>
            <a:r>
              <a:rPr lang="en-US" sz="2400" dirty="0">
                <a:solidFill>
                  <a:srgbClr val="05103E"/>
                </a:solidFill>
                <a:effectLst/>
                <a:ea typeface="Times New Roman" panose="02020603050405020304" pitchFamily="18" charset="0"/>
              </a:rPr>
              <a:t>, G. (2017). Selena Gomez, lupus and the impact of celebrity health disclosure on public awareness. </a:t>
            </a:r>
            <a:r>
              <a:rPr lang="en-US" sz="2400" i="1" dirty="0">
                <a:solidFill>
                  <a:srgbClr val="05103E"/>
                </a:solidFill>
                <a:effectLst/>
                <a:ea typeface="Times New Roman" panose="02020603050405020304" pitchFamily="18" charset="0"/>
              </a:rPr>
              <a:t>Lupus</a:t>
            </a:r>
            <a:r>
              <a:rPr lang="en-US" sz="2400" dirty="0">
                <a:solidFill>
                  <a:srgbClr val="05103E"/>
                </a:solidFill>
                <a:effectLst/>
                <a:ea typeface="Times New Roman" panose="02020603050405020304" pitchFamily="18" charset="0"/>
              </a:rPr>
              <a:t>, </a:t>
            </a:r>
            <a:r>
              <a:rPr lang="en-US" sz="2400" i="1" dirty="0">
                <a:solidFill>
                  <a:srgbClr val="05103E"/>
                </a:solidFill>
                <a:effectLst/>
                <a:ea typeface="Times New Roman" panose="02020603050405020304" pitchFamily="18" charset="0"/>
              </a:rPr>
              <a:t>27</a:t>
            </a:r>
            <a:r>
              <a:rPr lang="en-US" sz="2400" dirty="0">
                <a:solidFill>
                  <a:srgbClr val="05103E"/>
                </a:solidFill>
                <a:effectLst/>
                <a:ea typeface="Times New Roman" panose="02020603050405020304" pitchFamily="18" charset="0"/>
              </a:rPr>
              <a:t>(6), 1045–1046. </a:t>
            </a:r>
            <a:r>
              <a:rPr lang="en-US" sz="2400" dirty="0">
                <a:solidFill>
                  <a:srgbClr val="1155CC"/>
                </a:solidFill>
                <a:effectLst/>
                <a:ea typeface="Times New Roman" panose="02020603050405020304" pitchFamily="18" charset="0"/>
                <a:hlinkClick r:id="rId8"/>
              </a:rPr>
              <a:t>https://doi.org/10.1177/0961203317742714</a:t>
            </a:r>
            <a:endParaRPr lang="en-US" sz="2400" dirty="0">
              <a:effectLst/>
              <a:ea typeface="Calibri" panose="020F0502020204030204" pitchFamily="34" charset="0"/>
            </a:endParaRPr>
          </a:p>
          <a:p>
            <a:pPr indent="-457200"/>
            <a:r>
              <a:rPr lang="en-US" sz="2400" dirty="0" err="1">
                <a:solidFill>
                  <a:srgbClr val="05103E"/>
                </a:solidFill>
                <a:effectLst/>
                <a:ea typeface="Times New Roman" panose="02020603050405020304" pitchFamily="18" charset="0"/>
              </a:rPr>
              <a:t>Rahmani</a:t>
            </a:r>
            <a:r>
              <a:rPr lang="en-US" sz="2400" dirty="0">
                <a:solidFill>
                  <a:srgbClr val="05103E"/>
                </a:solidFill>
                <a:effectLst/>
                <a:ea typeface="Times New Roman" panose="02020603050405020304" pitchFamily="18" charset="0"/>
              </a:rPr>
              <a:t>, G., McArdle, A., &amp; Kelly, J. L. (2018). The Hugh Jackman Effect—The Impact of Celebrity Health Disclosure on Skin Cancer Awareness. </a:t>
            </a:r>
            <a:r>
              <a:rPr lang="en-US" sz="2400" i="1" dirty="0">
                <a:solidFill>
                  <a:srgbClr val="05103E"/>
                </a:solidFill>
                <a:effectLst/>
                <a:ea typeface="Times New Roman" panose="02020603050405020304" pitchFamily="18" charset="0"/>
              </a:rPr>
              <a:t>Dermatologic Surgery</a:t>
            </a:r>
            <a:r>
              <a:rPr lang="en-US" sz="2400" dirty="0">
                <a:solidFill>
                  <a:srgbClr val="05103E"/>
                </a:solidFill>
                <a:effectLst/>
                <a:ea typeface="Times New Roman" panose="02020603050405020304" pitchFamily="18" charset="0"/>
              </a:rPr>
              <a:t>, </a:t>
            </a:r>
            <a:r>
              <a:rPr lang="en-US" sz="2400" i="1" dirty="0">
                <a:solidFill>
                  <a:srgbClr val="05103E"/>
                </a:solidFill>
                <a:effectLst/>
                <a:ea typeface="Times New Roman" panose="02020603050405020304" pitchFamily="18" charset="0"/>
              </a:rPr>
              <a:t>44</a:t>
            </a:r>
            <a:r>
              <a:rPr lang="en-US" sz="2400" dirty="0">
                <a:solidFill>
                  <a:srgbClr val="05103E"/>
                </a:solidFill>
                <a:effectLst/>
                <a:ea typeface="Times New Roman" panose="02020603050405020304" pitchFamily="18" charset="0"/>
              </a:rPr>
              <a:t>(7), 1039–1040. </a:t>
            </a:r>
            <a:r>
              <a:rPr lang="en-US" sz="2400" u="sng" dirty="0">
                <a:solidFill>
                  <a:srgbClr val="0000FF"/>
                </a:solidFill>
                <a:effectLst/>
                <a:ea typeface="Times New Roman" panose="02020603050405020304" pitchFamily="18" charset="0"/>
                <a:hlinkClick r:id="rId9"/>
              </a:rPr>
              <a:t>https://doi.org/10.1097/dss.0000000000001348</a:t>
            </a:r>
            <a:endParaRPr lang="en-US" sz="2400" dirty="0">
              <a:effectLst/>
              <a:ea typeface="Calibri" panose="020F0502020204030204" pitchFamily="34" charset="0"/>
            </a:endParaRPr>
          </a:p>
          <a:p>
            <a:pPr indent="-457200">
              <a:buFontTx/>
              <a:buChar char="-"/>
            </a:pPr>
            <a:endParaRPr lang="en-US" sz="2400" dirty="0">
              <a:solidFill>
                <a:schemeClr val="tx1"/>
              </a:solidFill>
              <a:effectLst/>
              <a:ea typeface="Calibri" panose="020F0502020204030204" pitchFamily="34" charset="0"/>
            </a:endParaRPr>
          </a:p>
          <a:p>
            <a:endParaRPr lang="en-US" dirty="0">
              <a:solidFill>
                <a:schemeClr val="tx1"/>
              </a:solidFill>
            </a:endParaRPr>
          </a:p>
        </p:txBody>
      </p:sp>
      <p:sp>
        <p:nvSpPr>
          <p:cNvPr id="15" name="Text Placeholder 14">
            <a:extLst>
              <a:ext uri="{FF2B5EF4-FFF2-40B4-BE49-F238E27FC236}">
                <a16:creationId xmlns:a16="http://schemas.microsoft.com/office/drawing/2014/main" id="{E88D1D93-1749-134C-B259-6CB1F13ABE6B}"/>
              </a:ext>
            </a:extLst>
          </p:cNvPr>
          <p:cNvSpPr>
            <a:spLocks noGrp="1"/>
          </p:cNvSpPr>
          <p:nvPr>
            <p:ph type="body" sz="quarter" idx="96"/>
          </p:nvPr>
        </p:nvSpPr>
        <p:spPr>
          <a:xfrm>
            <a:off x="557893" y="22760545"/>
            <a:ext cx="10056813" cy="6986506"/>
          </a:xfrm>
        </p:spPr>
        <p:txBody>
          <a:bodyPr/>
          <a:lstStyle/>
          <a:p>
            <a:pPr marL="457200" indent="-457200">
              <a:buFontTx/>
              <a:buChar char="-"/>
            </a:pPr>
            <a:r>
              <a:rPr lang="en-US" sz="4000" dirty="0"/>
              <a:t>To conduct a literature review that examines the different ways in which celebrities have the ability to impact public health. </a:t>
            </a:r>
          </a:p>
          <a:p>
            <a:pPr marL="457200" indent="-457200">
              <a:buFontTx/>
              <a:buChar char="-"/>
            </a:pPr>
            <a:r>
              <a:rPr lang="en-US" sz="4000" dirty="0"/>
              <a:t>To examines different fields of public health that can be impacted by the influence of celebrities </a:t>
            </a:r>
          </a:p>
          <a:p>
            <a:pPr marL="457200" indent="-457200">
              <a:buFontTx/>
              <a:buChar char="-"/>
            </a:pPr>
            <a:r>
              <a:rPr lang="en-US" sz="4000" dirty="0"/>
              <a:t>To determine whether or not celebrities can have a positive impact on public health </a:t>
            </a:r>
          </a:p>
          <a:p>
            <a:pPr marL="457200" indent="-457200">
              <a:buFontTx/>
              <a:buChar char="-"/>
            </a:pPr>
            <a:r>
              <a:rPr lang="en-US" sz="4000" dirty="0"/>
              <a:t>To determine whether or not celebrities can have a negative impact on public health </a:t>
            </a:r>
          </a:p>
        </p:txBody>
      </p:sp>
      <p:sp>
        <p:nvSpPr>
          <p:cNvPr id="16" name="Text Placeholder 15">
            <a:extLst>
              <a:ext uri="{FF2B5EF4-FFF2-40B4-BE49-F238E27FC236}">
                <a16:creationId xmlns:a16="http://schemas.microsoft.com/office/drawing/2014/main" id="{06B6F172-D328-DF42-880A-89E335C89DF1}"/>
              </a:ext>
            </a:extLst>
          </p:cNvPr>
          <p:cNvSpPr>
            <a:spLocks noGrp="1"/>
          </p:cNvSpPr>
          <p:nvPr>
            <p:ph type="body" sz="quarter" idx="150"/>
          </p:nvPr>
        </p:nvSpPr>
        <p:spPr/>
        <p:txBody>
          <a:bodyPr/>
          <a:lstStyle/>
          <a:p>
            <a:r>
              <a:rPr lang="en-US" dirty="0">
                <a:latin typeface="Times New Roman" panose="02020603050405020304" pitchFamily="18" charset="0"/>
                <a:cs typeface="Times New Roman" panose="02020603050405020304" pitchFamily="18" charset="0"/>
              </a:rPr>
              <a:t>Department of Health Sciences, Sacred Heart University, Fairfield, CT, USA </a:t>
            </a:r>
          </a:p>
        </p:txBody>
      </p:sp>
      <p:sp>
        <p:nvSpPr>
          <p:cNvPr id="17" name="Text Placeholder 16">
            <a:extLst>
              <a:ext uri="{FF2B5EF4-FFF2-40B4-BE49-F238E27FC236}">
                <a16:creationId xmlns:a16="http://schemas.microsoft.com/office/drawing/2014/main" id="{151933EC-B042-8942-9D9C-760FADF42540}"/>
              </a:ext>
            </a:extLst>
          </p:cNvPr>
          <p:cNvSpPr>
            <a:spLocks noGrp="1"/>
          </p:cNvSpPr>
          <p:nvPr>
            <p:ph type="body" sz="quarter" idx="15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Bridget O’Donnell</a:t>
            </a:r>
          </a:p>
        </p:txBody>
      </p:sp>
      <p:sp>
        <p:nvSpPr>
          <p:cNvPr id="18" name="Text Placeholder 17">
            <a:extLst>
              <a:ext uri="{FF2B5EF4-FFF2-40B4-BE49-F238E27FC236}">
                <a16:creationId xmlns:a16="http://schemas.microsoft.com/office/drawing/2014/main" id="{4D173F97-16EA-804F-A097-81BA0AA49E2D}"/>
              </a:ext>
            </a:extLst>
          </p:cNvPr>
          <p:cNvSpPr>
            <a:spLocks noGrp="1"/>
          </p:cNvSpPr>
          <p:nvPr>
            <p:ph type="body" sz="quarter" idx="153"/>
          </p:nvPr>
        </p:nvSpPr>
        <p:spPr/>
        <p:txBody>
          <a:bodyPr/>
          <a:lstStyle/>
          <a:p>
            <a:r>
              <a:rPr lang="en-US" dirty="0">
                <a:latin typeface="Times New Roman" panose="02020603050405020304" pitchFamily="18" charset="0"/>
                <a:cs typeface="Times New Roman" panose="02020603050405020304" pitchFamily="18" charset="0"/>
              </a:rPr>
              <a:t>Celebrity Ability to Impact Public Health</a:t>
            </a:r>
          </a:p>
        </p:txBody>
      </p:sp>
      <p:pic>
        <p:nvPicPr>
          <p:cNvPr id="23" name="Picture 22" descr="Text&#10;&#10;Description automatically generated">
            <a:extLst>
              <a:ext uri="{FF2B5EF4-FFF2-40B4-BE49-F238E27FC236}">
                <a16:creationId xmlns:a16="http://schemas.microsoft.com/office/drawing/2014/main" id="{98AD2E43-E199-B4E8-E0E8-B9A5FD822F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122994" y="1141872"/>
            <a:ext cx="5689600" cy="1917700"/>
          </a:xfrm>
          <a:prstGeom prst="rect">
            <a:avLst/>
          </a:prstGeom>
        </p:spPr>
      </p:pic>
      <p:pic>
        <p:nvPicPr>
          <p:cNvPr id="25" name="Picture 24" descr="Text&#10;&#10;Description automatically generated">
            <a:extLst>
              <a:ext uri="{FF2B5EF4-FFF2-40B4-BE49-F238E27FC236}">
                <a16:creationId xmlns:a16="http://schemas.microsoft.com/office/drawing/2014/main" id="{18C7C6CC-CDD8-7C3F-738D-A3B134352B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8606" y="1278850"/>
            <a:ext cx="5689600" cy="1917700"/>
          </a:xfrm>
          <a:prstGeom prst="rect">
            <a:avLst/>
          </a:prstGeom>
        </p:spPr>
      </p:pic>
    </p:spTree>
    <p:extLst>
      <p:ext uri="{BB962C8B-B14F-4D97-AF65-F5344CB8AC3E}">
        <p14:creationId xmlns:p14="http://schemas.microsoft.com/office/powerpoint/2010/main" val="3727187881"/>
      </p:ext>
    </p:extLst>
  </p:cSld>
  <p:clrMapOvr>
    <a:masterClrMapping/>
  </p:clrMapOvr>
</p:sld>
</file>

<file path=ppt/theme/theme1.xml><?xml version="1.0" encoding="utf-8"?>
<a:theme xmlns:a="http://schemas.openxmlformats.org/drawingml/2006/main" name="36x48-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3639</TotalTime>
  <Words>1590</Words>
  <Application>Microsoft Macintosh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Wingdings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O'Donnell, Bridget M.</cp:lastModifiedBy>
  <cp:revision>75</cp:revision>
  <dcterms:created xsi:type="dcterms:W3CDTF">2012-02-03T19:11:35Z</dcterms:created>
  <dcterms:modified xsi:type="dcterms:W3CDTF">2023-04-19T19:35:03Z</dcterms:modified>
  <cp:category>Research poster templates</cp:category>
</cp:coreProperties>
</file>